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charts/chart1.xml" ContentType="application/vnd.openxmlformats-officedocument.drawingml.chart+xml"/>
  <Override PartName="/ppt/charts/chart10.xml" ContentType="application/vnd.openxmlformats-officedocument.drawingml.chart+xml"/>
  <Override PartName="/ppt/charts/chart11.xml" ContentType="application/vnd.openxmlformats-officedocument.drawingml.chart+xml"/>
  <Override PartName="/ppt/charts/chart12.xml" ContentType="application/vnd.openxmlformats-officedocument.drawingml.chart+xml"/>
  <Override PartName="/ppt/charts/chart13.xml" ContentType="application/vnd.openxmlformats-officedocument.drawingml.chart+xml"/>
  <Override PartName="/ppt/charts/chart14.xml" ContentType="application/vnd.openxmlformats-officedocument.drawingml.chart+xml"/>
  <Override PartName="/ppt/charts/chart15.xml" ContentType="application/vnd.openxmlformats-officedocument.drawingml.chart+xml"/>
  <Override PartName="/ppt/charts/chart16.xml" ContentType="application/vnd.openxmlformats-officedocument.drawingml.chart+xml"/>
  <Override PartName="/ppt/charts/chart17.xml" ContentType="application/vnd.openxmlformats-officedocument.drawingml.chart+xml"/>
  <Override PartName="/ppt/charts/chart18.xml" ContentType="application/vnd.openxmlformats-officedocument.drawingml.chart+xml"/>
  <Override PartName="/ppt/charts/chart19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charts/chart6.xml" ContentType="application/vnd.openxmlformats-officedocument.drawingml.chart+xml"/>
  <Override PartName="/ppt/charts/chart7.xml" ContentType="application/vnd.openxmlformats-officedocument.drawingml.chart+xml"/>
  <Override PartName="/ppt/charts/chart8.xml" ContentType="application/vnd.openxmlformats-officedocument.drawingml.chart+xml"/>
  <Override PartName="/ppt/charts/chart9.xml" ContentType="application/vnd.openxmlformats-officedocument.drawingml.chart+xml"/>
  <Override PartName="/ppt/charts/colors1.xml" ContentType="application/vnd.ms-office.chartcolorstyle+xml"/>
  <Override PartName="/ppt/charts/colors10.xml" ContentType="application/vnd.ms-office.chartcolorstyle+xml"/>
  <Override PartName="/ppt/charts/colors11.xml" ContentType="application/vnd.ms-office.chartcolorstyle+xml"/>
  <Override PartName="/ppt/charts/colors12.xml" ContentType="application/vnd.ms-office.chartcolorstyle+xml"/>
  <Override PartName="/ppt/charts/colors2.xml" ContentType="application/vnd.ms-office.chartcolorstyle+xml"/>
  <Override PartName="/ppt/charts/colors3.xml" ContentType="application/vnd.ms-office.chartcolorstyle+xml"/>
  <Override PartName="/ppt/charts/colors4.xml" ContentType="application/vnd.ms-office.chartcolorstyle+xml"/>
  <Override PartName="/ppt/charts/colors5.xml" ContentType="application/vnd.ms-office.chartcolorstyle+xml"/>
  <Override PartName="/ppt/charts/colors6.xml" ContentType="application/vnd.ms-office.chartcolorstyle+xml"/>
  <Override PartName="/ppt/charts/colors7.xml" ContentType="application/vnd.ms-office.chartcolorstyle+xml"/>
  <Override PartName="/ppt/charts/colors8.xml" ContentType="application/vnd.ms-office.chartcolorstyle+xml"/>
  <Override PartName="/ppt/charts/colors9.xml" ContentType="application/vnd.ms-office.chartcolorstyle+xml"/>
  <Override PartName="/ppt/charts/style1.xml" ContentType="application/vnd.ms-office.chartstyle+xml"/>
  <Override PartName="/ppt/charts/style10.xml" ContentType="application/vnd.ms-office.chartstyle+xml"/>
  <Override PartName="/ppt/charts/style11.xml" ContentType="application/vnd.ms-office.chartstyle+xml"/>
  <Override PartName="/ppt/charts/style12.xml" ContentType="application/vnd.ms-office.chartstyle+xml"/>
  <Override PartName="/ppt/charts/style2.xml" ContentType="application/vnd.ms-office.chartstyle+xml"/>
  <Override PartName="/ppt/charts/style3.xml" ContentType="application/vnd.ms-office.chartstyle+xml"/>
  <Override PartName="/ppt/charts/style4.xml" ContentType="application/vnd.ms-office.chartstyle+xml"/>
  <Override PartName="/ppt/charts/style5.xml" ContentType="application/vnd.ms-office.chartstyle+xml"/>
  <Override PartName="/ppt/charts/style6.xml" ContentType="application/vnd.ms-office.chartstyle+xml"/>
  <Override PartName="/ppt/charts/style7.xml" ContentType="application/vnd.ms-office.chartstyle+xml"/>
  <Override PartName="/ppt/charts/style8.xml" ContentType="application/vnd.ms-office.chartstyle+xml"/>
  <Override PartName="/ppt/charts/style9.xml" ContentType="application/vnd.ms-office.chartstyle+xml"/>
  <Override PartName="/ppt/diagrams/colors1.xml" ContentType="application/vnd.openxmlformats-officedocument.drawingml.diagramColors+xml"/>
  <Override PartName="/ppt/diagrams/data1.xml" ContentType="application/vnd.openxmlformats-officedocument.drawingml.diagramData+xml"/>
  <Override PartName="/ppt/diagrams/drawing1.xml" ContentType="application/vnd.ms-office.drawingml.diagramDrawing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 ?><Relationships xmlns="http://schemas.openxmlformats.org/package/2006/relationships"><Relationship Id="rId1" Type="http://schemas.openxmlformats.org/officeDocument/2006/relationships/officeDocument" Target="ppt/presentation.xml"  /><Relationship Id="rId2" Type="http://schemas.openxmlformats.org/package/2006/relationships/metadata/thumbnail" Target="docProps/thumbnail.jpeg"  /><Relationship Id="rId3" Type="http://schemas.openxmlformats.org/package/2006/relationships/metadata/core-properties" Target="docProps/core.xml"  /><Relationship Id="rId4" Type="http://schemas.openxmlformats.org/officeDocument/2006/relationships/extended-properties" Target="docProps/app.xml"  /><Relationship Id="rId5" Type="http://schemas.openxmlformats.org/officeDocument/2006/relationships/custom-properties" Target="docProps/custom.xml"  /></Relationships>
</file>

<file path=ppt/presentation.xml><?xml version="1.0" encoding="utf-8"?>
<p:presentation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sldMasterIdLst>
    <p:sldMasterId id="2147483648" r:id="rId1"/>
  </p:sldMasterIdLst>
  <p:notesMasterIdLst>
    <p:notesMasterId r:id="rId2"/>
  </p:notesMasterIdLst>
  <p:handoutMasterIdLst>
    <p:handoutMasterId r:id="rId3"/>
  </p:handoutMasterIdLst>
  <p:sldIdLst>
    <p:sldId id="347" r:id="rId4"/>
    <p:sldId id="310" r:id="rId5"/>
    <p:sldId id="367" r:id="rId6"/>
    <p:sldId id="294" r:id="rId7"/>
    <p:sldId id="368" r:id="rId8"/>
    <p:sldId id="363" r:id="rId9"/>
    <p:sldId id="369" r:id="rId10"/>
    <p:sldId id="349" r:id="rId11"/>
    <p:sldId id="375" r:id="rId12"/>
    <p:sldId id="296" r:id="rId13"/>
    <p:sldId id="371" r:id="rId14"/>
    <p:sldId id="372" r:id="rId15"/>
    <p:sldId id="393" r:id="rId16"/>
    <p:sldId id="306" r:id="rId17"/>
    <p:sldId id="391" r:id="rId18"/>
    <p:sldId id="392" r:id="rId19"/>
    <p:sldId id="380" r:id="rId20"/>
    <p:sldId id="382" r:id="rId21"/>
    <p:sldId id="383" r:id="rId22"/>
    <p:sldId id="370" r:id="rId23"/>
    <p:sldId id="430" r:id="rId24"/>
    <p:sldId id="390" r:id="rId25"/>
    <p:sldId id="398" r:id="rId26"/>
    <p:sldId id="307" r:id="rId27"/>
    <p:sldId id="360" r:id="rId28"/>
    <p:sldId id="341" r:id="rId29"/>
    <p:sldId id="436" r:id="rId30"/>
    <p:sldId id="373" r:id="rId31"/>
    <p:sldId id="429" r:id="rId32"/>
    <p:sldId id="348" r:id="rId33"/>
    <p:sldId id="437" r:id="rId34"/>
    <p:sldId id="438" r:id="rId35"/>
  </p:sldIdLst>
  <p:sldSz cx="12192000" cy="6858000"/>
  <p:notesSz cx="6807200" cy="99393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prnPr scaleToFitPaper="1"/>
</p:presentationPr>
</file>

<file path=ppt/tableStyles.xml><?xml version="1.0" encoding="utf-8"?>
<a:tblStyleLst xmlns:r="http://schemas.openxmlformats.org/officeDocument/2006/relationships" xmlns:c="http://schemas.openxmlformats.org/drawingml/2006/chart" xmlns:dgm="http://schemas.openxmlformats.org/drawingml/2006/diagram" xmlns:dsp="http://schemas.microsoft.com/office/drawing/2008/diagram" xmlns:a="http://schemas.openxmlformats.org/drawingml/2006/main" xmlns:pic="http://schemas.openxmlformats.org/drawingml/2006/picture" xmlns:wp="http://schemas.openxmlformats.org/drawingml/2006/wordprocessingDrawing" xmlns:xdr="http://schemas.openxmlformats.org/drawingml/2006/spreadsheetDrawing" xmlns:lc="http://schemas.openxmlformats.org/drawingml/2006/lockedCanvas" xmlns:p="http://schemas.openxmlformats.org/presentation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TxStyle/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TxStyle/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normalViewPr horzBarState="maximized">
    <p:restoredLeft sz="19979" autoAdjust="0"/>
    <p:restoredTop sz="94660"/>
  </p:normalViewPr>
  <p:slideViewPr>
    <p:cSldViewPr snapToGrid="0">
      <p:cViewPr varScale="1">
        <p:scale>
          <a:sx n="100" d="100"/>
          <a:sy n="100" d="100"/>
        </p:scale>
        <p:origin x="102" y="390"/>
      </p:cViewPr>
      <p:guideLst>
        <p:guide orient="horz" pos="2159"/>
        <p:guide pos="3839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77" d="100"/>
          <a:sy n="77" d="100"/>
        </p:scale>
        <p:origin x="3144" y="96"/>
      </p:cViewPr>
    </p:cSldViewPr>
  </p:notesViewPr>
  <p:gridSpacing cx="72008" cy="72008"/>
</p:viewPr>
</file>

<file path=ppt/_rels/presentation.xml.rels><?xml version="1.0" encoding="UTF-8" standalone="yes" ?><Relationships xmlns="http://schemas.openxmlformats.org/package/2006/relationships"><Relationship Id="rId1" Type="http://schemas.openxmlformats.org/officeDocument/2006/relationships/slideMaster" Target="slideMasters/slideMaster1.xml"  /><Relationship Id="rId10" Type="http://schemas.openxmlformats.org/officeDocument/2006/relationships/slide" Target="slides/slide7.xml"  /><Relationship Id="rId11" Type="http://schemas.openxmlformats.org/officeDocument/2006/relationships/slide" Target="slides/slide8.xml"  /><Relationship Id="rId12" Type="http://schemas.openxmlformats.org/officeDocument/2006/relationships/slide" Target="slides/slide9.xml"  /><Relationship Id="rId13" Type="http://schemas.openxmlformats.org/officeDocument/2006/relationships/slide" Target="slides/slide10.xml"  /><Relationship Id="rId14" Type="http://schemas.openxmlformats.org/officeDocument/2006/relationships/slide" Target="slides/slide11.xml"  /><Relationship Id="rId15" Type="http://schemas.openxmlformats.org/officeDocument/2006/relationships/slide" Target="slides/slide12.xml"  /><Relationship Id="rId16" Type="http://schemas.openxmlformats.org/officeDocument/2006/relationships/slide" Target="slides/slide13.xml"  /><Relationship Id="rId17" Type="http://schemas.openxmlformats.org/officeDocument/2006/relationships/slide" Target="slides/slide14.xml"  /><Relationship Id="rId18" Type="http://schemas.openxmlformats.org/officeDocument/2006/relationships/slide" Target="slides/slide15.xml"  /><Relationship Id="rId19" Type="http://schemas.openxmlformats.org/officeDocument/2006/relationships/slide" Target="slides/slide16.xml"  /><Relationship Id="rId2" Type="http://schemas.openxmlformats.org/officeDocument/2006/relationships/notesMaster" Target="notesMasters/notesMaster1.xml"  /><Relationship Id="rId20" Type="http://schemas.openxmlformats.org/officeDocument/2006/relationships/slide" Target="slides/slide17.xml"  /><Relationship Id="rId21" Type="http://schemas.openxmlformats.org/officeDocument/2006/relationships/slide" Target="slides/slide18.xml"  /><Relationship Id="rId22" Type="http://schemas.openxmlformats.org/officeDocument/2006/relationships/slide" Target="slides/slide19.xml"  /><Relationship Id="rId23" Type="http://schemas.openxmlformats.org/officeDocument/2006/relationships/slide" Target="slides/slide20.xml"  /><Relationship Id="rId24" Type="http://schemas.openxmlformats.org/officeDocument/2006/relationships/slide" Target="slides/slide21.xml"  /><Relationship Id="rId25" Type="http://schemas.openxmlformats.org/officeDocument/2006/relationships/slide" Target="slides/slide22.xml"  /><Relationship Id="rId26" Type="http://schemas.openxmlformats.org/officeDocument/2006/relationships/slide" Target="slides/slide23.xml"  /><Relationship Id="rId27" Type="http://schemas.openxmlformats.org/officeDocument/2006/relationships/slide" Target="slides/slide24.xml"  /><Relationship Id="rId28" Type="http://schemas.openxmlformats.org/officeDocument/2006/relationships/slide" Target="slides/slide25.xml"  /><Relationship Id="rId29" Type="http://schemas.openxmlformats.org/officeDocument/2006/relationships/slide" Target="slides/slide26.xml"  /><Relationship Id="rId3" Type="http://schemas.openxmlformats.org/officeDocument/2006/relationships/handoutMaster" Target="handoutMasters/handoutMaster1.xml"  /><Relationship Id="rId30" Type="http://schemas.openxmlformats.org/officeDocument/2006/relationships/slide" Target="slides/slide27.xml"  /><Relationship Id="rId31" Type="http://schemas.openxmlformats.org/officeDocument/2006/relationships/slide" Target="slides/slide28.xml"  /><Relationship Id="rId32" Type="http://schemas.openxmlformats.org/officeDocument/2006/relationships/slide" Target="slides/slide29.xml"  /><Relationship Id="rId33" Type="http://schemas.openxmlformats.org/officeDocument/2006/relationships/slide" Target="slides/slide30.xml"  /><Relationship Id="rId34" Type="http://schemas.openxmlformats.org/officeDocument/2006/relationships/slide" Target="slides/slide31.xml"  /><Relationship Id="rId35" Type="http://schemas.openxmlformats.org/officeDocument/2006/relationships/slide" Target="slides/slide32.xml"  /><Relationship Id="rId36" Type="http://schemas.openxmlformats.org/officeDocument/2006/relationships/presProps" Target="presProps.xml"  /><Relationship Id="rId37" Type="http://schemas.openxmlformats.org/officeDocument/2006/relationships/viewProps" Target="viewProps.xml"  /><Relationship Id="rId38" Type="http://schemas.openxmlformats.org/officeDocument/2006/relationships/theme" Target="theme/theme1.xml"  /><Relationship Id="rId39" Type="http://schemas.openxmlformats.org/officeDocument/2006/relationships/tableStyles" Target="tableStyles.xml"  /><Relationship Id="rId4" Type="http://schemas.openxmlformats.org/officeDocument/2006/relationships/slide" Target="slides/slide1.xml"  /><Relationship Id="rId5" Type="http://schemas.openxmlformats.org/officeDocument/2006/relationships/slide" Target="slides/slide2.xml"  /><Relationship Id="rId6" Type="http://schemas.openxmlformats.org/officeDocument/2006/relationships/slide" Target="slides/slide3.xml"  /><Relationship Id="rId7" Type="http://schemas.openxmlformats.org/officeDocument/2006/relationships/slide" Target="slides/slide4.xml"  /><Relationship Id="rId8" Type="http://schemas.openxmlformats.org/officeDocument/2006/relationships/slide" Target="slides/slide5.xml"  /><Relationship Id="rId9" Type="http://schemas.openxmlformats.org/officeDocument/2006/relationships/slide" Target="slides/slide6.xml"  /></Relationships>
</file>

<file path=ppt/charts/_rels/chart1.xml.rels><?xml version="1.0" encoding="UTF-8" standalone="yes" ?><Relationships xmlns="http://schemas.openxmlformats.org/package/2006/relationships"><Relationship Id="rId1" Type="http://schemas.openxmlformats.org/officeDocument/2006/relationships/oleObject" Target="file:///E:\&#50857;&#50669;%20&#51652;&#54665;&#51473;\&#51064;&#52380;&#49884;%20&#49345;&#49688;&#46020;&#50836;&#44552;%20&#52404;&#44228;%20&#44060;&#49440;%20&#48143;%20&#54788;&#49892;&#54868;%20&#44228;&#54925;%20&#49688;&#47549;%20&#50857;&#50669;\2.%20&#51089;&#50629;\&#54788;&#54889;\&#51064;&#52380;&#49345;&#49688;&#54788;&#54889;_221117.xlsx" TargetMode="External" /></Relationships>
</file>

<file path=ppt/charts/_rels/chart2.xml.rels><?xml version="1.0" encoding="UTF-8" standalone="yes" ?><Relationships xmlns="http://schemas.openxmlformats.org/package/2006/relationships"><Relationship Id="rId1" Type="http://schemas.openxmlformats.org/officeDocument/2006/relationships/oleObject" Target="file:///E:\&#50857;&#50669;%20&#51652;&#54665;&#51473;\&#51064;&#52380;&#49884;%20&#49345;&#49688;&#46020;&#50836;&#44552;%20&#52404;&#44228;%20&#44060;&#49440;%20&#48143;%20&#54788;&#49892;&#54868;%20&#44228;&#54925;%20&#49688;&#47549;%20&#50857;&#50669;\2.%20&#51089;&#50629;\&#54788;&#54889;\&#51064;&#52380;&#49345;&#49688;&#54788;&#54889;_221117.xlsx" TargetMode="External" /></Relationships>
</file>

<file path=ppt/charts/_rels/chart3.xml.rels><?xml version="1.0" encoding="UTF-8" standalone="yes" ?><Relationships xmlns="http://schemas.openxmlformats.org/package/2006/relationships"><Relationship Id="rId1" Type="http://schemas.openxmlformats.org/officeDocument/2006/relationships/oleObject" Target="file:///E:\&#50857;&#50669;%20&#51652;&#54665;&#51473;\&#51064;&#52380;&#49884;%20&#49345;&#49688;&#46020;&#50836;&#44552;%20&#52404;&#44228;%20&#44060;&#49440;%20&#48143;%20&#54788;&#49892;&#54868;%20&#44228;&#54925;%20&#49688;&#47549;%20&#50857;&#50669;\2.%20&#51089;&#50629;\&#54788;&#54889;\&#51064;&#52380;&#49345;&#49688;&#54788;&#54889;_221117.xlsx" TargetMode="External" /></Relationships>
</file>

<file path=ppt/charts/_rels/chart4.xml.rels><?xml version="1.0" encoding="UTF-8" standalone="yes" ?><Relationships xmlns="http://schemas.openxmlformats.org/package/2006/relationships"><Relationship Id="rId1" Type="http://schemas.openxmlformats.org/officeDocument/2006/relationships/oleObject" Target="file:///E:\&#50857;&#50669;%20&#51652;&#54665;&#51473;\&#51064;&#52380;&#49884;%20&#49345;&#49688;&#46020;&#50836;&#44552;%20&#52404;&#44228;%20&#44060;&#49440;%20&#48143;%20&#54788;&#49892;&#54868;%20&#44228;&#54925;%20&#49688;&#47549;%20&#50857;&#50669;\2.%20&#51089;&#50629;\&#54788;&#54889;\&#51064;&#52380;&#49345;&#49688;&#54788;&#54889;_221117.xlsx" TargetMode="External" /></Relationships>
</file>

<file path=ppt/charts/_rels/chart5.xml.rels><?xml version="1.0" encoding="UTF-8" standalone="yes" ?><Relationships xmlns="http://schemas.openxmlformats.org/package/2006/relationships"><Relationship Id="rId1" Type="http://schemas.openxmlformats.org/officeDocument/2006/relationships/oleObject" Target="file:///E:\&#50857;&#50669;%20&#51652;&#54665;&#51473;\&#51064;&#52380;&#49884;%20&#49345;&#49688;&#46020;&#50836;&#44552;%20&#52404;&#44228;%20&#44060;&#49440;%20&#48143;%20&#54788;&#49892;&#54868;%20&#44228;&#54925;%20&#49688;&#47549;%20&#50857;&#50669;\2.%20&#51089;&#50629;\&#54788;&#54889;\&#51064;&#52380;&#49345;&#49688;&#54788;&#54889;_221117.xlsx" TargetMode="External" /></Relationships>
</file>

<file path=ppt/charts/_rels/chart6.xml.rels><?xml version="1.0" encoding="UTF-8" standalone="yes" ?><Relationships xmlns="http://schemas.openxmlformats.org/package/2006/relationships"><Relationship Id="rId1" Type="http://schemas.microsoft.com/office/2011/relationships/chartStyle" Target="style1.xml"  /><Relationship Id="rId2" Type="http://schemas.microsoft.com/office/2011/relationships/chartColorStyle" Target="colors1.xml"  /><Relationship Id="rId3" Type="http://schemas.openxmlformats.org/officeDocument/2006/relationships/oleObject" Target="file:///E:\&#50857;&#50669;%20&#51652;&#54665;&#51473;\&#51064;&#52380;&#49884;%20&#49345;&#49688;&#46020;&#50836;&#44552;%20&#52404;&#44228;%20&#44060;&#49440;%20&#48143;%20&#54788;&#49892;&#54868;%20&#44228;&#54925;%20&#49688;&#47549;%20&#50857;&#50669;\2.%20&#51089;&#50629;\&#50836;&#44552;&#54788;&#49892;&#54868;\(&#51089;&#50629;)%20&#50836;&#44552;&#54788;&#49892;&#54868;%20&#49884;&#45208;&#47532;&#50724;-&#51064;&#52380;&#49345;&#49688;_221102.xlsx" TargetMode="External" /></Relationships>
</file>

<file path=ppt/charts/_rels/chart7.xml.rels><?xml version="1.0" encoding="UTF-8" standalone="yes" ?><Relationships xmlns="http://schemas.openxmlformats.org/package/2006/relationships"><Relationship Id="rId1" Type="http://schemas.microsoft.com/office/2011/relationships/chartStyle" Target="style2.xml"  /><Relationship Id="rId2" Type="http://schemas.microsoft.com/office/2011/relationships/chartColorStyle" Target="colors2.xml"  /><Relationship Id="rId3" Type="http://schemas.openxmlformats.org/officeDocument/2006/relationships/oleObject" Target="file:///E:\&#50857;&#50669;%20&#51652;&#54665;&#51473;\&#51064;&#52380;&#49884;%20&#49345;&#49688;&#46020;&#50836;&#44552;%20&#52404;&#44228;%20&#44060;&#49440;%20&#48143;%20&#54788;&#49892;&#54868;%20&#44228;&#54925;%20&#49688;&#47549;%20&#50857;&#50669;\2.%20&#51089;&#50629;\&#50836;&#44552;&#54788;&#49892;&#54868;\(&#51089;&#50629;)%20&#50836;&#44552;&#54788;&#49892;&#54868;%20&#49884;&#45208;&#47532;&#50724;-&#51064;&#52380;&#49345;&#49688;_221102.xlsx" TargetMode="External" /></Relationships>
</file>

<file path=ppt/charts/_rels/chart8.xml.rels><?xml version="1.0" encoding="UTF-8" standalone="yes" ?><Relationships xmlns="http://schemas.openxmlformats.org/package/2006/relationships"><Relationship Id="rId1" Type="http://schemas.openxmlformats.org/officeDocument/2006/relationships/oleObject" Target="file:///E:\&#50857;&#50669;%20&#51652;&#54665;&#51473;\&#51064;&#52380;&#49884;%20&#49345;&#49688;&#46020;&#50836;&#44552;%20&#52404;&#44228;%20&#44060;&#49440;%20&#48143;%20&#54788;&#49892;&#54868;%20&#44228;&#54925;%20&#49688;&#47549;%20&#50857;&#50669;\2.%20&#51089;&#50629;\&#54788;&#54889;\&#51064;&#52380;&#49345;&#49688;&#54788;&#54889;_221117.xlsx" TargetMode="External" /></Relationships>
</file>

<file path=ppt/charts/_rels/chart9.xml.rels><?xml version="1.0" encoding="UTF-8" standalone="yes" ?><Relationships xmlns="http://schemas.openxmlformats.org/package/2006/relationships"><Relationship Id="rId1" Type="http://schemas.microsoft.com/office/2011/relationships/chartStyle" Target="style3.xml"  /><Relationship Id="rId2" Type="http://schemas.microsoft.com/office/2011/relationships/chartColorStyle" Target="colors3.xml"  /><Relationship Id="rId3" Type="http://schemas.openxmlformats.org/officeDocument/2006/relationships/oleObject" Target="file:///E:\&#50857;&#50669;%20&#51652;&#54665;&#51473;\&#51064;&#52380;&#49884;%20&#49345;&#49688;&#46020;&#50836;&#44552;%20&#52404;&#44228;%20&#44060;&#49440;%20&#48143;%20&#54788;&#49892;&#54868;%20&#44228;&#54925;%20&#49688;&#47549;%20&#50857;&#50669;\2.%20&#51089;&#50629;\&#54788;&#54889;\&#51064;&#52380;&#49345;&#49688;&#54788;&#54889;_221117.xlsx" TargetMode="External" /></Relationships>
</file>

<file path=ppt/charts/_rels/chart10.xml.rels><?xml version="1.0" encoding="UTF-8" standalone="yes" ?><Relationships xmlns="http://schemas.openxmlformats.org/package/2006/relationships"><Relationship Id="rId1" Type="http://schemas.openxmlformats.org/officeDocument/2006/relationships/oleObject" Target="file:///E:\&#50857;&#50669;%20&#51652;&#54665;&#51473;\&#51064;&#52380;&#49884;%20&#49345;&#49688;&#46020;&#50836;&#44552;%20&#52404;&#44228;%20&#44060;&#49440;%20&#48143;%20&#54788;&#49892;&#54868;%20&#44228;&#54925;%20&#49688;&#47549;%20&#50857;&#50669;\2.%20&#51089;&#50629;\&#50836;&#44552;&#54788;&#49892;&#54868;\(&#51089;&#50629;)%20&#50836;&#44552;&#54788;&#49892;&#54868;%20&#49884;&#45208;&#47532;&#50724;-&#51064;&#52380;&#49345;&#49688;_221102.xlsx" TargetMode="External" /></Relationships>
</file>

<file path=ppt/charts/_rels/chart11.xml.rels><?xml version="1.0" encoding="UTF-8" standalone="yes" ?><Relationships xmlns="http://schemas.openxmlformats.org/package/2006/relationships"><Relationship Id="rId1" Type="http://schemas.microsoft.com/office/2011/relationships/chartStyle" Target="style4.xml"  /><Relationship Id="rId2" Type="http://schemas.microsoft.com/office/2011/relationships/chartColorStyle" Target="colors4.xml"  /><Relationship Id="rId3" Type="http://schemas.openxmlformats.org/officeDocument/2006/relationships/oleObject" Target="file:///E:\&#50857;&#50669;%20&#51652;&#54665;&#51473;\&#51064;&#52380;&#49884;%20&#49345;&#49688;&#46020;&#50836;&#44552;%20&#52404;&#44228;%20&#44060;&#49440;%20&#48143;%20&#54788;&#49892;&#54868;%20&#44228;&#54925;%20&#49688;&#47549;%20&#50857;&#50669;\2.%20&#51089;&#50629;\&#54788;&#54889;\&#51064;&#52380;&#49345;&#49688;&#54788;&#54889;_221117.xlsx" TargetMode="External" /></Relationships>
</file>

<file path=ppt/charts/_rels/chart12.xml.rels><?xml version="1.0" encoding="UTF-8" standalone="yes" ?><Relationships xmlns="http://schemas.openxmlformats.org/package/2006/relationships"><Relationship Id="rId1" Type="http://schemas.microsoft.com/office/2011/relationships/chartStyle" Target="style5.xml"  /><Relationship Id="rId2" Type="http://schemas.microsoft.com/office/2011/relationships/chartColorStyle" Target="colors5.xml"  /><Relationship Id="rId3" Type="http://schemas.openxmlformats.org/officeDocument/2006/relationships/oleObject" Target="file:///E:\&#50857;&#50669;%20&#51652;&#54665;&#51473;\&#51064;&#52380;&#49884;%20&#49345;&#49688;&#46020;&#50836;&#44552;%20&#52404;&#44228;%20&#44060;&#49440;%20&#48143;%20&#54788;&#49892;&#54868;%20&#44228;&#54925;%20&#49688;&#47549;%20&#50857;&#50669;\2.%20&#51089;&#50629;\&#54788;&#54889;\&#51064;&#52380;&#49345;&#49688;&#54788;&#54889;_221117.xlsx" TargetMode="External" /></Relationships>
</file>

<file path=ppt/charts/_rels/chart13.xml.rels><?xml version="1.0" encoding="UTF-8" standalone="yes" ?><Relationships xmlns="http://schemas.openxmlformats.org/package/2006/relationships"><Relationship Id="rId1" Type="http://schemas.microsoft.com/office/2011/relationships/chartStyle" Target="style6.xml"  /><Relationship Id="rId2" Type="http://schemas.microsoft.com/office/2011/relationships/chartColorStyle" Target="colors6.xml"  /><Relationship Id="rId3" Type="http://schemas.openxmlformats.org/officeDocument/2006/relationships/oleObject" Target="file:///E:\&#50857;&#50669;%20&#51652;&#54665;&#51473;\&#51064;&#52380;&#49884;%20&#49345;&#49688;&#46020;&#50836;&#44552;%20&#52404;&#44228;%20&#44060;&#49440;%20&#48143;%20&#54788;&#49892;&#54868;%20&#44228;&#54925;%20&#49688;&#47549;%20&#50857;&#50669;\2.%20&#51089;&#50629;\&#54788;&#54889;\&#51064;&#52380;&#49345;&#49688;&#54788;&#54889;_221117.xlsx" TargetMode="External" /></Relationships>
</file>

<file path=ppt/charts/_rels/chart14.xml.rels><?xml version="1.0" encoding="UTF-8" standalone="yes" ?><Relationships xmlns="http://schemas.openxmlformats.org/package/2006/relationships"><Relationship Id="rId1" Type="http://schemas.microsoft.com/office/2011/relationships/chartStyle" Target="style7.xml"  /><Relationship Id="rId2" Type="http://schemas.microsoft.com/office/2011/relationships/chartColorStyle" Target="colors7.xml"  /><Relationship Id="rId3" Type="http://schemas.openxmlformats.org/officeDocument/2006/relationships/oleObject" Target="file:///E:\&#50857;&#50669;%20&#51652;&#54665;&#51473;\&#51064;&#52380;&#49884;%20&#49345;&#49688;&#46020;&#50836;&#44552;%20&#52404;&#44228;%20&#44060;&#49440;%20&#48143;%20&#54788;&#49892;&#54868;%20&#44228;&#54925;%20&#49688;&#47549;%20&#50857;&#50669;\2.%20&#51089;&#50629;\&#54788;&#54889;\&#51064;&#52380;&#49345;&#49688;&#54788;&#54889;_221117.xlsx" TargetMode="External" /></Relationships>
</file>

<file path=ppt/charts/_rels/chart15.xml.rels><?xml version="1.0" encoding="UTF-8" standalone="yes" ?><Relationships xmlns="http://schemas.openxmlformats.org/package/2006/relationships"><Relationship Id="rId1" Type="http://schemas.microsoft.com/office/2011/relationships/chartStyle" Target="style8.xml"  /><Relationship Id="rId2" Type="http://schemas.microsoft.com/office/2011/relationships/chartColorStyle" Target="colors8.xml"  /><Relationship Id="rId3" Type="http://schemas.openxmlformats.org/officeDocument/2006/relationships/oleObject" Target="file:///E:\&#50857;&#50669;%20&#51652;&#54665;&#51473;\&#51064;&#52380;&#49884;%20&#49345;&#49688;&#46020;&#50836;&#44552;%20&#52404;&#44228;%20&#44060;&#49440;%20&#48143;%20&#54788;&#49892;&#54868;%20&#44228;&#54925;%20&#49688;&#47549;%20&#50857;&#50669;\2.%20&#51089;&#50629;\&#54788;&#54889;\&#51064;&#52380;&#49345;&#49688;&#54788;&#54889;_221117.xlsx" TargetMode="External" /></Relationships>
</file>

<file path=ppt/charts/_rels/chart16.xml.rels><?xml version="1.0" encoding="UTF-8" standalone="yes" ?><Relationships xmlns="http://schemas.openxmlformats.org/package/2006/relationships"><Relationship Id="rId1" Type="http://schemas.microsoft.com/office/2011/relationships/chartStyle" Target="style9.xml"  /><Relationship Id="rId2" Type="http://schemas.microsoft.com/office/2011/relationships/chartColorStyle" Target="colors9.xml"  /><Relationship Id="rId3" Type="http://schemas.openxmlformats.org/officeDocument/2006/relationships/oleObject" Target="file:///E:\&#50857;&#50669;%20&#51652;&#54665;&#51473;\&#51064;&#52380;&#49884;%20&#49345;&#49688;&#46020;&#50836;&#44552;%20&#52404;&#44228;%20&#44060;&#49440;%20&#48143;%20&#54788;&#49892;&#54868;%20&#44228;&#54925;%20&#49688;&#47549;%20&#50857;&#50669;\2.%20&#51089;&#50629;\&#54788;&#54889;\&#51064;&#52380;&#49345;&#49688;&#54788;&#54889;_221117.xlsx" TargetMode="External" /></Relationships>
</file>

<file path=ppt/charts/_rels/chart17.xml.rels><?xml version="1.0" encoding="UTF-8" standalone="yes" ?><Relationships xmlns="http://schemas.openxmlformats.org/package/2006/relationships"><Relationship Id="rId1" Type="http://schemas.microsoft.com/office/2011/relationships/chartStyle" Target="style10.xml"  /><Relationship Id="rId2" Type="http://schemas.microsoft.com/office/2011/relationships/chartColorStyle" Target="colors10.xml"  /><Relationship Id="rId3" Type="http://schemas.openxmlformats.org/officeDocument/2006/relationships/oleObject" Target="file:///E:\&#50857;&#50669;%20&#51652;&#54665;&#51473;\&#51064;&#52380;&#49884;%20&#49345;&#49688;&#46020;&#50836;&#44552;%20&#52404;&#44228;%20&#44060;&#49440;%20&#48143;%20&#54788;&#49892;&#54868;%20&#44228;&#54925;%20&#49688;&#47549;%20&#50857;&#50669;\2.%20&#51089;&#50629;\&#54788;&#54889;\&#51064;&#52380;&#49345;&#49688;&#54788;&#54889;_221117.xlsx" TargetMode="External" /></Relationships>
</file>

<file path=ppt/charts/_rels/chart18.xml.rels><?xml version="1.0" encoding="UTF-8" standalone="yes" ?><Relationships xmlns="http://schemas.openxmlformats.org/package/2006/relationships"><Relationship Id="rId1" Type="http://schemas.microsoft.com/office/2011/relationships/chartStyle" Target="style11.xml"  /><Relationship Id="rId2" Type="http://schemas.microsoft.com/office/2011/relationships/chartColorStyle" Target="colors11.xml"  /><Relationship Id="rId3" Type="http://schemas.openxmlformats.org/officeDocument/2006/relationships/oleObject" Target="file:///E:\&#50857;&#50669;%20&#51652;&#54665;&#51473;\&#51064;&#52380;&#49884;%20&#49345;&#49688;&#46020;&#50836;&#44552;%20&#52404;&#44228;%20&#44060;&#49440;%20&#48143;%20&#54788;&#49892;&#54868;%20&#44228;&#54925;%20&#49688;&#47549;%20&#50857;&#50669;\2.%20&#51089;&#50629;\&#54788;&#54889;\&#51064;&#52380;&#49345;&#49688;&#54788;&#54889;_221117.xlsx" TargetMode="External" /></Relationships>
</file>

<file path=ppt/charts/_rels/chart19.xml.rels><?xml version="1.0" encoding="UTF-8" standalone="yes" ?><Relationships xmlns="http://schemas.openxmlformats.org/package/2006/relationships"><Relationship Id="rId1" Type="http://schemas.microsoft.com/office/2011/relationships/chartStyle" Target="style12.xml"  /><Relationship Id="rId2" Type="http://schemas.microsoft.com/office/2011/relationships/chartColorStyle" Target="colors12.xml"  /><Relationship Id="rId3" Type="http://schemas.openxmlformats.org/officeDocument/2006/relationships/oleObject" Target="file:///E:\&#50857;&#50669;%20&#51652;&#54665;&#51473;\&#51064;&#52380;&#49884;%20&#49345;&#49688;&#46020;&#50836;&#44552;%20&#52404;&#44228;%20&#44060;&#49440;%20&#48143;%20&#54788;&#49892;&#54868;%20&#44228;&#54925;%20&#49688;&#47549;%20&#50857;&#50669;\2.%20&#51089;&#50629;\&#54788;&#54889;\&#51064;&#52380;&#49345;&#49688;&#54788;&#54889;_221117.xlsx" TargetMode="External" 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0.10266573693277778"/>
          <c:y val="5.1624089418687624E-2"/>
          <c:w val="0.79423304114758264"/>
          <c:h val="0.74433844117422077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'특광역시+유사 지자체 비교'!$C$43</c:f>
              <c:strCache>
                <c:ptCount val="1"/>
                <c:pt idx="0">
                  <c:v>톤당요금</c:v>
                </c:pt>
              </c:strCache>
            </c:strRef>
          </c:tx>
          <c:spPr>
            <a:solidFill>
              <a:srgbClr val="0A3967"/>
            </a:solidFill>
          </c:spPr>
          <c:invertIfNegative val="0"/>
          <c:dLbls>
            <c:dLbl>
              <c:idx val="4"/>
              <c:layout>
                <c:manualLayout>
                  <c:x val="-5.0434110614315268E-3"/>
                  <c:y val="0.1102249955168037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DD8C-4CB6-8E73-B21305459D45}"/>
                </c:ext>
              </c:extLst>
            </c:dLbl>
            <c:dLbl>
              <c:idx val="5"/>
              <c:layout>
                <c:manualLayout>
                  <c:x val="-9.2461468003476234E-17"/>
                  <c:y val="0.11464725515219355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DD8C-4CB6-8E73-B21305459D45}"/>
                </c:ext>
              </c:extLst>
            </c:dLbl>
            <c:spPr>
              <a:solidFill>
                <a:schemeClr val="accent6">
                  <a:lumMod val="20000"/>
                  <a:lumOff val="80000"/>
                </a:schemeClr>
              </a:solidFill>
              <a:ln>
                <a:solidFill>
                  <a:schemeClr val="accent5"/>
                </a:solidFill>
              </a:ln>
              <a:effectLst/>
            </c:sp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</c:ext>
            </c:extLst>
          </c:dLbls>
          <c:cat>
            <c:strRef>
              <c:f>'특광역시+유사 지자체 비교'!$D$37:$L$37</c:f>
              <c:strCache>
                <c:ptCount val="7"/>
                <c:pt idx="0">
                  <c:v>인천</c:v>
                </c:pt>
                <c:pt idx="1">
                  <c:v>서울</c:v>
                </c:pt>
                <c:pt idx="2">
                  <c:v>부산</c:v>
                </c:pt>
                <c:pt idx="3">
                  <c:v>대구</c:v>
                </c:pt>
                <c:pt idx="4">
                  <c:v>광주</c:v>
                </c:pt>
                <c:pt idx="5">
                  <c:v>대전</c:v>
                </c:pt>
                <c:pt idx="6">
                  <c:v>울산</c:v>
                </c:pt>
              </c:strCache>
            </c:strRef>
          </c:cat>
          <c:val>
            <c:numRef>
              <c:f>'특광역시+유사 지자체 비교'!$D$43:$L$43</c:f>
              <c:numCache>
                <c:formatCode>#,##0.0_);[Red]\(#,##0.0\)</c:formatCode>
                <c:ptCount val="7"/>
                <c:pt idx="0">
                  <c:v>643.97748862031494</c:v>
                </c:pt>
                <c:pt idx="1">
                  <c:v>522.10058487908975</c:v>
                </c:pt>
                <c:pt idx="2">
                  <c:v>830.78959536970251</c:v>
                </c:pt>
                <c:pt idx="3">
                  <c:v>615.92401174119743</c:v>
                </c:pt>
                <c:pt idx="4">
                  <c:v>654.82788368089643</c:v>
                </c:pt>
                <c:pt idx="5">
                  <c:v>531.81207487966356</c:v>
                </c:pt>
                <c:pt idx="6">
                  <c:v>827.05420979083556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DD8C-4CB6-8E73-B21305459D45}"/>
            </c:ext>
          </c:extLst>
        </c:ser>
        <c:ser>
          <c:idx val="1"/>
          <c:order val="1"/>
          <c:tx>
            <c:strRef>
              <c:f>'특광역시+유사 지자체 비교'!$C$44</c:f>
              <c:strCache>
                <c:ptCount val="1"/>
                <c:pt idx="0">
                  <c:v>톤당원가</c:v>
                </c:pt>
              </c:strCache>
            </c:strRef>
          </c:tx>
          <c:spPr>
            <a:pattFill prst="wdDnDiag">
              <a:fgClr>
                <a:schemeClr val="accent1"/>
              </a:fgClr>
              <a:bgClr>
                <a:schemeClr val="bg1"/>
              </a:bgClr>
            </a:pattFill>
            <a:ln>
              <a:solidFill>
                <a:schemeClr val="accent1"/>
              </a:solidFill>
            </a:ln>
          </c:spPr>
          <c:invertIfNegative val="0"/>
          <c:dLbls>
            <c:spPr>
              <a:solidFill>
                <a:schemeClr val="accent2">
                  <a:lumMod val="20000"/>
                  <a:lumOff val="80000"/>
                </a:schemeClr>
              </a:solidFill>
              <a:ln>
                <a:solidFill>
                  <a:schemeClr val="accent2"/>
                </a:solidFill>
              </a:ln>
              <a:effectLst/>
            </c:sp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</c:ext>
            </c:extLst>
          </c:dLbls>
          <c:cat>
            <c:strRef>
              <c:f>'특광역시+유사 지자체 비교'!$D$37:$L$37</c:f>
              <c:strCache>
                <c:ptCount val="7"/>
                <c:pt idx="0">
                  <c:v>인천</c:v>
                </c:pt>
                <c:pt idx="1">
                  <c:v>서울</c:v>
                </c:pt>
                <c:pt idx="2">
                  <c:v>부산</c:v>
                </c:pt>
                <c:pt idx="3">
                  <c:v>대구</c:v>
                </c:pt>
                <c:pt idx="4">
                  <c:v>광주</c:v>
                </c:pt>
                <c:pt idx="5">
                  <c:v>대전</c:v>
                </c:pt>
                <c:pt idx="6">
                  <c:v>울산</c:v>
                </c:pt>
              </c:strCache>
            </c:strRef>
          </c:cat>
          <c:val>
            <c:numRef>
              <c:f>'특광역시+유사 지자체 비교'!$D$44:$L$44</c:f>
              <c:numCache>
                <c:formatCode>#,##0.0_);[Red]\(#,##0.0\)</c:formatCode>
                <c:ptCount val="7"/>
                <c:pt idx="0">
                  <c:v>842.80179124719814</c:v>
                </c:pt>
                <c:pt idx="1">
                  <c:v>743.09502061804392</c:v>
                </c:pt>
                <c:pt idx="2">
                  <c:v>961.37581398167811</c:v>
                </c:pt>
                <c:pt idx="3">
                  <c:v>765.63843412849963</c:v>
                </c:pt>
                <c:pt idx="4">
                  <c:v>739.55241431899685</c:v>
                </c:pt>
                <c:pt idx="5">
                  <c:v>621.12365003801438</c:v>
                </c:pt>
                <c:pt idx="6">
                  <c:v>1028.5472848898216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DD8C-4CB6-8E73-B21305459D4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99113728"/>
        <c:axId val="199127808"/>
      </c:barChart>
      <c:lineChart>
        <c:grouping val="standard"/>
        <c:varyColors val="0"/>
        <c:ser>
          <c:idx val="2"/>
          <c:order val="2"/>
          <c:tx>
            <c:strRef>
              <c:f>'특광역시+유사 지자체 비교'!$C$45</c:f>
              <c:strCache>
                <c:ptCount val="1"/>
                <c:pt idx="0">
                  <c:v>현실화율</c:v>
                </c:pt>
              </c:strCache>
            </c:strRef>
          </c:tx>
          <c:marker>
            <c:symbol val="circle"/>
            <c:size val="5"/>
          </c:marker>
          <c:dLbls>
            <c:spPr>
              <a:solidFill>
                <a:schemeClr val="bg1"/>
              </a:solidFill>
              <a:ln>
                <a:solidFill>
                  <a:schemeClr val="accent1"/>
                </a:solidFill>
              </a:ln>
            </c:sp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'특광역시+유사 지자체 비교'!$D$37:$L$37</c:f>
              <c:strCache>
                <c:ptCount val="7"/>
                <c:pt idx="0">
                  <c:v>인천</c:v>
                </c:pt>
                <c:pt idx="1">
                  <c:v>서울</c:v>
                </c:pt>
                <c:pt idx="2">
                  <c:v>부산</c:v>
                </c:pt>
                <c:pt idx="3">
                  <c:v>대구</c:v>
                </c:pt>
                <c:pt idx="4">
                  <c:v>광주</c:v>
                </c:pt>
                <c:pt idx="5">
                  <c:v>대전</c:v>
                </c:pt>
                <c:pt idx="6">
                  <c:v>울산</c:v>
                </c:pt>
              </c:strCache>
            </c:strRef>
          </c:cat>
          <c:val>
            <c:numRef>
              <c:f>'특광역시+유사 지자체 비교'!$D$45:$L$45</c:f>
              <c:numCache>
                <c:formatCode>0.0%</c:formatCode>
                <c:ptCount val="7"/>
                <c:pt idx="0">
                  <c:v>0.76409126713807973</c:v>
                </c:pt>
                <c:pt idx="1">
                  <c:v>0.70260272292613457</c:v>
                </c:pt>
                <c:pt idx="2">
                  <c:v>0.86416735608197404</c:v>
                </c:pt>
                <c:pt idx="3">
                  <c:v>0.80445806308337031</c:v>
                </c:pt>
                <c:pt idx="4">
                  <c:v>0.88543809877746471</c:v>
                </c:pt>
                <c:pt idx="5">
                  <c:v>0.85620966911679386</c:v>
                </c:pt>
                <c:pt idx="6">
                  <c:v>0.80409935638440766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4-DD8C-4CB6-8E73-B21305459D4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99135232"/>
        <c:axId val="199129344"/>
      </c:lineChart>
      <c:catAx>
        <c:axId val="199113728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crossAx val="199127808"/>
        <c:crosses val="autoZero"/>
        <c:auto val="1"/>
        <c:lblAlgn val="ctr"/>
        <c:lblOffset val="100"/>
        <c:noMultiLvlLbl val="0"/>
      </c:catAx>
      <c:valAx>
        <c:axId val="199127808"/>
        <c:scaling>
          <c:orientation val="minMax"/>
        </c:scaling>
        <c:delete val="0"/>
        <c:axPos val="l"/>
        <c:numFmt formatCode="#,##0_);[Red]\(#,##0\)" sourceLinked="0"/>
        <c:majorTickMark val="out"/>
        <c:minorTickMark val="none"/>
        <c:tickLblPos val="nextTo"/>
        <c:crossAx val="199113728"/>
        <c:crosses val="autoZero"/>
        <c:crossBetween val="between"/>
      </c:valAx>
      <c:valAx>
        <c:axId val="199129344"/>
        <c:scaling>
          <c:orientation val="minMax"/>
        </c:scaling>
        <c:delete val="0"/>
        <c:axPos val="r"/>
        <c:numFmt formatCode="0.0%" sourceLinked="0"/>
        <c:majorTickMark val="out"/>
        <c:minorTickMark val="none"/>
        <c:tickLblPos val="nextTo"/>
        <c:crossAx val="199135232"/>
        <c:crosses val="max"/>
        <c:crossBetween val="between"/>
      </c:valAx>
      <c:catAx>
        <c:axId val="199135232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extTo"/>
        <c:crossAx val="199129344"/>
        <c:crosses val="autoZero"/>
        <c:auto val="1"/>
        <c:lblAlgn val="ctr"/>
        <c:lblOffset val="100"/>
        <c:noMultiLvlLbl val="0"/>
      </c:catAx>
    </c:plotArea>
    <c:legend>
      <c:legendPos val="b"/>
      <c:layout>
        <c:manualLayout>
          <c:xMode val="edge"/>
          <c:yMode val="edge"/>
          <c:x val="0.22149444166649354"/>
          <c:y val="0.92050148904272233"/>
          <c:w val="0.55701091496021027"/>
          <c:h val="7.9498510957277654E-2"/>
        </c:manualLayout>
      </c:layout>
      <c:overlay val="0"/>
    </c:legend>
    <c:plotVisOnly val="1"/>
    <c:dispBlanksAs val="gap"/>
    <c:showDLblsOverMax val="0"/>
  </c:chart>
  <c:spPr>
    <a:ln>
      <a:solidFill>
        <a:schemeClr val="bg1">
          <a:lumMod val="85000"/>
        </a:schemeClr>
      </a:solidFill>
    </a:ln>
  </c:spPr>
  <c:txPr>
    <a:bodyPr/>
    <a:lstStyle/>
    <a:p>
      <a:pPr>
        <a:defRPr sz="900" b="1">
          <a:latin typeface="나눔스퀘어" panose="020B0600000101010101" pitchFamily="50" charset="-127"/>
          <a:ea typeface="나눔스퀘어" panose="020B0600000101010101" pitchFamily="50" charset="-127"/>
        </a:defRPr>
      </a:pPr>
      <a:endParaRPr lang="ko-KR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0.10849416745763578"/>
          <c:y val="6.7865873327400128E-2"/>
          <c:w val="0.86801219987178568"/>
          <c:h val="0.65773350329759162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'과거 재무상태'!$L$21</c:f>
              <c:strCache>
                <c:ptCount val="1"/>
                <c:pt idx="0">
                  <c:v>자본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'과거 재무상태'!$M$20:$Q$20</c:f>
              <c:strCache>
                <c:ptCount val="5"/>
                <c:pt idx="0">
                  <c:v>2017년</c:v>
                </c:pt>
                <c:pt idx="1">
                  <c:v>2018년</c:v>
                </c:pt>
                <c:pt idx="2">
                  <c:v>2019년</c:v>
                </c:pt>
                <c:pt idx="3">
                  <c:v>2020년</c:v>
                </c:pt>
                <c:pt idx="4">
                  <c:v>2021년</c:v>
                </c:pt>
              </c:strCache>
            </c:strRef>
          </c:cat>
          <c:val>
            <c:numRef>
              <c:f>'과거 재무상태'!$M$21:$Q$21</c:f>
              <c:numCache>
                <c:formatCode>#,##0_ </c:formatCode>
                <c:ptCount val="5"/>
                <c:pt idx="0">
                  <c:v>15345</c:v>
                </c:pt>
                <c:pt idx="1">
                  <c:v>16151</c:v>
                </c:pt>
                <c:pt idx="2">
                  <c:v>17033</c:v>
                </c:pt>
                <c:pt idx="3">
                  <c:v>17337</c:v>
                </c:pt>
                <c:pt idx="4">
                  <c:v>17612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6028-4942-ABE8-4FAA5BE7F2D3}"/>
            </c:ext>
          </c:extLst>
        </c:ser>
        <c:ser>
          <c:idx val="1"/>
          <c:order val="1"/>
          <c:tx>
            <c:strRef>
              <c:f>'과거 재무상태'!$L$22</c:f>
              <c:strCache>
                <c:ptCount val="1"/>
                <c:pt idx="0">
                  <c:v>부채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'과거 재무상태'!$M$20:$Q$20</c:f>
              <c:strCache>
                <c:ptCount val="5"/>
                <c:pt idx="0">
                  <c:v>2017년</c:v>
                </c:pt>
                <c:pt idx="1">
                  <c:v>2018년</c:v>
                </c:pt>
                <c:pt idx="2">
                  <c:v>2019년</c:v>
                </c:pt>
                <c:pt idx="3">
                  <c:v>2020년</c:v>
                </c:pt>
                <c:pt idx="4">
                  <c:v>2021년</c:v>
                </c:pt>
              </c:strCache>
            </c:strRef>
          </c:cat>
          <c:val>
            <c:numRef>
              <c:f>'과거 재무상태'!$M$22:$Q$22</c:f>
              <c:numCache>
                <c:formatCode>#,##0_ </c:formatCode>
                <c:ptCount val="5"/>
                <c:pt idx="0">
                  <c:v>124</c:v>
                </c:pt>
                <c:pt idx="1">
                  <c:v>123</c:v>
                </c:pt>
                <c:pt idx="2">
                  <c:v>132</c:v>
                </c:pt>
                <c:pt idx="3">
                  <c:v>131</c:v>
                </c:pt>
                <c:pt idx="4">
                  <c:v>153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6028-4942-ABE8-4FAA5BE7F2D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188764544"/>
        <c:axId val="188766080"/>
      </c:barChart>
      <c:catAx>
        <c:axId val="188764544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crossAx val="188766080"/>
        <c:crosses val="autoZero"/>
        <c:auto val="1"/>
        <c:lblAlgn val="ctr"/>
        <c:lblOffset val="100"/>
        <c:noMultiLvlLbl val="0"/>
      </c:catAx>
      <c:valAx>
        <c:axId val="188766080"/>
        <c:scaling>
          <c:orientation val="minMax"/>
        </c:scaling>
        <c:delete val="0"/>
        <c:axPos val="l"/>
        <c:numFmt formatCode="#,##0_ " sourceLinked="1"/>
        <c:majorTickMark val="out"/>
        <c:minorTickMark val="none"/>
        <c:tickLblPos val="nextTo"/>
        <c:crossAx val="188764544"/>
        <c:crosses val="autoZero"/>
        <c:crossBetween val="between"/>
      </c:valAx>
    </c:plotArea>
    <c:legend>
      <c:legendPos val="b"/>
      <c:layout>
        <c:manualLayout>
          <c:xMode val="edge"/>
          <c:yMode val="edge"/>
          <c:x val="0.42786613909979532"/>
          <c:y val="0.87698108111259221"/>
          <c:w val="0.14426772180040939"/>
          <c:h val="0.10451004434357135"/>
        </c:manualLayout>
      </c:layout>
      <c:overlay val="0"/>
    </c:legend>
    <c:plotVisOnly val="1"/>
    <c:dispBlanksAs val="gap"/>
    <c:showDLblsOverMax val="0"/>
  </c:chart>
  <c:spPr>
    <a:ln>
      <a:solidFill>
        <a:schemeClr val="bg1">
          <a:lumMod val="85000"/>
        </a:schemeClr>
      </a:solidFill>
    </a:ln>
  </c:spPr>
  <c:txPr>
    <a:bodyPr/>
    <a:lstStyle/>
    <a:p>
      <a:pPr>
        <a:defRPr>
          <a:latin typeface="나눔스퀘어 Bold" panose="020B0600000101010101" pitchFamily="50" charset="-127"/>
          <a:ea typeface="나눔스퀘어 Bold" panose="020B0600000101010101" pitchFamily="50" charset="-127"/>
        </a:defRPr>
      </a:pPr>
      <a:endParaRPr lang="ko-KR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2.5009670332476704E-2"/>
          <c:y val="0.12701996027947249"/>
          <c:w val="0.94982655045095565"/>
          <c:h val="0.54502945700991101"/>
        </c:manualLayout>
      </c:layout>
      <c:lineChart>
        <c:grouping val="standard"/>
        <c:varyColors val="0"/>
        <c:ser>
          <c:idx val="0"/>
          <c:order val="0"/>
          <c:tx>
            <c:strRef>
              <c:f>'과거 재무상태'!$D$23</c:f>
              <c:strCache>
                <c:ptCount val="1"/>
                <c:pt idx="0">
                  <c:v>자기자본비율</c:v>
                </c:pt>
              </c:strCache>
            </c:strRef>
          </c:tx>
          <c:spPr>
            <a:ln>
              <a:solidFill>
                <a:schemeClr val="accent1"/>
              </a:solidFill>
            </a:ln>
          </c:spPr>
          <c:marker>
            <c:symbol val="square"/>
            <c:size val="5"/>
            <c:spPr>
              <a:solidFill>
                <a:schemeClr val="accent1"/>
              </a:solidFill>
            </c:spPr>
          </c:marker>
          <c:dLbls>
            <c:dLbl>
              <c:idx val="0"/>
              <c:layout>
                <c:manualLayout>
                  <c:x val="-5.5619712614519687E-2"/>
                  <c:y val="7.1962737001528818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E5FB-4040-89DD-DD6CE899F0B9}"/>
                </c:ext>
              </c:extLst>
            </c:dLbl>
            <c:dLbl>
              <c:idx val="1"/>
              <c:layout>
                <c:manualLayout>
                  <c:x val="-5.5619712614519687E-2"/>
                  <c:y val="6.5914167464411019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E5FB-4040-89DD-DD6CE899F0B9}"/>
                </c:ext>
              </c:extLst>
            </c:dLbl>
            <c:dLbl>
              <c:idx val="2"/>
              <c:layout>
                <c:manualLayout>
                  <c:x val="-5.3084921104115265E-2"/>
                  <c:y val="7.1962737001528762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E5FB-4040-89DD-DD6CE899F0B9}"/>
                </c:ext>
              </c:extLst>
            </c:dLbl>
            <c:spPr>
              <a:noFill/>
              <a:ln>
                <a:noFill/>
              </a:ln>
              <a:effectLst/>
            </c:sp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'과거 재무상태'!$E$21:$I$21</c:f>
              <c:strCache>
                <c:ptCount val="5"/>
                <c:pt idx="0">
                  <c:v>2017년</c:v>
                </c:pt>
                <c:pt idx="1">
                  <c:v>2018년</c:v>
                </c:pt>
                <c:pt idx="2">
                  <c:v>2019년</c:v>
                </c:pt>
                <c:pt idx="3">
                  <c:v>2020년</c:v>
                </c:pt>
                <c:pt idx="4">
                  <c:v>2021년</c:v>
                </c:pt>
              </c:strCache>
            </c:strRef>
          </c:cat>
          <c:val>
            <c:numRef>
              <c:f>'과거 재무상태'!$E$23:$I$23</c:f>
              <c:numCache>
                <c:formatCode>0.0%</c:formatCode>
                <c:ptCount val="5"/>
                <c:pt idx="0">
                  <c:v>0.99200566442281612</c:v>
                </c:pt>
                <c:pt idx="1">
                  <c:v>0.99241208116193314</c:v>
                </c:pt>
                <c:pt idx="2">
                  <c:v>0.99231055153841508</c:v>
                </c:pt>
                <c:pt idx="3">
                  <c:v>0.99252048892724298</c:v>
                </c:pt>
                <c:pt idx="4">
                  <c:v>0.99138388331915861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3-E5FB-4040-89DD-DD6CE899F0B9}"/>
            </c:ext>
          </c:extLst>
        </c:ser>
        <c:ser>
          <c:idx val="1"/>
          <c:order val="1"/>
          <c:tx>
            <c:strRef>
              <c:f>'과거 재무상태'!$D$24</c:f>
              <c:strCache>
                <c:ptCount val="1"/>
                <c:pt idx="0">
                  <c:v>부채비율</c:v>
                </c:pt>
              </c:strCache>
            </c:strRef>
          </c:tx>
          <c:marker>
            <c:symbol val="triangle"/>
            <c:size val="5"/>
          </c:marker>
          <c:dLbls>
            <c:dLbl>
              <c:idx val="0"/>
              <c:layout>
                <c:manualLayout>
                  <c:x val="-5.3084921104115265E-2"/>
                  <c:y val="-0.13973719679759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E5FB-4040-89DD-DD6CE899F0B9}"/>
                </c:ext>
              </c:extLst>
            </c:dLbl>
            <c:dLbl>
              <c:idx val="1"/>
              <c:layout>
                <c:manualLayout>
                  <c:x val="-4.8015338083306422E-2"/>
                  <c:y val="-0.11554291864912117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E5FB-4040-89DD-DD6CE899F0B9}"/>
                </c:ext>
              </c:extLst>
            </c:dLbl>
            <c:dLbl>
              <c:idx val="2"/>
              <c:layout>
                <c:manualLayout>
                  <c:x val="-4.8015338083306512E-2"/>
                  <c:y val="-9.739721003776787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E5FB-4040-89DD-DD6CE899F0B9}"/>
                </c:ext>
              </c:extLst>
            </c:dLbl>
            <c:dLbl>
              <c:idx val="3"/>
              <c:layout>
                <c:manualLayout>
                  <c:x val="-5.3084921104115168E-2"/>
                  <c:y val="-0.12764005772335657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E5FB-4040-89DD-DD6CE899F0B9}"/>
                </c:ext>
              </c:extLst>
            </c:dLbl>
            <c:dLbl>
              <c:idx val="4"/>
              <c:layout>
                <c:manualLayout>
                  <c:x val="-5.5619712614519687E-2"/>
                  <c:y val="-6.7154362352179156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8-E5FB-4040-89DD-DD6CE899F0B9}"/>
                </c:ext>
              </c:extLst>
            </c:dLbl>
            <c:spPr>
              <a:noFill/>
              <a:ln>
                <a:noFill/>
              </a:ln>
              <a:effectLst/>
            </c:sp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'과거 재무상태'!$E$21:$I$21</c:f>
              <c:strCache>
                <c:ptCount val="5"/>
                <c:pt idx="0">
                  <c:v>2017년</c:v>
                </c:pt>
                <c:pt idx="1">
                  <c:v>2018년</c:v>
                </c:pt>
                <c:pt idx="2">
                  <c:v>2019년</c:v>
                </c:pt>
                <c:pt idx="3">
                  <c:v>2020년</c:v>
                </c:pt>
                <c:pt idx="4">
                  <c:v>2021년</c:v>
                </c:pt>
              </c:strCache>
            </c:strRef>
          </c:cat>
          <c:val>
            <c:numRef>
              <c:f>'과거 재무상태'!$E$24:$I$24</c:f>
              <c:numCache>
                <c:formatCode>0.0%</c:formatCode>
                <c:ptCount val="5"/>
                <c:pt idx="0">
                  <c:v>8.0587600090320909E-3</c:v>
                </c:pt>
                <c:pt idx="1">
                  <c:v>7.6459355766636582E-3</c:v>
                </c:pt>
                <c:pt idx="2">
                  <c:v>7.7490342611631399E-3</c:v>
                </c:pt>
                <c:pt idx="3">
                  <c:v>7.5358757387881843E-3</c:v>
                </c:pt>
                <c:pt idx="4">
                  <c:v>8.690999345273424E-3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9-E5FB-4040-89DD-DD6CE899F0B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88805120"/>
        <c:axId val="188806656"/>
      </c:lineChart>
      <c:catAx>
        <c:axId val="188805120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crossAx val="188806656"/>
        <c:crosses val="autoZero"/>
        <c:auto val="1"/>
        <c:lblAlgn val="ctr"/>
        <c:lblOffset val="100"/>
        <c:noMultiLvlLbl val="0"/>
      </c:catAx>
      <c:valAx>
        <c:axId val="188806656"/>
        <c:scaling>
          <c:orientation val="minMax"/>
          <c:max val="1"/>
        </c:scaling>
        <c:delete val="1"/>
        <c:axPos val="l"/>
        <c:numFmt formatCode="0.0%" sourceLinked="1"/>
        <c:majorTickMark val="out"/>
        <c:minorTickMark val="none"/>
        <c:tickLblPos val="nextTo"/>
        <c:crossAx val="188805120"/>
        <c:crosses val="autoZero"/>
        <c:crossBetween val="between"/>
      </c:valAx>
    </c:plotArea>
    <c:legend>
      <c:legendPos val="b"/>
      <c:overlay val="0"/>
    </c:legend>
    <c:plotVisOnly val="1"/>
    <c:dispBlanksAs val="gap"/>
    <c:showDLblsOverMax val="0"/>
  </c:chart>
  <c:spPr>
    <a:ln>
      <a:solidFill>
        <a:schemeClr val="bg1">
          <a:lumMod val="85000"/>
        </a:schemeClr>
      </a:solidFill>
    </a:ln>
  </c:spPr>
  <c:txPr>
    <a:bodyPr/>
    <a:lstStyle/>
    <a:p>
      <a:pPr>
        <a:defRPr b="1">
          <a:latin typeface="나눔스퀘어 Bold" panose="020B0600000101010101" pitchFamily="50" charset="-127"/>
          <a:ea typeface="나눔스퀘어 Bold" panose="020B0600000101010101" pitchFamily="50" charset="-127"/>
        </a:defRPr>
      </a:pPr>
      <a:endParaRPr lang="ko-KR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9.025456536611387E-2"/>
          <c:y val="6.0774194502654359E-2"/>
          <c:w val="0.88625180196330755"/>
          <c:h val="0.71559852140778601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'과거 경영성과'!$J$17</c:f>
              <c:strCache>
                <c:ptCount val="1"/>
                <c:pt idx="0">
                  <c:v>영업손익</c:v>
                </c:pt>
              </c:strCache>
            </c:strRef>
          </c:tx>
          <c:spPr>
            <a:solidFill>
              <a:srgbClr val="092F57"/>
            </a:solidFill>
          </c:spPr>
          <c:invertIfNegative val="0"/>
          <c:dLbls>
            <c:dLbl>
              <c:idx val="0"/>
              <c:spPr>
                <a:noFill/>
                <a:ln>
                  <a:noFill/>
                </a:ln>
                <a:effectLst/>
              </c:spPr>
              <c:txPr>
                <a:bodyPr wrap="square" lIns="38100" tIns="19050" rIns="38100" bIns="19050" anchor="ctr">
                  <a:spAutoFit/>
                </a:bodyPr>
                <a:lstStyle/>
                <a:p>
                  <a:pPr>
                    <a:defRPr b="1">
                      <a:solidFill>
                        <a:srgbClr val="0000FF"/>
                      </a:solidFill>
                    </a:defRPr>
                  </a:pPr>
                  <a:endParaRPr lang="ko-KR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0-C85D-4876-A583-F9FCFF0ABCF7}"/>
                </c:ext>
              </c:extLst>
            </c:dLbl>
            <c:dLbl>
              <c:idx val="1"/>
              <c:spPr>
                <a:noFill/>
                <a:ln>
                  <a:noFill/>
                </a:ln>
                <a:effectLst/>
              </c:spPr>
              <c:txPr>
                <a:bodyPr wrap="square" lIns="38100" tIns="19050" rIns="38100" bIns="19050" anchor="ctr">
                  <a:spAutoFit/>
                </a:bodyPr>
                <a:lstStyle/>
                <a:p>
                  <a:pPr>
                    <a:defRPr b="1">
                      <a:solidFill>
                        <a:srgbClr val="0000FF"/>
                      </a:solidFill>
                    </a:defRPr>
                  </a:pPr>
                  <a:endParaRPr lang="ko-KR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1-C85D-4876-A583-F9FCFF0ABCF7}"/>
                </c:ext>
              </c:extLst>
            </c:dLbl>
            <c:dLbl>
              <c:idx val="2"/>
              <c:spPr>
                <a:noFill/>
                <a:ln>
                  <a:noFill/>
                </a:ln>
                <a:effectLst/>
              </c:spPr>
              <c:txPr>
                <a:bodyPr wrap="square" lIns="38100" tIns="19050" rIns="38100" bIns="19050" anchor="ctr">
                  <a:spAutoFit/>
                </a:bodyPr>
                <a:lstStyle/>
                <a:p>
                  <a:pPr>
                    <a:defRPr b="1">
                      <a:solidFill>
                        <a:srgbClr val="0000FF"/>
                      </a:solidFill>
                    </a:defRPr>
                  </a:pPr>
                  <a:endParaRPr lang="ko-KR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2-C85D-4876-A583-F9FCFF0ABCF7}"/>
                </c:ext>
              </c:extLst>
            </c:dLbl>
            <c:dLbl>
              <c:idx val="4"/>
              <c:layout>
                <c:manualLayout>
                  <c:x val="-6.4073543647032473E-3"/>
                  <c:y val="2.762506889844716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C85D-4876-A583-F9FCFF0ABCF7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b="1"/>
                </a:pPr>
                <a:endParaRPr lang="ko-K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'과거 경영성과'!$K$16:$O$16</c:f>
              <c:strCache>
                <c:ptCount val="5"/>
                <c:pt idx="0">
                  <c:v>2017년</c:v>
                </c:pt>
                <c:pt idx="1">
                  <c:v>2018년</c:v>
                </c:pt>
                <c:pt idx="2">
                  <c:v>2019년</c:v>
                </c:pt>
                <c:pt idx="3">
                  <c:v>2020년</c:v>
                </c:pt>
                <c:pt idx="4">
                  <c:v>2021년</c:v>
                </c:pt>
              </c:strCache>
            </c:strRef>
          </c:cat>
          <c:val>
            <c:numRef>
              <c:f>'과거 경영성과'!$K$17:$O$17</c:f>
              <c:numCache>
                <c:formatCode>#,##0;[Red]"△"#,##0</c:formatCode>
                <c:ptCount val="5"/>
                <c:pt idx="0">
                  <c:v>-21</c:v>
                </c:pt>
                <c:pt idx="1">
                  <c:v>-22</c:v>
                </c:pt>
                <c:pt idx="2">
                  <c:v>-496</c:v>
                </c:pt>
                <c:pt idx="3">
                  <c:v>-462</c:v>
                </c:pt>
                <c:pt idx="4">
                  <c:v>-535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C85D-4876-A583-F9FCFF0ABCF7}"/>
            </c:ext>
          </c:extLst>
        </c:ser>
        <c:ser>
          <c:idx val="1"/>
          <c:order val="1"/>
          <c:tx>
            <c:strRef>
              <c:f>'과거 경영성과'!$J$18</c:f>
              <c:strCache>
                <c:ptCount val="1"/>
                <c:pt idx="0">
                  <c:v>당기순손익</c:v>
                </c:pt>
              </c:strCache>
            </c:strRef>
          </c:tx>
          <c:spPr>
            <a:pattFill prst="wdDnDiag">
              <a:fgClr>
                <a:schemeClr val="accent1"/>
              </a:fgClr>
              <a:bgClr>
                <a:schemeClr val="bg1"/>
              </a:bgClr>
            </a:pattFill>
            <a:ln>
              <a:solidFill>
                <a:schemeClr val="accent1"/>
              </a:solidFill>
            </a:ln>
          </c:spPr>
          <c:invertIfNegative val="0"/>
          <c:dLbls>
            <c:dLbl>
              <c:idx val="0"/>
              <c:spPr>
                <a:noFill/>
                <a:ln>
                  <a:noFill/>
                </a:ln>
                <a:effectLst/>
              </c:spPr>
              <c:txPr>
                <a:bodyPr wrap="square" lIns="38100" tIns="19050" rIns="38100" bIns="19050" anchor="ctr">
                  <a:spAutoFit/>
                </a:bodyPr>
                <a:lstStyle/>
                <a:p>
                  <a:pPr>
                    <a:defRPr b="0">
                      <a:solidFill>
                        <a:srgbClr val="0000FF"/>
                      </a:solidFill>
                    </a:defRPr>
                  </a:pPr>
                  <a:endParaRPr lang="ko-KR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5-C85D-4876-A583-F9FCFF0ABCF7}"/>
                </c:ext>
              </c:extLst>
            </c:dLbl>
            <c:dLbl>
              <c:idx val="1"/>
              <c:spPr>
                <a:noFill/>
                <a:ln>
                  <a:noFill/>
                </a:ln>
                <a:effectLst/>
              </c:spPr>
              <c:txPr>
                <a:bodyPr wrap="square" lIns="38100" tIns="19050" rIns="38100" bIns="19050" anchor="ctr">
                  <a:spAutoFit/>
                </a:bodyPr>
                <a:lstStyle/>
                <a:p>
                  <a:pPr>
                    <a:defRPr b="0">
                      <a:solidFill>
                        <a:srgbClr val="0000FF"/>
                      </a:solidFill>
                    </a:defRPr>
                  </a:pPr>
                  <a:endParaRPr lang="ko-KR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6-C85D-4876-A583-F9FCFF0ABCF7}"/>
                </c:ext>
              </c:extLst>
            </c:dLbl>
            <c:dLbl>
              <c:idx val="2"/>
              <c:spPr>
                <a:noFill/>
                <a:ln>
                  <a:noFill/>
                </a:ln>
                <a:effectLst/>
              </c:spPr>
              <c:txPr>
                <a:bodyPr wrap="square" lIns="38100" tIns="19050" rIns="38100" bIns="19050" anchor="ctr">
                  <a:spAutoFit/>
                </a:bodyPr>
                <a:lstStyle/>
                <a:p>
                  <a:pPr>
                    <a:defRPr b="0">
                      <a:solidFill>
                        <a:srgbClr val="0000FF"/>
                      </a:solidFill>
                    </a:defRPr>
                  </a:pPr>
                  <a:endParaRPr lang="ko-KR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7-C85D-4876-A583-F9FCFF0ABCF7}"/>
                </c:ext>
              </c:extLst>
            </c:dLbl>
            <c:dLbl>
              <c:idx val="4"/>
              <c:layout>
                <c:manualLayout>
                  <c:x val="0"/>
                  <c:y val="2.209970709187431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8-C85D-4876-A583-F9FCFF0ABCF7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b="0"/>
                </a:pPr>
                <a:endParaRPr lang="ko-K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'과거 경영성과'!$K$16:$O$16</c:f>
              <c:strCache>
                <c:ptCount val="5"/>
                <c:pt idx="0">
                  <c:v>2017년</c:v>
                </c:pt>
                <c:pt idx="1">
                  <c:v>2018년</c:v>
                </c:pt>
                <c:pt idx="2">
                  <c:v>2019년</c:v>
                </c:pt>
                <c:pt idx="3">
                  <c:v>2020년</c:v>
                </c:pt>
                <c:pt idx="4">
                  <c:v>2021년</c:v>
                </c:pt>
              </c:strCache>
            </c:strRef>
          </c:cat>
          <c:val>
            <c:numRef>
              <c:f>'과거 경영성과'!$K$18:$O$18</c:f>
              <c:numCache>
                <c:formatCode>#,##0;[Red]"△"#,##0</c:formatCode>
                <c:ptCount val="5"/>
                <c:pt idx="0">
                  <c:v>126</c:v>
                </c:pt>
                <c:pt idx="1">
                  <c:v>150</c:v>
                </c:pt>
                <c:pt idx="2">
                  <c:v>-375</c:v>
                </c:pt>
                <c:pt idx="3">
                  <c:v>-305</c:v>
                </c:pt>
                <c:pt idx="4">
                  <c:v>-394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9-C85D-4876-A583-F9FCFF0ABCF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98775552"/>
        <c:axId val="198777088"/>
      </c:barChart>
      <c:catAx>
        <c:axId val="198775552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low"/>
        <c:crossAx val="198777088"/>
        <c:crosses val="autoZero"/>
        <c:auto val="1"/>
        <c:lblAlgn val="ctr"/>
        <c:lblOffset val="100"/>
        <c:noMultiLvlLbl val="0"/>
      </c:catAx>
      <c:valAx>
        <c:axId val="198777088"/>
        <c:scaling>
          <c:orientation val="minMax"/>
        </c:scaling>
        <c:delete val="0"/>
        <c:axPos val="l"/>
        <c:numFmt formatCode="#,##0;[Red]&quot;△&quot;#,##0" sourceLinked="1"/>
        <c:majorTickMark val="out"/>
        <c:minorTickMark val="none"/>
        <c:tickLblPos val="nextTo"/>
        <c:crossAx val="198775552"/>
        <c:crosses val="autoZero"/>
        <c:crossBetween val="between"/>
      </c:valAx>
    </c:plotArea>
    <c:legend>
      <c:legendPos val="b"/>
      <c:layout>
        <c:manualLayout>
          <c:xMode val="edge"/>
          <c:yMode val="edge"/>
          <c:x val="0.36955921438099576"/>
          <c:y val="0.90641078570114153"/>
          <c:w val="0.26088157123800848"/>
          <c:h val="9.3589214298858511E-2"/>
        </c:manualLayout>
      </c:layout>
      <c:overlay val="0"/>
    </c:legend>
    <c:plotVisOnly val="1"/>
    <c:dispBlanksAs val="gap"/>
    <c:showDLblsOverMax val="0"/>
  </c:chart>
  <c:spPr>
    <a:ln>
      <a:solidFill>
        <a:schemeClr val="bg1">
          <a:lumMod val="85000"/>
        </a:schemeClr>
      </a:solidFill>
    </a:ln>
  </c:spPr>
  <c:txPr>
    <a:bodyPr/>
    <a:lstStyle/>
    <a:p>
      <a:pPr>
        <a:defRPr>
          <a:latin typeface="나눔스퀘어 Bold" panose="020B0600000101010101" pitchFamily="50" charset="-127"/>
          <a:ea typeface="나눔스퀘어 Bold" panose="020B0600000101010101" pitchFamily="50" charset="-127"/>
        </a:defRPr>
      </a:pPr>
      <a:endParaRPr lang="ko-KR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9.597777971115648E-2"/>
          <c:y val="8.6886062526323443E-2"/>
          <c:w val="0.81482325445420256"/>
          <c:h val="0.70960471545028303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'과거 총괄원가'!$C$30</c:f>
              <c:strCache>
                <c:ptCount val="1"/>
                <c:pt idx="0">
                  <c:v>톤당요금</c:v>
                </c:pt>
              </c:strCache>
            </c:strRef>
          </c:tx>
          <c:spPr>
            <a:solidFill>
              <a:srgbClr val="092F57"/>
            </a:solidFill>
          </c:spPr>
          <c:invertIfNegative val="0"/>
          <c:cat>
            <c:strRef>
              <c:f>'과거 총괄원가'!$D$29:$H$29</c:f>
              <c:strCache>
                <c:ptCount val="5"/>
                <c:pt idx="0">
                  <c:v>2017년</c:v>
                </c:pt>
                <c:pt idx="1">
                  <c:v>2018년</c:v>
                </c:pt>
                <c:pt idx="2">
                  <c:v>2019년</c:v>
                </c:pt>
                <c:pt idx="3">
                  <c:v>2020년</c:v>
                </c:pt>
                <c:pt idx="4">
                  <c:v>2021년</c:v>
                </c:pt>
              </c:strCache>
            </c:strRef>
          </c:cat>
          <c:val>
            <c:numRef>
              <c:f>'과거 총괄원가'!$D$30:$H$30</c:f>
              <c:numCache>
                <c:formatCode>0.0</c:formatCode>
                <c:ptCount val="5"/>
                <c:pt idx="0">
                  <c:v>661.92942043239327</c:v>
                </c:pt>
                <c:pt idx="1">
                  <c:v>659.98504789332605</c:v>
                </c:pt>
                <c:pt idx="2">
                  <c:v>625.52130289831496</c:v>
                </c:pt>
                <c:pt idx="3">
                  <c:v>634.82002377227582</c:v>
                </c:pt>
                <c:pt idx="4">
                  <c:v>643.97748862031494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2DC2-43B9-BFB8-56D702456470}"/>
            </c:ext>
          </c:extLst>
        </c:ser>
        <c:ser>
          <c:idx val="1"/>
          <c:order val="1"/>
          <c:tx>
            <c:strRef>
              <c:f>'과거 총괄원가'!$C$31</c:f>
              <c:strCache>
                <c:ptCount val="1"/>
                <c:pt idx="0">
                  <c:v>톤당원가</c:v>
                </c:pt>
              </c:strCache>
            </c:strRef>
          </c:tx>
          <c:spPr>
            <a:pattFill prst="wdDnDiag">
              <a:fgClr>
                <a:schemeClr val="accent1"/>
              </a:fgClr>
              <a:bgClr>
                <a:schemeClr val="bg1"/>
              </a:bgClr>
            </a:pattFill>
          </c:spPr>
          <c:invertIfNegative val="0"/>
          <c:cat>
            <c:strRef>
              <c:f>'과거 총괄원가'!$D$29:$H$29</c:f>
              <c:strCache>
                <c:ptCount val="5"/>
                <c:pt idx="0">
                  <c:v>2017년</c:v>
                </c:pt>
                <c:pt idx="1">
                  <c:v>2018년</c:v>
                </c:pt>
                <c:pt idx="2">
                  <c:v>2019년</c:v>
                </c:pt>
                <c:pt idx="3">
                  <c:v>2020년</c:v>
                </c:pt>
                <c:pt idx="4">
                  <c:v>2021년</c:v>
                </c:pt>
              </c:strCache>
            </c:strRef>
          </c:cat>
          <c:val>
            <c:numRef>
              <c:f>'과거 총괄원가'!$D$31:$H$31</c:f>
              <c:numCache>
                <c:formatCode>0.0</c:formatCode>
                <c:ptCount val="5"/>
                <c:pt idx="0">
                  <c:v>688.72510468865005</c:v>
                </c:pt>
                <c:pt idx="1">
                  <c:v>682.50799734131783</c:v>
                </c:pt>
                <c:pt idx="2">
                  <c:v>802.45393663632376</c:v>
                </c:pt>
                <c:pt idx="3">
                  <c:v>804.19723756978351</c:v>
                </c:pt>
                <c:pt idx="4">
                  <c:v>842.80179124719814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2DC2-43B9-BFB8-56D70245647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98831104"/>
        <c:axId val="197989120"/>
      </c:barChart>
      <c:lineChart>
        <c:grouping val="standard"/>
        <c:varyColors val="0"/>
        <c:ser>
          <c:idx val="2"/>
          <c:order val="2"/>
          <c:tx>
            <c:strRef>
              <c:f>'과거 총괄원가'!$C$32</c:f>
              <c:strCache>
                <c:ptCount val="1"/>
                <c:pt idx="0">
                  <c:v>현실화율</c:v>
                </c:pt>
              </c:strCache>
            </c:strRef>
          </c:tx>
          <c:marker>
            <c:symbol val="square"/>
            <c:size val="5"/>
          </c:marker>
          <c:dLbls>
            <c:spPr>
              <a:solidFill>
                <a:schemeClr val="bg1"/>
              </a:solidFill>
              <a:ln>
                <a:solidFill>
                  <a:schemeClr val="accent1"/>
                </a:solidFill>
              </a:ln>
            </c:spPr>
            <c:txPr>
              <a:bodyPr/>
              <a:lstStyle/>
              <a:p>
                <a:pPr>
                  <a:defRPr b="1">
                    <a:latin typeface="나눔스퀘어 ExtraBold" panose="020B0600000101010101" pitchFamily="50" charset="-127"/>
                    <a:ea typeface="나눔스퀘어 ExtraBold" panose="020B0600000101010101" pitchFamily="50" charset="-127"/>
                  </a:defRPr>
                </a:pPr>
                <a:endParaRPr lang="ko-KR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'과거 총괄원가'!$D$29:$H$29</c:f>
              <c:strCache>
                <c:ptCount val="5"/>
                <c:pt idx="0">
                  <c:v>2017년</c:v>
                </c:pt>
                <c:pt idx="1">
                  <c:v>2018년</c:v>
                </c:pt>
                <c:pt idx="2">
                  <c:v>2019년</c:v>
                </c:pt>
                <c:pt idx="3">
                  <c:v>2020년</c:v>
                </c:pt>
                <c:pt idx="4">
                  <c:v>2021년</c:v>
                </c:pt>
              </c:strCache>
            </c:strRef>
          </c:cat>
          <c:val>
            <c:numRef>
              <c:f>'과거 총괄원가'!$D$32:$H$32</c:f>
              <c:numCache>
                <c:formatCode>0.0%</c:formatCode>
                <c:ptCount val="5"/>
                <c:pt idx="0">
                  <c:v>0.96109378898222353</c:v>
                </c:pt>
                <c:pt idx="1">
                  <c:v>0.96699972815596447</c:v>
                </c:pt>
                <c:pt idx="2">
                  <c:v>0.77951054177681034</c:v>
                </c:pt>
                <c:pt idx="3">
                  <c:v>0.78938349215255776</c:v>
                </c:pt>
                <c:pt idx="4">
                  <c:v>0.76409126713807973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2DC2-43B9-BFB8-56D70245647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97996544"/>
        <c:axId val="197990656"/>
      </c:lineChart>
      <c:catAx>
        <c:axId val="198831104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crossAx val="197989120"/>
        <c:crosses val="autoZero"/>
        <c:auto val="1"/>
        <c:lblAlgn val="ctr"/>
        <c:lblOffset val="100"/>
        <c:noMultiLvlLbl val="0"/>
      </c:catAx>
      <c:valAx>
        <c:axId val="197989120"/>
        <c:scaling>
          <c:orientation val="minMax"/>
        </c:scaling>
        <c:delete val="0"/>
        <c:axPos val="l"/>
        <c:numFmt formatCode="0.0" sourceLinked="1"/>
        <c:majorTickMark val="out"/>
        <c:minorTickMark val="none"/>
        <c:tickLblPos val="nextTo"/>
        <c:txPr>
          <a:bodyPr/>
          <a:lstStyle/>
          <a:p>
            <a:pPr>
              <a:defRPr sz="900"/>
            </a:pPr>
            <a:endParaRPr lang="ko-KR"/>
          </a:p>
        </c:txPr>
        <c:crossAx val="198831104"/>
        <c:crosses val="autoZero"/>
        <c:crossBetween val="between"/>
      </c:valAx>
      <c:valAx>
        <c:axId val="197990656"/>
        <c:scaling>
          <c:orientation val="minMax"/>
        </c:scaling>
        <c:delete val="0"/>
        <c:axPos val="r"/>
        <c:numFmt formatCode="0.0%" sourceLinked="1"/>
        <c:majorTickMark val="out"/>
        <c:minorTickMark val="none"/>
        <c:tickLblPos val="nextTo"/>
        <c:txPr>
          <a:bodyPr/>
          <a:lstStyle/>
          <a:p>
            <a:pPr>
              <a:defRPr sz="900"/>
            </a:pPr>
            <a:endParaRPr lang="ko-KR"/>
          </a:p>
        </c:txPr>
        <c:crossAx val="197996544"/>
        <c:crosses val="max"/>
        <c:crossBetween val="between"/>
      </c:valAx>
      <c:catAx>
        <c:axId val="197996544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extTo"/>
        <c:crossAx val="197990656"/>
        <c:crosses val="autoZero"/>
        <c:auto val="1"/>
        <c:lblAlgn val="ctr"/>
        <c:lblOffset val="100"/>
        <c:noMultiLvlLbl val="0"/>
      </c:catAx>
    </c:plotArea>
    <c:legend>
      <c:legendPos val="b"/>
      <c:layout>
        <c:manualLayout>
          <c:xMode val="edge"/>
          <c:yMode val="edge"/>
          <c:x val="0.26118665888164344"/>
          <c:y val="0.90180292855631028"/>
          <c:w val="0.47762651900586539"/>
          <c:h val="9.8197071443689748E-2"/>
        </c:manualLayout>
      </c:layout>
      <c:overlay val="0"/>
    </c:legend>
    <c:plotVisOnly val="1"/>
    <c:dispBlanksAs val="gap"/>
    <c:showDLblsOverMax val="0"/>
  </c:chart>
  <c:spPr>
    <a:ln>
      <a:solidFill>
        <a:schemeClr val="bg1">
          <a:lumMod val="85000"/>
        </a:schemeClr>
      </a:solidFill>
    </a:ln>
  </c:spPr>
  <c:txPr>
    <a:bodyPr/>
    <a:lstStyle/>
    <a:p>
      <a:pPr>
        <a:defRPr sz="1000">
          <a:latin typeface="나눔스퀘어 Bold" panose="020B0600000101010101" pitchFamily="50" charset="-127"/>
          <a:ea typeface="나눔스퀘어 Bold" panose="020B0600000101010101" pitchFamily="50" charset="-127"/>
        </a:defRPr>
      </a:pPr>
      <a:endParaRPr lang="ko-KR"/>
    </a:p>
  </c:txPr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00" b="1" i="0" u="none" strike="noStrike" kern="1200" baseline="0">
                <a:solidFill>
                  <a:schemeClr val="tx1"/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+mn-cs"/>
              </a:defRPr>
            </a:pPr>
            <a:r>
              <a:rPr lang="ko-KR"/>
              <a:t>업종별 조정량 비율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1" i="0" u="none" strike="noStrike" kern="1200" baseline="0">
              <a:solidFill>
                <a:schemeClr val="tx1"/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+mn-cs"/>
            </a:defRPr>
          </a:pPr>
          <a:endParaRPr lang="ko-KR"/>
        </a:p>
      </c:txPr>
    </c:title>
    <c:autoTitleDeleted val="0"/>
    <c:plotArea>
      <c:layout/>
      <c:pieChart>
        <c:varyColors val="1"/>
        <c:ser>
          <c:idx val="0"/>
          <c:order val="0"/>
          <c:tx>
            <c:strRef>
              <c:f>'조정량 조정액'!$K$9</c:f>
              <c:strCache>
                <c:ptCount val="1"/>
                <c:pt idx="0">
                  <c:v>업종별
조정량 비율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E1C6-4391-B3C0-6F16B70D9A5E}"/>
              </c:ext>
            </c:extLst>
          </c:dPt>
          <c:dPt>
            <c:idx val="1"/>
            <c:bubble3D val="0"/>
            <c:spPr>
              <a:solidFill>
                <a:schemeClr val="accent3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E1C6-4391-B3C0-6F16B70D9A5E}"/>
              </c:ext>
            </c:extLst>
          </c:dPt>
          <c:dPt>
            <c:idx val="2"/>
            <c:bubble3D val="0"/>
            <c:spPr>
              <a:solidFill>
                <a:schemeClr val="accent5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5-E1C6-4391-B3C0-6F16B70D9A5E}"/>
              </c:ext>
            </c:extLst>
          </c:dPt>
          <c:dLbls>
            <c:dLbl>
              <c:idx val="0"/>
              <c:spPr>
                <a:solidFill>
                  <a:schemeClr val="bg1"/>
                </a:solidFill>
                <a:ln>
                  <a:noFill/>
                </a:ln>
                <a:effectLst/>
              </c:spPr>
              <c:txPr>
                <a:bodyPr rot="0" spcFirstLastPara="1" vertOverflow="ellipsis" vert="horz" wrap="square" anchor="ctr" anchorCtr="1"/>
                <a:lstStyle/>
                <a:p>
                  <a:pPr>
                    <a:defRPr sz="1000" b="1" i="0" u="none" strike="noStrike" kern="1200" baseline="0">
                      <a:solidFill>
                        <a:schemeClr val="tx1"/>
                      </a:solidFill>
                      <a:latin typeface="나눔스퀘어" panose="020B0600000101010101" pitchFamily="50" charset="-127"/>
                      <a:ea typeface="나눔스퀘어" panose="020B0600000101010101" pitchFamily="50" charset="-127"/>
                      <a:cs typeface="+mn-cs"/>
                    </a:defRPr>
                  </a:pPr>
                  <a:endParaRPr lang="ko-KR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1-E1C6-4391-B3C0-6F16B70D9A5E}"/>
                </c:ext>
              </c:extLst>
            </c:dLbl>
            <c:dLbl>
              <c:idx val="1"/>
              <c:spPr>
                <a:solidFill>
                  <a:schemeClr val="bg1"/>
                </a:solidFill>
                <a:ln>
                  <a:noFill/>
                </a:ln>
                <a:effectLst/>
              </c:spPr>
              <c:txPr>
                <a:bodyPr rot="0" spcFirstLastPara="1" vertOverflow="ellipsis" vert="horz" wrap="square" anchor="ctr" anchorCtr="1"/>
                <a:lstStyle/>
                <a:p>
                  <a:pPr>
                    <a:defRPr sz="1000" b="1" i="0" u="none" strike="noStrike" kern="1200" baseline="0">
                      <a:solidFill>
                        <a:schemeClr val="tx1"/>
                      </a:solidFill>
                      <a:latin typeface="나눔스퀘어" panose="020B0600000101010101" pitchFamily="50" charset="-127"/>
                      <a:ea typeface="나눔스퀘어" panose="020B0600000101010101" pitchFamily="50" charset="-127"/>
                      <a:cs typeface="+mn-cs"/>
                    </a:defRPr>
                  </a:pPr>
                  <a:endParaRPr lang="ko-KR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3-E1C6-4391-B3C0-6F16B70D9A5E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1" i="0" u="none" strike="noStrike" kern="1200" baseline="0">
                    <a:solidFill>
                      <a:schemeClr val="tx1"/>
                    </a:solidFill>
                    <a:latin typeface="나눔스퀘어" panose="020B0600000101010101" pitchFamily="50" charset="-127"/>
                    <a:ea typeface="나눔스퀘어" panose="020B0600000101010101" pitchFamily="50" charset="-127"/>
                    <a:cs typeface="+mn-cs"/>
                  </a:defRPr>
                </a:pPr>
                <a:endParaRPr lang="ko-K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6350" cap="flat" cmpd="sng" algn="ctr">
                  <a:solidFill>
                    <a:schemeClr val="tx1"/>
                  </a:solidFill>
                  <a:prstDash val="solid"/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'조정량 조정액'!$J$10:$J$13</c:f>
              <c:strCache>
                <c:ptCount val="3"/>
                <c:pt idx="0">
                  <c:v>가정용</c:v>
                </c:pt>
                <c:pt idx="1">
                  <c:v>일반용</c:v>
                </c:pt>
                <c:pt idx="2">
                  <c:v>욕탕용</c:v>
                </c:pt>
              </c:strCache>
            </c:strRef>
          </c:cat>
          <c:val>
            <c:numRef>
              <c:f>'조정량 조정액'!$K$10:$K$13</c:f>
              <c:numCache>
                <c:formatCode>0.0%</c:formatCode>
                <c:ptCount val="3"/>
                <c:pt idx="0">
                  <c:v>0.61374400462905332</c:v>
                </c:pt>
                <c:pt idx="1">
                  <c:v>0.381027394118017</c:v>
                </c:pt>
                <c:pt idx="2">
                  <c:v>5.2286012529297043E-3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E1C6-4391-B3C0-6F16B70D9A5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r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00" b="0" i="0" u="none" strike="noStrike" kern="1200" baseline="0">
              <a:solidFill>
                <a:schemeClr val="tx1"/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+mn-cs"/>
            </a:defRPr>
          </a:pPr>
          <a:endParaRPr lang="ko-KR"/>
        </a:p>
      </c:txPr>
    </c:legend>
    <c:plotVisOnly val="1"/>
    <c:dispBlanksAs val="gap"/>
    <c:showDLblsOverMax val="0"/>
  </c:chart>
  <c:spPr>
    <a:noFill/>
    <a:ln w="6350" cap="flat" cmpd="sng" algn="ctr">
      <a:noFill/>
      <a:prstDash val="solid"/>
      <a:miter lim="800000"/>
    </a:ln>
    <a:effectLst/>
  </c:spPr>
  <c:txPr>
    <a:bodyPr/>
    <a:lstStyle/>
    <a:p>
      <a:pPr>
        <a:defRPr>
          <a:latin typeface="나눔스퀘어" panose="020B0600000101010101" pitchFamily="50" charset="-127"/>
          <a:ea typeface="나눔스퀘어" panose="020B0600000101010101" pitchFamily="50" charset="-127"/>
        </a:defRPr>
      </a:pPr>
      <a:endParaRPr lang="ko-KR"/>
    </a:p>
  </c:txPr>
  <c:externalData r:id="rId3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00" b="1" i="0" u="none" strike="noStrike" kern="1200" baseline="0">
                <a:solidFill>
                  <a:schemeClr val="tx1"/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+mn-cs"/>
              </a:defRPr>
            </a:pPr>
            <a:r>
              <a:rPr lang="ko-KR"/>
              <a:t>업종별 조정액비율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1" i="0" u="none" strike="noStrike" kern="1200" baseline="0">
              <a:solidFill>
                <a:schemeClr val="tx1"/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+mn-cs"/>
            </a:defRPr>
          </a:pPr>
          <a:endParaRPr lang="ko-KR"/>
        </a:p>
      </c:txPr>
    </c:title>
    <c:autoTitleDeleted val="0"/>
    <c:plotArea>
      <c:layout/>
      <c:pieChart>
        <c:varyColors val="1"/>
        <c:ser>
          <c:idx val="0"/>
          <c:order val="0"/>
          <c:tx>
            <c:strRef>
              <c:f>'조정량 조정액'!$L$9</c:f>
              <c:strCache>
                <c:ptCount val="1"/>
                <c:pt idx="0">
                  <c:v>업종별
조정액비율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BFB9-4F3F-B006-DDC6A71DBE59}"/>
              </c:ext>
            </c:extLst>
          </c:dPt>
          <c:dPt>
            <c:idx val="1"/>
            <c:bubble3D val="0"/>
            <c:spPr>
              <a:solidFill>
                <a:schemeClr val="accent3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BFB9-4F3F-B006-DDC6A71DBE59}"/>
              </c:ext>
            </c:extLst>
          </c:dPt>
          <c:dPt>
            <c:idx val="2"/>
            <c:bubble3D val="0"/>
            <c:spPr>
              <a:solidFill>
                <a:schemeClr val="accent5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5-BFB9-4F3F-B006-DDC6A71DBE59}"/>
              </c:ext>
            </c:extLst>
          </c:dPt>
          <c:dLbls>
            <c:dLbl>
              <c:idx val="0"/>
              <c:spPr>
                <a:solidFill>
                  <a:schemeClr val="bg1"/>
                </a:solidFill>
                <a:ln>
                  <a:noFill/>
                </a:ln>
                <a:effectLst/>
              </c:spPr>
              <c:txPr>
                <a:bodyPr rot="0" spcFirstLastPara="1" vertOverflow="ellipsis" vert="horz" wrap="square" anchor="ctr" anchorCtr="1"/>
                <a:lstStyle/>
                <a:p>
                  <a:pPr>
                    <a:defRPr sz="1000" b="1" i="0" u="none" strike="noStrike" kern="1200" baseline="0">
                      <a:solidFill>
                        <a:schemeClr val="tx1"/>
                      </a:solidFill>
                      <a:latin typeface="나눔스퀘어" panose="020B0600000101010101" pitchFamily="50" charset="-127"/>
                      <a:ea typeface="나눔스퀘어" panose="020B0600000101010101" pitchFamily="50" charset="-127"/>
                      <a:cs typeface="+mn-cs"/>
                    </a:defRPr>
                  </a:pPr>
                  <a:endParaRPr lang="ko-KR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1-BFB9-4F3F-B006-DDC6A71DBE59}"/>
                </c:ext>
              </c:extLst>
            </c:dLbl>
            <c:dLbl>
              <c:idx val="1"/>
              <c:spPr>
                <a:solidFill>
                  <a:schemeClr val="bg1"/>
                </a:solidFill>
                <a:ln>
                  <a:noFill/>
                </a:ln>
                <a:effectLst/>
              </c:spPr>
              <c:txPr>
                <a:bodyPr rot="0" spcFirstLastPara="1" vertOverflow="ellipsis" vert="horz" wrap="square" anchor="ctr" anchorCtr="1"/>
                <a:lstStyle/>
                <a:p>
                  <a:pPr>
                    <a:defRPr sz="1000" b="1" i="0" u="none" strike="noStrike" kern="1200" baseline="0">
                      <a:solidFill>
                        <a:schemeClr val="tx1"/>
                      </a:solidFill>
                      <a:latin typeface="나눔스퀘어" panose="020B0600000101010101" pitchFamily="50" charset="-127"/>
                      <a:ea typeface="나눔스퀘어" panose="020B0600000101010101" pitchFamily="50" charset="-127"/>
                      <a:cs typeface="+mn-cs"/>
                    </a:defRPr>
                  </a:pPr>
                  <a:endParaRPr lang="ko-KR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3-BFB9-4F3F-B006-DDC6A71DBE59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1" i="0" u="none" strike="noStrike" kern="1200" baseline="0">
                    <a:solidFill>
                      <a:schemeClr val="tx1"/>
                    </a:solidFill>
                    <a:latin typeface="나눔스퀘어" panose="020B0600000101010101" pitchFamily="50" charset="-127"/>
                    <a:ea typeface="나눔스퀘어" panose="020B0600000101010101" pitchFamily="50" charset="-127"/>
                    <a:cs typeface="+mn-cs"/>
                  </a:defRPr>
                </a:pPr>
                <a:endParaRPr lang="ko-K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6350" cap="flat" cmpd="sng" algn="ctr">
                  <a:solidFill>
                    <a:schemeClr val="tx1"/>
                  </a:solidFill>
                  <a:prstDash val="solid"/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'조정량 조정액'!$J$10:$J$13</c:f>
              <c:strCache>
                <c:ptCount val="3"/>
                <c:pt idx="0">
                  <c:v>가정용</c:v>
                </c:pt>
                <c:pt idx="1">
                  <c:v>일반용</c:v>
                </c:pt>
                <c:pt idx="2">
                  <c:v>욕탕용</c:v>
                </c:pt>
              </c:strCache>
            </c:strRef>
          </c:cat>
          <c:val>
            <c:numRef>
              <c:f>'조정량 조정액'!$L$10:$L$13</c:f>
              <c:numCache>
                <c:formatCode>0.0%</c:formatCode>
                <c:ptCount val="3"/>
                <c:pt idx="0">
                  <c:v>0.45061711371378077</c:v>
                </c:pt>
                <c:pt idx="1">
                  <c:v>0.54251590357776669</c:v>
                </c:pt>
                <c:pt idx="2">
                  <c:v>6.8669827084524362E-3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BFB9-4F3F-B006-DDC6A71DBE5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r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00" b="0" i="0" u="none" strike="noStrike" kern="1200" baseline="0">
              <a:solidFill>
                <a:schemeClr val="tx1"/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+mn-cs"/>
            </a:defRPr>
          </a:pPr>
          <a:endParaRPr lang="ko-KR"/>
        </a:p>
      </c:txPr>
    </c:legend>
    <c:plotVisOnly val="1"/>
    <c:dispBlanksAs val="gap"/>
    <c:showDLblsOverMax val="0"/>
  </c:chart>
  <c:spPr>
    <a:noFill/>
    <a:ln w="6350" cap="flat" cmpd="sng" algn="ctr">
      <a:noFill/>
      <a:prstDash val="solid"/>
      <a:miter lim="800000"/>
    </a:ln>
    <a:effectLst/>
  </c:spPr>
  <c:txPr>
    <a:bodyPr/>
    <a:lstStyle/>
    <a:p>
      <a:pPr>
        <a:defRPr>
          <a:latin typeface="나눔스퀘어" panose="020B0600000101010101" pitchFamily="50" charset="-127"/>
          <a:ea typeface="나눔스퀘어" panose="020B0600000101010101" pitchFamily="50" charset="-127"/>
        </a:defRPr>
      </a:pPr>
      <a:endParaRPr lang="ko-KR"/>
    </a:p>
  </c:txPr>
  <c:externalData r:id="rId3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0005486567260191"/>
          <c:y val="0.11599834193618429"/>
          <c:w val="0.87735559583829004"/>
          <c:h val="0.72007244159766293"/>
        </c:manualLayout>
      </c:layout>
      <c:lineChart>
        <c:grouping val="standard"/>
        <c:varyColors val="0"/>
        <c:ser>
          <c:idx val="0"/>
          <c:order val="0"/>
          <c:tx>
            <c:strRef>
              <c:f>'과거 총괄원가'!$C$23</c:f>
              <c:strCache>
                <c:ptCount val="1"/>
                <c:pt idx="0">
                  <c:v>톤당요금</c:v>
                </c:pt>
              </c:strCache>
            </c:strRef>
          </c:tx>
          <c:spPr>
            <a:ln w="28575" cap="rnd">
              <a:solidFill>
                <a:schemeClr val="tx2">
                  <a:lumMod val="60000"/>
                  <a:lumOff val="40000"/>
                </a:schemeClr>
              </a:solidFill>
              <a:round/>
            </a:ln>
            <a:effectLst/>
          </c:spPr>
          <c:marker>
            <c:symbol val="circle"/>
            <c:size val="8"/>
            <c:spPr>
              <a:solidFill>
                <a:schemeClr val="tx2">
                  <a:lumMod val="60000"/>
                  <a:lumOff val="40000"/>
                </a:schemeClr>
              </a:solidFill>
              <a:ln w="9525">
                <a:noFill/>
              </a:ln>
              <a:effectLst/>
            </c:spPr>
          </c:marker>
          <c:dLbls>
            <c:dLbl>
              <c:idx val="4"/>
              <c:numFmt formatCode="#,##0.0_);[Red]\(#,##0.0\)" sourceLinked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050" b="1" i="0" u="none" strike="noStrike" kern="1200" baseline="0">
                      <a:solidFill>
                        <a:srgbClr val="0033CC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ko-KR"/>
                </a:p>
              </c:txPr>
              <c:dLblPos val="b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0-E0A7-4E6C-B34C-47D612BBB70D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50" b="1" i="0" u="none" strike="noStrike" kern="1200" baseline="0">
                    <a:solidFill>
                      <a:srgbClr val="0033CC"/>
                    </a:solidFill>
                    <a:latin typeface="+mn-lt"/>
                    <a:ea typeface="+mn-ea"/>
                    <a:cs typeface="+mn-cs"/>
                  </a:defRPr>
                </a:pPr>
                <a:endParaRPr lang="ko-KR"/>
              </a:p>
            </c:txPr>
            <c:dLblPos val="b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'과거 총괄원가'!$D$17:$H$17</c:f>
              <c:strCache>
                <c:ptCount val="5"/>
                <c:pt idx="0">
                  <c:v>2017년</c:v>
                </c:pt>
                <c:pt idx="1">
                  <c:v>2018년</c:v>
                </c:pt>
                <c:pt idx="2">
                  <c:v>2019년</c:v>
                </c:pt>
                <c:pt idx="3">
                  <c:v>2020년</c:v>
                </c:pt>
                <c:pt idx="4">
                  <c:v>2021년</c:v>
                </c:pt>
              </c:strCache>
            </c:strRef>
          </c:cat>
          <c:val>
            <c:numRef>
              <c:f>'과거 총괄원가'!$D$23:$H$23</c:f>
              <c:numCache>
                <c:formatCode>0.00</c:formatCode>
                <c:ptCount val="5"/>
                <c:pt idx="0">
                  <c:v>661.92942043239339</c:v>
                </c:pt>
                <c:pt idx="1">
                  <c:v>659.98504789332605</c:v>
                </c:pt>
                <c:pt idx="2">
                  <c:v>625.52130289831496</c:v>
                </c:pt>
                <c:pt idx="3">
                  <c:v>634.8200237722757</c:v>
                </c:pt>
                <c:pt idx="4">
                  <c:v>643.97748862031483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E0A7-4E6C-B34C-47D612BBB70D}"/>
            </c:ext>
          </c:extLst>
        </c:ser>
        <c:ser>
          <c:idx val="1"/>
          <c:order val="1"/>
          <c:tx>
            <c:strRef>
              <c:f>'과거 총괄원가'!$C$24</c:f>
              <c:strCache>
                <c:ptCount val="1"/>
                <c:pt idx="0">
                  <c:v>톤당원가</c:v>
                </c:pt>
              </c:strCache>
            </c:strRef>
          </c:tx>
          <c:spPr>
            <a:ln w="28575" cap="rnd">
              <a:solidFill>
                <a:schemeClr val="accent6">
                  <a:lumMod val="75000"/>
                </a:schemeClr>
              </a:solidFill>
              <a:round/>
            </a:ln>
            <a:effectLst/>
          </c:spPr>
          <c:marker>
            <c:symbol val="circle"/>
            <c:size val="8"/>
            <c:spPr>
              <a:solidFill>
                <a:schemeClr val="accent6">
                  <a:lumMod val="75000"/>
                </a:schemeClr>
              </a:solidFill>
              <a:ln w="9525">
                <a:noFill/>
              </a:ln>
              <a:effectLst/>
            </c:spPr>
          </c:marker>
          <c:dLbls>
            <c:dLbl>
              <c:idx val="1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050" b="1" i="0" u="none" strike="noStrike" kern="1200" baseline="0">
                      <a:solidFill>
                        <a:schemeClr val="accent6">
                          <a:lumMod val="7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ko-KR"/>
                </a:p>
              </c:txPr>
              <c:dLblPos val="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rect">
                      <a:avLst/>
                    </a:prstGeom>
                  </c15:spPr>
                </c:ext>
                <c:ext xmlns:c16="http://schemas.microsoft.com/office/drawing/2014/chart" uri="{C3380CC4-5D6E-409C-BE32-E72D297353CC}">
                  <c16:uniqueId val="{00000002-E0A7-4E6C-B34C-47D612BBB70D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50" b="1" i="0" u="none" strike="noStrike" kern="1200" baseline="0">
                    <a:solidFill>
                      <a:schemeClr val="accent6">
                        <a:lumMod val="7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ko-KR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'과거 총괄원가'!$D$17:$H$17</c:f>
              <c:strCache>
                <c:ptCount val="5"/>
                <c:pt idx="0">
                  <c:v>2017년</c:v>
                </c:pt>
                <c:pt idx="1">
                  <c:v>2018년</c:v>
                </c:pt>
                <c:pt idx="2">
                  <c:v>2019년</c:v>
                </c:pt>
                <c:pt idx="3">
                  <c:v>2020년</c:v>
                </c:pt>
                <c:pt idx="4">
                  <c:v>2021년</c:v>
                </c:pt>
              </c:strCache>
            </c:strRef>
          </c:cat>
          <c:val>
            <c:numRef>
              <c:f>'과거 총괄원가'!$D$24:$H$24</c:f>
              <c:numCache>
                <c:formatCode>0.00</c:formatCode>
                <c:ptCount val="5"/>
                <c:pt idx="0">
                  <c:v>688.72510468865016</c:v>
                </c:pt>
                <c:pt idx="1">
                  <c:v>682.50799734131783</c:v>
                </c:pt>
                <c:pt idx="2">
                  <c:v>802.45393663632376</c:v>
                </c:pt>
                <c:pt idx="3">
                  <c:v>804.19723756978351</c:v>
                </c:pt>
                <c:pt idx="4">
                  <c:v>842.80179124719814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3-E0A7-4E6C-B34C-47D612BBB70D}"/>
            </c:ext>
          </c:extLst>
        </c:ser>
        <c:dLbls>
          <c:dLblPos val="t"/>
          <c:showLegendKey val="0"/>
          <c:showVal val="1"/>
          <c:showCatName val="0"/>
          <c:showSerName val="0"/>
          <c:showPercent val="0"/>
          <c:showBubbleSize val="0"/>
        </c:dLbls>
        <c:marker val="1"/>
        <c:smooth val="0"/>
        <c:axId val="524070144"/>
        <c:axId val="524076384"/>
      </c:lineChart>
      <c:catAx>
        <c:axId val="52407014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bg1">
                <a:lumMod val="50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1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524076384"/>
        <c:crosses val="autoZero"/>
        <c:auto val="1"/>
        <c:lblAlgn val="ctr"/>
        <c:lblOffset val="100"/>
        <c:noMultiLvlLbl val="0"/>
      </c:catAx>
      <c:valAx>
        <c:axId val="524076384"/>
        <c:scaling>
          <c:orientation val="minMax"/>
        </c:scaling>
        <c:delete val="0"/>
        <c:axPos val="l"/>
        <c:numFmt formatCode="#,##0_);[Red]\(#,##0\)" sourceLinked="0"/>
        <c:majorTickMark val="none"/>
        <c:minorTickMark val="none"/>
        <c:tickLblPos val="nextTo"/>
        <c:spPr>
          <a:noFill/>
          <a:ln>
            <a:solidFill>
              <a:schemeClr val="bg1">
                <a:lumMod val="50000"/>
              </a:schemeClr>
            </a:solidFill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1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52407014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b="1"/>
      </a:pPr>
      <a:endParaRPr lang="ko-KR"/>
    </a:p>
  </c:txPr>
  <c:externalData r:id="rId1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3"/>
    </mc:Choice>
    <mc:Fallback>
      <c:style val="3"/>
    </mc:Fallback>
  </mc:AlternateContent>
  <c:chart>
    <c:autoTitleDeleted val="1"/>
    <c:plotArea>
      <c:layout>
        <c:manualLayout>
          <c:layoutTarget val="inner"/>
          <c:xMode val="edge"/>
          <c:yMode val="edge"/>
          <c:x val="1.6666666666666666E-2"/>
          <c:y val="5.0925925925925923E-2"/>
          <c:w val="0.93888888888888888"/>
          <c:h val="0.75438715208464213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Sheet3!$B$4</c:f>
              <c:strCache>
                <c:ptCount val="1"/>
                <c:pt idx="0">
                  <c:v>월지출액(원/월)</c:v>
                </c:pt>
              </c:strCache>
            </c:strRef>
          </c:tx>
          <c:spPr>
            <a:gradFill>
              <a:gsLst>
                <a:gs pos="0">
                  <a:srgbClr val="0A3967">
                    <a:alpha val="98000"/>
                  </a:srgbClr>
                </a:gs>
                <a:gs pos="80000">
                  <a:schemeClr val="accent1">
                    <a:shade val="93000"/>
                    <a:satMod val="130000"/>
                  </a:schemeClr>
                </a:gs>
                <a:gs pos="100000">
                  <a:schemeClr val="accent1">
                    <a:shade val="94000"/>
                    <a:satMod val="135000"/>
                    <a:alpha val="54000"/>
                  </a:schemeClr>
                </a:gs>
              </a:gsLst>
              <a:lin ang="16200000" scaled="0"/>
            </a:gradFill>
            <a:ln>
              <a:noFill/>
            </a:ln>
            <a:effectLst/>
            <a:scene3d>
              <a:camera prst="orthographicFront"/>
              <a:lightRig rig="threePt" dir="t"/>
            </a:scene3d>
            <a:sp3d prstMaterial="metal">
              <a:bevelT w="63500" h="25400"/>
            </a:sp3d>
          </c:spPr>
          <c:invertIfNegative val="0"/>
          <c:cat>
            <c:strRef>
              <c:f>Sheet3!$C$3:$G$3</c:f>
              <c:strCache>
                <c:ptCount val="5"/>
                <c:pt idx="0">
                  <c:v>수도 요금</c:v>
                </c:pt>
                <c:pt idx="1">
                  <c:v>가스 요금</c:v>
                </c:pt>
                <c:pt idx="2">
                  <c:v>전기요금</c:v>
                </c:pt>
                <c:pt idx="3">
                  <c:v>대중교통비</c:v>
                </c:pt>
                <c:pt idx="4">
                  <c:v>통신요금</c:v>
                </c:pt>
              </c:strCache>
            </c:strRef>
          </c:cat>
          <c:val>
            <c:numRef>
              <c:f>Sheet3!$C$4:$G$4</c:f>
              <c:numCache>
                <c:formatCode>#,##0</c:formatCode>
                <c:ptCount val="5"/>
                <c:pt idx="0">
                  <c:v>22700</c:v>
                </c:pt>
                <c:pt idx="1">
                  <c:v>39380</c:v>
                </c:pt>
                <c:pt idx="2">
                  <c:v>52730</c:v>
                </c:pt>
                <c:pt idx="3">
                  <c:v>62226</c:v>
                </c:pt>
                <c:pt idx="4">
                  <c:v>131000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1137-4EC6-AF64-B121ED0F057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70"/>
        <c:overlap val="-24"/>
        <c:axId val="1403279615"/>
        <c:axId val="1403280447"/>
      </c:barChart>
      <c:catAx>
        <c:axId val="1403279615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+mn-cs"/>
              </a:defRPr>
            </a:pPr>
            <a:endParaRPr lang="ko-KR"/>
          </a:p>
        </c:txPr>
        <c:crossAx val="1403280447"/>
        <c:crosses val="autoZero"/>
        <c:auto val="1"/>
        <c:lblAlgn val="ctr"/>
        <c:lblOffset val="100"/>
        <c:noMultiLvlLbl val="0"/>
      </c:catAx>
      <c:valAx>
        <c:axId val="1403280447"/>
        <c:scaling>
          <c:orientation val="minMax"/>
        </c:scaling>
        <c:delete val="1"/>
        <c:axPos val="l"/>
        <c:numFmt formatCode="#,##0" sourceLinked="1"/>
        <c:majorTickMark val="out"/>
        <c:minorTickMark val="none"/>
        <c:tickLblPos val="nextTo"/>
        <c:crossAx val="1403279615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나눔스퀘어 Bold" panose="020B0600000101010101" pitchFamily="50" charset="-127"/>
          <a:ea typeface="나눔스퀘어 Bold" panose="020B0600000101010101" pitchFamily="50" charset="-127"/>
        </a:defRPr>
      </a:pPr>
      <a:endParaRPr lang="ko-KR"/>
    </a:p>
  </c:txPr>
  <c:externalData r:id="rId3">
    <c:autoUpdate val="0"/>
  </c:externalData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col"/>
        <c:grouping val="clustered"/>
        <c:varyColors val="1"/>
        <c:ser>
          <c:idx val="0"/>
          <c:order val="0"/>
          <c:invertIfNegative val="0"/>
          <c:dLbls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b="1"/>
                </a:pPr>
                <a:endParaRPr lang="ko-K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'업종통합 및 누진완화'!$AM$22:$AO$22</c:f>
              <c:strCache>
                <c:ptCount val="3"/>
                <c:pt idx="0">
                  <c:v>2022년 예상</c:v>
                </c:pt>
                <c:pt idx="1">
                  <c:v>1안</c:v>
                </c:pt>
                <c:pt idx="2">
                  <c:v>2안</c:v>
                </c:pt>
              </c:strCache>
            </c:strRef>
          </c:cat>
          <c:val>
            <c:numRef>
              <c:f>'업종통합 및 누진완화'!$AM$23:$AO$23</c:f>
              <c:numCache>
                <c:formatCode>#,##0_);[Red]\(#,##0\)</c:formatCode>
                <c:ptCount val="3"/>
                <c:pt idx="0">
                  <c:v>227305</c:v>
                </c:pt>
                <c:pt idx="1">
                  <c:v>227114</c:v>
                </c:pt>
                <c:pt idx="2">
                  <c:v>227526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FF57-4858-8079-4C086C295CA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228480896"/>
        <c:axId val="228482432"/>
      </c:barChart>
      <c:catAx>
        <c:axId val="228480896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txPr>
          <a:bodyPr/>
          <a:lstStyle/>
          <a:p>
            <a:pPr>
              <a:defRPr b="1"/>
            </a:pPr>
            <a:endParaRPr lang="ko-KR"/>
          </a:p>
        </c:txPr>
        <c:crossAx val="228482432"/>
        <c:crosses val="autoZero"/>
        <c:auto val="1"/>
        <c:lblAlgn val="ctr"/>
        <c:lblOffset val="100"/>
        <c:noMultiLvlLbl val="0"/>
      </c:catAx>
      <c:valAx>
        <c:axId val="228482432"/>
        <c:scaling>
          <c:orientation val="minMax"/>
        </c:scaling>
        <c:delete val="0"/>
        <c:axPos val="l"/>
        <c:numFmt formatCode="#,##0_);[Red]\(#,##0\)" sourceLinked="1"/>
        <c:majorTickMark val="out"/>
        <c:minorTickMark val="none"/>
        <c:tickLblPos val="nextTo"/>
        <c:txPr>
          <a:bodyPr/>
          <a:lstStyle/>
          <a:p>
            <a:pPr>
              <a:defRPr b="1"/>
            </a:pPr>
            <a:endParaRPr lang="ko-KR"/>
          </a:p>
        </c:txPr>
        <c:crossAx val="228480896"/>
        <c:crosses val="autoZero"/>
        <c:crossBetween val="between"/>
      </c:valAx>
    </c:plotArea>
    <c:plotVisOnly val="1"/>
    <c:dispBlanksAs val="gap"/>
    <c:showDLblsOverMax val="0"/>
  </c:chart>
  <c:spPr>
    <a:ln>
      <a:solidFill>
        <a:schemeClr val="bg1">
          <a:lumMod val="85000"/>
        </a:schemeClr>
      </a:solidFill>
    </a:ln>
  </c:spPr>
  <c:externalData r:id="rId1">
    <c:autoUpdate val="0"/>
  </c:externalData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3.0555555555555555E-2"/>
          <c:y val="0.19207516764132881"/>
          <c:w val="0.76419895478001987"/>
          <c:h val="0.56022942949180765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Sheet1!$J$3</c:f>
              <c:strCache>
                <c:ptCount val="1"/>
                <c:pt idx="0">
                  <c:v>일반용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pattFill prst="pct70">
                <a:fgClr>
                  <a:schemeClr val="accent1"/>
                </a:fgClr>
                <a:bgClr>
                  <a:schemeClr val="bg1"/>
                </a:bgClr>
              </a:patt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C404-4F54-AF4D-95C79F2D57FD}"/>
              </c:ext>
            </c:extLst>
          </c:dPt>
          <c:dPt>
            <c:idx val="1"/>
            <c:invertIfNegative val="0"/>
            <c:bubble3D val="0"/>
            <c:spPr>
              <a:gradFill>
                <a:gsLst>
                  <a:gs pos="0">
                    <a:schemeClr val="accent6">
                      <a:lumMod val="20000"/>
                      <a:lumOff val="80000"/>
                    </a:schemeClr>
                  </a:gs>
                  <a:gs pos="46000">
                    <a:schemeClr val="accent6">
                      <a:lumMod val="40000"/>
                      <a:lumOff val="60000"/>
                    </a:schemeClr>
                  </a:gs>
                  <a:gs pos="100000">
                    <a:schemeClr val="accent6">
                      <a:lumMod val="75000"/>
                    </a:schemeClr>
                  </a:gs>
                </a:gsLst>
                <a:path path="circle">
                  <a:fillToRect l="50000" t="130000" r="50000" b="-30000"/>
                </a:path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C404-4F54-AF4D-95C79F2D57FD}"/>
              </c:ext>
            </c:extLst>
          </c:dPt>
          <c:dLbls>
            <c:spPr>
              <a:noFill/>
              <a:ln>
                <a:solidFill>
                  <a:schemeClr val="accent1"/>
                </a:solidFill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050" b="1" i="0" u="none" strike="noStrike" kern="1200" baseline="0">
                    <a:solidFill>
                      <a:schemeClr val="tx1"/>
                    </a:solidFill>
                    <a:latin typeface="나눔스퀘어 Bold" panose="020B0600000101010101" pitchFamily="50" charset="-127"/>
                    <a:ea typeface="나눔스퀘어 Bold" panose="020B0600000101010101" pitchFamily="50" charset="-127"/>
                    <a:cs typeface="+mn-cs"/>
                  </a:defRPr>
                </a:pPr>
                <a:endParaRPr lang="ko-K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Sheet1!$I$4:$I$5</c:f>
              <c:strCache>
                <c:ptCount val="2"/>
                <c:pt idx="0">
                  <c:v>현행</c:v>
                </c:pt>
                <c:pt idx="1">
                  <c:v>2-A안</c:v>
                </c:pt>
              </c:strCache>
            </c:strRef>
          </c:cat>
          <c:val>
            <c:numRef>
              <c:f>Sheet1!$J$4:$J$5</c:f>
              <c:numCache>
                <c:formatCode>#,##0_ </c:formatCode>
                <c:ptCount val="2"/>
                <c:pt idx="0">
                  <c:v>373000</c:v>
                </c:pt>
                <c:pt idx="1">
                  <c:v>384000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C404-4F54-AF4D-95C79F2D57FD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129"/>
        <c:overlap val="-27"/>
        <c:axId val="659044040"/>
        <c:axId val="659041088"/>
      </c:barChart>
      <c:catAx>
        <c:axId val="65904404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50" b="1" i="0" u="none" strike="noStrike" kern="1200" baseline="0">
                <a:solidFill>
                  <a:schemeClr val="tx1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+mn-cs"/>
              </a:defRPr>
            </a:pPr>
            <a:endParaRPr lang="ko-KR"/>
          </a:p>
        </c:txPr>
        <c:crossAx val="659041088"/>
        <c:crosses val="autoZero"/>
        <c:auto val="1"/>
        <c:lblAlgn val="ctr"/>
        <c:lblOffset val="100"/>
        <c:noMultiLvlLbl val="0"/>
      </c:catAx>
      <c:valAx>
        <c:axId val="659041088"/>
        <c:scaling>
          <c:orientation val="minMax"/>
        </c:scaling>
        <c:delete val="1"/>
        <c:axPos val="l"/>
        <c:numFmt formatCode="#,##0_ " sourceLinked="1"/>
        <c:majorTickMark val="none"/>
        <c:minorTickMark val="none"/>
        <c:tickLblPos val="nextTo"/>
        <c:crossAx val="65904404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 w="9525" cap="flat" cmpd="sng" algn="ctr">
      <a:noFill/>
      <a:round/>
    </a:ln>
    <a:effectLst/>
  </c:spPr>
  <c:txPr>
    <a:bodyPr/>
    <a:lstStyle/>
    <a:p>
      <a:pPr>
        <a:defRPr sz="1050" b="1">
          <a:solidFill>
            <a:schemeClr val="tx1"/>
          </a:solidFill>
          <a:latin typeface="나눔스퀘어 Bold" panose="020B0600000101010101" pitchFamily="50" charset="-127"/>
          <a:ea typeface="나눔스퀘어 Bold" panose="020B0600000101010101" pitchFamily="50" charset="-127"/>
        </a:defRPr>
      </a:pPr>
      <a:endParaRPr lang="ko-KR"/>
    </a:p>
  </c:txPr>
  <c:externalData r:id="rId3">
    <c:autoUpdate val="0"/>
  </c:externalData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3.0555555555555555E-2"/>
          <c:y val="0.23735893267250907"/>
          <c:w val="0.84062378598252574"/>
          <c:h val="0.49070288277622209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Sheet1!$D$3</c:f>
              <c:strCache>
                <c:ptCount val="1"/>
                <c:pt idx="0">
                  <c:v>군부대, 제조업체</c:v>
                </c:pt>
              </c:strCache>
            </c:strRef>
          </c:tx>
          <c:spPr>
            <a:gradFill>
              <a:gsLst>
                <a:gs pos="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circle">
                <a:fillToRect l="50000" t="130000" r="50000" b="-30000"/>
              </a:path>
            </a:gra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pattFill prst="pct50">
                <a:fgClr>
                  <a:schemeClr val="accent1"/>
                </a:fgClr>
                <a:bgClr>
                  <a:schemeClr val="bg1"/>
                </a:bgClr>
              </a:patt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17AB-4660-8D7C-3E86FD3FEA0B}"/>
              </c:ext>
            </c:extLst>
          </c:dPt>
          <c:dPt>
            <c:idx val="1"/>
            <c:invertIfNegative val="0"/>
            <c:bubble3D val="0"/>
            <c:spPr>
              <a:gradFill>
                <a:gsLst>
                  <a:gs pos="0">
                    <a:schemeClr val="accent2">
                      <a:lumMod val="20000"/>
                      <a:lumOff val="80000"/>
                    </a:schemeClr>
                  </a:gs>
                  <a:gs pos="46000">
                    <a:schemeClr val="accent2">
                      <a:lumMod val="40000"/>
                      <a:lumOff val="60000"/>
                    </a:schemeClr>
                  </a:gs>
                  <a:gs pos="100000">
                    <a:schemeClr val="accent2">
                      <a:lumMod val="75000"/>
                    </a:schemeClr>
                  </a:gs>
                </a:gsLst>
                <a:path path="circle">
                  <a:fillToRect l="50000" t="130000" r="50000" b="-30000"/>
                </a:path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17AB-4660-8D7C-3E86FD3FEA0B}"/>
              </c:ext>
            </c:extLst>
          </c:dPt>
          <c:dLbls>
            <c:spPr>
              <a:noFill/>
              <a:ln>
                <a:solidFill>
                  <a:schemeClr val="accent1"/>
                </a:solidFill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050" b="1" i="0" u="none" strike="noStrike" kern="1200" baseline="0">
                    <a:solidFill>
                      <a:schemeClr val="tx1"/>
                    </a:solidFill>
                    <a:latin typeface="나눔스퀘어 Bold" panose="020B0600000101010101" pitchFamily="50" charset="-127"/>
                    <a:ea typeface="나눔스퀘어 Bold" panose="020B0600000101010101" pitchFamily="50" charset="-127"/>
                    <a:cs typeface="+mn-cs"/>
                  </a:defRPr>
                </a:pPr>
                <a:endParaRPr lang="ko-K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Sheet1!$B$4:$B$5</c:f>
              <c:strCache>
                <c:ptCount val="2"/>
                <c:pt idx="0">
                  <c:v>현행</c:v>
                </c:pt>
                <c:pt idx="1">
                  <c:v>1-A안</c:v>
                </c:pt>
              </c:strCache>
            </c:strRef>
          </c:cat>
          <c:val>
            <c:numRef>
              <c:f>Sheet1!$D$4:$D$5</c:f>
              <c:numCache>
                <c:formatCode>#,##0_ </c:formatCode>
                <c:ptCount val="2"/>
                <c:pt idx="0">
                  <c:v>355000</c:v>
                </c:pt>
                <c:pt idx="1">
                  <c:v>372000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17AB-4660-8D7C-3E86FD3FEA0B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100"/>
        <c:overlap val="100"/>
        <c:axId val="659044040"/>
        <c:axId val="659041088"/>
      </c:barChart>
      <c:catAx>
        <c:axId val="65904404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50" b="1" i="0" u="none" strike="noStrike" kern="1200" baseline="0">
                <a:solidFill>
                  <a:schemeClr val="tx1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+mn-cs"/>
              </a:defRPr>
            </a:pPr>
            <a:endParaRPr lang="ko-KR"/>
          </a:p>
        </c:txPr>
        <c:crossAx val="659041088"/>
        <c:crosses val="autoZero"/>
        <c:auto val="1"/>
        <c:lblAlgn val="ctr"/>
        <c:lblOffset val="100"/>
        <c:noMultiLvlLbl val="0"/>
      </c:catAx>
      <c:valAx>
        <c:axId val="659041088"/>
        <c:scaling>
          <c:orientation val="minMax"/>
        </c:scaling>
        <c:delete val="1"/>
        <c:axPos val="l"/>
        <c:numFmt formatCode="#,##0_ " sourceLinked="1"/>
        <c:majorTickMark val="none"/>
        <c:minorTickMark val="none"/>
        <c:tickLblPos val="nextTo"/>
        <c:crossAx val="65904404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 w="9525" cap="flat" cmpd="sng" algn="ctr">
      <a:noFill/>
      <a:round/>
    </a:ln>
    <a:effectLst/>
  </c:spPr>
  <c:txPr>
    <a:bodyPr/>
    <a:lstStyle/>
    <a:p>
      <a:pPr>
        <a:defRPr sz="1050" b="1">
          <a:solidFill>
            <a:schemeClr val="tx1"/>
          </a:solidFill>
          <a:latin typeface="나눔스퀘어 Bold" panose="020B0600000101010101" pitchFamily="50" charset="-127"/>
          <a:ea typeface="나눔스퀘어 Bold" panose="020B0600000101010101" pitchFamily="50" charset="-127"/>
        </a:defRPr>
      </a:pPr>
      <a:endParaRPr lang="ko-KR"/>
    </a:p>
  </c:txPr>
  <c:externalData r:id="rId3">
    <c:autoUpdate val="0"/>
  </c:externalData>
</c:chartSpace>
</file>

<file path=ppt/charts/chart1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3.0555555555555555E-2"/>
          <c:y val="0.20461969735691976"/>
          <c:w val="0.7602655976194207"/>
          <c:h val="0.51078204507327418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Sheet1!$K$3</c:f>
              <c:strCache>
                <c:ptCount val="1"/>
                <c:pt idx="0">
                  <c:v>군부대, 제조업체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pattFill prst="pct70">
                <a:fgClr>
                  <a:schemeClr val="accent1"/>
                </a:fgClr>
                <a:bgClr>
                  <a:schemeClr val="bg1"/>
                </a:bgClr>
              </a:patt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8140-49C4-8A0B-DA75A71A0895}"/>
              </c:ext>
            </c:extLst>
          </c:dPt>
          <c:dPt>
            <c:idx val="1"/>
            <c:invertIfNegative val="0"/>
            <c:bubble3D val="0"/>
            <c:spPr>
              <a:gradFill>
                <a:gsLst>
                  <a:gs pos="0">
                    <a:schemeClr val="accent2">
                      <a:lumMod val="20000"/>
                      <a:lumOff val="80000"/>
                    </a:schemeClr>
                  </a:gs>
                  <a:gs pos="46000">
                    <a:schemeClr val="accent2">
                      <a:lumMod val="40000"/>
                      <a:lumOff val="60000"/>
                    </a:schemeClr>
                  </a:gs>
                  <a:gs pos="100000">
                    <a:schemeClr val="accent2">
                      <a:lumMod val="75000"/>
                    </a:schemeClr>
                  </a:gs>
                </a:gsLst>
                <a:path path="circle">
                  <a:fillToRect l="50000" t="130000" r="50000" b="-30000"/>
                </a:path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8140-49C4-8A0B-DA75A71A0895}"/>
              </c:ext>
            </c:extLst>
          </c:dPt>
          <c:dLbls>
            <c:spPr>
              <a:noFill/>
              <a:ln>
                <a:solidFill>
                  <a:schemeClr val="accent1"/>
                </a:solidFill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050" b="1" i="0" u="none" strike="noStrike" kern="1200" baseline="0">
                    <a:solidFill>
                      <a:schemeClr val="tx1"/>
                    </a:solidFill>
                    <a:latin typeface="나눔스퀘어 Bold" panose="020B0600000101010101" pitchFamily="50" charset="-127"/>
                    <a:ea typeface="나눔스퀘어 Bold" panose="020B0600000101010101" pitchFamily="50" charset="-127"/>
                    <a:cs typeface="+mn-cs"/>
                  </a:defRPr>
                </a:pPr>
                <a:endParaRPr lang="ko-K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Sheet1!$I$4:$I$5</c:f>
              <c:strCache>
                <c:ptCount val="2"/>
                <c:pt idx="0">
                  <c:v>현행</c:v>
                </c:pt>
                <c:pt idx="1">
                  <c:v>2-A안</c:v>
                </c:pt>
              </c:strCache>
            </c:strRef>
          </c:cat>
          <c:val>
            <c:numRef>
              <c:f>Sheet1!$K$4:$K$5</c:f>
              <c:numCache>
                <c:formatCode>#,##0_ </c:formatCode>
                <c:ptCount val="2"/>
                <c:pt idx="0">
                  <c:v>355000</c:v>
                </c:pt>
                <c:pt idx="1">
                  <c:v>384000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8140-49C4-8A0B-DA75A71A0895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129"/>
        <c:overlap val="-27"/>
        <c:axId val="659044040"/>
        <c:axId val="659041088"/>
      </c:barChart>
      <c:catAx>
        <c:axId val="65904404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50" b="1" i="0" u="none" strike="noStrike" kern="1200" baseline="0">
                <a:solidFill>
                  <a:schemeClr val="tx1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+mn-cs"/>
              </a:defRPr>
            </a:pPr>
            <a:endParaRPr lang="ko-KR"/>
          </a:p>
        </c:txPr>
        <c:crossAx val="659041088"/>
        <c:crosses val="autoZero"/>
        <c:auto val="1"/>
        <c:lblAlgn val="ctr"/>
        <c:lblOffset val="100"/>
        <c:noMultiLvlLbl val="0"/>
      </c:catAx>
      <c:valAx>
        <c:axId val="659041088"/>
        <c:scaling>
          <c:orientation val="minMax"/>
        </c:scaling>
        <c:delete val="1"/>
        <c:axPos val="l"/>
        <c:numFmt formatCode="#,##0_ " sourceLinked="1"/>
        <c:majorTickMark val="none"/>
        <c:minorTickMark val="none"/>
        <c:tickLblPos val="nextTo"/>
        <c:crossAx val="65904404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 w="9525" cap="flat" cmpd="sng" algn="ctr">
      <a:noFill/>
      <a:round/>
    </a:ln>
    <a:effectLst/>
  </c:spPr>
  <c:txPr>
    <a:bodyPr/>
    <a:lstStyle/>
    <a:p>
      <a:pPr>
        <a:defRPr sz="1050" b="1">
          <a:solidFill>
            <a:schemeClr val="tx1"/>
          </a:solidFill>
          <a:latin typeface="나눔스퀘어 Bold" panose="020B0600000101010101" pitchFamily="50" charset="-127"/>
          <a:ea typeface="나눔스퀘어 Bold" panose="020B0600000101010101" pitchFamily="50" charset="-127"/>
        </a:defRPr>
      </a:pPr>
      <a:endParaRPr lang="ko-KR"/>
    </a:p>
  </c:txPr>
  <c:externalData r:id="rId3">
    <c:autoUpdate val="0"/>
  </c:externalData>
</c:chartSpace>
</file>

<file path=ppt/charts/chart1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3.0555555555555555E-2"/>
          <c:y val="0.22002763847314527"/>
          <c:w val="0.75633224045882141"/>
          <c:h val="0.50046829144428118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Sheet1!$L$3</c:f>
              <c:strCache>
                <c:ptCount val="1"/>
                <c:pt idx="0">
                  <c:v>학교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pattFill prst="pct70">
                <a:fgClr>
                  <a:schemeClr val="accent1"/>
                </a:fgClr>
                <a:bgClr>
                  <a:schemeClr val="bg1"/>
                </a:bgClr>
              </a:patt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9055-4D21-B161-5EB7C033C557}"/>
              </c:ext>
            </c:extLst>
          </c:dPt>
          <c:dPt>
            <c:idx val="1"/>
            <c:invertIfNegative val="0"/>
            <c:bubble3D val="0"/>
            <c:spPr>
              <a:gradFill>
                <a:gsLst>
                  <a:gs pos="0">
                    <a:schemeClr val="accent5">
                      <a:lumMod val="20000"/>
                      <a:lumOff val="80000"/>
                    </a:schemeClr>
                  </a:gs>
                  <a:gs pos="46000">
                    <a:schemeClr val="accent5">
                      <a:lumMod val="40000"/>
                      <a:lumOff val="60000"/>
                    </a:schemeClr>
                  </a:gs>
                  <a:gs pos="100000">
                    <a:schemeClr val="accent5">
                      <a:lumMod val="75000"/>
                    </a:schemeClr>
                  </a:gs>
                </a:gsLst>
                <a:path path="circle">
                  <a:fillToRect l="50000" t="130000" r="50000" b="-30000"/>
                </a:path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9055-4D21-B161-5EB7C033C557}"/>
              </c:ext>
            </c:extLst>
          </c:dPt>
          <c:dLbls>
            <c:spPr>
              <a:noFill/>
              <a:ln>
                <a:solidFill>
                  <a:schemeClr val="accent1"/>
                </a:solidFill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050" b="1" i="0" u="none" strike="noStrike" kern="1200" baseline="0">
                    <a:solidFill>
                      <a:schemeClr val="tx1"/>
                    </a:solidFill>
                    <a:latin typeface="나눔스퀘어 Bold" panose="020B0600000101010101" pitchFamily="50" charset="-127"/>
                    <a:ea typeface="나눔스퀘어 Bold" panose="020B0600000101010101" pitchFamily="50" charset="-127"/>
                    <a:cs typeface="+mn-cs"/>
                  </a:defRPr>
                </a:pPr>
                <a:endParaRPr lang="ko-K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Sheet1!$I$4:$I$5</c:f>
              <c:strCache>
                <c:ptCount val="2"/>
                <c:pt idx="0">
                  <c:v>현행</c:v>
                </c:pt>
                <c:pt idx="1">
                  <c:v>2-A안</c:v>
                </c:pt>
              </c:strCache>
            </c:strRef>
          </c:cat>
          <c:val>
            <c:numRef>
              <c:f>Sheet1!$L$4:$L$5</c:f>
              <c:numCache>
                <c:formatCode>#,##0_ </c:formatCode>
                <c:ptCount val="2"/>
                <c:pt idx="0">
                  <c:v>332000</c:v>
                </c:pt>
                <c:pt idx="1">
                  <c:v>384000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9055-4D21-B161-5EB7C033C557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129"/>
        <c:overlap val="-27"/>
        <c:axId val="659044040"/>
        <c:axId val="659041088"/>
      </c:barChart>
      <c:catAx>
        <c:axId val="65904404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50" b="1" i="0" u="none" strike="noStrike" kern="1200" baseline="0">
                <a:solidFill>
                  <a:schemeClr val="tx1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+mn-cs"/>
              </a:defRPr>
            </a:pPr>
            <a:endParaRPr lang="ko-KR"/>
          </a:p>
        </c:txPr>
        <c:crossAx val="659041088"/>
        <c:crosses val="autoZero"/>
        <c:auto val="1"/>
        <c:lblAlgn val="ctr"/>
        <c:lblOffset val="100"/>
        <c:noMultiLvlLbl val="0"/>
      </c:catAx>
      <c:valAx>
        <c:axId val="659041088"/>
        <c:scaling>
          <c:orientation val="minMax"/>
        </c:scaling>
        <c:delete val="1"/>
        <c:axPos val="l"/>
        <c:numFmt formatCode="#,##0_ " sourceLinked="1"/>
        <c:majorTickMark val="none"/>
        <c:minorTickMark val="none"/>
        <c:tickLblPos val="nextTo"/>
        <c:crossAx val="65904404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 w="9525" cap="flat" cmpd="sng" algn="ctr">
      <a:noFill/>
      <a:round/>
    </a:ln>
    <a:effectLst/>
  </c:spPr>
  <c:txPr>
    <a:bodyPr/>
    <a:lstStyle/>
    <a:p>
      <a:pPr>
        <a:defRPr sz="1050" b="1">
          <a:solidFill>
            <a:schemeClr val="tx1"/>
          </a:solidFill>
          <a:latin typeface="나눔스퀘어 Bold" panose="020B0600000101010101" pitchFamily="50" charset="-127"/>
          <a:ea typeface="나눔스퀘어 Bold" panose="020B0600000101010101" pitchFamily="50" charset="-127"/>
        </a:defRPr>
      </a:pPr>
      <a:endParaRPr lang="ko-KR"/>
    </a:p>
  </c:txPr>
  <c:externalData r:id="rId3">
    <c:autoUpdate val="0"/>
  </c:externalData>
</c:chartSpace>
</file>

<file path=ppt/charts/chart1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"/>
          <c:y val="0.1919624416331274"/>
          <c:w val="0.82634547432405148"/>
          <c:h val="0.56528734949722848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Sheet1!$F$3</c:f>
              <c:strCache>
                <c:ptCount val="1"/>
                <c:pt idx="0">
                  <c:v>욕탕용</c:v>
                </c:pt>
              </c:strCache>
            </c:strRef>
          </c:tx>
          <c:spPr>
            <a:gradFill>
              <a:gsLst>
                <a:gs pos="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circle">
                <a:fillToRect l="50000" t="130000" r="50000" b="-30000"/>
              </a:path>
            </a:gra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pattFill prst="pct50">
                <a:fgClr>
                  <a:schemeClr val="accent1"/>
                </a:fgClr>
                <a:bgClr>
                  <a:schemeClr val="bg1"/>
                </a:bgClr>
              </a:patt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5C99-49C6-9709-3037474243BE}"/>
              </c:ext>
            </c:extLst>
          </c:dPt>
          <c:dPt>
            <c:idx val="1"/>
            <c:invertIfNegative val="0"/>
            <c:bubble3D val="0"/>
            <c:spPr>
              <a:gradFill>
                <a:gsLst>
                  <a:gs pos="0">
                    <a:schemeClr val="accent4">
                      <a:lumMod val="20000"/>
                      <a:lumOff val="80000"/>
                    </a:schemeClr>
                  </a:gs>
                  <a:gs pos="46000">
                    <a:schemeClr val="accent4">
                      <a:lumMod val="40000"/>
                      <a:lumOff val="60000"/>
                    </a:schemeClr>
                  </a:gs>
                  <a:gs pos="100000">
                    <a:schemeClr val="accent4">
                      <a:lumMod val="75000"/>
                    </a:schemeClr>
                  </a:gs>
                </a:gsLst>
                <a:path path="circle">
                  <a:fillToRect l="50000" t="130000" r="50000" b="-30000"/>
                </a:path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5C99-49C6-9709-3037474243BE}"/>
              </c:ext>
            </c:extLst>
          </c:dPt>
          <c:dLbls>
            <c:spPr>
              <a:noFill/>
              <a:ln>
                <a:solidFill>
                  <a:schemeClr val="accent1"/>
                </a:solidFill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050" b="1" i="0" u="none" strike="noStrike" kern="1200" spc="-100" baseline="0">
                    <a:solidFill>
                      <a:schemeClr val="tx1"/>
                    </a:solidFill>
                    <a:latin typeface="나눔스퀘어 Bold" panose="020B0600000101010101" pitchFamily="50" charset="-127"/>
                    <a:ea typeface="나눔스퀘어 Bold" panose="020B0600000101010101" pitchFamily="50" charset="-127"/>
                    <a:cs typeface="+mn-cs"/>
                  </a:defRPr>
                </a:pPr>
                <a:endParaRPr lang="ko-K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Sheet1!$B$4:$B$5</c:f>
              <c:strCache>
                <c:ptCount val="2"/>
                <c:pt idx="0">
                  <c:v>현행</c:v>
                </c:pt>
                <c:pt idx="1">
                  <c:v>1-A안</c:v>
                </c:pt>
              </c:strCache>
            </c:strRef>
          </c:cat>
          <c:val>
            <c:numRef>
              <c:f>Sheet1!$F$4:$F$5</c:f>
              <c:numCache>
                <c:formatCode>#,##0_ </c:formatCode>
                <c:ptCount val="2"/>
                <c:pt idx="0">
                  <c:v>3200000</c:v>
                </c:pt>
                <c:pt idx="1">
                  <c:v>3210000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5C99-49C6-9709-3037474243BE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100"/>
        <c:overlap val="100"/>
        <c:axId val="659044040"/>
        <c:axId val="659041088"/>
      </c:barChart>
      <c:catAx>
        <c:axId val="65904404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50" b="1" i="0" u="none" strike="noStrike" kern="1200" baseline="0">
                <a:solidFill>
                  <a:schemeClr val="tx1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+mn-cs"/>
              </a:defRPr>
            </a:pPr>
            <a:endParaRPr lang="ko-KR"/>
          </a:p>
        </c:txPr>
        <c:crossAx val="659041088"/>
        <c:crosses val="autoZero"/>
        <c:auto val="1"/>
        <c:lblAlgn val="ctr"/>
        <c:lblOffset val="100"/>
        <c:noMultiLvlLbl val="0"/>
      </c:catAx>
      <c:valAx>
        <c:axId val="659041088"/>
        <c:scaling>
          <c:orientation val="minMax"/>
        </c:scaling>
        <c:delete val="1"/>
        <c:axPos val="l"/>
        <c:numFmt formatCode="#,##0_ " sourceLinked="1"/>
        <c:majorTickMark val="none"/>
        <c:minorTickMark val="none"/>
        <c:tickLblPos val="nextTo"/>
        <c:crossAx val="65904404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 w="9525" cap="flat" cmpd="sng" algn="ctr">
      <a:noFill/>
      <a:round/>
    </a:ln>
    <a:effectLst/>
  </c:spPr>
  <c:txPr>
    <a:bodyPr/>
    <a:lstStyle/>
    <a:p>
      <a:pPr>
        <a:defRPr sz="1050" b="1">
          <a:solidFill>
            <a:schemeClr val="tx1"/>
          </a:solidFill>
          <a:latin typeface="나눔스퀘어 Bold" panose="020B0600000101010101" pitchFamily="50" charset="-127"/>
          <a:ea typeface="나눔스퀘어 Bold" panose="020B0600000101010101" pitchFamily="50" charset="-127"/>
        </a:defRPr>
      </a:pPr>
      <a:endParaRPr lang="ko-KR"/>
    </a:p>
  </c:txPr>
  <c:externalData r:id="rId3">
    <c:autoUpdate val="0"/>
  </c:externalData>
</c:chartSpace>
</file>

<file path=ppt/charts/chart1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3.0555555555555555E-2"/>
          <c:y val="0.1388888888888889"/>
          <c:w val="0.93333333333333335"/>
          <c:h val="0.61920254158258825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Sheet1!$M$3</c:f>
              <c:strCache>
                <c:ptCount val="1"/>
                <c:pt idx="0">
                  <c:v>욕탕용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pattFill prst="pct70">
                <a:fgClr>
                  <a:schemeClr val="accent1"/>
                </a:fgClr>
                <a:bgClr>
                  <a:schemeClr val="bg1"/>
                </a:bgClr>
              </a:patt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9E07-4494-A8FB-2C029ECF87D7}"/>
              </c:ext>
            </c:extLst>
          </c:dPt>
          <c:dPt>
            <c:idx val="1"/>
            <c:invertIfNegative val="0"/>
            <c:bubble3D val="0"/>
            <c:spPr>
              <a:gradFill>
                <a:gsLst>
                  <a:gs pos="0">
                    <a:schemeClr val="accent4">
                      <a:lumMod val="20000"/>
                      <a:lumOff val="80000"/>
                    </a:schemeClr>
                  </a:gs>
                  <a:gs pos="46000">
                    <a:schemeClr val="accent4">
                      <a:lumMod val="60000"/>
                      <a:lumOff val="40000"/>
                    </a:schemeClr>
                  </a:gs>
                  <a:gs pos="100000">
                    <a:schemeClr val="accent4">
                      <a:lumMod val="75000"/>
                    </a:schemeClr>
                  </a:gs>
                </a:gsLst>
                <a:path path="circle">
                  <a:fillToRect l="50000" t="130000" r="50000" b="-30000"/>
                </a:path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9E07-4494-A8FB-2C029ECF87D7}"/>
              </c:ext>
            </c:extLst>
          </c:dPt>
          <c:dLbls>
            <c:dLbl>
              <c:idx val="0"/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6228363854195424"/>
                      <c:h val="0.20263027103540687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1-9E07-4494-A8FB-2C029ECF87D7}"/>
                </c:ext>
              </c:extLst>
            </c:dLbl>
            <c:dLbl>
              <c:idx val="1"/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8031154204582631"/>
                      <c:h val="0.18032644373376608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3-9E07-4494-A8FB-2C029ECF87D7}"/>
                </c:ext>
              </c:extLst>
            </c:dLbl>
            <c:spPr>
              <a:noFill/>
              <a:ln>
                <a:solidFill>
                  <a:schemeClr val="accent1"/>
                </a:solidFill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050" b="1" i="0" u="none" strike="noStrike" kern="1200" baseline="0">
                    <a:solidFill>
                      <a:schemeClr val="tx1"/>
                    </a:solidFill>
                    <a:latin typeface="나눔스퀘어 Bold" panose="020B0600000101010101" pitchFamily="50" charset="-127"/>
                    <a:ea typeface="나눔스퀘어 Bold" panose="020B0600000101010101" pitchFamily="50" charset="-127"/>
                    <a:cs typeface="+mn-cs"/>
                  </a:defRPr>
                </a:pPr>
                <a:endParaRPr lang="ko-K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Sheet1!$I$4:$I$5</c:f>
              <c:strCache>
                <c:ptCount val="2"/>
                <c:pt idx="0">
                  <c:v>현행</c:v>
                </c:pt>
                <c:pt idx="1">
                  <c:v>2-A안</c:v>
                </c:pt>
              </c:strCache>
            </c:strRef>
          </c:cat>
          <c:val>
            <c:numRef>
              <c:f>Sheet1!$M$4:$M$5</c:f>
              <c:numCache>
                <c:formatCode>#,##0_ </c:formatCode>
                <c:ptCount val="2"/>
                <c:pt idx="0">
                  <c:v>3200000</c:v>
                </c:pt>
                <c:pt idx="1">
                  <c:v>3080000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9E07-4494-A8FB-2C029ECF87D7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129"/>
        <c:overlap val="-27"/>
        <c:axId val="659044040"/>
        <c:axId val="659041088"/>
      </c:barChart>
      <c:catAx>
        <c:axId val="65904404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50" b="1" i="0" u="none" strike="noStrike" kern="1200" baseline="0">
                <a:solidFill>
                  <a:schemeClr val="tx1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+mn-cs"/>
              </a:defRPr>
            </a:pPr>
            <a:endParaRPr lang="ko-KR"/>
          </a:p>
        </c:txPr>
        <c:crossAx val="659041088"/>
        <c:crosses val="autoZero"/>
        <c:auto val="1"/>
        <c:lblAlgn val="ctr"/>
        <c:lblOffset val="100"/>
        <c:noMultiLvlLbl val="0"/>
      </c:catAx>
      <c:valAx>
        <c:axId val="659041088"/>
        <c:scaling>
          <c:orientation val="minMax"/>
        </c:scaling>
        <c:delete val="1"/>
        <c:axPos val="l"/>
        <c:numFmt formatCode="#,##0_ " sourceLinked="1"/>
        <c:majorTickMark val="none"/>
        <c:minorTickMark val="none"/>
        <c:tickLblPos val="nextTo"/>
        <c:crossAx val="65904404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 w="9525" cap="flat" cmpd="sng" algn="ctr">
      <a:noFill/>
      <a:round/>
    </a:ln>
    <a:effectLst/>
  </c:spPr>
  <c:txPr>
    <a:bodyPr/>
    <a:lstStyle/>
    <a:p>
      <a:pPr>
        <a:defRPr sz="1050" b="1">
          <a:solidFill>
            <a:schemeClr val="tx1"/>
          </a:solidFill>
          <a:latin typeface="나눔스퀘어 Bold" panose="020B0600000101010101" pitchFamily="50" charset="-127"/>
          <a:ea typeface="나눔스퀘어 Bold" panose="020B0600000101010101" pitchFamily="50" charset="-127"/>
        </a:defRPr>
      </a:pPr>
      <a:endParaRPr lang="ko-KR"/>
    </a:p>
  </c:txPr>
  <c:externalData r:id="rId3">
    <c:autoUpdate val="0"/>
  </c:externalData>
</c:chartSpace>
</file>

<file path=ppt/charts/chart1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3"/>
    </mc:Choice>
    <mc:Fallback>
      <c:style val="3"/>
    </mc:Fallback>
  </mc:AlternateContent>
  <c:chart>
    <c:autoTitleDeleted val="0"/>
    <c:plotArea>
      <c:layout>
        <c:manualLayout>
          <c:layoutTarget val="inner"/>
          <c:xMode val="edge"/>
          <c:yMode val="edge"/>
          <c:x val="0.10254965773446266"/>
          <c:y val="7.2508924890135856E-2"/>
          <c:w val="0.79308860444803353"/>
          <c:h val="0.74803390955440918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'인상계획 그래프'!$B$7</c:f>
              <c:strCache>
                <c:ptCount val="1"/>
                <c:pt idx="0">
                  <c:v>톤당요금</c:v>
                </c:pt>
              </c:strCache>
            </c:strRef>
          </c:tx>
          <c:spPr>
            <a:solidFill>
              <a:schemeClr val="accent1">
                <a:shade val="65000"/>
              </a:schemeClr>
            </a:solidFill>
            <a:ln>
              <a:noFill/>
            </a:ln>
            <a:effectLst/>
          </c:spPr>
          <c:invertIfNegative val="0"/>
          <c:cat>
            <c:strRef>
              <c:f>'인상계획 그래프'!$C$6:$G$6</c:f>
              <c:strCache>
                <c:ptCount val="5"/>
                <c:pt idx="0">
                  <c:v>현행(2021년)</c:v>
                </c:pt>
                <c:pt idx="1">
                  <c:v>2022년</c:v>
                </c:pt>
                <c:pt idx="2">
                  <c:v>1년차</c:v>
                </c:pt>
                <c:pt idx="3">
                  <c:v>2년차</c:v>
                </c:pt>
                <c:pt idx="4">
                  <c:v>3년차</c:v>
                </c:pt>
              </c:strCache>
            </c:strRef>
          </c:cat>
          <c:val>
            <c:numRef>
              <c:f>'인상계획 그래프'!$C$7:$G$7</c:f>
              <c:numCache>
                <c:formatCode>0.0</c:formatCode>
                <c:ptCount val="5"/>
                <c:pt idx="0">
                  <c:v>643.97748763732386</c:v>
                </c:pt>
                <c:pt idx="1">
                  <c:v>643.97748763732386</c:v>
                </c:pt>
                <c:pt idx="2">
                  <c:v>705.15534896286965</c:v>
                </c:pt>
                <c:pt idx="3">
                  <c:v>772.1451071143423</c:v>
                </c:pt>
                <c:pt idx="4">
                  <c:v>845.49889229020482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2EED-4A3D-A017-B963347229C6}"/>
            </c:ext>
          </c:extLst>
        </c:ser>
        <c:ser>
          <c:idx val="1"/>
          <c:order val="1"/>
          <c:tx>
            <c:strRef>
              <c:f>'인상계획 그래프'!$B$8</c:f>
              <c:strCache>
                <c:ptCount val="1"/>
                <c:pt idx="0">
                  <c:v>톤당원가</c:v>
                </c:pt>
              </c:strCache>
            </c:strRef>
          </c:tx>
          <c:spPr>
            <a:pattFill prst="wdUpDiag">
              <a:fgClr>
                <a:srgbClr val="375DA1"/>
              </a:fgClr>
              <a:bgClr>
                <a:schemeClr val="bg1"/>
              </a:bgClr>
            </a:pattFill>
            <a:ln>
              <a:noFill/>
            </a:ln>
            <a:effectLst/>
          </c:spPr>
          <c:invertIfNegative val="0"/>
          <c:cat>
            <c:strRef>
              <c:f>'인상계획 그래프'!$C$6:$G$6</c:f>
              <c:strCache>
                <c:ptCount val="5"/>
                <c:pt idx="0">
                  <c:v>현행(2021년)</c:v>
                </c:pt>
                <c:pt idx="1">
                  <c:v>2022년</c:v>
                </c:pt>
                <c:pt idx="2">
                  <c:v>1년차</c:v>
                </c:pt>
                <c:pt idx="3">
                  <c:v>2년차</c:v>
                </c:pt>
                <c:pt idx="4">
                  <c:v>3년차</c:v>
                </c:pt>
              </c:strCache>
            </c:strRef>
          </c:cat>
          <c:val>
            <c:numRef>
              <c:f>'인상계획 그래프'!$C$8:$G$8</c:f>
              <c:numCache>
                <c:formatCode>0.00</c:formatCode>
                <c:ptCount val="5"/>
                <c:pt idx="0">
                  <c:v>842.80179124719814</c:v>
                </c:pt>
                <c:pt idx="1">
                  <c:v>842.80179124719814</c:v>
                </c:pt>
                <c:pt idx="2">
                  <c:v>842.80179124719814</c:v>
                </c:pt>
                <c:pt idx="3">
                  <c:v>842.80179124719814</c:v>
                </c:pt>
                <c:pt idx="4">
                  <c:v>842.80179124719814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2EED-4A3D-A017-B963347229C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98462464"/>
        <c:axId val="198468352"/>
      </c:barChart>
      <c:lineChart>
        <c:grouping val="standard"/>
        <c:varyColors val="0"/>
        <c:ser>
          <c:idx val="2"/>
          <c:order val="2"/>
          <c:tx>
            <c:strRef>
              <c:f>'인상계획 그래프'!$B$9</c:f>
              <c:strCache>
                <c:ptCount val="1"/>
                <c:pt idx="0">
                  <c:v>현실화율</c:v>
                </c:pt>
              </c:strCache>
            </c:strRef>
          </c:tx>
          <c:spPr>
            <a:ln w="19050" cap="rnd" cmpd="sng" algn="ctr">
              <a:solidFill>
                <a:schemeClr val="accent1">
                  <a:tint val="65000"/>
                </a:schemeClr>
              </a:solidFill>
              <a:prstDash val="solid"/>
              <a:round/>
            </a:ln>
            <a:effectLst/>
          </c:spPr>
          <c:marker>
            <c:symbol val="circle"/>
            <c:size val="5"/>
            <c:spPr>
              <a:solidFill>
                <a:schemeClr val="accent1">
                  <a:tint val="65000"/>
                </a:schemeClr>
              </a:solidFill>
              <a:ln w="6350" cap="flat" cmpd="sng" algn="ctr">
                <a:solidFill>
                  <a:schemeClr val="accent1">
                    <a:tint val="65000"/>
                  </a:schemeClr>
                </a:solidFill>
                <a:prstDash val="solid"/>
                <a:round/>
              </a:ln>
              <a:effectLst/>
            </c:spPr>
          </c:marker>
          <c:dLbls>
            <c:spPr>
              <a:solidFill>
                <a:schemeClr val="bg1"/>
              </a:solidFill>
              <a:ln>
                <a:solidFill>
                  <a:schemeClr val="accent3"/>
                </a:solidFill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/>
                    </a:solidFill>
                    <a:latin typeface="나눔스퀘어 ExtraBold" panose="020B0600000101010101" pitchFamily="50" charset="-127"/>
                    <a:ea typeface="나눔스퀘어 ExtraBold" panose="020B0600000101010101" pitchFamily="50" charset="-127"/>
                    <a:cs typeface="+mn-cs"/>
                  </a:defRPr>
                </a:pPr>
                <a:endParaRPr lang="ko-KR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'인상계획 그래프'!$C$6:$G$6</c:f>
              <c:strCache>
                <c:ptCount val="5"/>
                <c:pt idx="0">
                  <c:v>현행(2021년)</c:v>
                </c:pt>
                <c:pt idx="1">
                  <c:v>2022년</c:v>
                </c:pt>
                <c:pt idx="2">
                  <c:v>1년차</c:v>
                </c:pt>
                <c:pt idx="3">
                  <c:v>2년차</c:v>
                </c:pt>
                <c:pt idx="4">
                  <c:v>3년차</c:v>
                </c:pt>
              </c:strCache>
            </c:strRef>
          </c:cat>
          <c:val>
            <c:numRef>
              <c:f>'인상계획 그래프'!$C$9:$G$9</c:f>
              <c:numCache>
                <c:formatCode>0.0%</c:formatCode>
                <c:ptCount val="5"/>
                <c:pt idx="0">
                  <c:v>0.76409126597174248</c:v>
                </c:pt>
                <c:pt idx="1">
                  <c:v>0.76409126597174248</c:v>
                </c:pt>
                <c:pt idx="2">
                  <c:v>0.83667993623905801</c:v>
                </c:pt>
                <c:pt idx="3">
                  <c:v>0.91616453018176858</c:v>
                </c:pt>
                <c:pt idx="4">
                  <c:v>1.0032001605490366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2EED-4A3D-A017-B963347229C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98479872"/>
        <c:axId val="198469888"/>
      </c:lineChart>
      <c:catAx>
        <c:axId val="198462464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spPr>
          <a:noFill/>
          <a:ln w="6350" cap="flat" cmpd="sng" algn="ctr">
            <a:solidFill>
              <a:schemeClr val="tx1">
                <a:tint val="75000"/>
              </a:schemeClr>
            </a:solidFill>
            <a:prstDash val="solid"/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800" b="0" i="0" u="none" strike="noStrike" kern="1200" baseline="0">
                <a:solidFill>
                  <a:schemeClr val="tx1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+mn-cs"/>
              </a:defRPr>
            </a:pPr>
            <a:endParaRPr lang="ko-KR"/>
          </a:p>
        </c:txPr>
        <c:crossAx val="198468352"/>
        <c:crosses val="autoZero"/>
        <c:auto val="1"/>
        <c:lblAlgn val="ctr"/>
        <c:lblOffset val="100"/>
        <c:noMultiLvlLbl val="0"/>
      </c:catAx>
      <c:valAx>
        <c:axId val="198468352"/>
        <c:scaling>
          <c:orientation val="minMax"/>
        </c:scaling>
        <c:delete val="0"/>
        <c:axPos val="l"/>
        <c:numFmt formatCode="0.0" sourceLinked="1"/>
        <c:majorTickMark val="out"/>
        <c:minorTickMark val="none"/>
        <c:tickLblPos val="nextTo"/>
        <c:spPr>
          <a:noFill/>
          <a:ln w="6350" cap="flat" cmpd="sng" algn="ctr">
            <a:solidFill>
              <a:schemeClr val="tx1">
                <a:tint val="75000"/>
              </a:schemeClr>
            </a:solidFill>
            <a:prstDash val="solid"/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700" b="0" i="0" u="none" strike="noStrike" kern="1200" baseline="0">
                <a:solidFill>
                  <a:schemeClr val="tx1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+mn-cs"/>
              </a:defRPr>
            </a:pPr>
            <a:endParaRPr lang="ko-KR"/>
          </a:p>
        </c:txPr>
        <c:crossAx val="198462464"/>
        <c:crosses val="autoZero"/>
        <c:crossBetween val="between"/>
      </c:valAx>
      <c:valAx>
        <c:axId val="198469888"/>
        <c:scaling>
          <c:orientation val="minMax"/>
        </c:scaling>
        <c:delete val="0"/>
        <c:axPos val="r"/>
        <c:numFmt formatCode="0.0%" sourceLinked="0"/>
        <c:majorTickMark val="out"/>
        <c:minorTickMark val="none"/>
        <c:tickLblPos val="nextTo"/>
        <c:spPr>
          <a:noFill/>
          <a:ln w="6350" cap="flat" cmpd="sng" algn="ctr">
            <a:solidFill>
              <a:schemeClr val="tx1">
                <a:tint val="75000"/>
              </a:schemeClr>
            </a:solidFill>
            <a:prstDash val="solid"/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700" b="0" i="0" u="none" strike="noStrike" kern="1200" baseline="0">
                <a:solidFill>
                  <a:schemeClr val="tx1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+mn-cs"/>
              </a:defRPr>
            </a:pPr>
            <a:endParaRPr lang="ko-KR"/>
          </a:p>
        </c:txPr>
        <c:crossAx val="198479872"/>
        <c:crosses val="max"/>
        <c:crossBetween val="between"/>
      </c:valAx>
      <c:catAx>
        <c:axId val="198479872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extTo"/>
        <c:crossAx val="198469888"/>
        <c:crosses val="autoZero"/>
        <c:auto val="1"/>
        <c:lblAlgn val="ctr"/>
        <c:lblOffset val="100"/>
        <c:noMultiLvlLbl val="0"/>
      </c:cat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16729010209503023"/>
          <c:y val="0.91204064406552465"/>
          <c:w val="0.66541953939284537"/>
          <c:h val="8.2737825302386242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/>
              </a:solidFill>
              <a:latin typeface="나눔스퀘어 Bold" panose="020B0600000101010101" pitchFamily="50" charset="-127"/>
              <a:ea typeface="나눔스퀘어 Bold" panose="020B0600000101010101" pitchFamily="50" charset="-127"/>
              <a:cs typeface="+mn-cs"/>
            </a:defRPr>
          </a:pPr>
          <a:endParaRPr lang="ko-KR"/>
        </a:p>
      </c:txPr>
    </c:legend>
    <c:plotVisOnly val="1"/>
    <c:dispBlanksAs val="gap"/>
    <c:showDLblsOverMax val="0"/>
  </c:chart>
  <c:spPr>
    <a:noFill/>
    <a:ln w="6350" cap="flat" cmpd="sng" algn="ctr">
      <a:solidFill>
        <a:schemeClr val="tx1">
          <a:lumMod val="65000"/>
          <a:lumOff val="35000"/>
        </a:schemeClr>
      </a:solidFill>
      <a:prstDash val="solid"/>
      <a:miter lim="800000"/>
    </a:ln>
    <a:effectLst/>
  </c:spPr>
  <c:txPr>
    <a:bodyPr/>
    <a:lstStyle/>
    <a:p>
      <a:pPr>
        <a:defRPr sz="800">
          <a:latin typeface="나눔스퀘어 Bold" panose="020B0600000101010101" pitchFamily="50" charset="-127"/>
          <a:ea typeface="나눔스퀘어 Bold" panose="020B0600000101010101" pitchFamily="50" charset="-127"/>
        </a:defRPr>
      </a:pPr>
      <a:endParaRPr lang="ko-KR"/>
    </a:p>
  </c:txPr>
  <c:externalData r:id="rId3">
    <c:autoUpdate val="0"/>
  </c:externalData>
</c:chartSpace>
</file>

<file path=ppt/charts/chart1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8"/>
    </mc:Choice>
    <mc:Fallback>
      <c:style val="8"/>
    </mc:Fallback>
  </mc:AlternateContent>
  <c:chart>
    <c:autoTitleDeleted val="0"/>
    <c:plotArea>
      <c:layout>
        <c:manualLayout>
          <c:layoutTarget val="inner"/>
          <c:xMode val="edge"/>
          <c:yMode val="edge"/>
          <c:x val="9.0114279308193004E-2"/>
          <c:y val="0.12213740458015267"/>
          <c:w val="0.82738159606098993"/>
          <c:h val="0.69780088557632591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'인상계획 그래프'!$T$7</c:f>
              <c:strCache>
                <c:ptCount val="1"/>
                <c:pt idx="0">
                  <c:v>톤당요금</c:v>
                </c:pt>
              </c:strCache>
            </c:strRef>
          </c:tx>
          <c:spPr>
            <a:solidFill>
              <a:schemeClr val="accent6">
                <a:shade val="65000"/>
              </a:schemeClr>
            </a:solidFill>
            <a:ln>
              <a:noFill/>
            </a:ln>
            <a:effectLst/>
          </c:spPr>
          <c:invertIfNegative val="0"/>
          <c:cat>
            <c:strRef>
              <c:f>'인상계획 그래프'!$U$6:$W$6</c:f>
              <c:strCache>
                <c:ptCount val="3"/>
                <c:pt idx="0">
                  <c:v>현행(2021년)</c:v>
                </c:pt>
                <c:pt idx="1">
                  <c:v>2022년</c:v>
                </c:pt>
                <c:pt idx="2">
                  <c:v>1년차</c:v>
                </c:pt>
              </c:strCache>
            </c:strRef>
          </c:cat>
          <c:val>
            <c:numRef>
              <c:f>'인상계획 그래프'!$U$7:$W$7</c:f>
              <c:numCache>
                <c:formatCode>0.0</c:formatCode>
                <c:ptCount val="3"/>
                <c:pt idx="0">
                  <c:v>643.97748763732386</c:v>
                </c:pt>
                <c:pt idx="1">
                  <c:v>643.97748763732386</c:v>
                </c:pt>
                <c:pt idx="2">
                  <c:v>843.6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17DA-412B-9661-F740ACC8E320}"/>
            </c:ext>
          </c:extLst>
        </c:ser>
        <c:ser>
          <c:idx val="1"/>
          <c:order val="1"/>
          <c:tx>
            <c:strRef>
              <c:f>'인상계획 그래프'!$T$8</c:f>
              <c:strCache>
                <c:ptCount val="1"/>
                <c:pt idx="0">
                  <c:v>톤당원가</c:v>
                </c:pt>
              </c:strCache>
            </c:strRef>
          </c:tx>
          <c:spPr>
            <a:pattFill prst="wdUpDiag">
              <a:fgClr>
                <a:srgbClr val="5B8E39"/>
              </a:fgClr>
              <a:bgClr>
                <a:schemeClr val="bg1"/>
              </a:bgClr>
            </a:pattFill>
            <a:ln>
              <a:noFill/>
            </a:ln>
            <a:effectLst/>
          </c:spPr>
          <c:invertIfNegative val="0"/>
          <c:cat>
            <c:strRef>
              <c:f>'인상계획 그래프'!$U$6:$W$6</c:f>
              <c:strCache>
                <c:ptCount val="3"/>
                <c:pt idx="0">
                  <c:v>현행(2021년)</c:v>
                </c:pt>
                <c:pt idx="1">
                  <c:v>2022년</c:v>
                </c:pt>
                <c:pt idx="2">
                  <c:v>1년차</c:v>
                </c:pt>
              </c:strCache>
            </c:strRef>
          </c:cat>
          <c:val>
            <c:numRef>
              <c:f>'인상계획 그래프'!$U$8:$W$8</c:f>
              <c:numCache>
                <c:formatCode>0.00</c:formatCode>
                <c:ptCount val="3"/>
                <c:pt idx="0">
                  <c:v>842.80179124719814</c:v>
                </c:pt>
                <c:pt idx="1">
                  <c:v>842.80179124719814</c:v>
                </c:pt>
                <c:pt idx="2">
                  <c:v>842.80179124719814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17DA-412B-9661-F740ACC8E32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205514240"/>
        <c:axId val="205515776"/>
      </c:barChart>
      <c:lineChart>
        <c:grouping val="standard"/>
        <c:varyColors val="0"/>
        <c:ser>
          <c:idx val="2"/>
          <c:order val="2"/>
          <c:tx>
            <c:strRef>
              <c:f>'인상계획 그래프'!$T$9</c:f>
              <c:strCache>
                <c:ptCount val="1"/>
                <c:pt idx="0">
                  <c:v>현실화율</c:v>
                </c:pt>
              </c:strCache>
            </c:strRef>
          </c:tx>
          <c:spPr>
            <a:ln w="19050" cap="rnd" cmpd="sng" algn="ctr">
              <a:solidFill>
                <a:schemeClr val="accent6">
                  <a:tint val="65000"/>
                </a:schemeClr>
              </a:solidFill>
              <a:prstDash val="solid"/>
              <a:round/>
            </a:ln>
            <a:effectLst/>
          </c:spPr>
          <c:marker>
            <c:symbol val="circle"/>
            <c:size val="5"/>
            <c:spPr>
              <a:solidFill>
                <a:schemeClr val="accent6">
                  <a:tint val="65000"/>
                </a:schemeClr>
              </a:solidFill>
              <a:ln w="6350" cap="flat" cmpd="sng" algn="ctr">
                <a:solidFill>
                  <a:schemeClr val="accent6">
                    <a:tint val="65000"/>
                  </a:schemeClr>
                </a:solidFill>
                <a:prstDash val="solid"/>
                <a:round/>
              </a:ln>
              <a:effectLst/>
            </c:spPr>
          </c:marker>
          <c:dLbls>
            <c:spPr>
              <a:solidFill>
                <a:schemeClr val="bg1"/>
              </a:solidFill>
              <a:ln>
                <a:solidFill>
                  <a:schemeClr val="accent3"/>
                </a:solidFill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/>
                    </a:solidFill>
                    <a:latin typeface="나눔스퀘어 ExtraBold" panose="020B0600000101010101" pitchFamily="50" charset="-127"/>
                    <a:ea typeface="나눔스퀘어 ExtraBold" panose="020B0600000101010101" pitchFamily="50" charset="-127"/>
                    <a:cs typeface="+mn-cs"/>
                  </a:defRPr>
                </a:pPr>
                <a:endParaRPr lang="ko-KR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'인상계획 그래프'!$U$6:$W$6</c:f>
              <c:strCache>
                <c:ptCount val="3"/>
                <c:pt idx="0">
                  <c:v>현행(2021년)</c:v>
                </c:pt>
                <c:pt idx="1">
                  <c:v>2022년</c:v>
                </c:pt>
                <c:pt idx="2">
                  <c:v>1년차</c:v>
                </c:pt>
              </c:strCache>
            </c:strRef>
          </c:cat>
          <c:val>
            <c:numRef>
              <c:f>'인상계획 그래프'!$U$9:$W$9</c:f>
              <c:numCache>
                <c:formatCode>0.0%</c:formatCode>
                <c:ptCount val="3"/>
                <c:pt idx="0">
                  <c:v>0.76409126597174248</c:v>
                </c:pt>
                <c:pt idx="1">
                  <c:v>0.76409126597174248</c:v>
                </c:pt>
                <c:pt idx="2">
                  <c:v>1.0009470895305297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17DA-412B-9661-F740ACC8E32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205535488"/>
        <c:axId val="205533952"/>
      </c:lineChart>
      <c:catAx>
        <c:axId val="205514240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spPr>
          <a:noFill/>
          <a:ln w="6350" cap="flat" cmpd="sng" algn="ctr">
            <a:solidFill>
              <a:schemeClr val="tx1">
                <a:tint val="75000"/>
              </a:schemeClr>
            </a:solidFill>
            <a:prstDash val="solid"/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800" b="0" i="0" u="none" strike="noStrike" kern="1200" baseline="0">
                <a:solidFill>
                  <a:schemeClr val="tx1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+mn-cs"/>
              </a:defRPr>
            </a:pPr>
            <a:endParaRPr lang="ko-KR"/>
          </a:p>
        </c:txPr>
        <c:crossAx val="205515776"/>
        <c:crosses val="autoZero"/>
        <c:auto val="1"/>
        <c:lblAlgn val="ctr"/>
        <c:lblOffset val="100"/>
        <c:noMultiLvlLbl val="0"/>
      </c:catAx>
      <c:valAx>
        <c:axId val="205515776"/>
        <c:scaling>
          <c:orientation val="minMax"/>
          <c:max val="1000"/>
          <c:min val="0"/>
        </c:scaling>
        <c:delete val="0"/>
        <c:axPos val="l"/>
        <c:numFmt formatCode="0.0" sourceLinked="1"/>
        <c:majorTickMark val="out"/>
        <c:minorTickMark val="none"/>
        <c:tickLblPos val="nextTo"/>
        <c:spPr>
          <a:noFill/>
          <a:ln w="6350" cap="flat" cmpd="sng" algn="ctr">
            <a:solidFill>
              <a:schemeClr val="tx1">
                <a:tint val="75000"/>
              </a:schemeClr>
            </a:solidFill>
            <a:prstDash val="solid"/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700" b="0" i="0" u="none" strike="noStrike" kern="1200" baseline="0">
                <a:solidFill>
                  <a:schemeClr val="tx1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+mn-cs"/>
              </a:defRPr>
            </a:pPr>
            <a:endParaRPr lang="ko-KR"/>
          </a:p>
        </c:txPr>
        <c:crossAx val="205514240"/>
        <c:crosses val="autoZero"/>
        <c:crossBetween val="between"/>
      </c:valAx>
      <c:valAx>
        <c:axId val="205533952"/>
        <c:scaling>
          <c:orientation val="minMax"/>
        </c:scaling>
        <c:delete val="0"/>
        <c:axPos val="r"/>
        <c:numFmt formatCode="0.0%" sourceLinked="1"/>
        <c:majorTickMark val="out"/>
        <c:minorTickMark val="none"/>
        <c:tickLblPos val="nextTo"/>
        <c:spPr>
          <a:noFill/>
          <a:ln w="6350" cap="flat" cmpd="sng" algn="ctr">
            <a:solidFill>
              <a:schemeClr val="tx1">
                <a:tint val="75000"/>
              </a:schemeClr>
            </a:solidFill>
            <a:prstDash val="solid"/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700" b="0" i="0" u="none" strike="noStrike" kern="1200" baseline="0">
                <a:solidFill>
                  <a:schemeClr val="tx1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+mn-cs"/>
              </a:defRPr>
            </a:pPr>
            <a:endParaRPr lang="ko-KR"/>
          </a:p>
        </c:txPr>
        <c:crossAx val="205535488"/>
        <c:crosses val="max"/>
        <c:crossBetween val="between"/>
      </c:valAx>
      <c:catAx>
        <c:axId val="205535488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extTo"/>
        <c:crossAx val="205533952"/>
        <c:crosses val="autoZero"/>
        <c:auto val="1"/>
        <c:lblAlgn val="ctr"/>
        <c:lblOffset val="100"/>
        <c:noMultiLvlLbl val="0"/>
      </c:cat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24506487798731905"/>
          <c:y val="0.91936126304822585"/>
          <c:w val="0.51491008156004803"/>
          <c:h val="8.0638736951774162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/>
              </a:solidFill>
              <a:latin typeface="나눔스퀘어 Bold" panose="020B0600000101010101" pitchFamily="50" charset="-127"/>
              <a:ea typeface="나눔스퀘어 Bold" panose="020B0600000101010101" pitchFamily="50" charset="-127"/>
              <a:cs typeface="+mn-cs"/>
            </a:defRPr>
          </a:pPr>
          <a:endParaRPr lang="ko-KR"/>
        </a:p>
      </c:txPr>
    </c:legend>
    <c:plotVisOnly val="1"/>
    <c:dispBlanksAs val="gap"/>
    <c:showDLblsOverMax val="0"/>
  </c:chart>
  <c:spPr>
    <a:noFill/>
    <a:ln w="6350" cap="flat" cmpd="sng" algn="ctr">
      <a:solidFill>
        <a:schemeClr val="tx1">
          <a:lumMod val="65000"/>
          <a:lumOff val="35000"/>
        </a:schemeClr>
      </a:solidFill>
      <a:prstDash val="solid"/>
      <a:miter lim="800000"/>
    </a:ln>
    <a:effectLst/>
  </c:spPr>
  <c:txPr>
    <a:bodyPr/>
    <a:lstStyle/>
    <a:p>
      <a:pPr>
        <a:defRPr>
          <a:latin typeface="나눔스퀘어 Bold" panose="020B0600000101010101" pitchFamily="50" charset="-127"/>
          <a:ea typeface="나눔스퀘어 Bold" panose="020B0600000101010101" pitchFamily="50" charset="-127"/>
        </a:defRPr>
      </a:pPr>
      <a:endParaRPr lang="ko-KR"/>
    </a:p>
  </c:txPr>
  <c:externalData r:id="rId3">
    <c:autoUpdate val="0"/>
  </c:externalData>
</c:chartSpace>
</file>

<file path=ppt/charts/chart19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4"/>
    </mc:Choice>
    <mc:Fallback>
      <c:style val="4"/>
    </mc:Fallback>
  </mc:AlternateContent>
  <c:chart>
    <c:autoTitleDeleted val="0"/>
    <c:plotArea>
      <c:layout>
        <c:manualLayout>
          <c:layoutTarget val="inner"/>
          <c:xMode val="edge"/>
          <c:yMode val="edge"/>
          <c:x val="7.8499143667600302E-2"/>
          <c:y val="0.13231552162849872"/>
          <c:w val="0.82877432965229336"/>
          <c:h val="0.69688205004908732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'인상계획 그래프'!$K$7</c:f>
              <c:strCache>
                <c:ptCount val="1"/>
                <c:pt idx="0">
                  <c:v>톤당요금</c:v>
                </c:pt>
              </c:strCache>
            </c:strRef>
          </c:tx>
          <c:spPr>
            <a:solidFill>
              <a:schemeClr val="accent2">
                <a:shade val="65000"/>
              </a:schemeClr>
            </a:solidFill>
            <a:ln>
              <a:noFill/>
            </a:ln>
            <a:effectLst/>
          </c:spPr>
          <c:invertIfNegative val="0"/>
          <c:cat>
            <c:strRef>
              <c:f>'인상계획 그래프'!$L$6:$O$6</c:f>
              <c:strCache>
                <c:ptCount val="4"/>
                <c:pt idx="0">
                  <c:v>현행(2021년)</c:v>
                </c:pt>
                <c:pt idx="1">
                  <c:v>2022년</c:v>
                </c:pt>
                <c:pt idx="2">
                  <c:v>1년차</c:v>
                </c:pt>
                <c:pt idx="3">
                  <c:v>2년차</c:v>
                </c:pt>
              </c:strCache>
            </c:strRef>
          </c:cat>
          <c:val>
            <c:numRef>
              <c:f>'인상계획 그래프'!$L$7:$O$7</c:f>
              <c:numCache>
                <c:formatCode>0.0</c:formatCode>
                <c:ptCount val="4"/>
                <c:pt idx="0">
                  <c:v>643.97748763732386</c:v>
                </c:pt>
                <c:pt idx="1">
                  <c:v>643.97748763732386</c:v>
                </c:pt>
                <c:pt idx="2" formatCode="General">
                  <c:v>737.4</c:v>
                </c:pt>
                <c:pt idx="3" formatCode="General">
                  <c:v>844.3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030C-419E-B2E4-5E1FFA6E15A5}"/>
            </c:ext>
          </c:extLst>
        </c:ser>
        <c:ser>
          <c:idx val="1"/>
          <c:order val="1"/>
          <c:tx>
            <c:strRef>
              <c:f>'인상계획 그래프'!$K$8</c:f>
              <c:strCache>
                <c:ptCount val="1"/>
                <c:pt idx="0">
                  <c:v>톤당원가</c:v>
                </c:pt>
              </c:strCache>
            </c:strRef>
          </c:tx>
          <c:spPr>
            <a:pattFill prst="wdUpDiag">
              <a:fgClr>
                <a:srgbClr val="C46627"/>
              </a:fgClr>
              <a:bgClr>
                <a:schemeClr val="bg1"/>
              </a:bgClr>
            </a:pattFill>
            <a:ln>
              <a:noFill/>
            </a:ln>
            <a:effectLst/>
          </c:spPr>
          <c:invertIfNegative val="0"/>
          <c:cat>
            <c:strRef>
              <c:f>'인상계획 그래프'!$L$6:$O$6</c:f>
              <c:strCache>
                <c:ptCount val="4"/>
                <c:pt idx="0">
                  <c:v>현행(2021년)</c:v>
                </c:pt>
                <c:pt idx="1">
                  <c:v>2022년</c:v>
                </c:pt>
                <c:pt idx="2">
                  <c:v>1년차</c:v>
                </c:pt>
                <c:pt idx="3">
                  <c:v>2년차</c:v>
                </c:pt>
              </c:strCache>
            </c:strRef>
          </c:cat>
          <c:val>
            <c:numRef>
              <c:f>'인상계획 그래프'!$L$8:$O$8</c:f>
              <c:numCache>
                <c:formatCode>General</c:formatCode>
                <c:ptCount val="4"/>
                <c:pt idx="0">
                  <c:v>842.80179124719814</c:v>
                </c:pt>
                <c:pt idx="1">
                  <c:v>842.80179124719814</c:v>
                </c:pt>
                <c:pt idx="2">
                  <c:v>842.80179124719814</c:v>
                </c:pt>
                <c:pt idx="3">
                  <c:v>842.80179124719814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030C-419E-B2E4-5E1FFA6E15A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205459840"/>
        <c:axId val="205461376"/>
      </c:barChart>
      <c:lineChart>
        <c:grouping val="standard"/>
        <c:varyColors val="0"/>
        <c:ser>
          <c:idx val="2"/>
          <c:order val="2"/>
          <c:tx>
            <c:strRef>
              <c:f>'인상계획 그래프'!$K$9</c:f>
              <c:strCache>
                <c:ptCount val="1"/>
                <c:pt idx="0">
                  <c:v>현실화율</c:v>
                </c:pt>
              </c:strCache>
            </c:strRef>
          </c:tx>
          <c:spPr>
            <a:ln w="19050" cap="rnd" cmpd="sng" algn="ctr">
              <a:solidFill>
                <a:schemeClr val="accent2">
                  <a:tint val="65000"/>
                </a:schemeClr>
              </a:solidFill>
              <a:prstDash val="solid"/>
              <a:round/>
            </a:ln>
            <a:effectLst/>
          </c:spPr>
          <c:marker>
            <c:symbol val="circle"/>
            <c:size val="5"/>
            <c:spPr>
              <a:solidFill>
                <a:schemeClr val="accent2">
                  <a:tint val="65000"/>
                </a:schemeClr>
              </a:solidFill>
              <a:ln w="6350" cap="flat" cmpd="sng" algn="ctr">
                <a:solidFill>
                  <a:schemeClr val="accent2">
                    <a:tint val="65000"/>
                  </a:schemeClr>
                </a:solidFill>
                <a:prstDash val="solid"/>
                <a:round/>
              </a:ln>
              <a:effectLst/>
            </c:spPr>
          </c:marker>
          <c:dLbls>
            <c:spPr>
              <a:solidFill>
                <a:schemeClr val="bg1"/>
              </a:solidFill>
              <a:ln>
                <a:solidFill>
                  <a:schemeClr val="accent3"/>
                </a:solidFill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/>
                    </a:solidFill>
                    <a:latin typeface="나눔스퀘어 ExtraBold" panose="020B0600000101010101" pitchFamily="50" charset="-127"/>
                    <a:ea typeface="나눔스퀘어 ExtraBold" panose="020B0600000101010101" pitchFamily="50" charset="-127"/>
                    <a:cs typeface="+mn-cs"/>
                  </a:defRPr>
                </a:pPr>
                <a:endParaRPr lang="ko-KR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'인상계획 그래프'!$L$6:$O$6</c:f>
              <c:strCache>
                <c:ptCount val="4"/>
                <c:pt idx="0">
                  <c:v>현행(2021년)</c:v>
                </c:pt>
                <c:pt idx="1">
                  <c:v>2022년</c:v>
                </c:pt>
                <c:pt idx="2">
                  <c:v>1년차</c:v>
                </c:pt>
                <c:pt idx="3">
                  <c:v>2년차</c:v>
                </c:pt>
              </c:strCache>
            </c:strRef>
          </c:cat>
          <c:val>
            <c:numRef>
              <c:f>'인상계획 그래프'!$L$9:$O$9</c:f>
              <c:numCache>
                <c:formatCode>0.0%</c:formatCode>
                <c:ptCount val="4"/>
                <c:pt idx="0">
                  <c:v>0.76409126597174248</c:v>
                </c:pt>
                <c:pt idx="1">
                  <c:v>0.76409126597174248</c:v>
                </c:pt>
                <c:pt idx="2">
                  <c:v>0.87493881439048427</c:v>
                </c:pt>
                <c:pt idx="3">
                  <c:v>1.0017776525493434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030C-419E-B2E4-5E1FFA6E15A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205476992"/>
        <c:axId val="205462912"/>
      </c:lineChart>
      <c:catAx>
        <c:axId val="205459840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spPr>
          <a:noFill/>
          <a:ln w="6350" cap="flat" cmpd="sng" algn="ctr">
            <a:solidFill>
              <a:schemeClr val="tx1">
                <a:tint val="75000"/>
              </a:schemeClr>
            </a:solidFill>
            <a:prstDash val="solid"/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800" b="0" i="0" u="none" strike="noStrike" kern="1200" baseline="0">
                <a:solidFill>
                  <a:schemeClr val="tx1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+mn-cs"/>
              </a:defRPr>
            </a:pPr>
            <a:endParaRPr lang="ko-KR"/>
          </a:p>
        </c:txPr>
        <c:crossAx val="205461376"/>
        <c:crosses val="autoZero"/>
        <c:auto val="1"/>
        <c:lblAlgn val="ctr"/>
        <c:lblOffset val="100"/>
        <c:noMultiLvlLbl val="0"/>
      </c:catAx>
      <c:valAx>
        <c:axId val="205461376"/>
        <c:scaling>
          <c:orientation val="minMax"/>
        </c:scaling>
        <c:delete val="0"/>
        <c:axPos val="l"/>
        <c:numFmt formatCode="0.0" sourceLinked="1"/>
        <c:majorTickMark val="out"/>
        <c:minorTickMark val="none"/>
        <c:tickLblPos val="nextTo"/>
        <c:spPr>
          <a:noFill/>
          <a:ln w="6350" cap="flat" cmpd="sng" algn="ctr">
            <a:solidFill>
              <a:schemeClr val="tx1">
                <a:tint val="75000"/>
              </a:schemeClr>
            </a:solidFill>
            <a:prstDash val="solid"/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700" b="0" i="0" u="none" strike="noStrike" kern="1200" baseline="0">
                <a:solidFill>
                  <a:schemeClr val="tx1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+mn-cs"/>
              </a:defRPr>
            </a:pPr>
            <a:endParaRPr lang="ko-KR"/>
          </a:p>
        </c:txPr>
        <c:crossAx val="205459840"/>
        <c:crosses val="autoZero"/>
        <c:crossBetween val="between"/>
      </c:valAx>
      <c:valAx>
        <c:axId val="205462912"/>
        <c:scaling>
          <c:orientation val="minMax"/>
        </c:scaling>
        <c:delete val="0"/>
        <c:axPos val="r"/>
        <c:numFmt formatCode="0.0%" sourceLinked="0"/>
        <c:majorTickMark val="out"/>
        <c:minorTickMark val="none"/>
        <c:tickLblPos val="nextTo"/>
        <c:spPr>
          <a:noFill/>
          <a:ln w="6350" cap="flat" cmpd="sng" algn="ctr">
            <a:solidFill>
              <a:schemeClr val="tx1">
                <a:tint val="75000"/>
              </a:schemeClr>
            </a:solidFill>
            <a:prstDash val="solid"/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700" b="0" i="0" u="none" strike="noStrike" kern="1200" baseline="0">
                <a:solidFill>
                  <a:schemeClr val="tx1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+mn-cs"/>
              </a:defRPr>
            </a:pPr>
            <a:endParaRPr lang="ko-KR"/>
          </a:p>
        </c:txPr>
        <c:crossAx val="205476992"/>
        <c:crosses val="max"/>
        <c:crossBetween val="between"/>
      </c:valAx>
      <c:catAx>
        <c:axId val="205476992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extTo"/>
        <c:crossAx val="205462912"/>
        <c:crosses val="autoZero"/>
        <c:auto val="1"/>
        <c:lblAlgn val="ctr"/>
        <c:lblOffset val="100"/>
        <c:noMultiLvlLbl val="0"/>
      </c:cat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21064572815014365"/>
          <c:y val="0.91936126304822585"/>
          <c:w val="0.5787083206964837"/>
          <c:h val="8.0638736951774162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/>
              </a:solidFill>
              <a:latin typeface="나눔스퀘어 Bold" panose="020B0600000101010101" pitchFamily="50" charset="-127"/>
              <a:ea typeface="나눔스퀘어 Bold" panose="020B0600000101010101" pitchFamily="50" charset="-127"/>
              <a:cs typeface="+mn-cs"/>
            </a:defRPr>
          </a:pPr>
          <a:endParaRPr lang="ko-KR"/>
        </a:p>
      </c:txPr>
    </c:legend>
    <c:plotVisOnly val="1"/>
    <c:dispBlanksAs val="gap"/>
    <c:showDLblsOverMax val="0"/>
  </c:chart>
  <c:spPr>
    <a:noFill/>
    <a:ln w="6350" cap="flat" cmpd="sng" algn="ctr">
      <a:solidFill>
        <a:schemeClr val="tx1">
          <a:lumMod val="65000"/>
          <a:lumOff val="35000"/>
        </a:schemeClr>
      </a:solidFill>
      <a:prstDash val="solid"/>
      <a:miter lim="800000"/>
    </a:ln>
    <a:effectLst/>
  </c:spPr>
  <c:txPr>
    <a:bodyPr/>
    <a:lstStyle/>
    <a:p>
      <a:pPr>
        <a:defRPr sz="700">
          <a:latin typeface="나눔스퀘어 Bold" panose="020B0600000101010101" pitchFamily="50" charset="-127"/>
          <a:ea typeface="나눔스퀘어 Bold" panose="020B0600000101010101" pitchFamily="50" charset="-127"/>
        </a:defRPr>
      </a:pPr>
      <a:endParaRPr lang="ko-KR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1">
  <a:schemeClr val="accent1"/>
  <a:schemeClr val="accent3"/>
  <a:schemeClr val="accent5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1">
  <a:schemeClr val="accent1"/>
  <a:schemeClr val="accent3"/>
  <a:schemeClr val="accent5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withinLinearReversed" id="21">
  <a:schemeClr val="accent1"/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8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9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0.xml><?xml version="1.0" encoding="utf-8"?>
<cs:colorStyle xmlns:cs="http://schemas.microsoft.com/office/drawing/2012/chartStyle" xmlns:a="http://schemas.openxmlformats.org/drawingml/2006/main" meth="withinLinear" id="14">
  <a:schemeClr val="accent1"/>
</cs:colorStyle>
</file>

<file path=ppt/charts/colors11.xml><?xml version="1.0" encoding="utf-8"?>
<cs:colorStyle xmlns:cs="http://schemas.microsoft.com/office/drawing/2012/chartStyle" xmlns:a="http://schemas.openxmlformats.org/drawingml/2006/main" meth="withinLinear" id="19">
  <a:schemeClr val="accent6"/>
</cs:colorStyle>
</file>

<file path=ppt/charts/colors12.xml><?xml version="1.0" encoding="utf-8"?>
<cs:colorStyle xmlns:cs="http://schemas.microsoft.com/office/drawing/2012/chartStyle" xmlns:a="http://schemas.openxmlformats.org/drawingml/2006/main" meth="withinLinear" id="15">
  <a:schemeClr val="accent2"/>
</cs:colorStyle>
</file>

<file path=ppt/charts/style1.xml><?xml version="1.0" encoding="utf-8"?>
<cs:chartStyle xmlns:cs="http://schemas.microsoft.com/office/drawing/2012/chartStyle" xmlns:a="http://schemas.openxmlformats.org/drawingml/2006/main" id="102">
  <cs:axisTitle>
    <cs:lnRef idx="0"/>
    <cs:fillRef idx="0"/>
    <cs:effectRef idx="0"/>
    <cs:fontRef idx="minor">
      <a:schemeClr val="tx1"/>
    </cs:fontRef>
    <cs:defRPr sz="1000" b="1" kern="1200"/>
  </cs:axisTitle>
  <cs:category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categoryAxis>
  <cs:chartArea mods="allowNoFillOverride allowNoLineOverride">
    <cs:lnRef idx="1">
      <a:schemeClr val="tx1">
        <a:tint val="75000"/>
      </a:schemeClr>
    </cs:lnRef>
    <cs:fillRef idx="1">
      <a:schemeClr val="bg1"/>
    </cs:fillRef>
    <cs:effectRef idx="0"/>
    <cs:fontRef idx="minor">
      <a:schemeClr val="tx1"/>
    </cs:fontRef>
    <cs:spPr>
      <a:ln>
        <a:round/>
      </a:ln>
    </cs:spPr>
    <cs:defRPr sz="1000" kern="1200"/>
  </cs:chartArea>
  <cs:dataLabel>
    <cs:lnRef idx="0"/>
    <cs:fillRef idx="0"/>
    <cs:effectRef idx="0"/>
    <cs:fontRef idx="minor">
      <a:schemeClr val="tx1"/>
    </cs:fontRef>
    <cs:defRPr sz="1000" kern="1200"/>
  </cs:dataLabel>
  <cs:dataLabelCallout>
    <cs:lnRef idx="0"/>
    <cs:fillRef idx="0"/>
    <cs:effectRef idx="0"/>
    <cs:fontRef idx="minor">
      <a:schemeClr val="dk1"/>
    </cs:fontRef>
    <cs:spPr>
      <a:solidFill>
        <a:schemeClr val="lt1"/>
      </a:solidFill>
      <a:ln>
        <a:solidFill>
          <a:schemeClr val="dk1">
            <a:lumMod val="65000"/>
            <a:lumOff val="35000"/>
          </a:schemeClr>
        </a:solidFill>
      </a:ln>
    </cs:spPr>
    <cs:defRPr sz="1000" kern="1200"/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1">
      <cs:styleClr val="auto"/>
    </cs:lnRef>
    <cs:lineWidthScale>3</cs:lineWidthScale>
    <cs:fillRef idx="0"/>
    <cs:effectRef idx="0"/>
    <cs:fontRef idx="minor">
      <a:schemeClr val="tx1"/>
    </cs:fontRef>
    <cs:spPr>
      <a:ln cap="rnd">
        <a:round/>
      </a:ln>
    </cs:spPr>
  </cs:dataPointLine>
  <cs:dataPointMarker>
    <cs:lnRef idx="1">
      <cs:styleClr val="auto"/>
    </cs:lnRef>
    <cs:fillRef idx="1">
      <cs:styleClr val="auto"/>
    </cs:fillRef>
    <cs:effectRef idx="0"/>
    <cs:fontRef idx="minor">
      <a:schemeClr val="tx1"/>
    </cs:fontRef>
    <cs:spPr>
      <a:ln>
        <a:round/>
      </a:ln>
    </cs:spPr>
  </cs:dataPointMarker>
  <cs:dataPointMarkerLayout/>
  <cs:dataPointWireframe>
    <cs:lnRef idx="1">
      <cs:styleClr val="auto"/>
    </cs:lnRef>
    <cs:fillRef idx="0"/>
    <cs:effectRef idx="0"/>
    <cs:fontRef idx="minor">
      <a:schemeClr val="tx1"/>
    </cs:fontRef>
    <cs:spPr>
      <a:ln>
        <a:round/>
      </a:ln>
    </cs:spPr>
  </cs:dataPointWireframe>
  <cs:dataTable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dataTable>
  <cs:downBar>
    <cs:lnRef idx="1">
      <a:schemeClr val="tx1"/>
    </cs:lnRef>
    <cs:fillRef idx="1">
      <a:schemeClr val="dk1">
        <a:tint val="95000"/>
      </a:schemeClr>
    </cs:fillRef>
    <cs:effectRef idx="0"/>
    <cs:fontRef idx="minor">
      <a:schemeClr val="tx1"/>
    </cs:fontRef>
    <cs:spPr>
      <a:ln>
        <a:round/>
      </a:ln>
    </cs:spPr>
  </cs:downBar>
  <cs:drop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dropLine>
  <cs:errorBar>
    <cs:lnRef idx="1">
      <a:schemeClr val="tx1"/>
    </cs:lnRef>
    <cs:fillRef idx="1">
      <a:schemeClr val="tx1"/>
    </cs:fillRef>
    <cs:effectRef idx="0"/>
    <cs:fontRef idx="minor">
      <a:schemeClr val="tx1"/>
    </cs:fontRef>
    <cs:spPr>
      <a:ln>
        <a:round/>
      </a:ln>
    </cs:spPr>
  </cs:errorBar>
  <cs:floor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</cs:floor>
  <cs:gridlineMajor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</cs:gridlineMajor>
  <cs:gridlineMinor>
    <cs:lnRef idx="1">
      <a:schemeClr val="tx1">
        <a:tint val="50000"/>
      </a:schemeClr>
    </cs:lnRef>
    <cs:fillRef idx="0"/>
    <cs:effectRef idx="0"/>
    <cs:fontRef idx="minor">
      <a:schemeClr val="tx1"/>
    </cs:fontRef>
    <cs:spPr>
      <a:ln>
        <a:round/>
      </a:ln>
    </cs:spPr>
  </cs:gridlineMinor>
  <cs:hiLo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hiLoLine>
  <cs:leader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leaderLine>
  <cs:legend>
    <cs:lnRef idx="0"/>
    <cs:fillRef idx="0"/>
    <cs:effectRef idx="0"/>
    <cs:fontRef idx="minor">
      <a:schemeClr val="tx1"/>
    </cs:fontRef>
    <cs:defRPr sz="1000" kern="1200"/>
  </cs:legend>
  <cs:plotArea mods="allowNoFillOverride allowNoLineOverride">
    <cs:lnRef idx="0"/>
    <cs:fillRef idx="1">
      <a:schemeClr val="bg1"/>
    </cs:fillRef>
    <cs:effectRef idx="0"/>
    <cs:fontRef idx="minor">
      <a:schemeClr val="tx1"/>
    </cs:fontRef>
  </cs:plotArea>
  <cs:plotArea3D>
    <cs:lnRef idx="0"/>
    <cs:fillRef idx="0"/>
    <cs:effectRef idx="0"/>
    <cs:fontRef idx="minor">
      <a:schemeClr val="tx1"/>
    </cs:fontRef>
  </cs:plotArea3D>
  <cs:series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seriesAxis>
  <cs:series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seriesLine>
  <cs:title>
    <cs:lnRef idx="0"/>
    <cs:fillRef idx="0"/>
    <cs:effectRef idx="0"/>
    <cs:fontRef idx="minor">
      <a:schemeClr val="tx1"/>
    </cs:fontRef>
    <cs:defRPr sz="1800" b="1" kern="1200"/>
  </cs:title>
  <cs:trendline>
    <cs:lnRef idx="1">
      <a:schemeClr val="tx1"/>
    </cs:lnRef>
    <cs:fillRef idx="0"/>
    <cs:effectRef idx="0"/>
    <cs:fontRef idx="minor">
      <a:schemeClr val="tx1"/>
    </cs:fontRef>
    <cs:spPr>
      <a:ln cap="rnd">
        <a:round/>
      </a:ln>
    </cs:spPr>
  </cs:trendline>
  <cs:trendlineLabel>
    <cs:lnRef idx="0"/>
    <cs:fillRef idx="0"/>
    <cs:effectRef idx="0"/>
    <cs:fontRef idx="minor">
      <a:schemeClr val="tx1"/>
    </cs:fontRef>
    <cs:defRPr sz="1000" kern="1200"/>
  </cs:trendlineLabel>
  <cs:upBar>
    <cs:lnRef idx="1">
      <a:schemeClr val="tx1"/>
    </cs:lnRef>
    <cs:fillRef idx="1">
      <a:schemeClr val="dk1">
        <a:tint val="5000"/>
      </a:schemeClr>
    </cs:fillRef>
    <cs:effectRef idx="0"/>
    <cs:fontRef idx="minor">
      <a:schemeClr val="tx1"/>
    </cs:fontRef>
    <cs:spPr>
      <a:ln>
        <a:round/>
      </a:ln>
    </cs:spPr>
  </cs:upBar>
  <cs:value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valueAxis>
  <cs:wall>
    <cs:lnRef idx="0"/>
    <cs:fillRef idx="0"/>
    <cs:effectRef idx="0"/>
    <cs:fontRef idx="minor">
      <a:schemeClr val="tx1"/>
    </cs:fontRef>
  </cs:wall>
</cs:chartStyle>
</file>

<file path=ppt/charts/style2.xml><?xml version="1.0" encoding="utf-8"?>
<cs:chartStyle xmlns:cs="http://schemas.microsoft.com/office/drawing/2012/chartStyle" xmlns:a="http://schemas.openxmlformats.org/drawingml/2006/main" id="102">
  <cs:axisTitle>
    <cs:lnRef idx="0"/>
    <cs:fillRef idx="0"/>
    <cs:effectRef idx="0"/>
    <cs:fontRef idx="minor">
      <a:schemeClr val="tx1"/>
    </cs:fontRef>
    <cs:defRPr sz="1000" b="1" kern="1200"/>
  </cs:axisTitle>
  <cs:category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categoryAxis>
  <cs:chartArea mods="allowNoFillOverride allowNoLineOverride">
    <cs:lnRef idx="1">
      <a:schemeClr val="tx1">
        <a:tint val="75000"/>
      </a:schemeClr>
    </cs:lnRef>
    <cs:fillRef idx="1">
      <a:schemeClr val="bg1"/>
    </cs:fillRef>
    <cs:effectRef idx="0"/>
    <cs:fontRef idx="minor">
      <a:schemeClr val="tx1"/>
    </cs:fontRef>
    <cs:spPr>
      <a:ln>
        <a:round/>
      </a:ln>
    </cs:spPr>
    <cs:defRPr sz="1000" kern="1200"/>
  </cs:chartArea>
  <cs:dataLabel>
    <cs:lnRef idx="0"/>
    <cs:fillRef idx="0"/>
    <cs:effectRef idx="0"/>
    <cs:fontRef idx="minor">
      <a:schemeClr val="tx1"/>
    </cs:fontRef>
    <cs:defRPr sz="1000" kern="1200"/>
  </cs:dataLabel>
  <cs:dataLabelCallout>
    <cs:lnRef idx="0"/>
    <cs:fillRef idx="0"/>
    <cs:effectRef idx="0"/>
    <cs:fontRef idx="minor">
      <a:schemeClr val="dk1"/>
    </cs:fontRef>
    <cs:spPr>
      <a:solidFill>
        <a:schemeClr val="lt1"/>
      </a:solidFill>
      <a:ln>
        <a:solidFill>
          <a:schemeClr val="dk1">
            <a:lumMod val="65000"/>
            <a:lumOff val="35000"/>
          </a:schemeClr>
        </a:solidFill>
      </a:ln>
    </cs:spPr>
    <cs:defRPr sz="1000" kern="1200"/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1">
      <cs:styleClr val="auto"/>
    </cs:lnRef>
    <cs:lineWidthScale>3</cs:lineWidthScale>
    <cs:fillRef idx="0"/>
    <cs:effectRef idx="0"/>
    <cs:fontRef idx="minor">
      <a:schemeClr val="tx1"/>
    </cs:fontRef>
    <cs:spPr>
      <a:ln cap="rnd">
        <a:round/>
      </a:ln>
    </cs:spPr>
  </cs:dataPointLine>
  <cs:dataPointMarker>
    <cs:lnRef idx="1">
      <cs:styleClr val="auto"/>
    </cs:lnRef>
    <cs:fillRef idx="1">
      <cs:styleClr val="auto"/>
    </cs:fillRef>
    <cs:effectRef idx="0"/>
    <cs:fontRef idx="minor">
      <a:schemeClr val="tx1"/>
    </cs:fontRef>
    <cs:spPr>
      <a:ln>
        <a:round/>
      </a:ln>
    </cs:spPr>
  </cs:dataPointMarker>
  <cs:dataPointMarkerLayout/>
  <cs:dataPointWireframe>
    <cs:lnRef idx="1">
      <cs:styleClr val="auto"/>
    </cs:lnRef>
    <cs:fillRef idx="0"/>
    <cs:effectRef idx="0"/>
    <cs:fontRef idx="minor">
      <a:schemeClr val="tx1"/>
    </cs:fontRef>
    <cs:spPr>
      <a:ln>
        <a:round/>
      </a:ln>
    </cs:spPr>
  </cs:dataPointWireframe>
  <cs:dataTable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dataTable>
  <cs:downBar>
    <cs:lnRef idx="1">
      <a:schemeClr val="tx1"/>
    </cs:lnRef>
    <cs:fillRef idx="1">
      <a:schemeClr val="dk1">
        <a:tint val="95000"/>
      </a:schemeClr>
    </cs:fillRef>
    <cs:effectRef idx="0"/>
    <cs:fontRef idx="minor">
      <a:schemeClr val="tx1"/>
    </cs:fontRef>
    <cs:spPr>
      <a:ln>
        <a:round/>
      </a:ln>
    </cs:spPr>
  </cs:downBar>
  <cs:drop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dropLine>
  <cs:errorBar>
    <cs:lnRef idx="1">
      <a:schemeClr val="tx1"/>
    </cs:lnRef>
    <cs:fillRef idx="1">
      <a:schemeClr val="tx1"/>
    </cs:fillRef>
    <cs:effectRef idx="0"/>
    <cs:fontRef idx="minor">
      <a:schemeClr val="tx1"/>
    </cs:fontRef>
    <cs:spPr>
      <a:ln>
        <a:round/>
      </a:ln>
    </cs:spPr>
  </cs:errorBar>
  <cs:floor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</cs:floor>
  <cs:gridlineMajor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</cs:gridlineMajor>
  <cs:gridlineMinor>
    <cs:lnRef idx="1">
      <a:schemeClr val="tx1">
        <a:tint val="50000"/>
      </a:schemeClr>
    </cs:lnRef>
    <cs:fillRef idx="0"/>
    <cs:effectRef idx="0"/>
    <cs:fontRef idx="minor">
      <a:schemeClr val="tx1"/>
    </cs:fontRef>
    <cs:spPr>
      <a:ln>
        <a:round/>
      </a:ln>
    </cs:spPr>
  </cs:gridlineMinor>
  <cs:hiLo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hiLoLine>
  <cs:leader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leaderLine>
  <cs:legend>
    <cs:lnRef idx="0"/>
    <cs:fillRef idx="0"/>
    <cs:effectRef idx="0"/>
    <cs:fontRef idx="minor">
      <a:schemeClr val="tx1"/>
    </cs:fontRef>
    <cs:defRPr sz="1000" kern="1200"/>
  </cs:legend>
  <cs:plotArea mods="allowNoFillOverride allowNoLineOverride">
    <cs:lnRef idx="0"/>
    <cs:fillRef idx="1">
      <a:schemeClr val="bg1"/>
    </cs:fillRef>
    <cs:effectRef idx="0"/>
    <cs:fontRef idx="minor">
      <a:schemeClr val="tx1"/>
    </cs:fontRef>
  </cs:plotArea>
  <cs:plotArea3D>
    <cs:lnRef idx="0"/>
    <cs:fillRef idx="0"/>
    <cs:effectRef idx="0"/>
    <cs:fontRef idx="minor">
      <a:schemeClr val="tx1"/>
    </cs:fontRef>
  </cs:plotArea3D>
  <cs:series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seriesAxis>
  <cs:series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seriesLine>
  <cs:title>
    <cs:lnRef idx="0"/>
    <cs:fillRef idx="0"/>
    <cs:effectRef idx="0"/>
    <cs:fontRef idx="minor">
      <a:schemeClr val="tx1"/>
    </cs:fontRef>
    <cs:defRPr sz="1800" b="1" kern="1200"/>
  </cs:title>
  <cs:trendline>
    <cs:lnRef idx="1">
      <a:schemeClr val="tx1"/>
    </cs:lnRef>
    <cs:fillRef idx="0"/>
    <cs:effectRef idx="0"/>
    <cs:fontRef idx="minor">
      <a:schemeClr val="tx1"/>
    </cs:fontRef>
    <cs:spPr>
      <a:ln cap="rnd">
        <a:round/>
      </a:ln>
    </cs:spPr>
  </cs:trendline>
  <cs:trendlineLabel>
    <cs:lnRef idx="0"/>
    <cs:fillRef idx="0"/>
    <cs:effectRef idx="0"/>
    <cs:fontRef idx="minor">
      <a:schemeClr val="tx1"/>
    </cs:fontRef>
    <cs:defRPr sz="1000" kern="1200"/>
  </cs:trendlineLabel>
  <cs:upBar>
    <cs:lnRef idx="1">
      <a:schemeClr val="tx1"/>
    </cs:lnRef>
    <cs:fillRef idx="1">
      <a:schemeClr val="dk1">
        <a:tint val="5000"/>
      </a:schemeClr>
    </cs:fillRef>
    <cs:effectRef idx="0"/>
    <cs:fontRef idx="minor">
      <a:schemeClr val="tx1"/>
    </cs:fontRef>
    <cs:spPr>
      <a:ln>
        <a:round/>
      </a:ln>
    </cs:spPr>
  </cs:upBar>
  <cs:value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valueAxis>
  <cs:wall>
    <cs:lnRef idx="0"/>
    <cs:fillRef idx="0"/>
    <cs:effectRef idx="0"/>
    <cs:fontRef idx="minor">
      <a:schemeClr val="tx1"/>
    </cs:fontRef>
  </cs:wall>
</cs:chartStyle>
</file>

<file path=ppt/charts/style3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6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7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8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9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0.xml><?xml version="1.0" encoding="utf-8"?>
<cs:chartStyle xmlns:cs="http://schemas.microsoft.com/office/drawing/2012/chartStyle" xmlns:a="http://schemas.openxmlformats.org/drawingml/2006/main" id="102">
  <cs:axisTitle>
    <cs:lnRef idx="0"/>
    <cs:fillRef idx="0"/>
    <cs:effectRef idx="0"/>
    <cs:fontRef idx="minor">
      <a:schemeClr val="tx1"/>
    </cs:fontRef>
    <cs:defRPr sz="1000" b="1" kern="1200"/>
  </cs:axisTitle>
  <cs:category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categoryAxis>
  <cs:chartArea mods="allowNoFillOverride allowNoLineOverride">
    <cs:lnRef idx="1">
      <a:schemeClr val="tx1">
        <a:tint val="75000"/>
      </a:schemeClr>
    </cs:lnRef>
    <cs:fillRef idx="1">
      <a:schemeClr val="bg1"/>
    </cs:fillRef>
    <cs:effectRef idx="0"/>
    <cs:fontRef idx="minor">
      <a:schemeClr val="tx1"/>
    </cs:fontRef>
    <cs:spPr>
      <a:ln>
        <a:round/>
      </a:ln>
    </cs:spPr>
    <cs:defRPr sz="1000" kern="1200"/>
  </cs:chartArea>
  <cs:dataLabel>
    <cs:lnRef idx="0"/>
    <cs:fillRef idx="0"/>
    <cs:effectRef idx="0"/>
    <cs:fontRef idx="minor">
      <a:schemeClr val="tx1"/>
    </cs:fontRef>
    <cs:defRPr sz="1000" kern="1200"/>
  </cs:dataLabel>
  <cs:dataLabelCallout>
    <cs:lnRef idx="0"/>
    <cs:fillRef idx="0"/>
    <cs:effectRef idx="0"/>
    <cs:fontRef idx="minor">
      <a:schemeClr val="dk1"/>
    </cs:fontRef>
    <cs:spPr>
      <a:solidFill>
        <a:schemeClr val="lt1"/>
      </a:solidFill>
      <a:ln>
        <a:solidFill>
          <a:schemeClr val="dk1">
            <a:lumMod val="65000"/>
            <a:lumOff val="35000"/>
          </a:schemeClr>
        </a:solidFill>
      </a:ln>
    </cs:spPr>
    <cs:defRPr sz="1000" kern="1200"/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1">
      <cs:styleClr val="auto"/>
    </cs:lnRef>
    <cs:lineWidthScale>3</cs:lineWidthScale>
    <cs:fillRef idx="0"/>
    <cs:effectRef idx="0"/>
    <cs:fontRef idx="minor">
      <a:schemeClr val="tx1"/>
    </cs:fontRef>
    <cs:spPr>
      <a:ln cap="rnd">
        <a:round/>
      </a:ln>
    </cs:spPr>
  </cs:dataPointLine>
  <cs:dataPointMarker>
    <cs:lnRef idx="1">
      <cs:styleClr val="auto"/>
    </cs:lnRef>
    <cs:fillRef idx="1">
      <cs:styleClr val="auto"/>
    </cs:fillRef>
    <cs:effectRef idx="0"/>
    <cs:fontRef idx="minor">
      <a:schemeClr val="tx1"/>
    </cs:fontRef>
    <cs:spPr>
      <a:ln>
        <a:round/>
      </a:ln>
    </cs:spPr>
  </cs:dataPointMarker>
  <cs:dataPointMarkerLayout/>
  <cs:dataPointWireframe>
    <cs:lnRef idx="1">
      <cs:styleClr val="auto"/>
    </cs:lnRef>
    <cs:fillRef idx="0"/>
    <cs:effectRef idx="0"/>
    <cs:fontRef idx="minor">
      <a:schemeClr val="tx1"/>
    </cs:fontRef>
    <cs:spPr>
      <a:ln>
        <a:round/>
      </a:ln>
    </cs:spPr>
  </cs:dataPointWireframe>
  <cs:dataTable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dataTable>
  <cs:downBar>
    <cs:lnRef idx="1">
      <a:schemeClr val="tx1"/>
    </cs:lnRef>
    <cs:fillRef idx="1">
      <a:schemeClr val="dk1">
        <a:tint val="95000"/>
      </a:schemeClr>
    </cs:fillRef>
    <cs:effectRef idx="0"/>
    <cs:fontRef idx="minor">
      <a:schemeClr val="tx1"/>
    </cs:fontRef>
    <cs:spPr>
      <a:ln>
        <a:round/>
      </a:ln>
    </cs:spPr>
  </cs:downBar>
  <cs:drop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dropLine>
  <cs:errorBar>
    <cs:lnRef idx="1">
      <a:schemeClr val="tx1"/>
    </cs:lnRef>
    <cs:fillRef idx="1">
      <a:schemeClr val="tx1"/>
    </cs:fillRef>
    <cs:effectRef idx="0"/>
    <cs:fontRef idx="minor">
      <a:schemeClr val="tx1"/>
    </cs:fontRef>
    <cs:spPr>
      <a:ln>
        <a:round/>
      </a:ln>
    </cs:spPr>
  </cs:errorBar>
  <cs:floor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</cs:floor>
  <cs:gridlineMajor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</cs:gridlineMajor>
  <cs:gridlineMinor>
    <cs:lnRef idx="1">
      <a:schemeClr val="tx1">
        <a:tint val="50000"/>
      </a:schemeClr>
    </cs:lnRef>
    <cs:fillRef idx="0"/>
    <cs:effectRef idx="0"/>
    <cs:fontRef idx="minor">
      <a:schemeClr val="tx1"/>
    </cs:fontRef>
    <cs:spPr>
      <a:ln>
        <a:round/>
      </a:ln>
    </cs:spPr>
  </cs:gridlineMinor>
  <cs:hiLo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hiLoLine>
  <cs:leader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leaderLine>
  <cs:legend>
    <cs:lnRef idx="0"/>
    <cs:fillRef idx="0"/>
    <cs:effectRef idx="0"/>
    <cs:fontRef idx="minor">
      <a:schemeClr val="tx1"/>
    </cs:fontRef>
    <cs:defRPr sz="1000" kern="1200"/>
  </cs:legend>
  <cs:plotArea mods="allowNoFillOverride allowNoLineOverride">
    <cs:lnRef idx="0"/>
    <cs:fillRef idx="1">
      <a:schemeClr val="bg1"/>
    </cs:fillRef>
    <cs:effectRef idx="0"/>
    <cs:fontRef idx="minor">
      <a:schemeClr val="tx1"/>
    </cs:fontRef>
  </cs:plotArea>
  <cs:plotArea3D>
    <cs:lnRef idx="0"/>
    <cs:fillRef idx="0"/>
    <cs:effectRef idx="0"/>
    <cs:fontRef idx="minor">
      <a:schemeClr val="tx1"/>
    </cs:fontRef>
  </cs:plotArea3D>
  <cs:series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seriesAxis>
  <cs:series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seriesLine>
  <cs:title>
    <cs:lnRef idx="0"/>
    <cs:fillRef idx="0"/>
    <cs:effectRef idx="0"/>
    <cs:fontRef idx="minor">
      <a:schemeClr val="tx1"/>
    </cs:fontRef>
    <cs:defRPr sz="1800" b="1" kern="1200"/>
  </cs:title>
  <cs:trendline>
    <cs:lnRef idx="1">
      <a:schemeClr val="tx1"/>
    </cs:lnRef>
    <cs:fillRef idx="0"/>
    <cs:effectRef idx="0"/>
    <cs:fontRef idx="minor">
      <a:schemeClr val="tx1"/>
    </cs:fontRef>
    <cs:spPr>
      <a:ln cap="rnd">
        <a:round/>
      </a:ln>
    </cs:spPr>
  </cs:trendline>
  <cs:trendlineLabel>
    <cs:lnRef idx="0"/>
    <cs:fillRef idx="0"/>
    <cs:effectRef idx="0"/>
    <cs:fontRef idx="minor">
      <a:schemeClr val="tx1"/>
    </cs:fontRef>
    <cs:defRPr sz="1000" kern="1200"/>
  </cs:trendlineLabel>
  <cs:upBar>
    <cs:lnRef idx="1">
      <a:schemeClr val="tx1"/>
    </cs:lnRef>
    <cs:fillRef idx="1">
      <a:schemeClr val="dk1">
        <a:tint val="5000"/>
      </a:schemeClr>
    </cs:fillRef>
    <cs:effectRef idx="0"/>
    <cs:fontRef idx="minor">
      <a:schemeClr val="tx1"/>
    </cs:fontRef>
    <cs:spPr>
      <a:ln>
        <a:round/>
      </a:ln>
    </cs:spPr>
  </cs:upBar>
  <cs:value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valueAxis>
  <cs:wall>
    <cs:lnRef idx="0"/>
    <cs:fillRef idx="0"/>
    <cs:effectRef idx="0"/>
    <cs:fontRef idx="minor">
      <a:schemeClr val="tx1"/>
    </cs:fontRef>
  </cs:wall>
</cs:chartStyle>
</file>

<file path=ppt/charts/style11.xml><?xml version="1.0" encoding="utf-8"?>
<cs:chartStyle xmlns:cs="http://schemas.microsoft.com/office/drawing/2012/chartStyle" xmlns:a="http://schemas.openxmlformats.org/drawingml/2006/main" id="102">
  <cs:axisTitle>
    <cs:lnRef idx="0"/>
    <cs:fillRef idx="0"/>
    <cs:effectRef idx="0"/>
    <cs:fontRef idx="minor">
      <a:schemeClr val="tx1"/>
    </cs:fontRef>
    <cs:defRPr sz="1000" b="1" kern="1200"/>
  </cs:axisTitle>
  <cs:category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categoryAxis>
  <cs:chartArea mods="allowNoFillOverride allowNoLineOverride">
    <cs:lnRef idx="1">
      <a:schemeClr val="tx1">
        <a:tint val="75000"/>
      </a:schemeClr>
    </cs:lnRef>
    <cs:fillRef idx="1">
      <a:schemeClr val="bg1"/>
    </cs:fillRef>
    <cs:effectRef idx="0"/>
    <cs:fontRef idx="minor">
      <a:schemeClr val="tx1"/>
    </cs:fontRef>
    <cs:spPr>
      <a:ln>
        <a:round/>
      </a:ln>
    </cs:spPr>
    <cs:defRPr sz="1000" kern="1200"/>
  </cs:chartArea>
  <cs:dataLabel>
    <cs:lnRef idx="0"/>
    <cs:fillRef idx="0"/>
    <cs:effectRef idx="0"/>
    <cs:fontRef idx="minor">
      <a:schemeClr val="tx1"/>
    </cs:fontRef>
    <cs:defRPr sz="1000" kern="1200"/>
  </cs:dataLabel>
  <cs:dataLabelCallout>
    <cs:lnRef idx="0"/>
    <cs:fillRef idx="0"/>
    <cs:effectRef idx="0"/>
    <cs:fontRef idx="minor">
      <a:schemeClr val="dk1"/>
    </cs:fontRef>
    <cs:spPr>
      <a:solidFill>
        <a:schemeClr val="lt1"/>
      </a:solidFill>
      <a:ln>
        <a:solidFill>
          <a:schemeClr val="dk1">
            <a:lumMod val="65000"/>
            <a:lumOff val="35000"/>
          </a:schemeClr>
        </a:solidFill>
      </a:ln>
    </cs:spPr>
    <cs:defRPr sz="1000" kern="1200"/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1">
      <cs:styleClr val="auto"/>
    </cs:lnRef>
    <cs:lineWidthScale>3</cs:lineWidthScale>
    <cs:fillRef idx="0"/>
    <cs:effectRef idx="0"/>
    <cs:fontRef idx="minor">
      <a:schemeClr val="tx1"/>
    </cs:fontRef>
    <cs:spPr>
      <a:ln cap="rnd">
        <a:round/>
      </a:ln>
    </cs:spPr>
  </cs:dataPointLine>
  <cs:dataPointMarker>
    <cs:lnRef idx="1">
      <cs:styleClr val="auto"/>
    </cs:lnRef>
    <cs:fillRef idx="1">
      <cs:styleClr val="auto"/>
    </cs:fillRef>
    <cs:effectRef idx="0"/>
    <cs:fontRef idx="minor">
      <a:schemeClr val="tx1"/>
    </cs:fontRef>
    <cs:spPr>
      <a:ln>
        <a:round/>
      </a:ln>
    </cs:spPr>
  </cs:dataPointMarker>
  <cs:dataPointMarkerLayout/>
  <cs:dataPointWireframe>
    <cs:lnRef idx="1">
      <cs:styleClr val="auto"/>
    </cs:lnRef>
    <cs:fillRef idx="0"/>
    <cs:effectRef idx="0"/>
    <cs:fontRef idx="minor">
      <a:schemeClr val="tx1"/>
    </cs:fontRef>
    <cs:spPr>
      <a:ln>
        <a:round/>
      </a:ln>
    </cs:spPr>
  </cs:dataPointWireframe>
  <cs:dataTable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dataTable>
  <cs:downBar>
    <cs:lnRef idx="1">
      <a:schemeClr val="tx1"/>
    </cs:lnRef>
    <cs:fillRef idx="1">
      <a:schemeClr val="dk1">
        <a:tint val="95000"/>
      </a:schemeClr>
    </cs:fillRef>
    <cs:effectRef idx="0"/>
    <cs:fontRef idx="minor">
      <a:schemeClr val="tx1"/>
    </cs:fontRef>
    <cs:spPr>
      <a:ln>
        <a:round/>
      </a:ln>
    </cs:spPr>
  </cs:downBar>
  <cs:drop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dropLine>
  <cs:errorBar>
    <cs:lnRef idx="1">
      <a:schemeClr val="tx1"/>
    </cs:lnRef>
    <cs:fillRef idx="1">
      <a:schemeClr val="tx1"/>
    </cs:fillRef>
    <cs:effectRef idx="0"/>
    <cs:fontRef idx="minor">
      <a:schemeClr val="tx1"/>
    </cs:fontRef>
    <cs:spPr>
      <a:ln>
        <a:round/>
      </a:ln>
    </cs:spPr>
  </cs:errorBar>
  <cs:floor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</cs:floor>
  <cs:gridlineMajor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</cs:gridlineMajor>
  <cs:gridlineMinor>
    <cs:lnRef idx="1">
      <a:schemeClr val="tx1">
        <a:tint val="50000"/>
      </a:schemeClr>
    </cs:lnRef>
    <cs:fillRef idx="0"/>
    <cs:effectRef idx="0"/>
    <cs:fontRef idx="minor">
      <a:schemeClr val="tx1"/>
    </cs:fontRef>
    <cs:spPr>
      <a:ln>
        <a:round/>
      </a:ln>
    </cs:spPr>
  </cs:gridlineMinor>
  <cs:hiLo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hiLoLine>
  <cs:leader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leaderLine>
  <cs:legend>
    <cs:lnRef idx="0"/>
    <cs:fillRef idx="0"/>
    <cs:effectRef idx="0"/>
    <cs:fontRef idx="minor">
      <a:schemeClr val="tx1"/>
    </cs:fontRef>
    <cs:defRPr sz="1000" kern="1200"/>
  </cs:legend>
  <cs:plotArea mods="allowNoFillOverride allowNoLineOverride">
    <cs:lnRef idx="0"/>
    <cs:fillRef idx="1">
      <a:schemeClr val="bg1"/>
    </cs:fillRef>
    <cs:effectRef idx="0"/>
    <cs:fontRef idx="minor">
      <a:schemeClr val="tx1"/>
    </cs:fontRef>
  </cs:plotArea>
  <cs:plotArea3D>
    <cs:lnRef idx="0"/>
    <cs:fillRef idx="0"/>
    <cs:effectRef idx="0"/>
    <cs:fontRef idx="minor">
      <a:schemeClr val="tx1"/>
    </cs:fontRef>
  </cs:plotArea3D>
  <cs:series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seriesAxis>
  <cs:series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seriesLine>
  <cs:title>
    <cs:lnRef idx="0"/>
    <cs:fillRef idx="0"/>
    <cs:effectRef idx="0"/>
    <cs:fontRef idx="minor">
      <a:schemeClr val="tx1"/>
    </cs:fontRef>
    <cs:defRPr sz="1800" b="1" kern="1200"/>
  </cs:title>
  <cs:trendline>
    <cs:lnRef idx="1">
      <a:schemeClr val="tx1"/>
    </cs:lnRef>
    <cs:fillRef idx="0"/>
    <cs:effectRef idx="0"/>
    <cs:fontRef idx="minor">
      <a:schemeClr val="tx1"/>
    </cs:fontRef>
    <cs:spPr>
      <a:ln cap="rnd">
        <a:round/>
      </a:ln>
    </cs:spPr>
  </cs:trendline>
  <cs:trendlineLabel>
    <cs:lnRef idx="0"/>
    <cs:fillRef idx="0"/>
    <cs:effectRef idx="0"/>
    <cs:fontRef idx="minor">
      <a:schemeClr val="tx1"/>
    </cs:fontRef>
    <cs:defRPr sz="1000" kern="1200"/>
  </cs:trendlineLabel>
  <cs:upBar>
    <cs:lnRef idx="1">
      <a:schemeClr val="tx1"/>
    </cs:lnRef>
    <cs:fillRef idx="1">
      <a:schemeClr val="dk1">
        <a:tint val="5000"/>
      </a:schemeClr>
    </cs:fillRef>
    <cs:effectRef idx="0"/>
    <cs:fontRef idx="minor">
      <a:schemeClr val="tx1"/>
    </cs:fontRef>
    <cs:spPr>
      <a:ln>
        <a:round/>
      </a:ln>
    </cs:spPr>
  </cs:upBar>
  <cs:value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valueAxis>
  <cs:wall>
    <cs:lnRef idx="0"/>
    <cs:fillRef idx="0"/>
    <cs:effectRef idx="0"/>
    <cs:fontRef idx="minor">
      <a:schemeClr val="tx1"/>
    </cs:fontRef>
  </cs:wall>
</cs:chartStyle>
</file>

<file path=ppt/charts/style12.xml><?xml version="1.0" encoding="utf-8"?>
<cs:chartStyle xmlns:cs="http://schemas.microsoft.com/office/drawing/2012/chartStyle" xmlns:a="http://schemas.openxmlformats.org/drawingml/2006/main" id="102">
  <cs:axisTitle>
    <cs:lnRef idx="0"/>
    <cs:fillRef idx="0"/>
    <cs:effectRef idx="0"/>
    <cs:fontRef idx="minor">
      <a:schemeClr val="tx1"/>
    </cs:fontRef>
    <cs:defRPr sz="1000" b="1" kern="1200"/>
  </cs:axisTitle>
  <cs:category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categoryAxis>
  <cs:chartArea mods="allowNoFillOverride allowNoLineOverride">
    <cs:lnRef idx="1">
      <a:schemeClr val="tx1">
        <a:tint val="75000"/>
      </a:schemeClr>
    </cs:lnRef>
    <cs:fillRef idx="1">
      <a:schemeClr val="bg1"/>
    </cs:fillRef>
    <cs:effectRef idx="0"/>
    <cs:fontRef idx="minor">
      <a:schemeClr val="tx1"/>
    </cs:fontRef>
    <cs:spPr>
      <a:ln>
        <a:round/>
      </a:ln>
    </cs:spPr>
    <cs:defRPr sz="1000" kern="1200"/>
  </cs:chartArea>
  <cs:dataLabel>
    <cs:lnRef idx="0"/>
    <cs:fillRef idx="0"/>
    <cs:effectRef idx="0"/>
    <cs:fontRef idx="minor">
      <a:schemeClr val="tx1"/>
    </cs:fontRef>
    <cs:defRPr sz="1000" kern="1200"/>
  </cs:dataLabel>
  <cs:dataLabelCallout>
    <cs:lnRef idx="0"/>
    <cs:fillRef idx="0"/>
    <cs:effectRef idx="0"/>
    <cs:fontRef idx="minor">
      <a:schemeClr val="dk1"/>
    </cs:fontRef>
    <cs:spPr>
      <a:solidFill>
        <a:schemeClr val="lt1"/>
      </a:solidFill>
      <a:ln>
        <a:solidFill>
          <a:schemeClr val="dk1">
            <a:lumMod val="65000"/>
            <a:lumOff val="35000"/>
          </a:schemeClr>
        </a:solidFill>
      </a:ln>
    </cs:spPr>
    <cs:defRPr sz="1000" kern="1200"/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1">
      <cs:styleClr val="auto"/>
    </cs:lnRef>
    <cs:lineWidthScale>3</cs:lineWidthScale>
    <cs:fillRef idx="0"/>
    <cs:effectRef idx="0"/>
    <cs:fontRef idx="minor">
      <a:schemeClr val="tx1"/>
    </cs:fontRef>
    <cs:spPr>
      <a:ln cap="rnd">
        <a:round/>
      </a:ln>
    </cs:spPr>
  </cs:dataPointLine>
  <cs:dataPointMarker>
    <cs:lnRef idx="1">
      <cs:styleClr val="auto"/>
    </cs:lnRef>
    <cs:fillRef idx="1">
      <cs:styleClr val="auto"/>
    </cs:fillRef>
    <cs:effectRef idx="0"/>
    <cs:fontRef idx="minor">
      <a:schemeClr val="tx1"/>
    </cs:fontRef>
    <cs:spPr>
      <a:ln>
        <a:round/>
      </a:ln>
    </cs:spPr>
  </cs:dataPointMarker>
  <cs:dataPointMarkerLayout/>
  <cs:dataPointWireframe>
    <cs:lnRef idx="1">
      <cs:styleClr val="auto"/>
    </cs:lnRef>
    <cs:fillRef idx="0"/>
    <cs:effectRef idx="0"/>
    <cs:fontRef idx="minor">
      <a:schemeClr val="tx1"/>
    </cs:fontRef>
    <cs:spPr>
      <a:ln>
        <a:round/>
      </a:ln>
    </cs:spPr>
  </cs:dataPointWireframe>
  <cs:dataTable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dataTable>
  <cs:downBar>
    <cs:lnRef idx="1">
      <a:schemeClr val="tx1"/>
    </cs:lnRef>
    <cs:fillRef idx="1">
      <a:schemeClr val="dk1">
        <a:tint val="95000"/>
      </a:schemeClr>
    </cs:fillRef>
    <cs:effectRef idx="0"/>
    <cs:fontRef idx="minor">
      <a:schemeClr val="tx1"/>
    </cs:fontRef>
    <cs:spPr>
      <a:ln>
        <a:round/>
      </a:ln>
    </cs:spPr>
  </cs:downBar>
  <cs:drop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dropLine>
  <cs:errorBar>
    <cs:lnRef idx="1">
      <a:schemeClr val="tx1"/>
    </cs:lnRef>
    <cs:fillRef idx="1">
      <a:schemeClr val="tx1"/>
    </cs:fillRef>
    <cs:effectRef idx="0"/>
    <cs:fontRef idx="minor">
      <a:schemeClr val="tx1"/>
    </cs:fontRef>
    <cs:spPr>
      <a:ln>
        <a:round/>
      </a:ln>
    </cs:spPr>
  </cs:errorBar>
  <cs:floor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</cs:floor>
  <cs:gridlineMajor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</cs:gridlineMajor>
  <cs:gridlineMinor>
    <cs:lnRef idx="1">
      <a:schemeClr val="tx1">
        <a:tint val="50000"/>
      </a:schemeClr>
    </cs:lnRef>
    <cs:fillRef idx="0"/>
    <cs:effectRef idx="0"/>
    <cs:fontRef idx="minor">
      <a:schemeClr val="tx1"/>
    </cs:fontRef>
    <cs:spPr>
      <a:ln>
        <a:round/>
      </a:ln>
    </cs:spPr>
  </cs:gridlineMinor>
  <cs:hiLo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hiLoLine>
  <cs:leader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leaderLine>
  <cs:legend>
    <cs:lnRef idx="0"/>
    <cs:fillRef idx="0"/>
    <cs:effectRef idx="0"/>
    <cs:fontRef idx="minor">
      <a:schemeClr val="tx1"/>
    </cs:fontRef>
    <cs:defRPr sz="1000" kern="1200"/>
  </cs:legend>
  <cs:plotArea mods="allowNoFillOverride allowNoLineOverride">
    <cs:lnRef idx="0"/>
    <cs:fillRef idx="1">
      <a:schemeClr val="bg1"/>
    </cs:fillRef>
    <cs:effectRef idx="0"/>
    <cs:fontRef idx="minor">
      <a:schemeClr val="tx1"/>
    </cs:fontRef>
  </cs:plotArea>
  <cs:plotArea3D>
    <cs:lnRef idx="0"/>
    <cs:fillRef idx="0"/>
    <cs:effectRef idx="0"/>
    <cs:fontRef idx="minor">
      <a:schemeClr val="tx1"/>
    </cs:fontRef>
  </cs:plotArea3D>
  <cs:series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seriesAxis>
  <cs:series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seriesLine>
  <cs:title>
    <cs:lnRef idx="0"/>
    <cs:fillRef idx="0"/>
    <cs:effectRef idx="0"/>
    <cs:fontRef idx="minor">
      <a:schemeClr val="tx1"/>
    </cs:fontRef>
    <cs:defRPr sz="1800" b="1" kern="1200"/>
  </cs:title>
  <cs:trendline>
    <cs:lnRef idx="1">
      <a:schemeClr val="tx1"/>
    </cs:lnRef>
    <cs:fillRef idx="0"/>
    <cs:effectRef idx="0"/>
    <cs:fontRef idx="minor">
      <a:schemeClr val="tx1"/>
    </cs:fontRef>
    <cs:spPr>
      <a:ln cap="rnd">
        <a:round/>
      </a:ln>
    </cs:spPr>
  </cs:trendline>
  <cs:trendlineLabel>
    <cs:lnRef idx="0"/>
    <cs:fillRef idx="0"/>
    <cs:effectRef idx="0"/>
    <cs:fontRef idx="minor">
      <a:schemeClr val="tx1"/>
    </cs:fontRef>
    <cs:defRPr sz="1000" kern="1200"/>
  </cs:trendlineLabel>
  <cs:upBar>
    <cs:lnRef idx="1">
      <a:schemeClr val="tx1"/>
    </cs:lnRef>
    <cs:fillRef idx="1">
      <a:schemeClr val="dk1">
        <a:tint val="5000"/>
      </a:schemeClr>
    </cs:fillRef>
    <cs:effectRef idx="0"/>
    <cs:fontRef idx="minor">
      <a:schemeClr val="tx1"/>
    </cs:fontRef>
    <cs:spPr>
      <a:ln>
        <a:round/>
      </a:ln>
    </cs:spPr>
  </cs:upBar>
  <cs:value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valueAxis>
  <cs:wall>
    <cs:lnRef idx="0"/>
    <cs:fillRef idx="0"/>
    <cs:effectRef idx="0"/>
    <cs:fontRef idx="minor">
      <a:schemeClr val="tx1"/>
    </cs:fontRef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3151F4B-6730-4012-9D2A-036DB9486644}" type="doc">
      <dgm:prSet loTypeId="urn:microsoft.com/office/officeart/2005/8/layout/cycle6" loCatId="cycle" qsTypeId="urn:microsoft.com/office/officeart/2005/8/quickstyle/simple4" qsCatId="simple" csTypeId="urn:microsoft.com/office/officeart/2005/8/colors/accent0_3" csCatId="mainScheme" phldr="1"/>
      <dgm:spPr/>
      <dgm:t>
        <a:bodyPr/>
        <a:lstStyle/>
        <a:p>
          <a:pPr latinLnBrk="1"/>
          <a:endParaRPr lang="ko-KR" altLang="en-US"/>
        </a:p>
      </dgm:t>
    </dgm:pt>
    <dgm:pt modelId="{F555F3DF-65DD-4EB9-92C6-ADDC172E48C6}">
      <dgm:prSet phldrT="[텍스트]" custT="1"/>
      <dgm:spPr/>
      <dgm:t>
        <a:bodyPr bIns="0" anchor="b"/>
        <a:lstStyle/>
        <a:p>
          <a:pPr latinLnBrk="1">
            <a:lnSpc>
              <a:spcPct val="50000"/>
            </a:lnSpc>
          </a:pPr>
          <a:r>
            <a:rPr lang="ko-KR" altLang="en-US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스퀘어 ExtraBold" panose="020B0600000101010101" pitchFamily="50" charset="-127"/>
              <a:ea typeface="나눔스퀘어 ExtraBold" panose="020B0600000101010101" pitchFamily="50" charset="-127"/>
            </a:rPr>
            <a:t>악화되는</a:t>
          </a:r>
          <a:endParaRPr lang="en-US" altLang="ko-KR" sz="16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나눔스퀘어 ExtraBold" panose="020B0600000101010101" pitchFamily="50" charset="-127"/>
            <a:ea typeface="나눔스퀘어 ExtraBold" panose="020B0600000101010101" pitchFamily="50" charset="-127"/>
          </a:endParaRPr>
        </a:p>
        <a:p>
          <a:pPr latinLnBrk="1">
            <a:lnSpc>
              <a:spcPct val="50000"/>
            </a:lnSpc>
          </a:pPr>
          <a:r>
            <a:rPr lang="ko-KR" altLang="en-US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스퀘어 ExtraBold" panose="020B0600000101010101" pitchFamily="50" charset="-127"/>
              <a:ea typeface="나눔스퀘어 ExtraBold" panose="020B0600000101010101" pitchFamily="50" charset="-127"/>
            </a:rPr>
            <a:t>요금현실화율</a:t>
          </a:r>
        </a:p>
      </dgm:t>
    </dgm:pt>
    <dgm:pt modelId="{31538732-7446-4E38-9A0E-DA92E799BB02}" type="parTrans" cxnId="{8DC59AE7-9EC0-4E66-9FA2-73408D465752}">
      <dgm:prSet/>
      <dgm:spPr/>
      <dgm:t>
        <a:bodyPr/>
        <a:lstStyle/>
        <a:p>
          <a:pPr latinLnBrk="1"/>
          <a:endParaRPr lang="ko-KR" altLang="en-US" sz="1400" b="1">
            <a:solidFill>
              <a:srgbClr val="FFC0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391C6391-F1A5-4FA3-A70E-E1AF573B4F96}" type="sibTrans" cxnId="{8DC59AE7-9EC0-4E66-9FA2-73408D465752}">
      <dgm:prSet/>
      <dgm:spPr>
        <a:ln>
          <a:solidFill>
            <a:schemeClr val="bg1"/>
          </a:solidFill>
        </a:ln>
      </dgm:spPr>
      <dgm:t>
        <a:bodyPr/>
        <a:lstStyle/>
        <a:p>
          <a:pPr latinLnBrk="1"/>
          <a:endParaRPr lang="ko-KR" altLang="en-US" sz="1400" b="1">
            <a:solidFill>
              <a:srgbClr val="FFC0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E961256E-9448-4917-AB23-0D5A60D3FCB8}">
      <dgm:prSet phldrT="[텍스트]" custT="1"/>
      <dgm:spPr/>
      <dgm:t>
        <a:bodyPr bIns="0" anchor="b"/>
        <a:lstStyle/>
        <a:p>
          <a:pPr latinLnBrk="1">
            <a:lnSpc>
              <a:spcPct val="50000"/>
            </a:lnSpc>
          </a:pPr>
          <a:r>
            <a:rPr lang="ko-KR" altLang="en-US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스퀘어 ExtraBold" panose="020B0600000101010101" pitchFamily="50" charset="-127"/>
              <a:ea typeface="나눔스퀘어 ExtraBold" panose="020B0600000101010101" pitchFamily="50" charset="-127"/>
            </a:rPr>
            <a:t>품질개선</a:t>
          </a:r>
          <a:endParaRPr lang="en-US" altLang="ko-KR" sz="16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나눔스퀘어 ExtraBold" panose="020B0600000101010101" pitchFamily="50" charset="-127"/>
            <a:ea typeface="나눔스퀘어 ExtraBold" panose="020B0600000101010101" pitchFamily="50" charset="-127"/>
          </a:endParaRPr>
        </a:p>
        <a:p>
          <a:pPr latinLnBrk="1">
            <a:lnSpc>
              <a:spcPct val="50000"/>
            </a:lnSpc>
          </a:pPr>
          <a:r>
            <a:rPr lang="ko-KR" altLang="en-US" sz="1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스퀘어 ExtraBold" panose="020B0600000101010101" pitchFamily="50" charset="-127"/>
              <a:ea typeface="나눔스퀘어 ExtraBold" panose="020B0600000101010101" pitchFamily="50" charset="-127"/>
            </a:rPr>
            <a:t>투자재원 부족</a:t>
          </a:r>
        </a:p>
      </dgm:t>
    </dgm:pt>
    <dgm:pt modelId="{17C81DE8-8543-4502-BDC0-0997E98761EB}" type="parTrans" cxnId="{5E8A0188-97C6-42A3-B855-FEB19D033B7B}">
      <dgm:prSet/>
      <dgm:spPr/>
      <dgm:t>
        <a:bodyPr/>
        <a:lstStyle/>
        <a:p>
          <a:pPr latinLnBrk="1"/>
          <a:endParaRPr lang="ko-KR" altLang="en-US" sz="1400" b="1">
            <a:solidFill>
              <a:srgbClr val="FFC0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C18B168F-5E95-4309-A1BF-FD9D59AB66B0}" type="sibTrans" cxnId="{5E8A0188-97C6-42A3-B855-FEB19D033B7B}">
      <dgm:prSet/>
      <dgm:spPr>
        <a:ln>
          <a:solidFill>
            <a:schemeClr val="bg1"/>
          </a:solidFill>
        </a:ln>
      </dgm:spPr>
      <dgm:t>
        <a:bodyPr/>
        <a:lstStyle/>
        <a:p>
          <a:pPr latinLnBrk="1"/>
          <a:endParaRPr lang="ko-KR" altLang="en-US" sz="1400" b="1">
            <a:solidFill>
              <a:srgbClr val="FFC0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1A1AF54D-CD33-4F12-A6DF-E7F96C00516E}">
      <dgm:prSet phldrT="[텍스트]" custT="1"/>
      <dgm:spPr/>
      <dgm:t>
        <a:bodyPr tIns="108000" bIns="0" anchor="ctr"/>
        <a:lstStyle/>
        <a:p>
          <a:pPr latinLnBrk="1">
            <a:lnSpc>
              <a:spcPct val="50000"/>
            </a:lnSpc>
          </a:pPr>
          <a:r>
            <a:rPr lang="ko-KR" altLang="en-US" sz="1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스퀘어 ExtraBold" panose="020B0600000101010101" pitchFamily="50" charset="-127"/>
              <a:ea typeface="나눔스퀘어 ExtraBold" panose="020B0600000101010101" pitchFamily="50" charset="-127"/>
            </a:rPr>
            <a:t>시설물 노후화</a:t>
          </a:r>
          <a:endParaRPr lang="en-US" altLang="ko-KR" sz="1600" b="1" dirty="0"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나눔스퀘어 ExtraBold" panose="020B0600000101010101" pitchFamily="50" charset="-127"/>
            <a:ea typeface="나눔스퀘어 ExtraBold" panose="020B0600000101010101" pitchFamily="50" charset="-127"/>
          </a:endParaRPr>
        </a:p>
        <a:p>
          <a:pPr latinLnBrk="1">
            <a:lnSpc>
              <a:spcPct val="70000"/>
            </a:lnSpc>
          </a:pPr>
          <a:r>
            <a:rPr lang="ko-KR" altLang="en-US" sz="1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스퀘어 ExtraBold" panose="020B0600000101010101" pitchFamily="50" charset="-127"/>
              <a:ea typeface="나눔스퀘어 ExtraBold" panose="020B0600000101010101" pitchFamily="50" charset="-127"/>
            </a:rPr>
            <a:t>서비스 하락</a:t>
          </a:r>
        </a:p>
      </dgm:t>
    </dgm:pt>
    <dgm:pt modelId="{5276D311-2F26-4AA6-85E4-ED308B99FF3F}" type="parTrans" cxnId="{D7BAC114-4034-4EF6-915F-98A95A464CA4}">
      <dgm:prSet/>
      <dgm:spPr/>
      <dgm:t>
        <a:bodyPr/>
        <a:lstStyle/>
        <a:p>
          <a:pPr latinLnBrk="1"/>
          <a:endParaRPr lang="ko-KR" altLang="en-US" sz="1400" b="1">
            <a:solidFill>
              <a:srgbClr val="FFC0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59EEA98B-BBD2-47B8-A6E6-C0F4833EEA03}" type="sibTrans" cxnId="{D7BAC114-4034-4EF6-915F-98A95A464CA4}">
      <dgm:prSet/>
      <dgm:spPr>
        <a:ln>
          <a:solidFill>
            <a:schemeClr val="bg1"/>
          </a:solidFill>
        </a:ln>
      </dgm:spPr>
      <dgm:t>
        <a:bodyPr/>
        <a:lstStyle/>
        <a:p>
          <a:pPr latinLnBrk="1"/>
          <a:endParaRPr lang="ko-KR" altLang="en-US" sz="1400" b="1">
            <a:solidFill>
              <a:srgbClr val="FFC0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99B4EA40-4C57-4FCC-A3C0-3A1E4904842C}">
      <dgm:prSet phldrT="[텍스트]" custT="1"/>
      <dgm:spPr/>
      <dgm:t>
        <a:bodyPr anchor="ctr"/>
        <a:lstStyle/>
        <a:p>
          <a:pPr latinLnBrk="1">
            <a:lnSpc>
              <a:spcPct val="100000"/>
            </a:lnSpc>
          </a:pPr>
          <a:r>
            <a:rPr lang="ko-KR" altLang="en-US" sz="18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스퀘어 ExtraBold" panose="020B0600000101010101" pitchFamily="50" charset="-127"/>
              <a:ea typeface="나눔스퀘어 ExtraBold" panose="020B0600000101010101" pitchFamily="50" charset="-127"/>
            </a:rPr>
            <a:t>상수도 서비스</a:t>
          </a:r>
          <a:endParaRPr lang="en-US" altLang="ko-KR" sz="1800" b="1" dirty="0">
            <a:solidFill>
              <a:srgbClr val="FFC0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나눔스퀘어 ExtraBold" panose="020B0600000101010101" pitchFamily="50" charset="-127"/>
            <a:ea typeface="나눔스퀘어 ExtraBold" panose="020B0600000101010101" pitchFamily="50" charset="-127"/>
          </a:endParaRPr>
        </a:p>
        <a:p>
          <a:pPr latinLnBrk="1">
            <a:lnSpc>
              <a:spcPct val="30000"/>
            </a:lnSpc>
          </a:pPr>
          <a:r>
            <a:rPr lang="ko-KR" altLang="en-US" sz="18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스퀘어 ExtraBold" panose="020B0600000101010101" pitchFamily="50" charset="-127"/>
              <a:ea typeface="나눔스퀘어 ExtraBold" panose="020B0600000101010101" pitchFamily="50" charset="-127"/>
            </a:rPr>
            <a:t>수준 악화</a:t>
          </a:r>
        </a:p>
      </dgm:t>
    </dgm:pt>
    <dgm:pt modelId="{483A4DB4-D94D-465D-9310-2B2714AA59FF}" type="parTrans" cxnId="{3C266F32-B1BC-4498-8864-A048CEDED6B1}">
      <dgm:prSet/>
      <dgm:spPr/>
      <dgm:t>
        <a:bodyPr/>
        <a:lstStyle/>
        <a:p>
          <a:pPr latinLnBrk="1"/>
          <a:endParaRPr lang="ko-KR" altLang="en-US" sz="1400" b="1">
            <a:solidFill>
              <a:srgbClr val="FFC0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A5AED74D-97E3-4155-AA62-8BF9BC16A936}" type="sibTrans" cxnId="{3C266F32-B1BC-4498-8864-A048CEDED6B1}">
      <dgm:prSet/>
      <dgm:spPr>
        <a:ln>
          <a:solidFill>
            <a:schemeClr val="bg1"/>
          </a:solidFill>
        </a:ln>
      </dgm:spPr>
      <dgm:t>
        <a:bodyPr/>
        <a:lstStyle/>
        <a:p>
          <a:pPr latinLnBrk="1"/>
          <a:endParaRPr lang="ko-KR" altLang="en-US" sz="1400" b="1">
            <a:solidFill>
              <a:srgbClr val="FFC0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AB484FE0-299E-4D5C-8528-9C79D8B11E57}">
      <dgm:prSet phldrT="[텍스트]" custT="1"/>
      <dgm:spPr/>
      <dgm:t>
        <a:bodyPr anchor="ctr"/>
        <a:lstStyle/>
        <a:p>
          <a:pPr latinLnBrk="1">
            <a:lnSpc>
              <a:spcPct val="100000"/>
            </a:lnSpc>
          </a:pPr>
          <a:r>
            <a:rPr lang="ko-KR" altLang="en-US" sz="1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스퀘어 ExtraBold" panose="020B0600000101010101" pitchFamily="50" charset="-127"/>
              <a:ea typeface="나눔스퀘어 ExtraBold" panose="020B0600000101010101" pitchFamily="50" charset="-127"/>
            </a:rPr>
            <a:t>상수도서비스에 대한 불신 증가</a:t>
          </a:r>
        </a:p>
      </dgm:t>
    </dgm:pt>
    <dgm:pt modelId="{D558DF49-8DB5-4D58-92EB-D8ED5B6CC26F}" type="parTrans" cxnId="{3129650C-D044-4CC8-9781-09EBE96E3EC6}">
      <dgm:prSet/>
      <dgm:spPr/>
      <dgm:t>
        <a:bodyPr/>
        <a:lstStyle/>
        <a:p>
          <a:pPr latinLnBrk="1"/>
          <a:endParaRPr lang="ko-KR" altLang="en-US" sz="1400" b="1">
            <a:solidFill>
              <a:srgbClr val="FFC0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A0CAA5CF-BEC2-4E0B-BD25-DAF32530F4FF}" type="sibTrans" cxnId="{3129650C-D044-4CC8-9781-09EBE96E3EC6}">
      <dgm:prSet/>
      <dgm:spPr>
        <a:ln>
          <a:solidFill>
            <a:schemeClr val="bg1"/>
          </a:solidFill>
        </a:ln>
      </dgm:spPr>
      <dgm:t>
        <a:bodyPr/>
        <a:lstStyle/>
        <a:p>
          <a:pPr latinLnBrk="1"/>
          <a:endParaRPr lang="ko-KR" altLang="en-US" sz="1400" b="1">
            <a:solidFill>
              <a:srgbClr val="FFC0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D547F653-0015-4498-8EE4-6C73E7F15CF2}">
      <dgm:prSet phldrT="[텍스트]" custT="1"/>
      <dgm:spPr/>
      <dgm:t>
        <a:bodyPr bIns="0" anchor="b"/>
        <a:lstStyle/>
        <a:p>
          <a:pPr latinLnBrk="1">
            <a:lnSpc>
              <a:spcPct val="50000"/>
            </a:lnSpc>
          </a:pPr>
          <a:r>
            <a:rPr lang="ko-KR" altLang="en-US" sz="1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스퀘어 ExtraBold" panose="020B0600000101010101" pitchFamily="50" charset="-127"/>
              <a:ea typeface="나눔스퀘어 ExtraBold" panose="020B0600000101010101" pitchFamily="50" charset="-127"/>
            </a:rPr>
            <a:t>요금인상의</a:t>
          </a:r>
          <a:endParaRPr lang="en-US" altLang="ko-KR" sz="1600" b="1" dirty="0"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나눔스퀘어 ExtraBold" panose="020B0600000101010101" pitchFamily="50" charset="-127"/>
            <a:ea typeface="나눔스퀘어 ExtraBold" panose="020B0600000101010101" pitchFamily="50" charset="-127"/>
          </a:endParaRPr>
        </a:p>
        <a:p>
          <a:pPr latinLnBrk="1">
            <a:lnSpc>
              <a:spcPct val="50000"/>
            </a:lnSpc>
          </a:pPr>
          <a:r>
            <a:rPr lang="ko-KR" altLang="en-US" sz="1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스퀘어 ExtraBold" panose="020B0600000101010101" pitchFamily="50" charset="-127"/>
              <a:ea typeface="나눔스퀘어 ExtraBold" panose="020B0600000101010101" pitchFamily="50" charset="-127"/>
            </a:rPr>
            <a:t>어려움 증가</a:t>
          </a:r>
        </a:p>
      </dgm:t>
    </dgm:pt>
    <dgm:pt modelId="{1C111747-850D-4933-9C37-5A46032DD74F}" type="parTrans" cxnId="{DDD8E72B-7BA8-4820-928D-2F1A85D7C379}">
      <dgm:prSet/>
      <dgm:spPr/>
      <dgm:t>
        <a:bodyPr/>
        <a:lstStyle/>
        <a:p>
          <a:pPr latinLnBrk="1"/>
          <a:endParaRPr lang="ko-KR" altLang="en-US" sz="1400"/>
        </a:p>
      </dgm:t>
    </dgm:pt>
    <dgm:pt modelId="{0E1D9246-C729-4A44-95F1-96D0C723D21A}" type="sibTrans" cxnId="{DDD8E72B-7BA8-4820-928D-2F1A85D7C379}">
      <dgm:prSet/>
      <dgm:spPr>
        <a:ln>
          <a:solidFill>
            <a:schemeClr val="bg1"/>
          </a:solidFill>
        </a:ln>
      </dgm:spPr>
      <dgm:t>
        <a:bodyPr/>
        <a:lstStyle/>
        <a:p>
          <a:pPr latinLnBrk="1"/>
          <a:endParaRPr lang="ko-KR" altLang="en-US" sz="1400"/>
        </a:p>
      </dgm:t>
    </dgm:pt>
    <dgm:pt modelId="{05B406A1-0562-4F3C-BC2E-9595BE81E866}" type="pres">
      <dgm:prSet presAssocID="{83151F4B-6730-4012-9D2A-036DB9486644}" presName="cycle" presStyleCnt="0">
        <dgm:presLayoutVars>
          <dgm:dir/>
          <dgm:resizeHandles val="exact"/>
        </dgm:presLayoutVars>
      </dgm:prSet>
      <dgm:spPr/>
    </dgm:pt>
    <dgm:pt modelId="{6359F820-905A-43F1-B2DE-A8E5AFA3275F}" type="pres">
      <dgm:prSet presAssocID="{F555F3DF-65DD-4EB9-92C6-ADDC172E48C6}" presName="node" presStyleLbl="node1" presStyleIdx="0" presStyleCnt="6" custScaleX="185451">
        <dgm:presLayoutVars>
          <dgm:bulletEnabled val="1"/>
        </dgm:presLayoutVars>
      </dgm:prSet>
      <dgm:spPr/>
    </dgm:pt>
    <dgm:pt modelId="{056DFE91-6070-43B4-8A84-F5D732230B45}" type="pres">
      <dgm:prSet presAssocID="{F555F3DF-65DD-4EB9-92C6-ADDC172E48C6}" presName="spNode" presStyleCnt="0"/>
      <dgm:spPr/>
    </dgm:pt>
    <dgm:pt modelId="{AFE5D86B-F843-4BE2-A745-69A588FD2EC8}" type="pres">
      <dgm:prSet presAssocID="{391C6391-F1A5-4FA3-A70E-E1AF573B4F96}" presName="sibTrans" presStyleLbl="sibTrans1D1" presStyleIdx="0" presStyleCnt="6"/>
      <dgm:spPr/>
    </dgm:pt>
    <dgm:pt modelId="{70BB9DD8-EA31-420D-A374-695BCC4F189C}" type="pres">
      <dgm:prSet presAssocID="{E961256E-9448-4917-AB23-0D5A60D3FCB8}" presName="node" presStyleLbl="node1" presStyleIdx="1" presStyleCnt="6" custScaleX="185451" custRadScaleRad="133153" custRadScaleInc="54670">
        <dgm:presLayoutVars>
          <dgm:bulletEnabled val="1"/>
        </dgm:presLayoutVars>
      </dgm:prSet>
      <dgm:spPr/>
    </dgm:pt>
    <dgm:pt modelId="{5228D960-CD01-4D58-8E0E-8B278F3E58B6}" type="pres">
      <dgm:prSet presAssocID="{E961256E-9448-4917-AB23-0D5A60D3FCB8}" presName="spNode" presStyleCnt="0"/>
      <dgm:spPr/>
    </dgm:pt>
    <dgm:pt modelId="{2538F538-EEDD-4DE0-A050-EA4937C66EF1}" type="pres">
      <dgm:prSet presAssocID="{C18B168F-5E95-4309-A1BF-FD9D59AB66B0}" presName="sibTrans" presStyleLbl="sibTrans1D1" presStyleIdx="1" presStyleCnt="6"/>
      <dgm:spPr/>
    </dgm:pt>
    <dgm:pt modelId="{261427C7-16A1-408A-B58E-3F6BA4190430}" type="pres">
      <dgm:prSet presAssocID="{1A1AF54D-CD33-4F12-A6DF-E7F96C00516E}" presName="node" presStyleLbl="node1" presStyleIdx="2" presStyleCnt="6" custScaleX="185451" custRadScaleRad="140200" custRadScaleInc="-84206">
        <dgm:presLayoutVars>
          <dgm:bulletEnabled val="1"/>
        </dgm:presLayoutVars>
      </dgm:prSet>
      <dgm:spPr/>
    </dgm:pt>
    <dgm:pt modelId="{9CE68871-2068-45DC-A66E-AA6B99556D2E}" type="pres">
      <dgm:prSet presAssocID="{1A1AF54D-CD33-4F12-A6DF-E7F96C00516E}" presName="spNode" presStyleCnt="0"/>
      <dgm:spPr/>
    </dgm:pt>
    <dgm:pt modelId="{8589B90F-528E-4192-BFAF-66104B3A744C}" type="pres">
      <dgm:prSet presAssocID="{59EEA98B-BBD2-47B8-A6E6-C0F4833EEA03}" presName="sibTrans" presStyleLbl="sibTrans1D1" presStyleIdx="2" presStyleCnt="6"/>
      <dgm:spPr/>
    </dgm:pt>
    <dgm:pt modelId="{32AF1002-EDAA-49CE-8D1A-3511D65F27B0}" type="pres">
      <dgm:prSet presAssocID="{99B4EA40-4C57-4FCC-A3C0-3A1E4904842C}" presName="node" presStyleLbl="node1" presStyleIdx="3" presStyleCnt="6" custScaleX="222864" custRadScaleRad="91270" custRadScaleInc="-3657">
        <dgm:presLayoutVars>
          <dgm:bulletEnabled val="1"/>
        </dgm:presLayoutVars>
      </dgm:prSet>
      <dgm:spPr/>
    </dgm:pt>
    <dgm:pt modelId="{2FF1FBA3-2100-4D37-981C-DAD598B2580B}" type="pres">
      <dgm:prSet presAssocID="{99B4EA40-4C57-4FCC-A3C0-3A1E4904842C}" presName="spNode" presStyleCnt="0"/>
      <dgm:spPr/>
    </dgm:pt>
    <dgm:pt modelId="{C99F49F1-7B8C-4707-977B-3DD1E727AA09}" type="pres">
      <dgm:prSet presAssocID="{A5AED74D-97E3-4155-AA62-8BF9BC16A936}" presName="sibTrans" presStyleLbl="sibTrans1D1" presStyleIdx="3" presStyleCnt="6"/>
      <dgm:spPr/>
    </dgm:pt>
    <dgm:pt modelId="{9972B60A-FACB-443C-8A83-24CDE6ECDE6F}" type="pres">
      <dgm:prSet presAssocID="{AB484FE0-299E-4D5C-8528-9C79D8B11E57}" presName="node" presStyleLbl="node1" presStyleIdx="4" presStyleCnt="6" custScaleX="185451" custRadScaleRad="135367" custRadScaleInc="69360">
        <dgm:presLayoutVars>
          <dgm:bulletEnabled val="1"/>
        </dgm:presLayoutVars>
      </dgm:prSet>
      <dgm:spPr/>
    </dgm:pt>
    <dgm:pt modelId="{753A2571-84CF-4CCC-B5D7-87DADF100DDE}" type="pres">
      <dgm:prSet presAssocID="{AB484FE0-299E-4D5C-8528-9C79D8B11E57}" presName="spNode" presStyleCnt="0"/>
      <dgm:spPr/>
    </dgm:pt>
    <dgm:pt modelId="{26224158-FBD1-4815-AA42-A3F62CFAD4B6}" type="pres">
      <dgm:prSet presAssocID="{A0CAA5CF-BEC2-4E0B-BD25-DAF32530F4FF}" presName="sibTrans" presStyleLbl="sibTrans1D1" presStyleIdx="4" presStyleCnt="6"/>
      <dgm:spPr/>
    </dgm:pt>
    <dgm:pt modelId="{D295F870-9D9C-4031-84EC-6BCF9B7F1937}" type="pres">
      <dgm:prSet presAssocID="{D547F653-0015-4498-8EE4-6C73E7F15CF2}" presName="node" presStyleLbl="node1" presStyleIdx="5" presStyleCnt="6" custScaleX="185451" custRadScaleRad="142122" custRadScaleInc="-50538">
        <dgm:presLayoutVars>
          <dgm:bulletEnabled val="1"/>
        </dgm:presLayoutVars>
      </dgm:prSet>
      <dgm:spPr/>
    </dgm:pt>
    <dgm:pt modelId="{BD023BAC-9814-441E-B326-33929573CCF2}" type="pres">
      <dgm:prSet presAssocID="{D547F653-0015-4498-8EE4-6C73E7F15CF2}" presName="spNode" presStyleCnt="0"/>
      <dgm:spPr/>
    </dgm:pt>
    <dgm:pt modelId="{AA0CEEC7-0AFD-43FB-B221-74EE45617A38}" type="pres">
      <dgm:prSet presAssocID="{0E1D9246-C729-4A44-95F1-96D0C723D21A}" presName="sibTrans" presStyleLbl="sibTrans1D1" presStyleIdx="5" presStyleCnt="6"/>
      <dgm:spPr/>
    </dgm:pt>
  </dgm:ptLst>
  <dgm:cxnLst>
    <dgm:cxn modelId="{3129650C-D044-4CC8-9781-09EBE96E3EC6}" srcId="{83151F4B-6730-4012-9D2A-036DB9486644}" destId="{AB484FE0-299E-4D5C-8528-9C79D8B11E57}" srcOrd="4" destOrd="0" parTransId="{D558DF49-8DB5-4D58-92EB-D8ED5B6CC26F}" sibTransId="{A0CAA5CF-BEC2-4E0B-BD25-DAF32530F4FF}"/>
    <dgm:cxn modelId="{D7BAC114-4034-4EF6-915F-98A95A464CA4}" srcId="{83151F4B-6730-4012-9D2A-036DB9486644}" destId="{1A1AF54D-CD33-4F12-A6DF-E7F96C00516E}" srcOrd="2" destOrd="0" parTransId="{5276D311-2F26-4AA6-85E4-ED308B99FF3F}" sibTransId="{59EEA98B-BBD2-47B8-A6E6-C0F4833EEA03}"/>
    <dgm:cxn modelId="{0787D91A-C285-4CB1-B353-F01D090C76C1}" type="presOf" srcId="{A5AED74D-97E3-4155-AA62-8BF9BC16A936}" destId="{C99F49F1-7B8C-4707-977B-3DD1E727AA09}" srcOrd="0" destOrd="0" presId="urn:microsoft.com/office/officeart/2005/8/layout/cycle6"/>
    <dgm:cxn modelId="{1FD84F26-5639-46E3-988D-C6FE7D4D2516}" type="presOf" srcId="{0E1D9246-C729-4A44-95F1-96D0C723D21A}" destId="{AA0CEEC7-0AFD-43FB-B221-74EE45617A38}" srcOrd="0" destOrd="0" presId="urn:microsoft.com/office/officeart/2005/8/layout/cycle6"/>
    <dgm:cxn modelId="{DDD8E72B-7BA8-4820-928D-2F1A85D7C379}" srcId="{83151F4B-6730-4012-9D2A-036DB9486644}" destId="{D547F653-0015-4498-8EE4-6C73E7F15CF2}" srcOrd="5" destOrd="0" parTransId="{1C111747-850D-4933-9C37-5A46032DD74F}" sibTransId="{0E1D9246-C729-4A44-95F1-96D0C723D21A}"/>
    <dgm:cxn modelId="{3C266F32-B1BC-4498-8864-A048CEDED6B1}" srcId="{83151F4B-6730-4012-9D2A-036DB9486644}" destId="{99B4EA40-4C57-4FCC-A3C0-3A1E4904842C}" srcOrd="3" destOrd="0" parTransId="{483A4DB4-D94D-465D-9310-2B2714AA59FF}" sibTransId="{A5AED74D-97E3-4155-AA62-8BF9BC16A936}"/>
    <dgm:cxn modelId="{507F2B33-7A8C-4496-AD9A-B2FFBCC06BE2}" type="presOf" srcId="{83151F4B-6730-4012-9D2A-036DB9486644}" destId="{05B406A1-0562-4F3C-BC2E-9595BE81E866}" srcOrd="0" destOrd="0" presId="urn:microsoft.com/office/officeart/2005/8/layout/cycle6"/>
    <dgm:cxn modelId="{DBDF6F74-490C-40B4-974B-5F86B07CB6C4}" type="presOf" srcId="{C18B168F-5E95-4309-A1BF-FD9D59AB66B0}" destId="{2538F538-EEDD-4DE0-A050-EA4937C66EF1}" srcOrd="0" destOrd="0" presId="urn:microsoft.com/office/officeart/2005/8/layout/cycle6"/>
    <dgm:cxn modelId="{2073D374-5BE7-41C1-AC7D-072D7426C973}" type="presOf" srcId="{1A1AF54D-CD33-4F12-A6DF-E7F96C00516E}" destId="{261427C7-16A1-408A-B58E-3F6BA4190430}" srcOrd="0" destOrd="0" presId="urn:microsoft.com/office/officeart/2005/8/layout/cycle6"/>
    <dgm:cxn modelId="{5E8A0188-97C6-42A3-B855-FEB19D033B7B}" srcId="{83151F4B-6730-4012-9D2A-036DB9486644}" destId="{E961256E-9448-4917-AB23-0D5A60D3FCB8}" srcOrd="1" destOrd="0" parTransId="{17C81DE8-8543-4502-BDC0-0997E98761EB}" sibTransId="{C18B168F-5E95-4309-A1BF-FD9D59AB66B0}"/>
    <dgm:cxn modelId="{9B2E25BD-5F80-4AA6-B4D0-B80DB6D5E0F8}" type="presOf" srcId="{D547F653-0015-4498-8EE4-6C73E7F15CF2}" destId="{D295F870-9D9C-4031-84EC-6BCF9B7F1937}" srcOrd="0" destOrd="0" presId="urn:microsoft.com/office/officeart/2005/8/layout/cycle6"/>
    <dgm:cxn modelId="{C636D0C5-4BF1-4221-8EA5-EBF115FF497F}" type="presOf" srcId="{E961256E-9448-4917-AB23-0D5A60D3FCB8}" destId="{70BB9DD8-EA31-420D-A374-695BCC4F189C}" srcOrd="0" destOrd="0" presId="urn:microsoft.com/office/officeart/2005/8/layout/cycle6"/>
    <dgm:cxn modelId="{9E9900CC-71E3-4F92-8282-EF9EC99309A8}" type="presOf" srcId="{F555F3DF-65DD-4EB9-92C6-ADDC172E48C6}" destId="{6359F820-905A-43F1-B2DE-A8E5AFA3275F}" srcOrd="0" destOrd="0" presId="urn:microsoft.com/office/officeart/2005/8/layout/cycle6"/>
    <dgm:cxn modelId="{2E2A6ECD-74A8-4F97-A29C-06B9677E4189}" type="presOf" srcId="{59EEA98B-BBD2-47B8-A6E6-C0F4833EEA03}" destId="{8589B90F-528E-4192-BFAF-66104B3A744C}" srcOrd="0" destOrd="0" presId="urn:microsoft.com/office/officeart/2005/8/layout/cycle6"/>
    <dgm:cxn modelId="{6A2347DC-4209-4FDF-AC5E-38EB06EAE677}" type="presOf" srcId="{391C6391-F1A5-4FA3-A70E-E1AF573B4F96}" destId="{AFE5D86B-F843-4BE2-A745-69A588FD2EC8}" srcOrd="0" destOrd="0" presId="urn:microsoft.com/office/officeart/2005/8/layout/cycle6"/>
    <dgm:cxn modelId="{8DC59AE7-9EC0-4E66-9FA2-73408D465752}" srcId="{83151F4B-6730-4012-9D2A-036DB9486644}" destId="{F555F3DF-65DD-4EB9-92C6-ADDC172E48C6}" srcOrd="0" destOrd="0" parTransId="{31538732-7446-4E38-9A0E-DA92E799BB02}" sibTransId="{391C6391-F1A5-4FA3-A70E-E1AF573B4F96}"/>
    <dgm:cxn modelId="{13F936F7-8625-40B6-8A28-1FABF7470BC6}" type="presOf" srcId="{99B4EA40-4C57-4FCC-A3C0-3A1E4904842C}" destId="{32AF1002-EDAA-49CE-8D1A-3511D65F27B0}" srcOrd="0" destOrd="0" presId="urn:microsoft.com/office/officeart/2005/8/layout/cycle6"/>
    <dgm:cxn modelId="{F7B185FA-4A6E-4E5C-B20A-B132556AF00A}" type="presOf" srcId="{AB484FE0-299E-4D5C-8528-9C79D8B11E57}" destId="{9972B60A-FACB-443C-8A83-24CDE6ECDE6F}" srcOrd="0" destOrd="0" presId="urn:microsoft.com/office/officeart/2005/8/layout/cycle6"/>
    <dgm:cxn modelId="{FBBC65FE-78AF-4ADE-98DC-D90618BB0E0B}" type="presOf" srcId="{A0CAA5CF-BEC2-4E0B-BD25-DAF32530F4FF}" destId="{26224158-FBD1-4815-AA42-A3F62CFAD4B6}" srcOrd="0" destOrd="0" presId="urn:microsoft.com/office/officeart/2005/8/layout/cycle6"/>
    <dgm:cxn modelId="{5DF70A19-5D73-478B-8EA1-67883226A82D}" type="presParOf" srcId="{05B406A1-0562-4F3C-BC2E-9595BE81E866}" destId="{6359F820-905A-43F1-B2DE-A8E5AFA3275F}" srcOrd="0" destOrd="0" presId="urn:microsoft.com/office/officeart/2005/8/layout/cycle6"/>
    <dgm:cxn modelId="{584FE540-1A91-4206-B0C2-2FCE95B184F0}" type="presParOf" srcId="{05B406A1-0562-4F3C-BC2E-9595BE81E866}" destId="{056DFE91-6070-43B4-8A84-F5D732230B45}" srcOrd="1" destOrd="0" presId="urn:microsoft.com/office/officeart/2005/8/layout/cycle6"/>
    <dgm:cxn modelId="{C29A26DA-CC8C-4214-99F5-7E416702C7D5}" type="presParOf" srcId="{05B406A1-0562-4F3C-BC2E-9595BE81E866}" destId="{AFE5D86B-F843-4BE2-A745-69A588FD2EC8}" srcOrd="2" destOrd="0" presId="urn:microsoft.com/office/officeart/2005/8/layout/cycle6"/>
    <dgm:cxn modelId="{7B118CE8-BC20-4AF0-AD35-AE839683517C}" type="presParOf" srcId="{05B406A1-0562-4F3C-BC2E-9595BE81E866}" destId="{70BB9DD8-EA31-420D-A374-695BCC4F189C}" srcOrd="3" destOrd="0" presId="urn:microsoft.com/office/officeart/2005/8/layout/cycle6"/>
    <dgm:cxn modelId="{665A2620-FE6A-4CC0-B255-278C5EF84C37}" type="presParOf" srcId="{05B406A1-0562-4F3C-BC2E-9595BE81E866}" destId="{5228D960-CD01-4D58-8E0E-8B278F3E58B6}" srcOrd="4" destOrd="0" presId="urn:microsoft.com/office/officeart/2005/8/layout/cycle6"/>
    <dgm:cxn modelId="{3B3CFC7F-9CEA-428E-88B5-6EF47CB5742C}" type="presParOf" srcId="{05B406A1-0562-4F3C-BC2E-9595BE81E866}" destId="{2538F538-EEDD-4DE0-A050-EA4937C66EF1}" srcOrd="5" destOrd="0" presId="urn:microsoft.com/office/officeart/2005/8/layout/cycle6"/>
    <dgm:cxn modelId="{AEC83FCA-C72F-473C-B1BF-37A238AFE983}" type="presParOf" srcId="{05B406A1-0562-4F3C-BC2E-9595BE81E866}" destId="{261427C7-16A1-408A-B58E-3F6BA4190430}" srcOrd="6" destOrd="0" presId="urn:microsoft.com/office/officeart/2005/8/layout/cycle6"/>
    <dgm:cxn modelId="{CD7F8AAC-B4E4-47E5-90B6-F6FAA2DA87DF}" type="presParOf" srcId="{05B406A1-0562-4F3C-BC2E-9595BE81E866}" destId="{9CE68871-2068-45DC-A66E-AA6B99556D2E}" srcOrd="7" destOrd="0" presId="urn:microsoft.com/office/officeart/2005/8/layout/cycle6"/>
    <dgm:cxn modelId="{59E41A46-F96A-41EC-ACED-6BD7840A5971}" type="presParOf" srcId="{05B406A1-0562-4F3C-BC2E-9595BE81E866}" destId="{8589B90F-528E-4192-BFAF-66104B3A744C}" srcOrd="8" destOrd="0" presId="urn:microsoft.com/office/officeart/2005/8/layout/cycle6"/>
    <dgm:cxn modelId="{1D6F7DCD-B760-49D7-9688-B63DD80A6C24}" type="presParOf" srcId="{05B406A1-0562-4F3C-BC2E-9595BE81E866}" destId="{32AF1002-EDAA-49CE-8D1A-3511D65F27B0}" srcOrd="9" destOrd="0" presId="urn:microsoft.com/office/officeart/2005/8/layout/cycle6"/>
    <dgm:cxn modelId="{959A7607-3A1C-4BBF-9528-CE8BA2842035}" type="presParOf" srcId="{05B406A1-0562-4F3C-BC2E-9595BE81E866}" destId="{2FF1FBA3-2100-4D37-981C-DAD598B2580B}" srcOrd="10" destOrd="0" presId="urn:microsoft.com/office/officeart/2005/8/layout/cycle6"/>
    <dgm:cxn modelId="{FD8E4FA4-D91C-4A2E-AEA0-F9D54B40E0EC}" type="presParOf" srcId="{05B406A1-0562-4F3C-BC2E-9595BE81E866}" destId="{C99F49F1-7B8C-4707-977B-3DD1E727AA09}" srcOrd="11" destOrd="0" presId="urn:microsoft.com/office/officeart/2005/8/layout/cycle6"/>
    <dgm:cxn modelId="{CC7171FC-0734-46FE-B4B4-04B2B4F1A4EF}" type="presParOf" srcId="{05B406A1-0562-4F3C-BC2E-9595BE81E866}" destId="{9972B60A-FACB-443C-8A83-24CDE6ECDE6F}" srcOrd="12" destOrd="0" presId="urn:microsoft.com/office/officeart/2005/8/layout/cycle6"/>
    <dgm:cxn modelId="{8D0BB9BA-3436-465D-8AAC-9A43F0AA8A4C}" type="presParOf" srcId="{05B406A1-0562-4F3C-BC2E-9595BE81E866}" destId="{753A2571-84CF-4CCC-B5D7-87DADF100DDE}" srcOrd="13" destOrd="0" presId="urn:microsoft.com/office/officeart/2005/8/layout/cycle6"/>
    <dgm:cxn modelId="{68F1E8EC-00AB-4911-A0A0-12CD97CB85C4}" type="presParOf" srcId="{05B406A1-0562-4F3C-BC2E-9595BE81E866}" destId="{26224158-FBD1-4815-AA42-A3F62CFAD4B6}" srcOrd="14" destOrd="0" presId="urn:microsoft.com/office/officeart/2005/8/layout/cycle6"/>
    <dgm:cxn modelId="{793AFBE6-C7F9-42A3-BFDD-4A98AAD59219}" type="presParOf" srcId="{05B406A1-0562-4F3C-BC2E-9595BE81E866}" destId="{D295F870-9D9C-4031-84EC-6BCF9B7F1937}" srcOrd="15" destOrd="0" presId="urn:microsoft.com/office/officeart/2005/8/layout/cycle6"/>
    <dgm:cxn modelId="{3D2A88C1-30BA-4A39-A64B-1F2F21B310B7}" type="presParOf" srcId="{05B406A1-0562-4F3C-BC2E-9595BE81E866}" destId="{BD023BAC-9814-441E-B326-33929573CCF2}" srcOrd="16" destOrd="0" presId="urn:microsoft.com/office/officeart/2005/8/layout/cycle6"/>
    <dgm:cxn modelId="{BC24873F-FB83-484C-91D5-4C2E2918672A}" type="presParOf" srcId="{05B406A1-0562-4F3C-BC2E-9595BE81E866}" destId="{AA0CEEC7-0AFD-43FB-B221-74EE45617A38}" srcOrd="17" destOrd="0" presId="urn:microsoft.com/office/officeart/2005/8/layout/cycle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359F820-905A-43F1-B2DE-A8E5AFA3275F}">
      <dsp:nvSpPr>
        <dsp:cNvPr id="0" name=""/>
        <dsp:cNvSpPr/>
      </dsp:nvSpPr>
      <dsp:spPr>
        <a:xfrm>
          <a:off x="2446849" y="708"/>
          <a:ext cx="1710300" cy="599454"/>
        </a:xfrm>
        <a:prstGeom prst="roundRect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dk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0" numCol="1" spcCol="1270" anchor="b" anchorCtr="0">
          <a:noAutofit/>
        </a:bodyPr>
        <a:lstStyle/>
        <a:p>
          <a:pPr marL="0" lvl="0" indent="0" algn="ctr" defTabSz="711200" latinLnBrk="1">
            <a:lnSpc>
              <a:spcPct val="5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6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스퀘어 ExtraBold" panose="020B0600000101010101" pitchFamily="50" charset="-127"/>
              <a:ea typeface="나눔스퀘어 ExtraBold" panose="020B0600000101010101" pitchFamily="50" charset="-127"/>
            </a:rPr>
            <a:t>악화되는</a:t>
          </a:r>
          <a:endParaRPr lang="en-US" altLang="ko-KR" sz="16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나눔스퀘어 ExtraBold" panose="020B0600000101010101" pitchFamily="50" charset="-127"/>
            <a:ea typeface="나눔스퀘어 ExtraBold" panose="020B0600000101010101" pitchFamily="50" charset="-127"/>
          </a:endParaRPr>
        </a:p>
        <a:p>
          <a:pPr marL="0" lvl="0" indent="0" algn="ctr" defTabSz="711200" latinLnBrk="1">
            <a:lnSpc>
              <a:spcPct val="5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6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스퀘어 ExtraBold" panose="020B0600000101010101" pitchFamily="50" charset="-127"/>
              <a:ea typeface="나눔스퀘어 ExtraBold" panose="020B0600000101010101" pitchFamily="50" charset="-127"/>
            </a:rPr>
            <a:t>요금현실화율</a:t>
          </a:r>
        </a:p>
      </dsp:txBody>
      <dsp:txXfrm>
        <a:off x="2476112" y="29971"/>
        <a:ext cx="1651774" cy="540928"/>
      </dsp:txXfrm>
    </dsp:sp>
    <dsp:sp modelId="{AFE5D86B-F843-4BE2-A745-69A588FD2EC8}">
      <dsp:nvSpPr>
        <dsp:cNvPr id="0" name=""/>
        <dsp:cNvSpPr/>
      </dsp:nvSpPr>
      <dsp:spPr>
        <a:xfrm>
          <a:off x="2788366" y="587517"/>
          <a:ext cx="2828626" cy="2828626"/>
        </a:xfrm>
        <a:custGeom>
          <a:avLst/>
          <a:gdLst/>
          <a:ahLst/>
          <a:cxnLst/>
          <a:rect l="0" t="0" r="0" b="0"/>
          <a:pathLst>
            <a:path>
              <a:moveTo>
                <a:pt x="1376967" y="493"/>
              </a:moveTo>
              <a:arcTo wR="1414313" hR="1414313" stAng="16109214" swAng="1979094"/>
            </a:path>
          </a:pathLst>
        </a:custGeom>
        <a:noFill/>
        <a:ln w="6350" cap="flat" cmpd="sng" algn="ctr">
          <a:solidFill>
            <a:schemeClr val="bg1"/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0BB9DD8-EA31-420D-A374-695BCC4F189C}">
      <dsp:nvSpPr>
        <dsp:cNvPr id="0" name=""/>
        <dsp:cNvSpPr/>
      </dsp:nvSpPr>
      <dsp:spPr>
        <a:xfrm>
          <a:off x="4226743" y="799861"/>
          <a:ext cx="1710300" cy="599454"/>
        </a:xfrm>
        <a:prstGeom prst="roundRect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dk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0" numCol="1" spcCol="1270" anchor="b" anchorCtr="0">
          <a:noAutofit/>
        </a:bodyPr>
        <a:lstStyle/>
        <a:p>
          <a:pPr marL="0" lvl="0" indent="0" algn="ctr" defTabSz="711200" latinLnBrk="1">
            <a:lnSpc>
              <a:spcPct val="5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6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스퀘어 ExtraBold" panose="020B0600000101010101" pitchFamily="50" charset="-127"/>
              <a:ea typeface="나눔스퀘어 ExtraBold" panose="020B0600000101010101" pitchFamily="50" charset="-127"/>
            </a:rPr>
            <a:t>품질개선</a:t>
          </a:r>
          <a:endParaRPr lang="en-US" altLang="ko-KR" sz="16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나눔스퀘어 ExtraBold" panose="020B0600000101010101" pitchFamily="50" charset="-127"/>
            <a:ea typeface="나눔스퀘어 ExtraBold" panose="020B0600000101010101" pitchFamily="50" charset="-127"/>
          </a:endParaRPr>
        </a:p>
        <a:p>
          <a:pPr marL="0" lvl="0" indent="0" algn="ctr" defTabSz="711200" latinLnBrk="1">
            <a:lnSpc>
              <a:spcPct val="5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600" b="1" kern="1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스퀘어 ExtraBold" panose="020B0600000101010101" pitchFamily="50" charset="-127"/>
              <a:ea typeface="나눔스퀘어 ExtraBold" panose="020B0600000101010101" pitchFamily="50" charset="-127"/>
            </a:rPr>
            <a:t>투자재원 부족</a:t>
          </a:r>
        </a:p>
      </dsp:txBody>
      <dsp:txXfrm>
        <a:off x="4256006" y="829124"/>
        <a:ext cx="1651774" cy="540928"/>
      </dsp:txXfrm>
    </dsp:sp>
    <dsp:sp modelId="{2538F538-EEDD-4DE0-A050-EA4937C66EF1}">
      <dsp:nvSpPr>
        <dsp:cNvPr id="0" name=""/>
        <dsp:cNvSpPr/>
      </dsp:nvSpPr>
      <dsp:spPr>
        <a:xfrm>
          <a:off x="2455070" y="566565"/>
          <a:ext cx="2828626" cy="2828626"/>
        </a:xfrm>
        <a:custGeom>
          <a:avLst/>
          <a:gdLst/>
          <a:ahLst/>
          <a:cxnLst/>
          <a:rect l="0" t="0" r="0" b="0"/>
          <a:pathLst>
            <a:path>
              <a:moveTo>
                <a:pt x="2705500" y="837151"/>
              </a:moveTo>
              <a:arcTo wR="1414313" hR="1414313" stAng="20154920" swAng="1154846"/>
            </a:path>
          </a:pathLst>
        </a:custGeom>
        <a:noFill/>
        <a:ln w="6350" cap="flat" cmpd="sng" algn="ctr">
          <a:solidFill>
            <a:schemeClr val="bg1"/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61427C7-16A1-408A-B58E-3F6BA4190430}">
      <dsp:nvSpPr>
        <dsp:cNvPr id="0" name=""/>
        <dsp:cNvSpPr/>
      </dsp:nvSpPr>
      <dsp:spPr>
        <a:xfrm>
          <a:off x="4377652" y="1866423"/>
          <a:ext cx="1710300" cy="599454"/>
        </a:xfrm>
        <a:prstGeom prst="roundRect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dk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108000" rIns="60960" bIns="0" numCol="1" spcCol="1270" anchor="ctr" anchorCtr="0">
          <a:noAutofit/>
        </a:bodyPr>
        <a:lstStyle/>
        <a:p>
          <a:pPr marL="0" lvl="0" indent="0" algn="ctr" defTabSz="711200" latinLnBrk="1">
            <a:lnSpc>
              <a:spcPct val="5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600" b="1" kern="1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스퀘어 ExtraBold" panose="020B0600000101010101" pitchFamily="50" charset="-127"/>
              <a:ea typeface="나눔스퀘어 ExtraBold" panose="020B0600000101010101" pitchFamily="50" charset="-127"/>
            </a:rPr>
            <a:t>시설물 노후화</a:t>
          </a:r>
          <a:endParaRPr lang="en-US" altLang="ko-KR" sz="1600" b="1" kern="1200" dirty="0"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나눔스퀘어 ExtraBold" panose="020B0600000101010101" pitchFamily="50" charset="-127"/>
            <a:ea typeface="나눔스퀘어 ExtraBold" panose="020B0600000101010101" pitchFamily="50" charset="-127"/>
          </a:endParaRPr>
        </a:p>
        <a:p>
          <a:pPr marL="0" lvl="0" indent="0" algn="ctr" defTabSz="711200" latinLnBrk="1">
            <a:lnSpc>
              <a:spcPct val="7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600" b="1" kern="1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스퀘어 ExtraBold" panose="020B0600000101010101" pitchFamily="50" charset="-127"/>
              <a:ea typeface="나눔스퀘어 ExtraBold" panose="020B0600000101010101" pitchFamily="50" charset="-127"/>
            </a:rPr>
            <a:t>서비스 하락</a:t>
          </a:r>
        </a:p>
      </dsp:txBody>
      <dsp:txXfrm>
        <a:off x="4406915" y="1895686"/>
        <a:ext cx="1651774" cy="540928"/>
      </dsp:txXfrm>
    </dsp:sp>
    <dsp:sp modelId="{8589B90F-528E-4192-BFAF-66104B3A744C}">
      <dsp:nvSpPr>
        <dsp:cNvPr id="0" name=""/>
        <dsp:cNvSpPr/>
      </dsp:nvSpPr>
      <dsp:spPr>
        <a:xfrm>
          <a:off x="2306220" y="-94558"/>
          <a:ext cx="2828626" cy="2828626"/>
        </a:xfrm>
        <a:custGeom>
          <a:avLst/>
          <a:gdLst/>
          <a:ahLst/>
          <a:cxnLst/>
          <a:rect l="0" t="0" r="0" b="0"/>
          <a:pathLst>
            <a:path>
              <a:moveTo>
                <a:pt x="2238128" y="2563926"/>
              </a:moveTo>
              <a:arcTo wR="1414313" hR="1414313" stAng="3262472" swAng="1434046"/>
            </a:path>
          </a:pathLst>
        </a:custGeom>
        <a:noFill/>
        <a:ln w="6350" cap="flat" cmpd="sng" algn="ctr">
          <a:solidFill>
            <a:schemeClr val="bg1"/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2AF1002-EDAA-49CE-8D1A-3511D65F27B0}">
      <dsp:nvSpPr>
        <dsp:cNvPr id="0" name=""/>
        <dsp:cNvSpPr/>
      </dsp:nvSpPr>
      <dsp:spPr>
        <a:xfrm>
          <a:off x="2290809" y="2705760"/>
          <a:ext cx="2055337" cy="599454"/>
        </a:xfrm>
        <a:prstGeom prst="roundRect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dk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 latinLnBrk="1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800" b="1" kern="1200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스퀘어 ExtraBold" panose="020B0600000101010101" pitchFamily="50" charset="-127"/>
              <a:ea typeface="나눔스퀘어 ExtraBold" panose="020B0600000101010101" pitchFamily="50" charset="-127"/>
            </a:rPr>
            <a:t>상수도 서비스</a:t>
          </a:r>
          <a:endParaRPr lang="en-US" altLang="ko-KR" sz="1800" b="1" kern="1200" dirty="0">
            <a:solidFill>
              <a:srgbClr val="FFC0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나눔스퀘어 ExtraBold" panose="020B0600000101010101" pitchFamily="50" charset="-127"/>
            <a:ea typeface="나눔스퀘어 ExtraBold" panose="020B0600000101010101" pitchFamily="50" charset="-127"/>
          </a:endParaRPr>
        </a:p>
        <a:p>
          <a:pPr marL="0" lvl="0" indent="0" algn="ctr" defTabSz="800100" latinLnBrk="1">
            <a:lnSpc>
              <a:spcPct val="3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800" b="1" kern="1200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스퀘어 ExtraBold" panose="020B0600000101010101" pitchFamily="50" charset="-127"/>
              <a:ea typeface="나눔스퀘어 ExtraBold" panose="020B0600000101010101" pitchFamily="50" charset="-127"/>
            </a:rPr>
            <a:t>수준 악화</a:t>
          </a:r>
        </a:p>
      </dsp:txBody>
      <dsp:txXfrm>
        <a:off x="2320072" y="2735023"/>
        <a:ext cx="1996811" cy="540928"/>
      </dsp:txXfrm>
    </dsp:sp>
    <dsp:sp modelId="{C99F49F1-7B8C-4707-977B-3DD1E727AA09}">
      <dsp:nvSpPr>
        <dsp:cNvPr id="0" name=""/>
        <dsp:cNvSpPr/>
      </dsp:nvSpPr>
      <dsp:spPr>
        <a:xfrm>
          <a:off x="1505751" y="-82750"/>
          <a:ext cx="2828626" cy="2828626"/>
        </a:xfrm>
        <a:custGeom>
          <a:avLst/>
          <a:gdLst/>
          <a:ahLst/>
          <a:cxnLst/>
          <a:rect l="0" t="0" r="0" b="0"/>
          <a:pathLst>
            <a:path>
              <a:moveTo>
                <a:pt x="1075764" y="2787508"/>
              </a:moveTo>
              <a:arcTo wR="1414313" hR="1414313" stAng="6230972" swAng="1007274"/>
            </a:path>
          </a:pathLst>
        </a:custGeom>
        <a:noFill/>
        <a:ln w="6350" cap="flat" cmpd="sng" algn="ctr">
          <a:solidFill>
            <a:schemeClr val="bg1"/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972B60A-FACB-443C-8A83-24CDE6ECDE6F}">
      <dsp:nvSpPr>
        <dsp:cNvPr id="0" name=""/>
        <dsp:cNvSpPr/>
      </dsp:nvSpPr>
      <dsp:spPr>
        <a:xfrm>
          <a:off x="607685" y="1946843"/>
          <a:ext cx="1710300" cy="599454"/>
        </a:xfrm>
        <a:prstGeom prst="roundRect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dk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 latinLnBrk="1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600" b="1" kern="1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스퀘어 ExtraBold" panose="020B0600000101010101" pitchFamily="50" charset="-127"/>
              <a:ea typeface="나눔스퀘어 ExtraBold" panose="020B0600000101010101" pitchFamily="50" charset="-127"/>
            </a:rPr>
            <a:t>상수도서비스에 대한 불신 증가</a:t>
          </a:r>
        </a:p>
      </dsp:txBody>
      <dsp:txXfrm>
        <a:off x="636948" y="1976106"/>
        <a:ext cx="1651774" cy="540928"/>
      </dsp:txXfrm>
    </dsp:sp>
    <dsp:sp modelId="{26224158-FBD1-4815-AA42-A3F62CFAD4B6}">
      <dsp:nvSpPr>
        <dsp:cNvPr id="0" name=""/>
        <dsp:cNvSpPr/>
      </dsp:nvSpPr>
      <dsp:spPr>
        <a:xfrm>
          <a:off x="1321378" y="62956"/>
          <a:ext cx="2828626" cy="2828626"/>
        </a:xfrm>
        <a:custGeom>
          <a:avLst/>
          <a:gdLst/>
          <a:ahLst/>
          <a:cxnLst/>
          <a:rect l="0" t="0" r="0" b="0"/>
          <a:pathLst>
            <a:path>
              <a:moveTo>
                <a:pt x="78180" y="1878028"/>
              </a:moveTo>
              <a:arcTo wR="1414313" hR="1414313" stAng="9651615" swAng="1490579"/>
            </a:path>
          </a:pathLst>
        </a:custGeom>
        <a:noFill/>
        <a:ln w="6350" cap="flat" cmpd="sng" algn="ctr">
          <a:solidFill>
            <a:schemeClr val="bg1"/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295F870-9D9C-4031-84EC-6BCF9B7F1937}">
      <dsp:nvSpPr>
        <dsp:cNvPr id="0" name=""/>
        <dsp:cNvSpPr/>
      </dsp:nvSpPr>
      <dsp:spPr>
        <a:xfrm>
          <a:off x="556733" y="731092"/>
          <a:ext cx="1710300" cy="599454"/>
        </a:xfrm>
        <a:prstGeom prst="roundRect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dk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0" numCol="1" spcCol="1270" anchor="b" anchorCtr="0">
          <a:noAutofit/>
        </a:bodyPr>
        <a:lstStyle/>
        <a:p>
          <a:pPr marL="0" lvl="0" indent="0" algn="ctr" defTabSz="711200" latinLnBrk="1">
            <a:lnSpc>
              <a:spcPct val="5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600" b="1" kern="1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스퀘어 ExtraBold" panose="020B0600000101010101" pitchFamily="50" charset="-127"/>
              <a:ea typeface="나눔스퀘어 ExtraBold" panose="020B0600000101010101" pitchFamily="50" charset="-127"/>
            </a:rPr>
            <a:t>요금인상의</a:t>
          </a:r>
          <a:endParaRPr lang="en-US" altLang="ko-KR" sz="1600" b="1" kern="1200" dirty="0"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나눔스퀘어 ExtraBold" panose="020B0600000101010101" pitchFamily="50" charset="-127"/>
            <a:ea typeface="나눔스퀘어 ExtraBold" panose="020B0600000101010101" pitchFamily="50" charset="-127"/>
          </a:endParaRPr>
        </a:p>
        <a:p>
          <a:pPr marL="0" lvl="0" indent="0" algn="ctr" defTabSz="711200" latinLnBrk="1">
            <a:lnSpc>
              <a:spcPct val="5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600" b="1" kern="1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스퀘어 ExtraBold" panose="020B0600000101010101" pitchFamily="50" charset="-127"/>
              <a:ea typeface="나눔스퀘어 ExtraBold" panose="020B0600000101010101" pitchFamily="50" charset="-127"/>
            </a:rPr>
            <a:t>어려움 증가</a:t>
          </a:r>
        </a:p>
      </dsp:txBody>
      <dsp:txXfrm>
        <a:off x="585996" y="760355"/>
        <a:ext cx="1651774" cy="540928"/>
      </dsp:txXfrm>
    </dsp:sp>
    <dsp:sp modelId="{AA0CEEC7-0AFD-43FB-B221-74EE45617A38}">
      <dsp:nvSpPr>
        <dsp:cNvPr id="0" name=""/>
        <dsp:cNvSpPr/>
      </dsp:nvSpPr>
      <dsp:spPr>
        <a:xfrm>
          <a:off x="794097" y="568006"/>
          <a:ext cx="2828626" cy="2828626"/>
        </a:xfrm>
        <a:custGeom>
          <a:avLst/>
          <a:gdLst/>
          <a:ahLst/>
          <a:cxnLst/>
          <a:rect l="0" t="0" r="0" b="0"/>
          <a:pathLst>
            <a:path>
              <a:moveTo>
                <a:pt x="763040" y="158874"/>
              </a:moveTo>
              <a:arcTo wR="1414313" hR="1414313" stAng="14554889" swAng="2205367"/>
            </a:path>
          </a:pathLst>
        </a:custGeom>
        <a:noFill/>
        <a:ln w="6350" cap="flat" cmpd="sng" algn="ctr">
          <a:solidFill>
            <a:schemeClr val="bg1"/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6">
  <dgm:title val=""/>
  <dgm:desc val=""/>
  <dgm:catLst>
    <dgm:cat type="cycle" pri="4000"/>
    <dgm:cat type="relationship" pri="2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func="var" arg="dir" op="equ" val="norm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if>
      <dgm:else name="Name11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 fact="-1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else>
    </dgm:choose>
    <dgm:ruleLst/>
    <dgm:forEach name="Name12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/>
        </dgm:shape>
        <dgm:presOf axis="desOrSelf" ptType="node"/>
        <dgm:constrLst>
          <dgm:constr type="h" refType="w" fact="0.6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13">
        <dgm:if name="Name14" axis="par ch" ptType="doc node" func="cnt" op="gt" val="1">
          <dgm:layoutNode name="spNode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  <dgm:forEach name="Name15" axis="followSib" ptType="sibTrans" hideLastTrans="0" cnt="1">
            <dgm:layoutNode name="sibTrans">
              <dgm:alg type="conn">
                <dgm:param type="dim" val="1D"/>
                <dgm:param type="connRout" val="curve"/>
                <dgm:param type="begPts" val="radial"/>
                <dgm:param type="endPts" val="radial"/>
                <dgm:param type="endSty" val="noArr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connDist"/>
                <dgm:constr type="begPad" refType="connDist" fact="0.01"/>
                <dgm:constr type="endPad" refType="connDist" fact="0.01"/>
              </dgm:constrLst>
              <dgm:ruleLst/>
            </dgm:layoutNode>
          </dgm:forEach>
        </dgm:if>
        <dgm:else name="Name16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 ?><Relationships xmlns="http://schemas.openxmlformats.org/package/2006/relationships"><Relationship Id="rId1" Type="http://schemas.openxmlformats.org/officeDocument/2006/relationships/theme" Target="../theme/theme3.xml"  /></Relationships>
</file>

<file path=ppt/handoutMasters/handoutMaster1.xml><?xml version="1.0" encoding="utf-8"?>
<p:handoutMaste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 idx="0"/>
          </p:nvPr>
        </p:nvSpPr>
        <p:spPr>
          <a:xfrm>
            <a:off x="0" y="0"/>
            <a:ext cx="2949575" cy="498475"/>
          </a:xfrm>
          <a:prstGeom prst="rect">
            <a:avLst/>
          </a:prstGeom>
        </p:spPr>
        <p:txBody>
          <a:bodyPr vert="horz" lIns="91440" tIns="45720" rIns="91440" bIns="45720"/>
          <a:lstStyle>
            <a:lvl1pPr algn="l">
              <a:defRPr sz="1200"/>
            </a:lvl1pPr>
          </a:lstStyle>
          <a:p>
            <a:pPr lvl="0">
              <a:defRPr/>
            </a:pP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56038" y="0"/>
            <a:ext cx="2949575" cy="498475"/>
          </a:xfrm>
          <a:prstGeom prst="rect">
            <a:avLst/>
          </a:prstGeom>
        </p:spPr>
        <p:txBody>
          <a:bodyPr vert="horz" lIns="91440" tIns="45720" rIns="91440" bIns="45720"/>
          <a:lstStyle>
            <a:lvl1pPr algn="r">
              <a:defRPr sz="1200"/>
            </a:lvl1pPr>
          </a:lstStyle>
          <a:p>
            <a:pPr lvl="0">
              <a:defRPr/>
            </a:pPr>
            <a:fld id="{2D440386-9F63-4C7A-8095-8A5D880A805D}" type="datetime1">
              <a:rPr lang="ko-KR" altLang="en-US"/>
              <a:pPr lvl="0">
                <a:defRPr/>
              </a:pPr>
              <a:t>2023-02-15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9440863"/>
            <a:ext cx="2949575" cy="498475"/>
          </a:xfrm>
          <a:prstGeom prst="rect">
            <a:avLst/>
          </a:prstGeom>
        </p:spPr>
        <p:txBody>
          <a:bodyPr vert="horz" lIns="91440" tIns="45720" rIns="91440" bIns="45720" anchor="b"/>
          <a:lstStyle>
            <a:lvl1pPr algn="l">
              <a:defRPr sz="1200"/>
            </a:lvl1pPr>
          </a:lstStyle>
          <a:p>
            <a:pPr lvl="0">
              <a:defRPr/>
            </a:pPr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56038" y="9440863"/>
            <a:ext cx="2949575" cy="498475"/>
          </a:xfrm>
          <a:prstGeom prst="rect">
            <a:avLst/>
          </a:prstGeom>
        </p:spPr>
        <p:txBody>
          <a:bodyPr vert="horz" lIns="91440" tIns="45720" rIns="91440" bIns="45720" anchor="b"/>
          <a:lstStyle>
            <a:lvl1pPr algn="r">
              <a:defRPr sz="1200"/>
            </a:lvl1pPr>
          </a:lstStyle>
          <a:p>
            <a:pPr lvl="0">
              <a:defRPr/>
            </a:pPr>
            <a:fld id="{EBD7C077-9404-48ED-B4E3-CF06D533E69E}" type="slidenum">
              <a:rPr lang="ko-KR" altLang="en-US"/>
              <a:pPr lvl="0">
                <a:defRPr/>
              </a:pPr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 ?><Relationships xmlns="http://schemas.openxmlformats.org/package/2006/relationships"><Relationship Id="rId1" Type="http://schemas.openxmlformats.org/officeDocument/2006/relationships/theme" Target="../theme/theme2.xml"  /></Relationships>
</file>

<file path=ppt/notesMasters/notesMaster1.xml><?xml version="1.0" encoding="utf-8"?>
<p:notesMaste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 idx="0"/>
          </p:nvPr>
        </p:nvSpPr>
        <p:spPr>
          <a:xfrm>
            <a:off x="0" y="0"/>
            <a:ext cx="2949575" cy="498475"/>
          </a:xfrm>
          <a:prstGeom prst="rect">
            <a:avLst/>
          </a:prstGeom>
        </p:spPr>
        <p:txBody>
          <a:bodyPr vert="horz" lIns="91440" tIns="45720" rIns="91440" bIns="45720"/>
          <a:lstStyle>
            <a:lvl1pPr algn="l">
              <a:defRPr sz="1200"/>
            </a:lvl1pPr>
          </a:lstStyle>
          <a:p>
            <a:pPr lvl="0">
              <a:defRPr/>
            </a:pP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6038" y="0"/>
            <a:ext cx="2949575" cy="498475"/>
          </a:xfrm>
          <a:prstGeom prst="rect">
            <a:avLst/>
          </a:prstGeom>
        </p:spPr>
        <p:txBody>
          <a:bodyPr vert="horz" lIns="91440" tIns="45720" rIns="91440" bIns="45720"/>
          <a:lstStyle>
            <a:lvl1pPr algn="r">
              <a:defRPr sz="1200"/>
            </a:lvl1pPr>
          </a:lstStyle>
          <a:p>
            <a:pPr lvl="0">
              <a:defRPr/>
            </a:pPr>
            <a:fld id="{AF42BB3A-4766-458B-AF49-74D207C49CCE}" type="datetime1">
              <a:rPr lang="ko-KR" altLang="en-US"/>
              <a:pPr lvl="0">
                <a:defRPr/>
              </a:pPr>
              <a:t>2023-02-15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 noTextEdit="1"/>
          </p:cNvSpPr>
          <p:nvPr>
            <p:ph type="sldImg" idx="2"/>
          </p:nvPr>
        </p:nvSpPr>
        <p:spPr>
          <a:xfrm>
            <a:off x="422275" y="1243013"/>
            <a:ext cx="5962650" cy="33543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anchor="ctr"/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1038" y="4783138"/>
            <a:ext cx="5445125" cy="3913187"/>
          </a:xfrm>
          <a:prstGeom prst="rect">
            <a:avLst/>
          </a:prstGeom>
        </p:spPr>
        <p:txBody>
          <a:bodyPr vert="horz" lIns="91440" tIns="45720" rIns="91440" bIns="45720"/>
          <a:lstStyle/>
          <a:p>
            <a:pPr lvl="0">
              <a:defRPr/>
            </a:pPr>
            <a:r>
              <a:rPr lang="ko-KR" altLang="en-US"/>
              <a:t>마스터 텍스트 스타일을 편집하려면 클릭</a:t>
            </a:r>
            <a:endParaRPr lang="ko-KR" altLang="en-US"/>
          </a:p>
          <a:p>
            <a:pPr lvl="1">
              <a:defRPr/>
            </a:pPr>
            <a:r>
              <a:rPr lang="ko-KR" altLang="en-US"/>
              <a:t>두 번째 수준</a:t>
            </a:r>
            <a:endParaRPr lang="ko-KR" altLang="en-US"/>
          </a:p>
          <a:p>
            <a:pPr lvl="2">
              <a:defRPr/>
            </a:pPr>
            <a:r>
              <a:rPr lang="ko-KR" altLang="en-US"/>
              <a:t>세 번째 수준</a:t>
            </a:r>
            <a:endParaRPr lang="ko-KR" altLang="en-US"/>
          </a:p>
          <a:p>
            <a:pPr lvl="3">
              <a:defRPr/>
            </a:pPr>
            <a:r>
              <a:rPr lang="ko-KR" altLang="en-US"/>
              <a:t>네 번째 수준</a:t>
            </a:r>
            <a:endParaRPr lang="ko-KR" altLang="en-US"/>
          </a:p>
          <a:p>
            <a:pPr lvl="4">
              <a:defRPr/>
            </a:pPr>
            <a:r>
              <a:rPr lang="ko-KR" altLang="en-US"/>
              <a:t>다섯 번째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440863"/>
            <a:ext cx="2949575" cy="498475"/>
          </a:xfrm>
          <a:prstGeom prst="rect">
            <a:avLst/>
          </a:prstGeom>
        </p:spPr>
        <p:txBody>
          <a:bodyPr vert="horz" lIns="91440" tIns="45720" rIns="91440" bIns="45720" anchor="b"/>
          <a:lstStyle>
            <a:lvl1pPr algn="l">
              <a:defRPr sz="1200"/>
            </a:lvl1pPr>
          </a:lstStyle>
          <a:p>
            <a:pPr lvl="0">
              <a:defRPr/>
            </a:pPr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6038" y="9440863"/>
            <a:ext cx="2949575" cy="498475"/>
          </a:xfrm>
          <a:prstGeom prst="rect">
            <a:avLst/>
          </a:prstGeom>
        </p:spPr>
        <p:txBody>
          <a:bodyPr vert="horz" lIns="91440" tIns="45720" rIns="91440" bIns="45720" anchor="b"/>
          <a:lstStyle>
            <a:lvl1pPr algn="r">
              <a:defRPr sz="1200"/>
            </a:lvl1pPr>
          </a:lstStyle>
          <a:p>
            <a:pPr lvl="0">
              <a:defRPr/>
            </a:pPr>
            <a:fld id="{4CBE497A-3AC9-42D6-97CF-C4EE46C799F9}" type="slidenum">
              <a:rPr lang="ko-KR" altLang="en-US"/>
              <a:pPr lvl="0">
                <a:defRPr/>
              </a:pPr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 ?><Relationships xmlns="http://schemas.openxmlformats.org/package/2006/relationships"><Relationship Id="rId1" Type="http://schemas.openxmlformats.org/officeDocument/2006/relationships/slide" Target="../slides/slide21.xml"  /><Relationship Id="rId2" Type="http://schemas.openxmlformats.org/officeDocument/2006/relationships/notesMaster" Target="../notesMasters/notesMaster1.xml"  /></Relationships>
</file>

<file path=ppt/notesSlides/_rels/notesSlide2.xml.rels><?xml version="1.0" encoding="UTF-8" standalone="yes" ?><Relationships xmlns="http://schemas.openxmlformats.org/package/2006/relationships"><Relationship Id="rId1" Type="http://schemas.openxmlformats.org/officeDocument/2006/relationships/slide" Target="../slides/slide22.xml"  /><Relationship Id="rId2" Type="http://schemas.openxmlformats.org/officeDocument/2006/relationships/notesMaster" Target="../notesMasters/notesMaster1.xml"  /></Relationships>
</file>

<file path=ppt/notesSlides/notesSlide1.xml><?xml version="1.0" encoding="utf-8"?>
<p:notes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 idx="0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lvl="0">
              <a:defRPr/>
            </a:pPr>
            <a:fld id="{E9B2BC62-B47E-449A-8599-B93F140B2D50}" type="slidenum">
              <a:rPr lang="en-US" altLang="en-US"/>
              <a:pPr lvl="0">
                <a:defRPr/>
              </a:pPr>
              <a:t>21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2.xml><?xml version="1.0" encoding="utf-8"?>
<p:notes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 idx="0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lvl="0">
              <a:defRPr/>
            </a:pPr>
            <a:fld id="{E9B2BC62-B47E-449A-8599-B93F140B2D50}" type="slidenum">
              <a:rPr lang="en-US" altLang="en-US"/>
              <a:pPr lvl="0">
                <a:defRPr/>
              </a:pPr>
              <a:t>22</a:t>
            </a:fld>
            <a:endParaRPr lang="en-US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2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3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4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5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6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7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8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9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10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11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12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Relationship Id="rId2" Type="http://schemas.openxmlformats.org/officeDocument/2006/relationships/image" Target="../media/image1.png"  /></Relationships>
</file>

<file path=ppt/slideLayouts/_rels/slideLayout13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Relationship Id="rId2" Type="http://schemas.openxmlformats.org/officeDocument/2006/relationships/image" Target="../media/image2.jpeg"  /><Relationship Id="rId3" Type="http://schemas.openxmlformats.org/officeDocument/2006/relationships/image" Target="../media/image3.png"  /></Relationships>
</file>

<file path=ppt/slideLayouts/_rels/slideLayout14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15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Relationship Id="rId2" Type="http://schemas.openxmlformats.org/officeDocument/2006/relationships/image" Target="../media/image2.jpeg"  /></Relationships>
</file>

<file path=ppt/slideLayouts/_rels/slideLayout16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Relationship Id="rId2" Type="http://schemas.openxmlformats.org/officeDocument/2006/relationships/image" Target="../media/image4.png"  /></Relationships>
</file>

<file path=ppt/slideLayouts/_rels/slideLayout17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Relationship Id="rId2" Type="http://schemas.openxmlformats.org/officeDocument/2006/relationships/image" Target="../media/image5.png"  /></Relationships>
</file>

<file path=ppt/slideLayouts/_rels/slideLayout18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Relationship Id="rId2" Type="http://schemas.openxmlformats.org/officeDocument/2006/relationships/image" Target="../media/image1.png"  /></Relationships>
</file>

<file path=ppt/slideLayouts/_rels/slideLayout19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Relationship Id="rId2" Type="http://schemas.openxmlformats.org/officeDocument/2006/relationships/image" Target="../media/image2.jpeg"  /></Relationships>
</file>

<file path=ppt/slideLayouts/_rels/slideLayout20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Relationship Id="rId2" Type="http://schemas.openxmlformats.org/officeDocument/2006/relationships/image" Target="../media/image6.png"  /></Relationships>
</file>

<file path=ppt/slideLayouts/_rels/slideLayout21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CA323DD-7220-CAA6-8C1F-AF8D2BEF5AA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  <a:endParaRPr lang="en-US"/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7E848689-F37B-1B5F-E941-943C64E4879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  <a:endParaRPr lang="en-US"/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91D2B3AE-4D91-38F0-D810-74AD5110F3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D1FF70-4C93-4C6F-A555-E7ED31B7FCF2}" type="datetimeFigureOut">
              <a:rPr lang="en-US" smtClean="0"/>
              <a:t>2/13/2023</a:t>
            </a:fld>
            <a:endParaRPr 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24A5CAEB-3239-F4A7-E40F-E3014B4CD7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F5D0C2D0-750B-D40E-A8A7-ECF16B1CC2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7D4A92-B063-4585-90E8-944F70F7E8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96320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3A7503D-D4A1-6272-CB72-D43818A8AD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DABF091B-8C10-DE85-39E3-A3ACE81A9A1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/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B6C4A73F-2AE2-7D32-DBA8-79AF0023AC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D1FF70-4C93-4C6F-A555-E7ED31B7FCF2}" type="datetimeFigureOut">
              <a:rPr lang="en-US" smtClean="0"/>
              <a:t>2/13/2023</a:t>
            </a:fld>
            <a:endParaRPr 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BDD27529-49A6-9E3B-A337-CF2B204755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4BA3E029-E6D1-CF11-864C-8B8C4E561F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7D4A92-B063-4585-90E8-944F70F7E8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13783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E20DF5A-D394-5E94-422D-59630DC7DD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  <a:endParaRPr lang="en-US"/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203B78B5-850B-35DA-E722-F52ED37CDF7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2738679D-6988-4002-B205-DDCEADB213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D1FF70-4C93-4C6F-A555-E7ED31B7FCF2}" type="datetimeFigureOut">
              <a:rPr lang="en-US" smtClean="0"/>
              <a:t>2/13/2023</a:t>
            </a:fld>
            <a:endParaRPr 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04F184EA-15CC-2D0E-987C-E833AAE85C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E3CB9833-2E1A-04B3-8ABB-8D36855BEA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7D4A92-B063-4585-90E8-944F70F7E8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7641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9E9FCEA-DEE9-2BC4-A574-D8EDFF0693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5EFB01EC-1D03-AE20-1DE4-3AB345B642D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/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1D167595-1E5F-923B-BFF4-1F5745D4F8E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/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8BD09578-B8BA-2B3B-CAF5-6ADEB570C3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D1FF70-4C93-4C6F-A555-E7ED31B7FCF2}" type="datetimeFigureOut">
              <a:rPr lang="en-US" smtClean="0"/>
              <a:t>2/13/2023</a:t>
            </a:fld>
            <a:endParaRPr 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D45E10BB-66CD-16BE-3B4B-5DEBDAE050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BB29EBB4-2B60-1D97-F500-A2CC5E3FB1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7D4A92-B063-4585-90E8-944F70F7E8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78775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0258A9E-20E9-1F08-D3D2-3488AE7D9E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/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296FE627-38D5-388B-4BBC-C971468F585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DF8ABFDC-D2EE-04D1-24C8-ACB82E322C1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/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E702A9F6-F6AB-5E6A-B144-C4BBB0F74C2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F4472CD7-9499-C8EA-9D8E-39E0134B1E1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/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C3F16BD0-BC63-2684-AC8F-CC5EA420C5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D1FF70-4C93-4C6F-A555-E7ED31B7FCF2}" type="datetimeFigureOut">
              <a:rPr lang="en-US" smtClean="0"/>
              <a:t>2/13/2023</a:t>
            </a:fld>
            <a:endParaRPr 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D0819BB2-FA46-2501-BB46-8C23498747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69415EA1-AEE7-A38D-B4F1-041D7EB156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7D4A92-B063-4585-90E8-944F70F7E8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96130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F45FF69-D667-701E-414F-0A064159CD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/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E10E185F-D571-AB29-51B5-C9F4E473ED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D1FF70-4C93-4C6F-A555-E7ED31B7FCF2}" type="datetimeFigureOut">
              <a:rPr lang="en-US" smtClean="0"/>
              <a:t>2/13/2023</a:t>
            </a:fld>
            <a:endParaRPr 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9C0C1BD0-0EF1-7AF7-64DA-F241F5AE5A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DD6779AB-4E34-1516-3334-65C69F086C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7D4A92-B063-4585-90E8-944F70F7E8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65891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EF9EC6EE-8E2E-8389-E909-BB398FFBC0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D1FF70-4C93-4C6F-A555-E7ED31B7FCF2}" type="datetimeFigureOut">
              <a:rPr lang="en-US" smtClean="0"/>
              <a:t>2/13/2023</a:t>
            </a:fld>
            <a:endParaRPr 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8C9A64DA-7F79-DE1E-D37B-473317F302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E3583A1E-883A-E1D7-2BF9-2E111979ED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7D4A92-B063-4585-90E8-944F70F7E8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20586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2F83394-33F0-7FA0-EF50-62AF4EAA8B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  <a:endParaRPr lang="en-US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C3546E4D-8E20-B185-F236-E007AE88C98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26BADB01-C2A6-A701-EAC9-B15052041F7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E2A6CE5D-0F17-08FD-3BE6-559D96AC17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D1FF70-4C93-4C6F-A555-E7ED31B7FCF2}" type="datetimeFigureOut">
              <a:rPr lang="en-US" smtClean="0"/>
              <a:t>2/13/2023</a:t>
            </a:fld>
            <a:endParaRPr 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C4B62216-F4C4-93F0-268F-00AB8E97E2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A359F3D4-E5AE-8343-78D8-2880E78082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7D4A92-B063-4585-90E8-944F70F7E8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55402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D4782C0-5849-7A53-0F53-C714610E02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  <a:endParaRPr lang="en-US"/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A7C1D073-E8EA-3A0A-46CF-10A5DDC247D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06DE5C59-2CCE-8D50-EE8C-36CDD318897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D3FCBC59-9FBC-9880-E2D5-98007417CD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D1FF70-4C93-4C6F-A555-E7ED31B7FCF2}" type="datetimeFigureOut">
              <a:rPr lang="en-US" smtClean="0"/>
              <a:t>2/13/2023</a:t>
            </a:fld>
            <a:endParaRPr 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D1425CD2-4FC9-C5BB-AFE7-4B786E1A9B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5492D130-033A-1F04-2470-B2C50C027D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7D4A92-B063-4585-90E8-944F70F7E8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70888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22A0768-39F2-36BC-325E-6655583594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/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5276792F-E99C-9662-F518-51DF7F1989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/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54A048F8-9BD0-FB6C-C846-5557693F14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D1FF70-4C93-4C6F-A555-E7ED31B7FCF2}" type="datetimeFigureOut">
              <a:rPr lang="en-US" smtClean="0"/>
              <a:t>2/13/2023</a:t>
            </a:fld>
            <a:endParaRPr 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E226B116-326A-49A9-5603-99835E8ADF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965E8AAB-048F-DFE5-E82E-132B25EE19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7D4A92-B063-4585-90E8-944F70F7E8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75801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8F944FDD-22EB-E648-AD7C-BD9E7EB0108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  <a:endParaRPr lang="en-US"/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FFF58883-08F6-919D-7669-DC0107A204E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/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8DF49205-8542-74AF-5E6D-DA455CB1E0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D1FF70-4C93-4C6F-A555-E7ED31B7FCF2}" type="datetimeFigureOut">
              <a:rPr lang="en-US" smtClean="0"/>
              <a:t>2/13/2023</a:t>
            </a:fld>
            <a:endParaRPr 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08C944F5-FA68-7854-BE7B-C57BA482BF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17C9FA77-7EC3-BCAE-F7CF-0D3B4F4905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7D4A92-B063-4585-90E8-944F70F7E8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996410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제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림 5">
            <a:extLst>
              <a:ext uri="{FF2B5EF4-FFF2-40B4-BE49-F238E27FC236}">
                <a16:creationId xmlns:a16="http://schemas.microsoft.com/office/drawing/2014/main" id="{7E2CD907-A7DB-9FD1-FE81-5FB87EA389E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266141" cy="6858000"/>
          </a:xfrm>
          <a:prstGeom prst="rect">
            <a:avLst/>
          </a:prstGeom>
        </p:spPr>
      </p:pic>
      <p:sp>
        <p:nvSpPr>
          <p:cNvPr id="7" name="직사각형 6">
            <a:extLst>
              <a:ext uri="{FF2B5EF4-FFF2-40B4-BE49-F238E27FC236}">
                <a16:creationId xmlns:a16="http://schemas.microsoft.com/office/drawing/2014/main" id="{CFBCBBE2-C311-0E91-AB0D-D209A0856178}"/>
              </a:ext>
            </a:extLst>
          </p:cNvPr>
          <p:cNvSpPr/>
          <p:nvPr userDrawn="1"/>
        </p:nvSpPr>
        <p:spPr>
          <a:xfrm>
            <a:off x="0" y="0"/>
            <a:ext cx="12266141" cy="6858000"/>
          </a:xfrm>
          <a:prstGeom prst="rect">
            <a:avLst/>
          </a:prstGeom>
          <a:solidFill>
            <a:schemeClr val="bg1">
              <a:alpha val="6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1" name="직각 삼각형 10">
            <a:extLst>
              <a:ext uri="{FF2B5EF4-FFF2-40B4-BE49-F238E27FC236}">
                <a16:creationId xmlns:a16="http://schemas.microsoft.com/office/drawing/2014/main" id="{B962535B-E633-6797-4C7B-9F218913C099}"/>
              </a:ext>
            </a:extLst>
          </p:cNvPr>
          <p:cNvSpPr/>
          <p:nvPr userDrawn="1"/>
        </p:nvSpPr>
        <p:spPr>
          <a:xfrm>
            <a:off x="10047" y="4530055"/>
            <a:ext cx="12192000" cy="2028370"/>
          </a:xfrm>
          <a:prstGeom prst="rtTriangle">
            <a:avLst/>
          </a:prstGeom>
          <a:solidFill>
            <a:schemeClr val="accent3">
              <a:lumMod val="40000"/>
              <a:lumOff val="6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직각 삼각형 7">
            <a:extLst>
              <a:ext uri="{FF2B5EF4-FFF2-40B4-BE49-F238E27FC236}">
                <a16:creationId xmlns:a16="http://schemas.microsoft.com/office/drawing/2014/main" id="{E203F0E8-A09B-F57C-6B98-E85A7AA1D472}"/>
              </a:ext>
            </a:extLst>
          </p:cNvPr>
          <p:cNvSpPr/>
          <p:nvPr/>
        </p:nvSpPr>
        <p:spPr>
          <a:xfrm flipH="1">
            <a:off x="8368" y="4344482"/>
            <a:ext cx="12192000" cy="2217338"/>
          </a:xfrm>
          <a:prstGeom prst="rtTriangle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직각 삼각형 8">
            <a:extLst>
              <a:ext uri="{FF2B5EF4-FFF2-40B4-BE49-F238E27FC236}">
                <a16:creationId xmlns:a16="http://schemas.microsoft.com/office/drawing/2014/main" id="{CFB40B24-4D0F-4FCF-E6FB-4F0659D877DD}"/>
              </a:ext>
            </a:extLst>
          </p:cNvPr>
          <p:cNvSpPr/>
          <p:nvPr/>
        </p:nvSpPr>
        <p:spPr>
          <a:xfrm flipH="1">
            <a:off x="1550" y="5655735"/>
            <a:ext cx="12192000" cy="895972"/>
          </a:xfrm>
          <a:prstGeom prst="rtTriangle">
            <a:avLst/>
          </a:prstGeom>
          <a:gradFill flip="none" rotWithShape="0">
            <a:gsLst>
              <a:gs pos="0">
                <a:srgbClr val="082B4F"/>
              </a:gs>
              <a:gs pos="100000">
                <a:srgbClr val="0C477F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0BD7C2AB-9EC5-3731-C44A-E700DBEB42A1}"/>
              </a:ext>
            </a:extLst>
          </p:cNvPr>
          <p:cNvSpPr/>
          <p:nvPr/>
        </p:nvSpPr>
        <p:spPr>
          <a:xfrm>
            <a:off x="0" y="6551802"/>
            <a:ext cx="12200368" cy="306197"/>
          </a:xfrm>
          <a:prstGeom prst="rect">
            <a:avLst/>
          </a:prstGeom>
          <a:gradFill flip="none" rotWithShape="0">
            <a:gsLst>
              <a:gs pos="0">
                <a:srgbClr val="082A4F"/>
              </a:gs>
              <a:gs pos="100000">
                <a:srgbClr val="0C477F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35932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제목">
    <p:bg>
      <p:bgPr>
        <a:blipFill dpi="0" rotWithShape="1">
          <a:blip r:embed="rId2">
            <a:lum/>
          </a:blip>
          <a:srcRect/>
          <a:stretch>
            <a:fillRect t="-12000" b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>
            <a:extLst>
              <a:ext uri="{FF2B5EF4-FFF2-40B4-BE49-F238E27FC236}">
                <a16:creationId xmlns:a16="http://schemas.microsoft.com/office/drawing/2014/main" id="{30FB44E9-4A6A-B860-6806-2B7ACC689BC0}"/>
              </a:ext>
            </a:extLst>
          </p:cNvPr>
          <p:cNvSpPr/>
          <p:nvPr userDrawn="1"/>
        </p:nvSpPr>
        <p:spPr>
          <a:xfrm>
            <a:off x="-344" y="0"/>
            <a:ext cx="12192343" cy="6858000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  <a:alpha val="70000"/>
                </a:schemeClr>
              </a:gs>
              <a:gs pos="38000">
                <a:schemeClr val="accent1">
                  <a:lumMod val="60000"/>
                  <a:lumOff val="40000"/>
                  <a:alpha val="70000"/>
                </a:schemeClr>
              </a:gs>
              <a:gs pos="73000">
                <a:schemeClr val="accent1">
                  <a:lumMod val="75000"/>
                  <a:alpha val="70000"/>
                </a:schemeClr>
              </a:gs>
              <a:gs pos="90000">
                <a:schemeClr val="accent1">
                  <a:lumMod val="50000"/>
                  <a:alpha val="90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cxnSp>
        <p:nvCxnSpPr>
          <p:cNvPr id="3" name="직선 연결선 2">
            <a:extLst>
              <a:ext uri="{FF2B5EF4-FFF2-40B4-BE49-F238E27FC236}">
                <a16:creationId xmlns:a16="http://schemas.microsoft.com/office/drawing/2014/main" id="{A2551896-8D00-068F-2BD2-7A1DB8CD572D}"/>
              </a:ext>
            </a:extLst>
          </p:cNvPr>
          <p:cNvCxnSpPr>
            <a:cxnSpLocks/>
          </p:cNvCxnSpPr>
          <p:nvPr userDrawn="1"/>
        </p:nvCxnSpPr>
        <p:spPr>
          <a:xfrm>
            <a:off x="416496" y="548680"/>
            <a:ext cx="614281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직선 연결선 3">
            <a:extLst>
              <a:ext uri="{FF2B5EF4-FFF2-40B4-BE49-F238E27FC236}">
                <a16:creationId xmlns:a16="http://schemas.microsoft.com/office/drawing/2014/main" id="{FFD080F2-9BEB-6A00-BBE9-56B06E03F53E}"/>
              </a:ext>
            </a:extLst>
          </p:cNvPr>
          <p:cNvCxnSpPr>
            <a:cxnSpLocks/>
          </p:cNvCxnSpPr>
          <p:nvPr userDrawn="1"/>
        </p:nvCxnSpPr>
        <p:spPr>
          <a:xfrm>
            <a:off x="416496" y="2120740"/>
            <a:ext cx="1092055" cy="0"/>
          </a:xfrm>
          <a:prstGeom prst="line">
            <a:avLst/>
          </a:prstGeom>
          <a:ln w="6350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그림 4">
            <a:extLst>
              <a:ext uri="{FF2B5EF4-FFF2-40B4-BE49-F238E27FC236}">
                <a16:creationId xmlns:a16="http://schemas.microsoft.com/office/drawing/2014/main" id="{C4117719-04D4-537C-FF11-4A7A5546E66F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03006" y="6345179"/>
            <a:ext cx="2083161" cy="3796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266639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그룹 5">
            <a:extLst>
              <a:ext uri="{FF2B5EF4-FFF2-40B4-BE49-F238E27FC236}">
                <a16:creationId xmlns:a16="http://schemas.microsoft.com/office/drawing/2014/main" id="{1C0FF033-BC72-F823-D92C-F38D84176226}"/>
              </a:ext>
            </a:extLst>
          </p:cNvPr>
          <p:cNvGrpSpPr/>
          <p:nvPr userDrawn="1"/>
        </p:nvGrpSpPr>
        <p:grpSpPr>
          <a:xfrm>
            <a:off x="0" y="3597305"/>
            <a:ext cx="12212093" cy="3260695"/>
            <a:chOff x="-8368" y="3597305"/>
            <a:chExt cx="12212093" cy="3260695"/>
          </a:xfrm>
        </p:grpSpPr>
        <p:sp>
          <p:nvSpPr>
            <p:cNvPr id="7" name="직사각형 6">
              <a:extLst>
                <a:ext uri="{FF2B5EF4-FFF2-40B4-BE49-F238E27FC236}">
                  <a16:creationId xmlns:a16="http://schemas.microsoft.com/office/drawing/2014/main" id="{178BBDB7-E60F-404B-0F05-6123838BF640}"/>
                </a:ext>
              </a:extLst>
            </p:cNvPr>
            <p:cNvSpPr/>
            <p:nvPr/>
          </p:nvSpPr>
          <p:spPr>
            <a:xfrm>
              <a:off x="3357" y="5156483"/>
              <a:ext cx="12200368" cy="1130438"/>
            </a:xfrm>
            <a:prstGeom prst="rect">
              <a:avLst/>
            </a:prstGeom>
            <a:solidFill>
              <a:srgbClr val="DBDBD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8" name="직각 삼각형 7">
              <a:extLst>
                <a:ext uri="{FF2B5EF4-FFF2-40B4-BE49-F238E27FC236}">
                  <a16:creationId xmlns:a16="http://schemas.microsoft.com/office/drawing/2014/main" id="{E203F0E8-A09B-F57C-6B98-E85A7AA1D472}"/>
                </a:ext>
              </a:extLst>
            </p:cNvPr>
            <p:cNvSpPr/>
            <p:nvPr/>
          </p:nvSpPr>
          <p:spPr>
            <a:xfrm flipH="1">
              <a:off x="0" y="3597305"/>
              <a:ext cx="12192000" cy="1567543"/>
            </a:xfrm>
            <a:prstGeom prst="rtTriangle">
              <a:avLst/>
            </a:prstGeom>
            <a:solidFill>
              <a:schemeClr val="accent3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9" name="직각 삼각형 8">
              <a:extLst>
                <a:ext uri="{FF2B5EF4-FFF2-40B4-BE49-F238E27FC236}">
                  <a16:creationId xmlns:a16="http://schemas.microsoft.com/office/drawing/2014/main" id="{CFB40B24-4D0F-4FCF-E6FB-4F0659D877DD}"/>
                </a:ext>
              </a:extLst>
            </p:cNvPr>
            <p:cNvSpPr/>
            <p:nvPr/>
          </p:nvSpPr>
          <p:spPr>
            <a:xfrm flipH="1">
              <a:off x="1571" y="4161686"/>
              <a:ext cx="12192000" cy="1567543"/>
            </a:xfrm>
            <a:prstGeom prst="rtTriangle">
              <a:avLst/>
            </a:prstGeom>
            <a:gradFill flip="none" rotWithShape="0">
              <a:gsLst>
                <a:gs pos="0">
                  <a:srgbClr val="082B4F"/>
                </a:gs>
                <a:gs pos="100000">
                  <a:srgbClr val="0C477F"/>
                </a:gs>
              </a:gsLst>
              <a:lin ang="108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0" name="직사각형 9">
              <a:extLst>
                <a:ext uri="{FF2B5EF4-FFF2-40B4-BE49-F238E27FC236}">
                  <a16:creationId xmlns:a16="http://schemas.microsoft.com/office/drawing/2014/main" id="{0BD7C2AB-9EC5-3731-C44A-E700DBEB42A1}"/>
                </a:ext>
              </a:extLst>
            </p:cNvPr>
            <p:cNvSpPr/>
            <p:nvPr/>
          </p:nvSpPr>
          <p:spPr>
            <a:xfrm>
              <a:off x="-8368" y="5727562"/>
              <a:ext cx="12200368" cy="1130438"/>
            </a:xfrm>
            <a:prstGeom prst="rect">
              <a:avLst/>
            </a:prstGeom>
            <a:gradFill flip="none" rotWithShape="0">
              <a:gsLst>
                <a:gs pos="0">
                  <a:srgbClr val="082A4F"/>
                </a:gs>
                <a:gs pos="100000">
                  <a:srgbClr val="0C477F"/>
                </a:gs>
              </a:gsLst>
              <a:lin ang="108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279875818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소목차">
    <p:bg>
      <p:bgPr>
        <a:blipFill dpi="0" rotWithShape="1">
          <a:blip r:embed="rId2">
            <a:lum/>
          </a:blip>
          <a:srcRect/>
          <a:stretch>
            <a:fillRect t="-12000" b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>
            <a:extLst>
              <a:ext uri="{FF2B5EF4-FFF2-40B4-BE49-F238E27FC236}">
                <a16:creationId xmlns:a16="http://schemas.microsoft.com/office/drawing/2014/main" id="{4721DB39-F112-68CE-D078-88885B6B150F}"/>
              </a:ext>
            </a:extLst>
          </p:cNvPr>
          <p:cNvSpPr/>
          <p:nvPr userDrawn="1"/>
        </p:nvSpPr>
        <p:spPr>
          <a:xfrm>
            <a:off x="0" y="0"/>
            <a:ext cx="12192118" cy="6858000"/>
          </a:xfrm>
          <a:prstGeom prst="rect">
            <a:avLst/>
          </a:prstGeom>
          <a:solidFill>
            <a:schemeClr val="bg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B238BF72-D7AD-0746-CC64-DF213536E3B4}"/>
              </a:ext>
            </a:extLst>
          </p:cNvPr>
          <p:cNvSpPr/>
          <p:nvPr userDrawn="1"/>
        </p:nvSpPr>
        <p:spPr>
          <a:xfrm>
            <a:off x="856509" y="3932730"/>
            <a:ext cx="9526155" cy="48553"/>
          </a:xfrm>
          <a:prstGeom prst="rect">
            <a:avLst/>
          </a:prstGeom>
          <a:solidFill>
            <a:srgbClr val="0A396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800"/>
          </a:p>
        </p:txBody>
      </p:sp>
    </p:spTree>
    <p:extLst>
      <p:ext uri="{BB962C8B-B14F-4D97-AF65-F5344CB8AC3E}">
        <p14:creationId xmlns:p14="http://schemas.microsoft.com/office/powerpoint/2010/main" val="6645450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내용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>
            <a:extLst>
              <a:ext uri="{FF2B5EF4-FFF2-40B4-BE49-F238E27FC236}">
                <a16:creationId xmlns:a16="http://schemas.microsoft.com/office/drawing/2014/main" id="{01FBAD9C-2D2A-CAE4-85BA-935FC1DF4C45}"/>
              </a:ext>
            </a:extLst>
          </p:cNvPr>
          <p:cNvSpPr/>
          <p:nvPr userDrawn="1"/>
        </p:nvSpPr>
        <p:spPr>
          <a:xfrm flipV="1">
            <a:off x="0" y="72771"/>
            <a:ext cx="12185095" cy="811484"/>
          </a:xfrm>
          <a:prstGeom prst="rect">
            <a:avLst/>
          </a:prstGeom>
          <a:solidFill>
            <a:srgbClr val="DBDB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E99C0803-A37F-EF12-DA18-06FCB67528D7}"/>
              </a:ext>
            </a:extLst>
          </p:cNvPr>
          <p:cNvSpPr/>
          <p:nvPr userDrawn="1"/>
        </p:nvSpPr>
        <p:spPr>
          <a:xfrm flipV="1">
            <a:off x="-1456" y="-2"/>
            <a:ext cx="12193456" cy="702193"/>
          </a:xfrm>
          <a:prstGeom prst="rect">
            <a:avLst/>
          </a:prstGeom>
          <a:gradFill flip="none" rotWithShape="0">
            <a:gsLst>
              <a:gs pos="0">
                <a:srgbClr val="082A4F"/>
              </a:gs>
              <a:gs pos="100000">
                <a:srgbClr val="0C477F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2" name="그림 1">
            <a:extLst>
              <a:ext uri="{FF2B5EF4-FFF2-40B4-BE49-F238E27FC236}">
                <a16:creationId xmlns:a16="http://schemas.microsoft.com/office/drawing/2014/main" id="{A574CE7B-11AE-7ED9-33DE-D1E8341A4910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99249" y="17416"/>
            <a:ext cx="705666" cy="6726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160872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내용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204B6156-9C42-DECF-ADCD-31AE70100B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48800" y="6492870"/>
            <a:ext cx="2743200" cy="365125"/>
          </a:xfrm>
        </p:spPr>
        <p:txBody>
          <a:bodyPr/>
          <a:lstStyle/>
          <a:p>
            <a:fld id="{A2D79DBA-4B5A-47B7-9D33-7E437F669080}" type="slidenum">
              <a:rPr lang="en-US" smtClean="0"/>
              <a:t>‹#›</a:t>
            </a:fld>
            <a:endParaRPr lang="en-US"/>
          </a:p>
        </p:txBody>
      </p:sp>
      <p:cxnSp>
        <p:nvCxnSpPr>
          <p:cNvPr id="7" name="직선 연결선 6">
            <a:extLst>
              <a:ext uri="{FF2B5EF4-FFF2-40B4-BE49-F238E27FC236}">
                <a16:creationId xmlns:a16="http://schemas.microsoft.com/office/drawing/2014/main" id="{EC85DDAF-1C14-24A5-C620-99370C70B2C8}"/>
              </a:ext>
            </a:extLst>
          </p:cNvPr>
          <p:cNvCxnSpPr/>
          <p:nvPr userDrawn="1"/>
        </p:nvCxnSpPr>
        <p:spPr>
          <a:xfrm>
            <a:off x="357869" y="648605"/>
            <a:ext cx="11736000" cy="0"/>
          </a:xfrm>
          <a:prstGeom prst="line">
            <a:avLst/>
          </a:prstGeom>
          <a:ln>
            <a:solidFill>
              <a:srgbClr val="0A396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직사각형 7">
            <a:extLst>
              <a:ext uri="{FF2B5EF4-FFF2-40B4-BE49-F238E27FC236}">
                <a16:creationId xmlns:a16="http://schemas.microsoft.com/office/drawing/2014/main" id="{9F8C171A-A34D-AE98-70F3-7811B1C8415E}"/>
              </a:ext>
            </a:extLst>
          </p:cNvPr>
          <p:cNvSpPr/>
          <p:nvPr userDrawn="1"/>
        </p:nvSpPr>
        <p:spPr>
          <a:xfrm>
            <a:off x="0" y="0"/>
            <a:ext cx="272087" cy="6857991"/>
          </a:xfrm>
          <a:prstGeom prst="rect">
            <a:avLst/>
          </a:prstGeom>
          <a:gradFill>
            <a:gsLst>
              <a:gs pos="100000">
                <a:srgbClr val="0C477F"/>
              </a:gs>
              <a:gs pos="0">
                <a:srgbClr val="08294C"/>
              </a:gs>
            </a:gsLst>
            <a:path path="circle">
              <a:fillToRect l="100000" t="100000"/>
            </a:path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 algn="ctr"/>
            <a:endParaRPr lang="ko-KR" altLang="en-US"/>
          </a:p>
        </p:txBody>
      </p:sp>
      <p:pic>
        <p:nvPicPr>
          <p:cNvPr id="9" name="그림 8">
            <a:extLst>
              <a:ext uri="{FF2B5EF4-FFF2-40B4-BE49-F238E27FC236}">
                <a16:creationId xmlns:a16="http://schemas.microsoft.com/office/drawing/2014/main" id="{0F520B58-0145-B07D-750D-AAFA6D95C9DC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10701" y="-4440"/>
            <a:ext cx="683168" cy="6629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141422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목차">
    <p:bg>
      <p:bgPr>
        <a:solidFill>
          <a:schemeClr val="bg1">
            <a:lumMod val="85000"/>
            <a:alpha val="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>
            <a:extLst>
              <a:ext uri="{FF2B5EF4-FFF2-40B4-BE49-F238E27FC236}">
                <a16:creationId xmlns:a16="http://schemas.microsoft.com/office/drawing/2014/main" id="{BF5DF281-F706-E1F8-0CEC-B47618ABDB1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776908" y="0"/>
            <a:ext cx="6421802" cy="6858000"/>
          </a:xfrm>
          <a:prstGeom prst="rect">
            <a:avLst/>
          </a:prstGeom>
        </p:spPr>
      </p:pic>
      <p:sp>
        <p:nvSpPr>
          <p:cNvPr id="3" name="직사각형 2">
            <a:extLst>
              <a:ext uri="{FF2B5EF4-FFF2-40B4-BE49-F238E27FC236}">
                <a16:creationId xmlns:a16="http://schemas.microsoft.com/office/drawing/2014/main" id="{37C1A735-C159-1799-F934-98FE7ACBC858}"/>
              </a:ext>
            </a:extLst>
          </p:cNvPr>
          <p:cNvSpPr/>
          <p:nvPr userDrawn="1"/>
        </p:nvSpPr>
        <p:spPr>
          <a:xfrm>
            <a:off x="5768541" y="-982"/>
            <a:ext cx="6440109" cy="6857999"/>
          </a:xfrm>
          <a:prstGeom prst="rect">
            <a:avLst/>
          </a:prstGeom>
          <a:solidFill>
            <a:schemeClr val="bg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직사각형 3">
            <a:extLst>
              <a:ext uri="{FF2B5EF4-FFF2-40B4-BE49-F238E27FC236}">
                <a16:creationId xmlns:a16="http://schemas.microsoft.com/office/drawing/2014/main" id="{CB3040C0-5E2D-0ED5-E02E-0F3D09F3B1ED}"/>
              </a:ext>
            </a:extLst>
          </p:cNvPr>
          <p:cNvSpPr/>
          <p:nvPr userDrawn="1"/>
        </p:nvSpPr>
        <p:spPr>
          <a:xfrm>
            <a:off x="5767754" y="0"/>
            <a:ext cx="6430956" cy="6858000"/>
          </a:xfrm>
          <a:prstGeom prst="rect">
            <a:avLst/>
          </a:prstGeom>
          <a:solidFill>
            <a:srgbClr val="1E3252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57B9B32-A2F6-B3FE-0046-0CC9C25181FE}"/>
              </a:ext>
            </a:extLst>
          </p:cNvPr>
          <p:cNvSpPr txBox="1"/>
          <p:nvPr userDrawn="1"/>
        </p:nvSpPr>
        <p:spPr>
          <a:xfrm>
            <a:off x="1106324" y="916210"/>
            <a:ext cx="330724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2800" dirty="0">
                <a:ln>
                  <a:solidFill>
                    <a:schemeClr val="bg1">
                      <a:alpha val="15000"/>
                    </a:schemeClr>
                  </a:solidFill>
                </a:ln>
                <a:solidFill>
                  <a:srgbClr val="082A4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CONTENTS</a:t>
            </a:r>
            <a:endParaRPr lang="ko-KR" altLang="en-US" sz="2800" dirty="0">
              <a:ln>
                <a:solidFill>
                  <a:schemeClr val="bg1">
                    <a:alpha val="15000"/>
                  </a:schemeClr>
                </a:solidFill>
              </a:ln>
              <a:solidFill>
                <a:srgbClr val="082A4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스퀘어 ExtraBold" panose="020B0600000101010101" pitchFamily="50" charset="-127"/>
              <a:ea typeface="나눔스퀘어 ExtraBold" panose="020B0600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87796917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마지막장">
    <p:bg>
      <p:bgPr>
        <a:blipFill dpi="0" rotWithShape="1">
          <a:blip r:embed="rId2">
            <a:lum/>
          </a:blip>
          <a:srcRect/>
          <a:stretch>
            <a:fillRect t="-12000" b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>
            <a:extLst>
              <a:ext uri="{FF2B5EF4-FFF2-40B4-BE49-F238E27FC236}">
                <a16:creationId xmlns:a16="http://schemas.microsoft.com/office/drawing/2014/main" id="{1C71DBBD-76D1-9BEC-9982-22720A630106}"/>
              </a:ext>
            </a:extLst>
          </p:cNvPr>
          <p:cNvSpPr/>
          <p:nvPr userDrawn="1"/>
        </p:nvSpPr>
        <p:spPr>
          <a:xfrm>
            <a:off x="6019196" y="0"/>
            <a:ext cx="6172922" cy="6858000"/>
          </a:xfrm>
          <a:prstGeom prst="rect">
            <a:avLst/>
          </a:prstGeom>
          <a:solidFill>
            <a:schemeClr val="bg1">
              <a:alpha val="4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8A783446-C489-271F-1CE8-F8D2C92CC221}"/>
              </a:ext>
            </a:extLst>
          </p:cNvPr>
          <p:cNvSpPr/>
          <p:nvPr userDrawn="1"/>
        </p:nvSpPr>
        <p:spPr>
          <a:xfrm>
            <a:off x="-1" y="0"/>
            <a:ext cx="6014845" cy="6858000"/>
          </a:xfrm>
          <a:prstGeom prst="rect">
            <a:avLst/>
          </a:prstGeom>
          <a:solidFill>
            <a:srgbClr val="1E3252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67508553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마지막장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290424C5-8602-6DA7-E135-9F9EF877F2A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-2" y="0"/>
            <a:ext cx="12192001" cy="6897371"/>
          </a:xfrm>
          <a:prstGeom prst="rect">
            <a:avLst/>
          </a:prstGeom>
        </p:spPr>
      </p:pic>
      <p:sp>
        <p:nvSpPr>
          <p:cNvPr id="7" name="직사각형 6">
            <a:extLst>
              <a:ext uri="{FF2B5EF4-FFF2-40B4-BE49-F238E27FC236}">
                <a16:creationId xmlns:a16="http://schemas.microsoft.com/office/drawing/2014/main" id="{093C82D2-1B5E-1C50-1416-6ED2F55D079B}"/>
              </a:ext>
            </a:extLst>
          </p:cNvPr>
          <p:cNvSpPr/>
          <p:nvPr userDrawn="1"/>
        </p:nvSpPr>
        <p:spPr>
          <a:xfrm>
            <a:off x="6014844" y="0"/>
            <a:ext cx="6251297" cy="6858000"/>
          </a:xfrm>
          <a:prstGeom prst="rect">
            <a:avLst/>
          </a:prstGeom>
          <a:solidFill>
            <a:schemeClr val="bg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3CD38F88-C1C7-6A69-7849-E8EA2D97AE10}"/>
              </a:ext>
            </a:extLst>
          </p:cNvPr>
          <p:cNvSpPr/>
          <p:nvPr userDrawn="1"/>
        </p:nvSpPr>
        <p:spPr>
          <a:xfrm>
            <a:off x="-1" y="0"/>
            <a:ext cx="6014845" cy="6858000"/>
          </a:xfrm>
          <a:prstGeom prst="rect">
            <a:avLst/>
          </a:prstGeom>
          <a:solidFill>
            <a:srgbClr val="1E3252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77384967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>
            <a:extLst>
              <a:ext uri="{FF2B5EF4-FFF2-40B4-BE49-F238E27FC236}">
                <a16:creationId xmlns:a16="http://schemas.microsoft.com/office/drawing/2014/main" id="{01FBAD9C-2D2A-CAE4-85BA-935FC1DF4C45}"/>
              </a:ext>
            </a:extLst>
          </p:cNvPr>
          <p:cNvSpPr/>
          <p:nvPr userDrawn="1"/>
        </p:nvSpPr>
        <p:spPr>
          <a:xfrm rot="16200000" flipV="1">
            <a:off x="-3256163" y="3253909"/>
            <a:ext cx="6858003" cy="350182"/>
          </a:xfrm>
          <a:prstGeom prst="rect">
            <a:avLst/>
          </a:prstGeom>
          <a:solidFill>
            <a:srgbClr val="DBDB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" name="직각 삼각형 6">
            <a:extLst>
              <a:ext uri="{FF2B5EF4-FFF2-40B4-BE49-F238E27FC236}">
                <a16:creationId xmlns:a16="http://schemas.microsoft.com/office/drawing/2014/main" id="{1BD063F4-E512-7713-E134-895BC759DEBD}"/>
              </a:ext>
            </a:extLst>
          </p:cNvPr>
          <p:cNvSpPr/>
          <p:nvPr userDrawn="1"/>
        </p:nvSpPr>
        <p:spPr>
          <a:xfrm rot="16200000" flipH="1" flipV="1">
            <a:off x="-2704958" y="3051910"/>
            <a:ext cx="6856146" cy="752327"/>
          </a:xfrm>
          <a:prstGeom prst="rtTriangle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직각 삼각형 7">
            <a:extLst>
              <a:ext uri="{FF2B5EF4-FFF2-40B4-BE49-F238E27FC236}">
                <a16:creationId xmlns:a16="http://schemas.microsoft.com/office/drawing/2014/main" id="{77A6C84D-7CAD-F812-9FA3-CCF35E1ABA2C}"/>
              </a:ext>
            </a:extLst>
          </p:cNvPr>
          <p:cNvSpPr/>
          <p:nvPr userDrawn="1"/>
        </p:nvSpPr>
        <p:spPr>
          <a:xfrm rot="16200000" flipH="1" flipV="1">
            <a:off x="-2940379" y="3164484"/>
            <a:ext cx="6858002" cy="529026"/>
          </a:xfrm>
          <a:prstGeom prst="rtTriangle">
            <a:avLst/>
          </a:prstGeom>
          <a:gradFill flip="none" rotWithShape="0">
            <a:gsLst>
              <a:gs pos="0">
                <a:srgbClr val="082B4F"/>
              </a:gs>
              <a:gs pos="100000">
                <a:srgbClr val="0C477F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E99C0803-A37F-EF12-DA18-06FCB67528D7}"/>
              </a:ext>
            </a:extLst>
          </p:cNvPr>
          <p:cNvSpPr/>
          <p:nvPr userDrawn="1"/>
        </p:nvSpPr>
        <p:spPr>
          <a:xfrm rot="16200000" flipV="1">
            <a:off x="-3317908" y="3314330"/>
            <a:ext cx="6862709" cy="230305"/>
          </a:xfrm>
          <a:prstGeom prst="rect">
            <a:avLst/>
          </a:prstGeom>
          <a:gradFill flip="none" rotWithShape="0">
            <a:gsLst>
              <a:gs pos="0">
                <a:srgbClr val="082A4F"/>
              </a:gs>
              <a:gs pos="100000">
                <a:srgbClr val="0C477F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32821275"/>
      </p:ext>
    </p:extLst>
  </p:cSld>
  <p:clrMapOvr>
    <a:masterClrMapping/>
  </p:clrMapOvr>
</p:sldLayout>
</file>

<file path=ppt/slideMasters/_rels/slideMaster1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.xml"  /><Relationship Id="rId10" Type="http://schemas.openxmlformats.org/officeDocument/2006/relationships/slideLayout" Target="../slideLayouts/slideLayout10.xml"  /><Relationship Id="rId11" Type="http://schemas.openxmlformats.org/officeDocument/2006/relationships/slideLayout" Target="../slideLayouts/slideLayout11.xml"  /><Relationship Id="rId12" Type="http://schemas.openxmlformats.org/officeDocument/2006/relationships/slideLayout" Target="../slideLayouts/slideLayout12.xml"  /><Relationship Id="rId13" Type="http://schemas.openxmlformats.org/officeDocument/2006/relationships/slideLayout" Target="../slideLayouts/slideLayout13.xml"  /><Relationship Id="rId14" Type="http://schemas.openxmlformats.org/officeDocument/2006/relationships/slideLayout" Target="../slideLayouts/slideLayout14.xml"  /><Relationship Id="rId15" Type="http://schemas.openxmlformats.org/officeDocument/2006/relationships/slideLayout" Target="../slideLayouts/slideLayout15.xml"  /><Relationship Id="rId16" Type="http://schemas.openxmlformats.org/officeDocument/2006/relationships/slideLayout" Target="../slideLayouts/slideLayout16.xml"  /><Relationship Id="rId17" Type="http://schemas.openxmlformats.org/officeDocument/2006/relationships/slideLayout" Target="../slideLayouts/slideLayout17.xml"  /><Relationship Id="rId18" Type="http://schemas.openxmlformats.org/officeDocument/2006/relationships/slideLayout" Target="../slideLayouts/slideLayout18.xml"  /><Relationship Id="rId19" Type="http://schemas.openxmlformats.org/officeDocument/2006/relationships/slideLayout" Target="../slideLayouts/slideLayout19.xml"  /><Relationship Id="rId2" Type="http://schemas.openxmlformats.org/officeDocument/2006/relationships/slideLayout" Target="../slideLayouts/slideLayout2.xml"  /><Relationship Id="rId20" Type="http://schemas.openxmlformats.org/officeDocument/2006/relationships/slideLayout" Target="../slideLayouts/slideLayout20.xml"  /><Relationship Id="rId21" Type="http://schemas.openxmlformats.org/officeDocument/2006/relationships/slideLayout" Target="../slideLayouts/slideLayout21.xml"  /><Relationship Id="rId22" Type="http://schemas.openxmlformats.org/officeDocument/2006/relationships/theme" Target="../theme/theme1.xml"  /><Relationship Id="rId3" Type="http://schemas.openxmlformats.org/officeDocument/2006/relationships/slideLayout" Target="../slideLayouts/slideLayout3.xml"  /><Relationship Id="rId4" Type="http://schemas.openxmlformats.org/officeDocument/2006/relationships/slideLayout" Target="../slideLayouts/slideLayout4.xml"  /><Relationship Id="rId5" Type="http://schemas.openxmlformats.org/officeDocument/2006/relationships/slideLayout" Target="../slideLayouts/slideLayout5.xml"  /><Relationship Id="rId6" Type="http://schemas.openxmlformats.org/officeDocument/2006/relationships/slideLayout" Target="../slideLayouts/slideLayout6.xml"  /><Relationship Id="rId7" Type="http://schemas.openxmlformats.org/officeDocument/2006/relationships/slideLayout" Target="../slideLayouts/slideLayout7.xml"  /><Relationship Id="rId8" Type="http://schemas.openxmlformats.org/officeDocument/2006/relationships/slideLayout" Target="../slideLayouts/slideLayout8.xml"  /><Relationship Id="rId9" Type="http://schemas.openxmlformats.org/officeDocument/2006/relationships/slideLayout" Target="../slideLayouts/slideLayout9.xml"  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AA6AD0CA-9343-50AA-2E9A-0F5502812C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/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C59E5DDE-D2F6-9B0C-C340-7EB408A6002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/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9B64BA8C-B8D6-1EA8-FFDB-8D7A2DEF55E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D1FF70-4C93-4C6F-A555-E7ED31B7FCF2}" type="datetimeFigureOut">
              <a:rPr lang="en-US" smtClean="0"/>
              <a:t>2/13/2023</a:t>
            </a:fld>
            <a:endParaRPr 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8B40B271-1B7A-3EBA-DF26-69C67D7B89B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C588834E-99AE-2AD9-5BAC-DDF43E6BAC1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7D4A92-B063-4585-90E8-944F70F7E8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71907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6" r:id="rId12"/>
    <p:sldLayoutId id="2147483670" r:id="rId13"/>
    <p:sldLayoutId id="2147483663" r:id="rId14"/>
    <p:sldLayoutId id="2147483668" r:id="rId15"/>
    <p:sldLayoutId id="2147483664" r:id="rId16"/>
    <p:sldLayoutId id="2147483669" r:id="rId17"/>
    <p:sldLayoutId id="2147483665" r:id="rId18"/>
    <p:sldLayoutId id="2147483667" r:id="rId19"/>
    <p:sldLayoutId id="2147483671" r:id="rId20"/>
    <p:sldLayoutId id="2147483662" r:id="rId2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3.xml"  /><Relationship Id="rId2" Type="http://schemas.openxmlformats.org/officeDocument/2006/relationships/image" Target="../media/image7.png"  /></Relationships>
</file>

<file path=ppt/slides/_rels/slide2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9.xml"  /></Relationships>
</file>

<file path=ppt/slides/_rels/slide3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5.xml"  /></Relationships>
</file>

<file path=ppt/slides/_rels/slide4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6.xml"  /><Relationship Id="rId2" Type="http://schemas.openxmlformats.org/officeDocument/2006/relationships/image" Target="../media/image8.png"  /><Relationship Id="rId3" Type="http://schemas.openxmlformats.org/officeDocument/2006/relationships/image" Target="../media/image3.png"  /></Relationships>
</file>

<file path=ppt/slides/_rels/slide5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5.xml"  /></Relationships>
</file>

<file path=ppt/slides/_rels/slide6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6.xml"  /><Relationship Id="rId2" Type="http://schemas.openxmlformats.org/officeDocument/2006/relationships/image" Target="../media/image8.png"  /><Relationship Id="rId3" Type="http://schemas.openxmlformats.org/officeDocument/2006/relationships/image" Target="../media/image9.png"  /><Relationship Id="rId4" Type="http://schemas.openxmlformats.org/officeDocument/2006/relationships/image" Target="../media/image10.png"  /><Relationship Id="rId5" Type="http://schemas.openxmlformats.org/officeDocument/2006/relationships/image" Target="../media/image11.png"  /><Relationship Id="rId6" Type="http://schemas.openxmlformats.org/officeDocument/2006/relationships/image" Target="../media/image12.emf"  /><Relationship Id="rId7" Type="http://schemas.openxmlformats.org/officeDocument/2006/relationships/image" Target="../media/image13.png"  /><Relationship Id="rId8" Type="http://schemas.openxmlformats.org/officeDocument/2006/relationships/image" Target="../media/image14.png"  /></Relationships>
</file>

<file path=ppt/slides/_rels/slide7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5.xml"  /></Relationships>
</file>

<file path=ppt/slides/_rels/slide8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6.xml"  /><Relationship Id="rId2" Type="http://schemas.openxmlformats.org/officeDocument/2006/relationships/image" Target="../media/image8.png"  /><Relationship Id="rId3" Type="http://schemas.openxmlformats.org/officeDocument/2006/relationships/chart" Target="../charts/chart1.xml"  /></Relationships>
</file>

<file path=ppt/slides/_rels/slide9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6.xml"  /><Relationship Id="rId2" Type="http://schemas.openxmlformats.org/officeDocument/2006/relationships/image" Target="../media/image15.png"  /></Relationships>
</file>

<file path=ppt/slides/_rels/slide10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6.xml"  /><Relationship Id="rId2" Type="http://schemas.openxmlformats.org/officeDocument/2006/relationships/image" Target="../media/image8.png"  /><Relationship Id="rId3" Type="http://schemas.openxmlformats.org/officeDocument/2006/relationships/chart" Target="../charts/chart2.xml"  /><Relationship Id="rId4" Type="http://schemas.openxmlformats.org/officeDocument/2006/relationships/chart" Target="../charts/chart3.xml"  /></Relationships>
</file>

<file path=ppt/slides/_rels/slide11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6.xml"  /><Relationship Id="rId2" Type="http://schemas.openxmlformats.org/officeDocument/2006/relationships/image" Target="../media/image8.png"  /><Relationship Id="rId3" Type="http://schemas.openxmlformats.org/officeDocument/2006/relationships/chart" Target="../charts/chart4.xml"  /></Relationships>
</file>

<file path=ppt/slides/_rels/slide12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6.xml"  /><Relationship Id="rId2" Type="http://schemas.openxmlformats.org/officeDocument/2006/relationships/image" Target="../media/image8.png"  /><Relationship Id="rId3" Type="http://schemas.openxmlformats.org/officeDocument/2006/relationships/chart" Target="../charts/chart5.xml"  /></Relationships>
</file>

<file path=ppt/slides/_rels/slide13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6.xml"  /><Relationship Id="rId2" Type="http://schemas.openxmlformats.org/officeDocument/2006/relationships/image" Target="../media/image8.png"  /><Relationship Id="rId3" Type="http://schemas.openxmlformats.org/officeDocument/2006/relationships/chart" Target="../charts/chart6.xml"  /><Relationship Id="rId4" Type="http://schemas.openxmlformats.org/officeDocument/2006/relationships/chart" Target="../charts/chart7.xml"  /></Relationships>
</file>

<file path=ppt/slides/_rels/slide14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5.xml"  /></Relationships>
</file>

<file path=ppt/slides/_rels/slide15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6.xml"  /></Relationships>
</file>

<file path=ppt/slides/_rels/slide16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6.xml"  /><Relationship Id="rId2" Type="http://schemas.openxmlformats.org/officeDocument/2006/relationships/image" Target="../media/image16.png"  /></Relationships>
</file>

<file path=ppt/slides/_rels/slide17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6.xml"  /><Relationship Id="rId2" Type="http://schemas.openxmlformats.org/officeDocument/2006/relationships/image" Target="../media/image16.png"  /><Relationship Id="rId3" Type="http://schemas.openxmlformats.org/officeDocument/2006/relationships/chart" Target="../charts/chart8.xml"  /></Relationships>
</file>

<file path=ppt/slides/_rels/slide18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6.xml"  /><Relationship Id="rId2" Type="http://schemas.openxmlformats.org/officeDocument/2006/relationships/chart" Target="../charts/chart9.xml"  /></Relationships>
</file>

<file path=ppt/slides/_rels/slide19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6.xml"  /><Relationship Id="rId2" Type="http://schemas.openxmlformats.org/officeDocument/2006/relationships/diagramData" Target="../diagrams/data1.xml"  /><Relationship Id="rId3" Type="http://schemas.openxmlformats.org/officeDocument/2006/relationships/diagramLayout" Target="../diagrams/layout1.xml"  /><Relationship Id="rId4" Type="http://schemas.openxmlformats.org/officeDocument/2006/relationships/diagramQuickStyle" Target="../diagrams/quickStyle1.xml"  /><Relationship Id="rId5" Type="http://schemas.openxmlformats.org/officeDocument/2006/relationships/diagramColors" Target="../diagrams/colors1.xml"  /><Relationship Id="rId6" Type="http://schemas.microsoft.com/office/2007/relationships/diagramDrawing" Target="../diagrams/drawing1.xml"  /></Relationships>
</file>

<file path=ppt/slides/_rels/slide20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5.xml"  /></Relationships>
</file>

<file path=ppt/slides/_rels/slide21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6.xml"  /><Relationship Id="rId2" Type="http://schemas.openxmlformats.org/officeDocument/2006/relationships/notesSlide" Target="../notesSlides/notesSlide1.xml"  /><Relationship Id="rId3" Type="http://schemas.openxmlformats.org/officeDocument/2006/relationships/image" Target="../media/image17.png"  /><Relationship Id="rId4" Type="http://schemas.openxmlformats.org/officeDocument/2006/relationships/image" Target="../media/image8.png"  /></Relationships>
</file>

<file path=ppt/slides/_rels/slide22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6.xml"  /><Relationship Id="rId2" Type="http://schemas.openxmlformats.org/officeDocument/2006/relationships/notesSlide" Target="../notesSlides/notesSlide2.xml"  /><Relationship Id="rId3" Type="http://schemas.openxmlformats.org/officeDocument/2006/relationships/chart" Target="../charts/chart10.xml"  /><Relationship Id="rId4" Type="http://schemas.openxmlformats.org/officeDocument/2006/relationships/image" Target="../media/image8.png"  /></Relationships>
</file>

<file path=ppt/slides/_rels/slide23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6.xml"  /><Relationship Id="rId2" Type="http://schemas.openxmlformats.org/officeDocument/2006/relationships/chart" Target="../charts/chart11.xml"  /><Relationship Id="rId3" Type="http://schemas.openxmlformats.org/officeDocument/2006/relationships/chart" Target="../charts/chart12.xml"  /><Relationship Id="rId4" Type="http://schemas.openxmlformats.org/officeDocument/2006/relationships/chart" Target="../charts/chart13.xml"  /><Relationship Id="rId5" Type="http://schemas.openxmlformats.org/officeDocument/2006/relationships/chart" Target="../charts/chart14.xml"  /><Relationship Id="rId6" Type="http://schemas.openxmlformats.org/officeDocument/2006/relationships/chart" Target="../charts/chart15.xml"  /><Relationship Id="rId7" Type="http://schemas.openxmlformats.org/officeDocument/2006/relationships/chart" Target="../charts/chart16.xml"  /><Relationship Id="rId8" Type="http://schemas.openxmlformats.org/officeDocument/2006/relationships/image" Target="../media/image16.png"  /><Relationship Id="rId9" Type="http://schemas.openxmlformats.org/officeDocument/2006/relationships/image" Target="../media/image8.png"  /></Relationships>
</file>

<file path=ppt/slides/_rels/slide24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5.xml"  /></Relationships>
</file>

<file path=ppt/slides/_rels/slide25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6.xml"  /><Relationship Id="rId2" Type="http://schemas.openxmlformats.org/officeDocument/2006/relationships/chart" Target="../charts/chart17.xml"  /><Relationship Id="rId3" Type="http://schemas.openxmlformats.org/officeDocument/2006/relationships/image" Target="../media/image8.png"  /><Relationship Id="rId4" Type="http://schemas.openxmlformats.org/officeDocument/2006/relationships/chart" Target="../charts/chart18.xml"  /><Relationship Id="rId5" Type="http://schemas.openxmlformats.org/officeDocument/2006/relationships/chart" Target="../charts/chart19.xml"  /></Relationships>
</file>

<file path=ppt/slides/_rels/slide26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6.xml"  /><Relationship Id="rId2" Type="http://schemas.openxmlformats.org/officeDocument/2006/relationships/image" Target="../media/image8.png"  /></Relationships>
</file>

<file path=ppt/slides/_rels/slide27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6.xml"  /><Relationship Id="rId2" Type="http://schemas.openxmlformats.org/officeDocument/2006/relationships/image" Target="../media/image8.png"  /></Relationships>
</file>

<file path=ppt/slides/_rels/slide28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5.xml"  /></Relationships>
</file>

<file path=ppt/slides/_rels/slide29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6.xml"  /><Relationship Id="rId2" Type="http://schemas.openxmlformats.org/officeDocument/2006/relationships/image" Target="../media/image18.png"  /><Relationship Id="rId3" Type="http://schemas.openxmlformats.org/officeDocument/2006/relationships/image" Target="../media/image8.png"  /></Relationships>
</file>

<file path=ppt/slides/_rels/slide30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9.xml"  /></Relationships>
</file>

<file path=ppt/slides/_rels/slide31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6.xml"  /><Relationship Id="rId2" Type="http://schemas.openxmlformats.org/officeDocument/2006/relationships/image" Target="../media/image8.png"  /></Relationships>
</file>

<file path=ppt/slides/_rels/slide32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6.xml"  /><Relationship Id="rId2" Type="http://schemas.openxmlformats.org/officeDocument/2006/relationships/image" Target="../media/image8.png"  /></Relationships>
</file>

<file path=ppt/slides/slide1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그림 10"/>
          <p:cNvPicPr>
            <a:picLocks noChangeAspect="1"/>
          </p:cNvPicPr>
          <p:nvPr/>
        </p:nvPicPr>
        <p:blipFill rotWithShape="1">
          <a:blip r:embed="rId2"/>
          <a:stretch>
            <a:fillRect/>
          </a:stretch>
        </p:blipFill>
        <p:spPr>
          <a:xfrm>
            <a:off x="10172847" y="127261"/>
            <a:ext cx="1876425" cy="457200"/>
          </a:xfrm>
          <a:prstGeom prst="rect">
            <a:avLst/>
          </a:prstGeom>
        </p:spPr>
      </p:pic>
      <p:sp>
        <p:nvSpPr>
          <p:cNvPr id="12" name="직사각형 11"/>
          <p:cNvSpPr/>
          <p:nvPr/>
        </p:nvSpPr>
        <p:spPr>
          <a:xfrm>
            <a:off x="378786" y="1239406"/>
            <a:ext cx="7737692" cy="616466"/>
          </a:xfrm>
          <a:prstGeom prst="rect">
            <a:avLst/>
          </a:prstGeom>
          <a:solidFill>
            <a:srgbClr val="408f6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algn="ctr">
              <a:defRPr/>
            </a:pPr>
            <a:endParaRPr lang="ko-KR" altLang="en-US"/>
          </a:p>
        </p:txBody>
      </p:sp>
      <p:graphicFrame>
        <p:nvGraphicFramePr>
          <p:cNvPr id="13" name="표 4"/>
          <p:cNvGraphicFramePr>
            <a:graphicFrameLocks noGrp="1"/>
          </p:cNvGraphicFramePr>
          <p:nvPr/>
        </p:nvGraphicFramePr>
        <p:xfrm>
          <a:off x="405352" y="716883"/>
          <a:ext cx="8012430" cy="2101215"/>
        </p:xfrm>
        <a:graphic>
          <a:graphicData uri="http://schemas.openxmlformats.org/drawingml/2006/table">
            <a:tbl>
              <a:tblPr firstRow="1" bandRow="1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tableStyleId>{5C22544A-7EE6-4342-B048-85BDC9FD1C3A}</a:tableStyleId>
              </a:tblPr>
              <a:tblGrid>
                <a:gridCol w="8012430"/>
              </a:tblGrid>
              <a:tr h="1403857">
                <a:tc>
                  <a:txBody>
                    <a:bodyPr vert="horz" lIns="91440" tIns="45720" rIns="91440" bIns="45720" anchor="t" anchorCtr="0"/>
                    <a:p>
                      <a:pPr lvl="0" algn="l">
                        <a:defRPr/>
                      </a:pPr>
                      <a:r>
                        <a:rPr xmlns:mc="http://schemas.openxmlformats.org/markup-compatibility/2006" xmlns:hp="http://schemas.haansoft.com/office/presentation/8.0" lang="ko-KR" altLang="en-US" sz="3200" spc="100" baseline="0" mc:Ignorable="hp" hp:hslEmbossed="0">
                          <a:solidFill>
                            <a:schemeClr val="bg1">
                              <a:lumMod val="9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40"/>
                              </a:srgbClr>
                            </a:outerShdw>
                          </a:effectLst>
                          <a:latin typeface="나눔스퀘어 ExtraBold"/>
                          <a:ea typeface="나눔스퀘어 ExtraBold"/>
                          <a:cs typeface="+mn-cs"/>
                        </a:rPr>
                        <a:t>인천광역시 상수도</a:t>
                      </a:r>
                      <a:endParaRPr xmlns:mc="http://schemas.openxmlformats.org/markup-compatibility/2006" xmlns:hp="http://schemas.haansoft.com/office/presentation/8.0" lang="ko-KR" altLang="en-US" sz="3200" spc="100" baseline="0" mc:Ignorable="hp" hp:hslEmbossed="0">
                        <a:solidFill>
                          <a:schemeClr val="bg1">
                            <a:lumMod val="9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40"/>
                            </a:srgbClr>
                          </a:outerShdw>
                        </a:effectLst>
                        <a:latin typeface="나눔스퀘어 ExtraBold"/>
                        <a:ea typeface="나눔스퀘어 ExtraBold"/>
                        <a:cs typeface="+mn-cs"/>
                      </a:endParaRPr>
                    </a:p>
                    <a:p>
                      <a:pPr lvl="0" algn="l">
                        <a:defRPr/>
                      </a:pPr>
                      <a:r>
                        <a:rPr xmlns:mc="http://schemas.openxmlformats.org/markup-compatibility/2006" xmlns:hp="http://schemas.haansoft.com/office/presentation/8.0" lang="ko-KR" altLang="en-US" sz="3600" spc="100" baseline="0" mc:Ignorable="hp" hp:hslEmbossed="0">
                          <a:solidFill>
                            <a:schemeClr val="bg1">
                              <a:lumMod val="9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40"/>
                              </a:srgbClr>
                            </a:outerShdw>
                          </a:effectLst>
                          <a:latin typeface="나눔스퀘어 ExtraBold"/>
                          <a:ea typeface="나눔스퀘어 ExtraBold"/>
                          <a:cs typeface="+mn-cs"/>
                        </a:rPr>
                        <a:t>요금체계 개선 및</a:t>
                      </a:r>
                      <a:r>
                        <a:rPr xmlns:mc="http://schemas.openxmlformats.org/markup-compatibility/2006" xmlns:hp="http://schemas.haansoft.com/office/presentation/8.0" lang="en-US" altLang="ko-KR" sz="3600" spc="100" baseline="0" mc:Ignorable="hp" hp:hslEmbossed="0">
                          <a:solidFill>
                            <a:schemeClr val="bg1">
                              <a:lumMod val="9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40"/>
                              </a:srgbClr>
                            </a:outerShdw>
                          </a:effectLst>
                          <a:latin typeface="나눔스퀘어 ExtraBold"/>
                          <a:ea typeface="나눔스퀘어 ExtraBold"/>
                          <a:cs typeface="+mn-cs"/>
                        </a:rPr>
                        <a:t> </a:t>
                      </a:r>
                      <a:r>
                        <a:rPr xmlns:mc="http://schemas.openxmlformats.org/markup-compatibility/2006" xmlns:hp="http://schemas.haansoft.com/office/presentation/8.0" lang="ko-KR" altLang="en-US" sz="3600" spc="100" baseline="0" mc:Ignorable="hp" hp:hslEmbossed="0">
                          <a:solidFill>
                            <a:schemeClr val="bg1">
                              <a:lumMod val="9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40"/>
                              </a:srgbClr>
                            </a:outerShdw>
                          </a:effectLst>
                          <a:latin typeface="나눔스퀘어 ExtraBold"/>
                          <a:ea typeface="나눔스퀘어 ExtraBold"/>
                          <a:cs typeface="+mn-cs"/>
                        </a:rPr>
                        <a:t>현실화 계획 수립용역</a:t>
                      </a:r>
                      <a:endParaRPr xmlns:mc="http://schemas.openxmlformats.org/markup-compatibility/2006" xmlns:hp="http://schemas.haansoft.com/office/presentation/8.0" lang="ko-KR" altLang="en-US" sz="3600" spc="100" baseline="0" mc:Ignorable="hp" hp:hslEmbossed="0">
                        <a:solidFill>
                          <a:schemeClr val="bg1">
                            <a:lumMod val="9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40"/>
                            </a:srgbClr>
                          </a:outerShdw>
                        </a:effectLst>
                        <a:latin typeface="나눔스퀘어 ExtraBold"/>
                        <a:ea typeface="나눔스퀘어 ExtraBold"/>
                        <a:cs typeface="+mn-cs"/>
                      </a:endParaRPr>
                    </a:p>
                    <a:p>
                      <a:pPr lvl="0" algn="l">
                        <a:defRPr/>
                      </a:pPr>
                      <a:r>
                        <a:rPr xmlns:mc="http://schemas.openxmlformats.org/markup-compatibility/2006" xmlns:hp="http://schemas.haansoft.com/office/presentation/8.0" lang="en-US" altLang="ko-KR" sz="2800" spc="100" baseline="0" mc:Ignorable="hp" hp:hslEmbossed="0">
                          <a:solidFill>
                            <a:schemeClr val="bg1">
                              <a:lumMod val="9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40"/>
                              </a:srgbClr>
                            </a:outerShdw>
                          </a:effectLst>
                          <a:latin typeface="나눔스퀘어 ExtraBold"/>
                          <a:ea typeface="나눔스퀘어 ExtraBold"/>
                          <a:cs typeface="+mn-cs"/>
                        </a:rPr>
                        <a:t>2023.1</a:t>
                      </a:r>
                      <a:endParaRPr xmlns:mc="http://schemas.openxmlformats.org/markup-compatibility/2006" xmlns:hp="http://schemas.haansoft.com/office/presentation/8.0" lang="en-US" altLang="ko-KR" sz="2800" spc="100" baseline="0" mc:Ignorable="hp" hp:hslEmbossed="0">
                        <a:solidFill>
                          <a:schemeClr val="bg1">
                            <a:lumMod val="9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40"/>
                            </a:srgbClr>
                          </a:outerShdw>
                        </a:effectLst>
                        <a:latin typeface="나눔스퀘어 ExtraBold"/>
                        <a:ea typeface="나눔스퀘어 ExtraBold"/>
                        <a:cs typeface="+mn-cs"/>
                      </a:endParaRPr>
                    </a:p>
                  </a:txBody>
                  <a:tcPr marL="91440" marR="91440"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T>
                    <a:lnB w="28575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4" name="직사각형 13"/>
          <p:cNvSpPr/>
          <p:nvPr/>
        </p:nvSpPr>
        <p:spPr>
          <a:xfrm>
            <a:off x="10693557" y="584461"/>
            <a:ext cx="124264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spcAft>
                <a:spcPts val="600"/>
              </a:spcAft>
              <a:defRPr/>
            </a:pPr>
            <a:r>
              <a:rPr xmlns:mc="http://schemas.openxmlformats.org/markup-compatibility/2006" xmlns:hp="http://schemas.haansoft.com/office/presentation/8.0" lang="en-US" altLang="ko-KR" sz="2000" b="1" mc:Ignorable="hp" hp:hslEmbossed="0">
                <a:ln w="13500">
                  <a:solidFill>
                    <a:srgbClr val="4f81bd">
                      <a:shade val="2500"/>
                      <a:alpha val="6500"/>
                    </a:srgbClr>
                  </a:solidFill>
                  <a:prstDash val="solid"/>
                </a:ln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latin typeface="KoPub돋움체 Bold"/>
                <a:ea typeface="KoPub돋움체 Bold"/>
              </a:rPr>
              <a:t>[</a:t>
            </a:r>
            <a:r>
              <a:rPr xmlns:mc="http://schemas.openxmlformats.org/markup-compatibility/2006" xmlns:hp="http://schemas.haansoft.com/office/presentation/8.0" lang="ko-KR" altLang="en-US" sz="2000" b="1" mc:Ignorable="hp" hp:hslEmbossed="0">
                <a:ln w="13500">
                  <a:solidFill>
                    <a:srgbClr val="4f81bd">
                      <a:shade val="2500"/>
                      <a:alpha val="6500"/>
                    </a:srgbClr>
                  </a:solidFill>
                  <a:prstDash val="solid"/>
                </a:ln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latin typeface="KoPub돋움체 Bold"/>
                <a:ea typeface="KoPub돋움체 Bold"/>
              </a:rPr>
              <a:t>요약자료</a:t>
            </a:r>
            <a:r>
              <a:rPr xmlns:mc="http://schemas.openxmlformats.org/markup-compatibility/2006" xmlns:hp="http://schemas.haansoft.com/office/presentation/8.0" lang="en-US" altLang="ko-KR" sz="2000" b="1" mc:Ignorable="hp" hp:hslEmbossed="0">
                <a:ln w="13500">
                  <a:solidFill>
                    <a:srgbClr val="4f81bd">
                      <a:shade val="2500"/>
                      <a:alpha val="6500"/>
                    </a:srgbClr>
                  </a:solidFill>
                  <a:prstDash val="solid"/>
                </a:ln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latin typeface="KoPub돋움체 Bold"/>
                <a:ea typeface="KoPub돋움체 Bold"/>
              </a:rPr>
              <a:t>]</a:t>
            </a:r>
            <a:endParaRPr xmlns:mc="http://schemas.openxmlformats.org/markup-compatibility/2006" xmlns:hp="http://schemas.haansoft.com/office/presentation/8.0" lang="en-US" altLang="ko-KR" b="1" mc:Ignorable="hp" hp:hslEmbossed="0">
              <a:ln w="13500">
                <a:solidFill>
                  <a:srgbClr val="4f81bd">
                    <a:shade val="2500"/>
                    <a:alpha val="6500"/>
                  </a:srgbClr>
                </a:solidFill>
                <a:prstDash val="solid"/>
              </a:ln>
              <a:solidFill>
                <a:schemeClr val="bg1">
                  <a:lumMod val="95000"/>
                </a:schemeClr>
              </a:solidFill>
              <a:effectLst>
                <a:outerShdw blurRad="38100" dist="38100" dir="2700000" algn="tl">
                  <a:srgbClr val="000000">
                    <a:alpha val="43140"/>
                  </a:srgbClr>
                </a:outerShdw>
              </a:effectLst>
              <a:latin typeface="KoPub돋움체 Bold"/>
              <a:ea typeface="KoPub돋움체 Bold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mc:Ignorable="p14" p14:dur="500"/>
    </mc:Choice>
    <mc:Fallback>
      <p:transition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FCEBADF-3889-0E91-4669-2983165C27DB}"/>
              </a:ext>
            </a:extLst>
          </p:cNvPr>
          <p:cNvSpPr txBox="1"/>
          <p:nvPr/>
        </p:nvSpPr>
        <p:spPr>
          <a:xfrm>
            <a:off x="328661" y="1783884"/>
            <a:ext cx="5640700" cy="35132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82558">
              <a:lnSpc>
                <a:spcPct val="180000"/>
              </a:lnSpc>
            </a:pPr>
            <a:r>
              <a:rPr lang="en-US" altLang="ko-KR" b="1" dirty="0">
                <a:ln>
                  <a:solidFill>
                    <a:schemeClr val="bg1">
                      <a:alpha val="15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1.</a:t>
            </a:r>
            <a:r>
              <a:rPr lang="ko-KR" altLang="en-US" b="1" dirty="0">
                <a:ln>
                  <a:solidFill>
                    <a:schemeClr val="bg1">
                      <a:alpha val="15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 용역 개요</a:t>
            </a:r>
            <a:endParaRPr lang="en-US" altLang="ko-KR" b="1" dirty="0">
              <a:ln>
                <a:solidFill>
                  <a:schemeClr val="bg1">
                    <a:alpha val="15000"/>
                  </a:schemeClr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182558">
              <a:lnSpc>
                <a:spcPct val="180000"/>
              </a:lnSpc>
            </a:pPr>
            <a:r>
              <a:rPr lang="en-US" altLang="ko-KR" b="1" dirty="0">
                <a:ln>
                  <a:solidFill>
                    <a:schemeClr val="bg1">
                      <a:alpha val="15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2. </a:t>
            </a:r>
            <a:r>
              <a:rPr lang="ko-KR" altLang="en-US" b="1" dirty="0">
                <a:ln>
                  <a:solidFill>
                    <a:schemeClr val="bg1">
                      <a:alpha val="15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중앙정부의 상수도 정책 방향</a:t>
            </a:r>
            <a:endParaRPr lang="en-US" altLang="ko-KR" b="1" dirty="0">
              <a:ln>
                <a:solidFill>
                  <a:schemeClr val="bg1">
                    <a:alpha val="15000"/>
                  </a:schemeClr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182558">
              <a:lnSpc>
                <a:spcPct val="180000"/>
              </a:lnSpc>
            </a:pPr>
            <a:r>
              <a:rPr lang="en-US" altLang="ko-KR" b="1" dirty="0">
                <a:ln>
                  <a:solidFill>
                    <a:schemeClr val="bg1">
                      <a:alpha val="15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3. </a:t>
            </a:r>
            <a:r>
              <a:rPr lang="ko-KR" altLang="en-US" b="1" dirty="0">
                <a:ln>
                  <a:solidFill>
                    <a:schemeClr val="bg1">
                      <a:alpha val="15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국내 상수도 사업 현황</a:t>
            </a:r>
            <a:endParaRPr lang="en-US" altLang="ko-KR" b="1" dirty="0">
              <a:ln>
                <a:solidFill>
                  <a:schemeClr val="bg1">
                    <a:alpha val="15000"/>
                  </a:schemeClr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182558">
              <a:lnSpc>
                <a:spcPct val="180000"/>
              </a:lnSpc>
            </a:pPr>
            <a:r>
              <a:rPr lang="en-US" altLang="ko-KR" b="1" dirty="0">
                <a:ln>
                  <a:solidFill>
                    <a:schemeClr val="bg1">
                      <a:alpha val="15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4. </a:t>
            </a:r>
            <a:r>
              <a:rPr lang="ko-KR" altLang="en-US" b="1" dirty="0">
                <a:ln>
                  <a:solidFill>
                    <a:schemeClr val="bg1">
                      <a:alpha val="15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상수도 요금 인상 및 제도 개선 필요성</a:t>
            </a:r>
            <a:endParaRPr lang="en-US" altLang="ko-KR" b="1" dirty="0">
              <a:ln>
                <a:solidFill>
                  <a:schemeClr val="bg1">
                    <a:alpha val="15000"/>
                  </a:schemeClr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182558">
              <a:lnSpc>
                <a:spcPct val="180000"/>
              </a:lnSpc>
            </a:pPr>
            <a:r>
              <a:rPr lang="en-US" altLang="ko-KR" b="1" dirty="0">
                <a:ln>
                  <a:solidFill>
                    <a:schemeClr val="bg1">
                      <a:alpha val="15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5. </a:t>
            </a:r>
            <a:r>
              <a:rPr lang="ko-KR" altLang="en-US" b="1" spc="-100" dirty="0">
                <a:ln>
                  <a:solidFill>
                    <a:schemeClr val="bg1">
                      <a:alpha val="15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인천광역시 상수도 요금체계 개선방안</a:t>
            </a:r>
            <a:endParaRPr lang="en-US" altLang="ko-KR" b="1" spc="-100" dirty="0">
              <a:ln>
                <a:solidFill>
                  <a:schemeClr val="bg1">
                    <a:alpha val="15000"/>
                  </a:schemeClr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182558">
              <a:lnSpc>
                <a:spcPct val="180000"/>
              </a:lnSpc>
            </a:pPr>
            <a:r>
              <a:rPr lang="en-US" altLang="ko-KR" b="1" spc="-100" dirty="0">
                <a:ln>
                  <a:solidFill>
                    <a:schemeClr val="bg1">
                      <a:alpha val="15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6.  </a:t>
            </a:r>
            <a:r>
              <a:rPr lang="ko-KR" altLang="en-US" b="1" spc="-100" dirty="0">
                <a:ln>
                  <a:solidFill>
                    <a:schemeClr val="bg1">
                      <a:alpha val="15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인천광역시 상수도 요금 인상</a:t>
            </a:r>
            <a:r>
              <a:rPr lang="en-US" altLang="ko-KR" b="1" spc="-100" dirty="0">
                <a:ln>
                  <a:solidFill>
                    <a:schemeClr val="bg1">
                      <a:alpha val="15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(</a:t>
            </a:r>
            <a:r>
              <a:rPr lang="ko-KR" altLang="en-US" b="1" spc="-100" dirty="0">
                <a:ln>
                  <a:solidFill>
                    <a:schemeClr val="bg1">
                      <a:alpha val="15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안</a:t>
            </a:r>
            <a:r>
              <a:rPr lang="en-US" altLang="ko-KR" b="1" spc="-100" dirty="0">
                <a:ln>
                  <a:solidFill>
                    <a:schemeClr val="bg1">
                      <a:alpha val="15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)</a:t>
            </a:r>
          </a:p>
          <a:p>
            <a:pPr marL="182558">
              <a:lnSpc>
                <a:spcPct val="180000"/>
              </a:lnSpc>
            </a:pPr>
            <a:r>
              <a:rPr lang="en-US" altLang="ko-KR" b="1" dirty="0">
                <a:ln>
                  <a:solidFill>
                    <a:schemeClr val="bg1">
                      <a:alpha val="15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7. </a:t>
            </a:r>
            <a:r>
              <a:rPr lang="ko-KR" altLang="en-US" b="1" dirty="0">
                <a:ln>
                  <a:solidFill>
                    <a:schemeClr val="bg1">
                      <a:alpha val="15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기대 효과</a:t>
            </a:r>
            <a:endParaRPr lang="en-US" altLang="ko-KR" b="1" dirty="0">
              <a:ln>
                <a:solidFill>
                  <a:schemeClr val="bg1">
                    <a:alpha val="15000"/>
                  </a:schemeClr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8BC1D9F-EF73-B209-96EA-7D58A2BAFD7F}"/>
              </a:ext>
            </a:extLst>
          </p:cNvPr>
          <p:cNvSpPr txBox="1"/>
          <p:nvPr/>
        </p:nvSpPr>
        <p:spPr>
          <a:xfrm>
            <a:off x="20549" y="618645"/>
            <a:ext cx="59488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2800" dirty="0">
                <a:ln>
                  <a:solidFill>
                    <a:schemeClr val="bg1">
                      <a:alpha val="15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CONTENTS</a:t>
            </a:r>
            <a:endParaRPr lang="ko-KR" altLang="en-US" sz="2800" dirty="0">
              <a:ln>
                <a:solidFill>
                  <a:schemeClr val="bg1">
                    <a:alpha val="15000"/>
                  </a:schemeClr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스퀘어 ExtraBold" panose="020B0600000101010101" pitchFamily="50" charset="-127"/>
              <a:ea typeface="나눔스퀘어 ExtraBold" panose="020B0600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67845321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7EDD7FDC-D283-A4D2-3E93-F6986D416BC7}"/>
              </a:ext>
            </a:extLst>
          </p:cNvPr>
          <p:cNvSpPr txBox="1"/>
          <p:nvPr/>
        </p:nvSpPr>
        <p:spPr>
          <a:xfrm>
            <a:off x="858630" y="3020785"/>
            <a:ext cx="595223" cy="788023"/>
          </a:xfrm>
          <a:prstGeom prst="rect">
            <a:avLst/>
          </a:prstGeom>
          <a:noFill/>
          <a:ln w="25400">
            <a:noFill/>
          </a:ln>
          <a:effectLst/>
        </p:spPr>
        <p:txBody>
          <a:bodyPr wrap="square" lIns="0" tIns="0" rIns="0" bIns="0" rtlCol="0" anchor="b" anchorCtr="0">
            <a:noAutofit/>
          </a:bodyPr>
          <a:lstStyle/>
          <a:p>
            <a:pPr algn="ctr">
              <a:buNone/>
            </a:pPr>
            <a:r>
              <a:rPr lang="en-US" altLang="ko-KR" sz="5400" b="1" dirty="0">
                <a:solidFill>
                  <a:srgbClr val="0A396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울릉도M" panose="02030600000101010101" pitchFamily="18" charset="-127"/>
                <a:ea typeface="HY울릉도M" panose="02030600000101010101" pitchFamily="18" charset="-127"/>
              </a:rPr>
              <a:t>1</a:t>
            </a:r>
            <a:endParaRPr lang="ko-KR" altLang="en-US" sz="5400" b="1" dirty="0">
              <a:solidFill>
                <a:srgbClr val="0A3967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울릉도M" panose="02030600000101010101" pitchFamily="18" charset="-127"/>
              <a:ea typeface="HY울릉도M" panose="02030600000101010101" pitchFamily="18" charset="-127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18C7E66-E43F-830D-3C43-284C89E341A9}"/>
              </a:ext>
            </a:extLst>
          </p:cNvPr>
          <p:cNvSpPr txBox="1"/>
          <p:nvPr/>
        </p:nvSpPr>
        <p:spPr>
          <a:xfrm>
            <a:off x="1649795" y="3144889"/>
            <a:ext cx="8668488" cy="539811"/>
          </a:xfrm>
          <a:prstGeom prst="rect">
            <a:avLst/>
          </a:prstGeom>
          <a:noFill/>
          <a:ln w="25400">
            <a:noFill/>
          </a:ln>
          <a:effectLst/>
        </p:spPr>
        <p:txBody>
          <a:bodyPr wrap="square" lIns="0" tIns="0" rIns="0" bIns="0" rtlCol="0" anchor="ctr" anchorCtr="0">
            <a:noAutofit/>
          </a:bodyPr>
          <a:lstStyle/>
          <a:p>
            <a:pPr algn="just">
              <a:buNone/>
            </a:pPr>
            <a:r>
              <a:rPr lang="ko-KR" altLang="en-US" sz="3600" dirty="0">
                <a:solidFill>
                  <a:schemeClr val="tx1">
                    <a:lumMod val="75000"/>
                    <a:lumOff val="2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용역 개요</a:t>
            </a:r>
          </a:p>
        </p:txBody>
      </p:sp>
    </p:spTree>
    <p:extLst>
      <p:ext uri="{BB962C8B-B14F-4D97-AF65-F5344CB8AC3E}">
        <p14:creationId xmlns:p14="http://schemas.microsoft.com/office/powerpoint/2010/main" val="255973879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8F0036D5-947C-0282-28F6-5AFB40C734AB}"/>
              </a:ext>
            </a:extLst>
          </p:cNvPr>
          <p:cNvSpPr txBox="1"/>
          <p:nvPr/>
        </p:nvSpPr>
        <p:spPr>
          <a:xfrm>
            <a:off x="357869" y="113586"/>
            <a:ext cx="105813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dirty="0">
                <a:ln>
                  <a:solidFill>
                    <a:schemeClr val="bg2">
                      <a:lumMod val="50000"/>
                      <a:alpha val="15000"/>
                    </a:schemeClr>
                  </a:solidFill>
                </a:ln>
                <a:solidFill>
                  <a:schemeClr val="bg1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1. </a:t>
            </a:r>
            <a:r>
              <a:rPr lang="ko-KR" altLang="en-US" sz="2800" dirty="0">
                <a:ln>
                  <a:solidFill>
                    <a:schemeClr val="bg2">
                      <a:lumMod val="50000"/>
                      <a:alpha val="15000"/>
                    </a:schemeClr>
                  </a:solidFill>
                </a:ln>
                <a:solidFill>
                  <a:schemeClr val="bg1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용역</a:t>
            </a:r>
            <a:r>
              <a:rPr lang="en-US" altLang="ko-KR" sz="2800" dirty="0">
                <a:ln>
                  <a:solidFill>
                    <a:schemeClr val="bg2">
                      <a:lumMod val="50000"/>
                      <a:alpha val="15000"/>
                    </a:schemeClr>
                  </a:solidFill>
                </a:ln>
                <a:solidFill>
                  <a:schemeClr val="bg1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 </a:t>
            </a:r>
            <a:r>
              <a:rPr lang="ko-KR" altLang="en-US" sz="2800" dirty="0">
                <a:ln>
                  <a:solidFill>
                    <a:schemeClr val="bg2">
                      <a:lumMod val="50000"/>
                      <a:alpha val="15000"/>
                    </a:schemeClr>
                  </a:solidFill>
                </a:ln>
                <a:solidFill>
                  <a:schemeClr val="bg1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개요</a:t>
            </a:r>
          </a:p>
        </p:txBody>
      </p:sp>
      <p:sp>
        <p:nvSpPr>
          <p:cNvPr id="9" name="슬라이드 번호 개체 틀 3">
            <a:extLst>
              <a:ext uri="{FF2B5EF4-FFF2-40B4-BE49-F238E27FC236}">
                <a16:creationId xmlns:a16="http://schemas.microsoft.com/office/drawing/2014/main" id="{4931A3C9-C0B5-D5BA-3EDF-AE7B50FE987C}"/>
              </a:ext>
            </a:extLst>
          </p:cNvPr>
          <p:cNvSpPr txBox="1">
            <a:spLocks/>
          </p:cNvSpPr>
          <p:nvPr/>
        </p:nvSpPr>
        <p:spPr>
          <a:xfrm>
            <a:off x="9370996" y="6577059"/>
            <a:ext cx="2743200" cy="280942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b="1" kern="120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A9013713-8F85-4DC6-9CD9-6D7320748E27}" type="slidenum">
              <a:rPr lang="ko-KR" altLang="en-US" sz="1400" smtClean="0">
                <a:solidFill>
                  <a:schemeClr val="bg1">
                    <a:lumMod val="50000"/>
                  </a:schemeClr>
                </a:solidFill>
              </a:rPr>
              <a:pPr algn="r"/>
              <a:t>4</a:t>
            </a:fld>
            <a:endParaRPr lang="ko-KR" altLang="en-US" sz="1400" dirty="0">
              <a:solidFill>
                <a:schemeClr val="bg1">
                  <a:lumMod val="50000"/>
                </a:schemeClr>
              </a:solidFill>
            </a:endParaRPr>
          </a:p>
        </p:txBody>
      </p:sp>
      <p:grpSp>
        <p:nvGrpSpPr>
          <p:cNvPr id="11" name="그룹 10">
            <a:extLst>
              <a:ext uri="{FF2B5EF4-FFF2-40B4-BE49-F238E27FC236}">
                <a16:creationId xmlns:a16="http://schemas.microsoft.com/office/drawing/2014/main" id="{72D9F4FD-7EFA-4513-A947-57ADC370029C}"/>
              </a:ext>
            </a:extLst>
          </p:cNvPr>
          <p:cNvGrpSpPr/>
          <p:nvPr/>
        </p:nvGrpSpPr>
        <p:grpSpPr>
          <a:xfrm>
            <a:off x="1525459" y="1724617"/>
            <a:ext cx="4406534" cy="4361224"/>
            <a:chOff x="1063104" y="2060848"/>
            <a:chExt cx="3603048" cy="3259487"/>
          </a:xfrm>
        </p:grpSpPr>
        <p:grpSp>
          <p:nvGrpSpPr>
            <p:cNvPr id="15" name="그룹 14">
              <a:extLst>
                <a:ext uri="{FF2B5EF4-FFF2-40B4-BE49-F238E27FC236}">
                  <a16:creationId xmlns:a16="http://schemas.microsoft.com/office/drawing/2014/main" id="{5F88E284-9F6C-44BD-B2BA-FE69E0A720DF}"/>
                </a:ext>
              </a:extLst>
            </p:cNvPr>
            <p:cNvGrpSpPr/>
            <p:nvPr/>
          </p:nvGrpSpPr>
          <p:grpSpPr>
            <a:xfrm>
              <a:off x="1076231" y="2060848"/>
              <a:ext cx="2102037" cy="1991815"/>
              <a:chOff x="1331640" y="1268760"/>
              <a:chExt cx="2448272" cy="2448272"/>
            </a:xfrm>
          </p:grpSpPr>
          <p:sp>
            <p:nvSpPr>
              <p:cNvPr id="22" name="도넛 22">
                <a:extLst>
                  <a:ext uri="{FF2B5EF4-FFF2-40B4-BE49-F238E27FC236}">
                    <a16:creationId xmlns:a16="http://schemas.microsoft.com/office/drawing/2014/main" id="{2AE97E0D-4E51-4217-92A8-75DD4269E8B5}"/>
                  </a:ext>
                </a:extLst>
              </p:cNvPr>
              <p:cNvSpPr/>
              <p:nvPr/>
            </p:nvSpPr>
            <p:spPr>
              <a:xfrm>
                <a:off x="1331640" y="1268760"/>
                <a:ext cx="2448272" cy="2448272"/>
              </a:xfrm>
              <a:prstGeom prst="donut">
                <a:avLst>
                  <a:gd name="adj" fmla="val 2421"/>
                </a:avLst>
              </a:prstGeom>
              <a:gradFill flip="none" rotWithShape="1">
                <a:gsLst>
                  <a:gs pos="0">
                    <a:schemeClr val="accent5">
                      <a:lumMod val="20000"/>
                      <a:lumOff val="80000"/>
                    </a:schemeClr>
                  </a:gs>
                  <a:gs pos="50000">
                    <a:schemeClr val="bg2">
                      <a:lumMod val="90000"/>
                    </a:schemeClr>
                  </a:gs>
                  <a:gs pos="100000">
                    <a:schemeClr val="accent1">
                      <a:lumMod val="5000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  <a:scene3d>
                <a:camera prst="orthographicFront">
                  <a:rot lat="19799998" lon="0" rev="0"/>
                </a:camera>
                <a:lightRig rig="balanced" dir="t">
                  <a:rot lat="0" lon="0" rev="8700000"/>
                </a:lightRig>
              </a:scene3d>
              <a:sp3d extrusionH="381000">
                <a:bevelT w="190500" h="38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23" name="TextBox 22">
                <a:extLst>
                  <a:ext uri="{FF2B5EF4-FFF2-40B4-BE49-F238E27FC236}">
                    <a16:creationId xmlns:a16="http://schemas.microsoft.com/office/drawing/2014/main" id="{AD436FB0-F38D-493C-9FFA-DDC03A2DBE1B}"/>
                  </a:ext>
                </a:extLst>
              </p:cNvPr>
              <p:cNvSpPr txBox="1"/>
              <p:nvPr/>
            </p:nvSpPr>
            <p:spPr>
              <a:xfrm>
                <a:off x="1835696" y="2185028"/>
                <a:ext cx="1412488" cy="33928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ko-KR" altLang="en-US" b="1" spc="50" dirty="0">
                    <a:ln w="13500">
                      <a:solidFill>
                        <a:schemeClr val="accent1">
                          <a:shade val="2500"/>
                          <a:alpha val="6500"/>
                        </a:schemeClr>
                      </a:solidFill>
                      <a:prstDash val="solid"/>
                    </a:ln>
                    <a:solidFill>
                      <a:schemeClr val="tx2">
                        <a:lumMod val="75000"/>
                      </a:schemeClr>
                    </a:solidFill>
                    <a:effectLst>
                      <a:innerShdw blurRad="50900" dist="38500" dir="13500000">
                        <a:srgbClr val="000000">
                          <a:alpha val="60000"/>
                        </a:srgbClr>
                      </a:innerShdw>
                    </a:effectLst>
                    <a:latin typeface="나눔스퀘어 ExtraBold" panose="020B0600000101010101" pitchFamily="50" charset="-127"/>
                    <a:ea typeface="나눔스퀘어 ExtraBold" panose="020B0600000101010101" pitchFamily="50" charset="-127"/>
                  </a:rPr>
                  <a:t>과업 목적</a:t>
                </a:r>
              </a:p>
            </p:txBody>
          </p:sp>
        </p:grpSp>
        <p:grpSp>
          <p:nvGrpSpPr>
            <p:cNvPr id="16" name="그룹 15">
              <a:extLst>
                <a:ext uri="{FF2B5EF4-FFF2-40B4-BE49-F238E27FC236}">
                  <a16:creationId xmlns:a16="http://schemas.microsoft.com/office/drawing/2014/main" id="{0C109CC6-13FC-493C-99B6-DE18C15BFCFD}"/>
                </a:ext>
              </a:extLst>
            </p:cNvPr>
            <p:cNvGrpSpPr/>
            <p:nvPr/>
          </p:nvGrpSpPr>
          <p:grpSpPr>
            <a:xfrm>
              <a:off x="2564115" y="2756831"/>
              <a:ext cx="2102037" cy="1991815"/>
              <a:chOff x="2843808" y="2420888"/>
              <a:chExt cx="2448272" cy="2448272"/>
            </a:xfrm>
          </p:grpSpPr>
          <p:sp>
            <p:nvSpPr>
              <p:cNvPr id="20" name="도넛 20">
                <a:extLst>
                  <a:ext uri="{FF2B5EF4-FFF2-40B4-BE49-F238E27FC236}">
                    <a16:creationId xmlns:a16="http://schemas.microsoft.com/office/drawing/2014/main" id="{37211F13-9717-4FF7-86C5-FFBEACE00968}"/>
                  </a:ext>
                </a:extLst>
              </p:cNvPr>
              <p:cNvSpPr/>
              <p:nvPr/>
            </p:nvSpPr>
            <p:spPr>
              <a:xfrm>
                <a:off x="2843808" y="2420888"/>
                <a:ext cx="2448272" cy="2448272"/>
              </a:xfrm>
              <a:prstGeom prst="donut">
                <a:avLst>
                  <a:gd name="adj" fmla="val 2421"/>
                </a:avLst>
              </a:prstGeom>
              <a:gradFill flip="none" rotWithShape="1">
                <a:gsLst>
                  <a:gs pos="0">
                    <a:schemeClr val="accent4">
                      <a:lumMod val="20000"/>
                      <a:lumOff val="80000"/>
                    </a:schemeClr>
                  </a:gs>
                  <a:gs pos="12000">
                    <a:srgbClr val="E6D78A"/>
                  </a:gs>
                  <a:gs pos="30000">
                    <a:srgbClr val="C7AC4C"/>
                  </a:gs>
                  <a:gs pos="45000">
                    <a:srgbClr val="E6D78A"/>
                  </a:gs>
                  <a:gs pos="77000">
                    <a:srgbClr val="C7AC4C"/>
                  </a:gs>
                  <a:gs pos="100000">
                    <a:srgbClr val="E6DCAC"/>
                  </a:gs>
                </a:gsLst>
                <a:lin ang="8100000" scaled="0"/>
                <a:tileRect/>
              </a:gradFill>
              <a:ln>
                <a:noFill/>
              </a:ln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  <a:scene3d>
                <a:camera prst="orthographicFront">
                  <a:rot lat="20099994" lon="0" rev="0"/>
                </a:camera>
                <a:lightRig rig="balanced" dir="t">
                  <a:rot lat="0" lon="0" rev="8700000"/>
                </a:lightRig>
              </a:scene3d>
              <a:sp3d extrusionH="381000">
                <a:bevelT w="190500" h="38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21" name="TextBox 20">
                <a:extLst>
                  <a:ext uri="{FF2B5EF4-FFF2-40B4-BE49-F238E27FC236}">
                    <a16:creationId xmlns:a16="http://schemas.microsoft.com/office/drawing/2014/main" id="{BC089085-26C0-49E9-B525-20ACA5B729F0}"/>
                  </a:ext>
                </a:extLst>
              </p:cNvPr>
              <p:cNvSpPr txBox="1"/>
              <p:nvPr/>
            </p:nvSpPr>
            <p:spPr>
              <a:xfrm>
                <a:off x="3635896" y="3701675"/>
                <a:ext cx="1440160" cy="33928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ko-KR" altLang="en-US" b="1" spc="50" dirty="0">
                    <a:ln w="13500">
                      <a:solidFill>
                        <a:schemeClr val="accent1">
                          <a:shade val="2500"/>
                          <a:alpha val="6500"/>
                        </a:schemeClr>
                      </a:solidFill>
                      <a:prstDash val="solid"/>
                    </a:ln>
                    <a:solidFill>
                      <a:schemeClr val="accent4">
                        <a:lumMod val="75000"/>
                      </a:schemeClr>
                    </a:solidFill>
                    <a:effectLst>
                      <a:innerShdw blurRad="50900" dist="38500" dir="13500000">
                        <a:srgbClr val="000000">
                          <a:alpha val="60000"/>
                        </a:srgbClr>
                      </a:innerShdw>
                    </a:effectLst>
                    <a:latin typeface="나눔스퀘어 ExtraBold" panose="020B0600000101010101" pitchFamily="50" charset="-127"/>
                    <a:ea typeface="나눔스퀘어 ExtraBold" panose="020B0600000101010101" pitchFamily="50" charset="-127"/>
                  </a:rPr>
                  <a:t>과업내용</a:t>
                </a:r>
              </a:p>
            </p:txBody>
          </p:sp>
        </p:grpSp>
        <p:grpSp>
          <p:nvGrpSpPr>
            <p:cNvPr id="17" name="그룹 16">
              <a:extLst>
                <a:ext uri="{FF2B5EF4-FFF2-40B4-BE49-F238E27FC236}">
                  <a16:creationId xmlns:a16="http://schemas.microsoft.com/office/drawing/2014/main" id="{C691D8C0-34B2-4EA5-930D-CE58BC17C09B}"/>
                </a:ext>
              </a:extLst>
            </p:cNvPr>
            <p:cNvGrpSpPr/>
            <p:nvPr/>
          </p:nvGrpSpPr>
          <p:grpSpPr>
            <a:xfrm>
              <a:off x="1063104" y="3328520"/>
              <a:ext cx="2102037" cy="1991815"/>
              <a:chOff x="1043608" y="2780928"/>
              <a:chExt cx="2448272" cy="2448272"/>
            </a:xfrm>
          </p:grpSpPr>
          <p:sp>
            <p:nvSpPr>
              <p:cNvPr id="18" name="도넛 18">
                <a:extLst>
                  <a:ext uri="{FF2B5EF4-FFF2-40B4-BE49-F238E27FC236}">
                    <a16:creationId xmlns:a16="http://schemas.microsoft.com/office/drawing/2014/main" id="{C0DA5436-85F5-402C-B660-91E56E7A54AC}"/>
                  </a:ext>
                </a:extLst>
              </p:cNvPr>
              <p:cNvSpPr/>
              <p:nvPr/>
            </p:nvSpPr>
            <p:spPr>
              <a:xfrm>
                <a:off x="1043608" y="2780928"/>
                <a:ext cx="2448272" cy="2448272"/>
              </a:xfrm>
              <a:prstGeom prst="donut">
                <a:avLst>
                  <a:gd name="adj" fmla="val 2421"/>
                </a:avLst>
              </a:pr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</a:schemeClr>
                  </a:gs>
                  <a:gs pos="25000">
                    <a:schemeClr val="accent1">
                      <a:lumMod val="60000"/>
                      <a:lumOff val="40000"/>
                    </a:schemeClr>
                  </a:gs>
                  <a:gs pos="75000">
                    <a:srgbClr val="0087E6"/>
                  </a:gs>
                  <a:gs pos="100000">
                    <a:schemeClr val="tx2">
                      <a:lumMod val="50000"/>
                    </a:schemeClr>
                  </a:gs>
                </a:gsLst>
                <a:lin ang="8100000" scaled="0"/>
                <a:tileRect/>
              </a:gra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  <a:scene3d>
                <a:camera prst="orthographicFront">
                  <a:rot lat="20128642" lon="657651" rev="21271424"/>
                </a:camera>
                <a:lightRig rig="balanced" dir="t">
                  <a:rot lat="0" lon="0" rev="8700000"/>
                </a:lightRig>
              </a:scene3d>
              <a:sp3d extrusionH="381000">
                <a:bevelT w="190500" h="38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19" name="TextBox 18">
                <a:extLst>
                  <a:ext uri="{FF2B5EF4-FFF2-40B4-BE49-F238E27FC236}">
                    <a16:creationId xmlns:a16="http://schemas.microsoft.com/office/drawing/2014/main" id="{743A70B2-9BED-41B4-BC09-23C2E7370DAA}"/>
                  </a:ext>
                </a:extLst>
              </p:cNvPr>
              <p:cNvSpPr txBox="1"/>
              <p:nvPr/>
            </p:nvSpPr>
            <p:spPr>
              <a:xfrm>
                <a:off x="1535281" y="4325294"/>
                <a:ext cx="1440160" cy="33928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ko-KR" altLang="en-US" b="1" spc="50" dirty="0">
                    <a:ln w="13500">
                      <a:solidFill>
                        <a:schemeClr val="accent1">
                          <a:shade val="2500"/>
                          <a:alpha val="6500"/>
                        </a:schemeClr>
                      </a:solidFill>
                      <a:prstDash val="solid"/>
                    </a:ln>
                    <a:solidFill>
                      <a:schemeClr val="accent1">
                        <a:lumMod val="75000"/>
                      </a:schemeClr>
                    </a:solidFill>
                    <a:effectLst>
                      <a:innerShdw blurRad="50900" dist="38500" dir="13500000">
                        <a:srgbClr val="000000">
                          <a:alpha val="60000"/>
                        </a:srgbClr>
                      </a:innerShdw>
                    </a:effectLst>
                    <a:latin typeface="나눔스퀘어 ExtraBold" panose="020B0600000101010101" pitchFamily="50" charset="-127"/>
                    <a:ea typeface="나눔스퀘어 ExtraBold" panose="020B0600000101010101" pitchFamily="50" charset="-127"/>
                  </a:rPr>
                  <a:t>용역기관</a:t>
                </a:r>
              </a:p>
            </p:txBody>
          </p:sp>
        </p:grpSp>
      </p:grpSp>
      <p:cxnSp>
        <p:nvCxnSpPr>
          <p:cNvPr id="12" name="꺾인 연결선 15">
            <a:extLst>
              <a:ext uri="{FF2B5EF4-FFF2-40B4-BE49-F238E27FC236}">
                <a16:creationId xmlns:a16="http://schemas.microsoft.com/office/drawing/2014/main" id="{F9D266D1-A0ED-440C-8622-8EFFB22F4DB7}"/>
              </a:ext>
            </a:extLst>
          </p:cNvPr>
          <p:cNvCxnSpPr/>
          <p:nvPr/>
        </p:nvCxnSpPr>
        <p:spPr>
          <a:xfrm>
            <a:off x="2035297" y="5504812"/>
            <a:ext cx="8748000" cy="845517"/>
          </a:xfrm>
          <a:prstGeom prst="bentConnector3">
            <a:avLst>
              <a:gd name="adj1" fmla="val 18750"/>
            </a:avLst>
          </a:prstGeom>
          <a:ln w="19050"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꺾인 연결선 16">
            <a:extLst>
              <a:ext uri="{FF2B5EF4-FFF2-40B4-BE49-F238E27FC236}">
                <a16:creationId xmlns:a16="http://schemas.microsoft.com/office/drawing/2014/main" id="{A6E49593-FAB1-4023-8EBE-A3FD49A6218E}"/>
              </a:ext>
            </a:extLst>
          </p:cNvPr>
          <p:cNvCxnSpPr/>
          <p:nvPr/>
        </p:nvCxnSpPr>
        <p:spPr>
          <a:xfrm flipV="1">
            <a:off x="4228223" y="3487873"/>
            <a:ext cx="6588000" cy="1090306"/>
          </a:xfrm>
          <a:prstGeom prst="bentConnector3">
            <a:avLst>
              <a:gd name="adj1" fmla="val 21944"/>
            </a:avLst>
          </a:prstGeom>
          <a:ln w="19050">
            <a:solidFill>
              <a:srgbClr val="FFC000"/>
            </a:solidFill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꺾인 연결선 17">
            <a:extLst>
              <a:ext uri="{FF2B5EF4-FFF2-40B4-BE49-F238E27FC236}">
                <a16:creationId xmlns:a16="http://schemas.microsoft.com/office/drawing/2014/main" id="{D18C7DC7-8637-4F64-BB6F-0C4FCD3B39A9}"/>
              </a:ext>
            </a:extLst>
          </p:cNvPr>
          <p:cNvCxnSpPr/>
          <p:nvPr/>
        </p:nvCxnSpPr>
        <p:spPr>
          <a:xfrm flipV="1">
            <a:off x="2035297" y="1726072"/>
            <a:ext cx="8748000" cy="1404463"/>
          </a:xfrm>
          <a:prstGeom prst="bentConnector3">
            <a:avLst>
              <a:gd name="adj1" fmla="val 17039"/>
            </a:avLst>
          </a:prstGeom>
          <a:ln w="19050">
            <a:solidFill>
              <a:schemeClr val="accent3">
                <a:lumMod val="75000"/>
              </a:schemeClr>
            </a:solidFill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직사각형 23">
            <a:extLst>
              <a:ext uri="{FF2B5EF4-FFF2-40B4-BE49-F238E27FC236}">
                <a16:creationId xmlns:a16="http://schemas.microsoft.com/office/drawing/2014/main" id="{E027C74C-D906-40EF-966F-45895E9C90D1}"/>
              </a:ext>
            </a:extLst>
          </p:cNvPr>
          <p:cNvSpPr/>
          <p:nvPr/>
        </p:nvSpPr>
        <p:spPr>
          <a:xfrm>
            <a:off x="4228223" y="1831113"/>
            <a:ext cx="6898042" cy="120385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lnSpc>
                <a:spcPct val="120000"/>
              </a:lnSpc>
              <a:buClr>
                <a:schemeClr val="tx1"/>
              </a:buClr>
              <a:buFont typeface="Wingdings" panose="05000000000000000000" pitchFamily="2" charset="2"/>
              <a:buChar char="§"/>
            </a:pPr>
            <a:r>
              <a:rPr lang="ko-KR" altLang="en-US" sz="1400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상수도 요금의 업태 통합 및 누진제  폐지로 요금 형평성을 도모하여</a:t>
            </a:r>
            <a:r>
              <a:rPr lang="en-US" altLang="ko-KR" sz="1400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,</a:t>
            </a:r>
          </a:p>
          <a:p>
            <a:pPr marL="268288">
              <a:lnSpc>
                <a:spcPct val="120000"/>
              </a:lnSpc>
              <a:buClr>
                <a:schemeClr val="tx1"/>
              </a:buClr>
            </a:pPr>
            <a:r>
              <a:rPr lang="ko-KR" altLang="en-US" sz="1400" dirty="0">
                <a:solidFill>
                  <a:srgbClr val="0000FF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알기 쉽고 간단한 요금 체계로 개선하여 시민만족도를  제고</a:t>
            </a:r>
            <a:r>
              <a:rPr lang="ko-KR" altLang="en-US" sz="1400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하고자 함</a:t>
            </a:r>
            <a:endParaRPr lang="en-US" altLang="ko-KR" sz="1400" dirty="0"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  <a:p>
            <a:pPr>
              <a:lnSpc>
                <a:spcPct val="120000"/>
              </a:lnSpc>
            </a:pPr>
            <a:endParaRPr lang="en-US" altLang="ko-KR" sz="500" dirty="0">
              <a:solidFill>
                <a:schemeClr val="tx1">
                  <a:lumMod val="85000"/>
                  <a:lumOff val="15000"/>
                </a:schemeClr>
              </a:solidFill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§"/>
            </a:pPr>
            <a:r>
              <a:rPr lang="ko-KR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누진제 폐지 시 적정 단가를 도출하여 </a:t>
            </a:r>
            <a:r>
              <a:rPr lang="ko-KR" altLang="en-US" sz="1400" dirty="0">
                <a:solidFill>
                  <a:srgbClr val="0000FF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요금 현실화 방안과 함께 순차적으로 단일제로 전환</a:t>
            </a:r>
            <a:endParaRPr lang="en-US" altLang="ko-KR" sz="1400" dirty="0">
              <a:solidFill>
                <a:srgbClr val="0000FF"/>
              </a:solidFill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  <a:p>
            <a:pPr indent="1789113">
              <a:lnSpc>
                <a:spcPct val="120000"/>
              </a:lnSpc>
            </a:pPr>
            <a:r>
              <a:rPr lang="ko-KR" altLang="en-US" sz="1400" dirty="0">
                <a:solidFill>
                  <a:srgbClr val="0000FF"/>
                </a:solidFill>
                <a:highlight>
                  <a:srgbClr val="FFFF00"/>
                </a:highlight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⇒ 시민 부담을 최소화하고자 함</a:t>
            </a:r>
            <a:endParaRPr lang="en-US" altLang="ko-KR" sz="1400" dirty="0">
              <a:solidFill>
                <a:srgbClr val="0000FF"/>
              </a:solidFill>
              <a:highlight>
                <a:srgbClr val="FFFF00"/>
              </a:highlight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</p:txBody>
      </p:sp>
      <p:sp>
        <p:nvSpPr>
          <p:cNvPr id="25" name="직사각형 24">
            <a:extLst>
              <a:ext uri="{FF2B5EF4-FFF2-40B4-BE49-F238E27FC236}">
                <a16:creationId xmlns:a16="http://schemas.microsoft.com/office/drawing/2014/main" id="{FBA4223F-8152-4D9C-B689-BE962DA703B5}"/>
              </a:ext>
            </a:extLst>
          </p:cNvPr>
          <p:cNvSpPr/>
          <p:nvPr/>
        </p:nvSpPr>
        <p:spPr>
          <a:xfrm>
            <a:off x="6131914" y="3593854"/>
            <a:ext cx="3738524" cy="10307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상수도사업 및 요금 분석</a:t>
            </a:r>
            <a:r>
              <a:rPr lang="en-US" altLang="ko-KR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, </a:t>
            </a:r>
            <a:r>
              <a:rPr lang="ko-KR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타지자체 비교 분석</a:t>
            </a:r>
            <a:endParaRPr lang="en-US" altLang="ko-KR" sz="1400" dirty="0">
              <a:solidFill>
                <a:schemeClr val="tx1">
                  <a:lumMod val="85000"/>
                  <a:lumOff val="15000"/>
                </a:schemeClr>
              </a:solidFill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상수도 요금 단계별 현실화 방안 작성</a:t>
            </a:r>
            <a:endParaRPr lang="en-US" altLang="ko-KR" sz="1400" dirty="0">
              <a:solidFill>
                <a:schemeClr val="tx1">
                  <a:lumMod val="85000"/>
                  <a:lumOff val="15000"/>
                </a:schemeClr>
              </a:solidFill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상수도 요금 부과체계 개선방안 제시</a:t>
            </a:r>
            <a:endParaRPr lang="en-US" altLang="ko-KR" sz="1400" dirty="0">
              <a:solidFill>
                <a:schemeClr val="tx1">
                  <a:lumMod val="85000"/>
                  <a:lumOff val="15000"/>
                </a:schemeClr>
              </a:solidFill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</p:txBody>
      </p:sp>
      <p:sp>
        <p:nvSpPr>
          <p:cNvPr id="26" name="직사각형 25">
            <a:extLst>
              <a:ext uri="{FF2B5EF4-FFF2-40B4-BE49-F238E27FC236}">
                <a16:creationId xmlns:a16="http://schemas.microsoft.com/office/drawing/2014/main" id="{3A57800F-774B-454B-B4FE-F7472C14C6D7}"/>
              </a:ext>
            </a:extLst>
          </p:cNvPr>
          <p:cNvSpPr/>
          <p:nvPr/>
        </p:nvSpPr>
        <p:spPr>
          <a:xfrm>
            <a:off x="4367753" y="5451110"/>
            <a:ext cx="5949064" cy="8529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§"/>
            </a:pPr>
            <a:r>
              <a:rPr lang="ko-KR" altLang="en-US" sz="14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용역명</a:t>
            </a:r>
            <a:r>
              <a:rPr lang="ko-KR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 </a:t>
            </a:r>
            <a:r>
              <a:rPr lang="en-US" altLang="ko-KR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: </a:t>
            </a:r>
            <a:r>
              <a:rPr lang="ko-KR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인천광역시 상수도 요금 체계 개선 및 현실화 계획 수립 용역</a:t>
            </a:r>
            <a:endParaRPr lang="en-US" altLang="ko-KR" sz="1400" dirty="0">
              <a:solidFill>
                <a:schemeClr val="tx1">
                  <a:lumMod val="85000"/>
                  <a:lumOff val="15000"/>
                </a:schemeClr>
              </a:solidFill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§"/>
            </a:pPr>
            <a:r>
              <a:rPr lang="ko-KR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용역 기간 </a:t>
            </a:r>
            <a:r>
              <a:rPr lang="en-US" altLang="ko-KR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: 22.10.05 ~ 23.01.02</a:t>
            </a:r>
          </a:p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§"/>
            </a:pPr>
            <a:r>
              <a:rPr lang="ko-KR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용역 기관 </a:t>
            </a:r>
            <a:r>
              <a:rPr lang="en-US" altLang="ko-KR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: 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6566875F-449F-4831-8A10-BDB76A265EDC}"/>
              </a:ext>
            </a:extLst>
          </p:cNvPr>
          <p:cNvSpPr txBox="1"/>
          <p:nvPr/>
        </p:nvSpPr>
        <p:spPr>
          <a:xfrm>
            <a:off x="1034813" y="1192410"/>
            <a:ext cx="9781410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0" h="38100"/>
            </a:sp3d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b="1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용역 개요</a:t>
            </a:r>
          </a:p>
        </p:txBody>
      </p:sp>
      <p:pic>
        <p:nvPicPr>
          <p:cNvPr id="28" name="Picture 3" descr="D:\0.DATA(-2016)\파워포인트 자료\소스_PNG 이미지\#기타아이콘\0120.png">
            <a:extLst>
              <a:ext uri="{FF2B5EF4-FFF2-40B4-BE49-F238E27FC236}">
                <a16:creationId xmlns:a16="http://schemas.microsoft.com/office/drawing/2014/main" id="{5082326E-C969-4100-A5AF-B3D44A145D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1192410"/>
            <a:ext cx="349013" cy="3490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그림 6">
            <a:extLst>
              <a:ext uri="{FF2B5EF4-FFF2-40B4-BE49-F238E27FC236}">
                <a16:creationId xmlns:a16="http://schemas.microsoft.com/office/drawing/2014/main" id="{B540A3C7-7150-08AE-082A-6F1991774C9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17071" y="6016720"/>
            <a:ext cx="1492711" cy="2578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188546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7EDD7FDC-D283-A4D2-3E93-F6986D416BC7}"/>
              </a:ext>
            </a:extLst>
          </p:cNvPr>
          <p:cNvSpPr txBox="1"/>
          <p:nvPr/>
        </p:nvSpPr>
        <p:spPr>
          <a:xfrm>
            <a:off x="858630" y="3020785"/>
            <a:ext cx="595223" cy="788023"/>
          </a:xfrm>
          <a:prstGeom prst="rect">
            <a:avLst/>
          </a:prstGeom>
          <a:noFill/>
          <a:ln w="25400">
            <a:noFill/>
          </a:ln>
          <a:effectLst/>
        </p:spPr>
        <p:txBody>
          <a:bodyPr wrap="square" lIns="0" tIns="0" rIns="0" bIns="0" rtlCol="0" anchor="b" anchorCtr="0">
            <a:noAutofit/>
          </a:bodyPr>
          <a:lstStyle/>
          <a:p>
            <a:pPr algn="ctr">
              <a:buNone/>
            </a:pPr>
            <a:r>
              <a:rPr lang="en-US" altLang="ko-KR" sz="5400" b="1" dirty="0">
                <a:solidFill>
                  <a:srgbClr val="0A396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울릉도M" panose="02030600000101010101" pitchFamily="18" charset="-127"/>
                <a:ea typeface="HY울릉도M" panose="02030600000101010101" pitchFamily="18" charset="-127"/>
              </a:rPr>
              <a:t>2</a:t>
            </a:r>
            <a:endParaRPr lang="ko-KR" altLang="en-US" sz="5400" b="1" dirty="0">
              <a:solidFill>
                <a:srgbClr val="0A3967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울릉도M" panose="02030600000101010101" pitchFamily="18" charset="-127"/>
              <a:ea typeface="HY울릉도M" panose="02030600000101010101" pitchFamily="18" charset="-127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18C7E66-E43F-830D-3C43-284C89E341A9}"/>
              </a:ext>
            </a:extLst>
          </p:cNvPr>
          <p:cNvSpPr txBox="1"/>
          <p:nvPr/>
        </p:nvSpPr>
        <p:spPr>
          <a:xfrm>
            <a:off x="1649795" y="3144889"/>
            <a:ext cx="8668488" cy="539811"/>
          </a:xfrm>
          <a:prstGeom prst="rect">
            <a:avLst/>
          </a:prstGeom>
          <a:noFill/>
          <a:ln w="25400">
            <a:noFill/>
          </a:ln>
          <a:effectLst/>
        </p:spPr>
        <p:txBody>
          <a:bodyPr wrap="square" lIns="0" tIns="0" rIns="0" bIns="0" rtlCol="0" anchor="ctr" anchorCtr="0">
            <a:noAutofit/>
          </a:bodyPr>
          <a:lstStyle/>
          <a:p>
            <a:pPr algn="just">
              <a:buNone/>
            </a:pPr>
            <a:r>
              <a:rPr lang="ko-KR" altLang="en-US" sz="3600" dirty="0">
                <a:solidFill>
                  <a:schemeClr val="tx1">
                    <a:lumMod val="75000"/>
                    <a:lumOff val="2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상하수도 요금 정책 방향</a:t>
            </a:r>
          </a:p>
        </p:txBody>
      </p:sp>
    </p:spTree>
    <p:extLst>
      <p:ext uri="{BB962C8B-B14F-4D97-AF65-F5344CB8AC3E}">
        <p14:creationId xmlns:p14="http://schemas.microsoft.com/office/powerpoint/2010/main" val="122862694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8F0036D5-947C-0282-28F6-5AFB40C734AB}"/>
              </a:ext>
            </a:extLst>
          </p:cNvPr>
          <p:cNvSpPr txBox="1"/>
          <p:nvPr/>
        </p:nvSpPr>
        <p:spPr>
          <a:xfrm>
            <a:off x="357869" y="113586"/>
            <a:ext cx="105813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dirty="0">
                <a:ln>
                  <a:solidFill>
                    <a:schemeClr val="bg2">
                      <a:lumMod val="50000"/>
                      <a:alpha val="15000"/>
                    </a:schemeClr>
                  </a:solidFill>
                </a:ln>
                <a:solidFill>
                  <a:schemeClr val="bg1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2. </a:t>
            </a:r>
            <a:r>
              <a:rPr lang="ko-KR" altLang="en-US" sz="2800" dirty="0">
                <a:ln>
                  <a:solidFill>
                    <a:schemeClr val="bg2">
                      <a:lumMod val="50000"/>
                      <a:alpha val="15000"/>
                    </a:schemeClr>
                  </a:solidFill>
                </a:ln>
                <a:solidFill>
                  <a:schemeClr val="bg1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상</a:t>
            </a:r>
            <a:r>
              <a:rPr lang="en-US" altLang="ko-KR" sz="2800" dirty="0">
                <a:ln>
                  <a:solidFill>
                    <a:schemeClr val="bg2">
                      <a:lumMod val="50000"/>
                      <a:alpha val="15000"/>
                    </a:schemeClr>
                  </a:solidFill>
                </a:ln>
                <a:solidFill>
                  <a:schemeClr val="bg1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·</a:t>
            </a:r>
            <a:r>
              <a:rPr lang="ko-KR" altLang="en-US" sz="2800" dirty="0">
                <a:ln>
                  <a:solidFill>
                    <a:schemeClr val="bg2">
                      <a:lumMod val="50000"/>
                      <a:alpha val="15000"/>
                    </a:schemeClr>
                  </a:solidFill>
                </a:ln>
                <a:solidFill>
                  <a:schemeClr val="bg1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하수도 요금 정책 방향</a:t>
            </a:r>
          </a:p>
        </p:txBody>
      </p:sp>
      <p:sp>
        <p:nvSpPr>
          <p:cNvPr id="9" name="슬라이드 번호 개체 틀 3">
            <a:extLst>
              <a:ext uri="{FF2B5EF4-FFF2-40B4-BE49-F238E27FC236}">
                <a16:creationId xmlns:a16="http://schemas.microsoft.com/office/drawing/2014/main" id="{4931A3C9-C0B5-D5BA-3EDF-AE7B50FE987C}"/>
              </a:ext>
            </a:extLst>
          </p:cNvPr>
          <p:cNvSpPr txBox="1">
            <a:spLocks/>
          </p:cNvSpPr>
          <p:nvPr/>
        </p:nvSpPr>
        <p:spPr>
          <a:xfrm>
            <a:off x="9370996" y="6577059"/>
            <a:ext cx="2743200" cy="280942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b="1" kern="120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A9013713-8F85-4DC6-9CD9-6D7320748E27}" type="slidenum">
              <a:rPr lang="ko-KR" altLang="en-US" sz="1400" smtClean="0">
                <a:solidFill>
                  <a:schemeClr val="bg1">
                    <a:lumMod val="50000"/>
                  </a:schemeClr>
                </a:solidFill>
              </a:rPr>
              <a:pPr algn="r"/>
              <a:t>6</a:t>
            </a:fld>
            <a:endParaRPr lang="ko-KR" altLang="en-US" sz="14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4F1B7DC1-3176-4F38-B2B7-2F2444993AF3}"/>
              </a:ext>
            </a:extLst>
          </p:cNvPr>
          <p:cNvSpPr txBox="1"/>
          <p:nvPr/>
        </p:nvSpPr>
        <p:spPr>
          <a:xfrm>
            <a:off x="1034813" y="1192410"/>
            <a:ext cx="9781410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0" h="38100"/>
            </a:sp3d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b="1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상하수도 요금 정책 방향</a:t>
            </a:r>
          </a:p>
        </p:txBody>
      </p:sp>
      <p:pic>
        <p:nvPicPr>
          <p:cNvPr id="55" name="Picture 3" descr="D:\0.DATA(-2016)\파워포인트 자료\소스_PNG 이미지\#기타아이콘\0120.png">
            <a:extLst>
              <a:ext uri="{FF2B5EF4-FFF2-40B4-BE49-F238E27FC236}">
                <a16:creationId xmlns:a16="http://schemas.microsoft.com/office/drawing/2014/main" id="{488A1DAC-0D18-4C18-A434-393249F66A1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1192410"/>
            <a:ext cx="349013" cy="3490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8" name="Freeform 3">
            <a:extLst>
              <a:ext uri="{FF2B5EF4-FFF2-40B4-BE49-F238E27FC236}">
                <a16:creationId xmlns:a16="http://schemas.microsoft.com/office/drawing/2014/main" id="{ACA5E1B1-1C74-49EA-B9D4-7F2654E55267}"/>
              </a:ext>
            </a:extLst>
          </p:cNvPr>
          <p:cNvSpPr>
            <a:spLocks/>
          </p:cNvSpPr>
          <p:nvPr/>
        </p:nvSpPr>
        <p:spPr bwMode="gray">
          <a:xfrm>
            <a:off x="7826306" y="2001969"/>
            <a:ext cx="2728800" cy="3425825"/>
          </a:xfrm>
          <a:custGeom>
            <a:avLst/>
            <a:gdLst/>
            <a:ahLst/>
            <a:cxnLst>
              <a:cxn ang="0">
                <a:pos x="0" y="207"/>
              </a:cxn>
              <a:cxn ang="0">
                <a:pos x="1" y="1987"/>
              </a:cxn>
              <a:cxn ang="0">
                <a:pos x="309" y="2154"/>
              </a:cxn>
              <a:cxn ang="0">
                <a:pos x="681" y="2040"/>
              </a:cxn>
              <a:cxn ang="0">
                <a:pos x="999" y="1902"/>
              </a:cxn>
              <a:cxn ang="0">
                <a:pos x="1359" y="2017"/>
              </a:cxn>
              <a:cxn ang="0">
                <a:pos x="1359" y="180"/>
              </a:cxn>
              <a:cxn ang="0">
                <a:pos x="1025" y="21"/>
              </a:cxn>
              <a:cxn ang="0">
                <a:pos x="366" y="378"/>
              </a:cxn>
              <a:cxn ang="0">
                <a:pos x="0" y="207"/>
              </a:cxn>
            </a:cxnLst>
            <a:rect l="0" t="0" r="r" b="b"/>
            <a:pathLst>
              <a:path w="1359" h="2158">
                <a:moveTo>
                  <a:pt x="0" y="207"/>
                </a:moveTo>
                <a:cubicBezTo>
                  <a:pt x="0" y="1097"/>
                  <a:pt x="1" y="1987"/>
                  <a:pt x="1" y="1987"/>
                </a:cubicBezTo>
                <a:cubicBezTo>
                  <a:pt x="105" y="2151"/>
                  <a:pt x="210" y="2148"/>
                  <a:pt x="309" y="2154"/>
                </a:cubicBezTo>
                <a:cubicBezTo>
                  <a:pt x="421" y="2158"/>
                  <a:pt x="576" y="2091"/>
                  <a:pt x="681" y="2040"/>
                </a:cubicBezTo>
                <a:cubicBezTo>
                  <a:pt x="786" y="1989"/>
                  <a:pt x="843" y="1908"/>
                  <a:pt x="999" y="1902"/>
                </a:cubicBezTo>
                <a:cubicBezTo>
                  <a:pt x="1155" y="1896"/>
                  <a:pt x="1224" y="1908"/>
                  <a:pt x="1359" y="2017"/>
                </a:cubicBezTo>
                <a:lnTo>
                  <a:pt x="1359" y="180"/>
                </a:lnTo>
                <a:cubicBezTo>
                  <a:pt x="1272" y="72"/>
                  <a:pt x="1219" y="0"/>
                  <a:pt x="1025" y="21"/>
                </a:cubicBezTo>
                <a:cubicBezTo>
                  <a:pt x="831" y="42"/>
                  <a:pt x="644" y="378"/>
                  <a:pt x="366" y="378"/>
                </a:cubicBezTo>
                <a:cubicBezTo>
                  <a:pt x="88" y="378"/>
                  <a:pt x="87" y="222"/>
                  <a:pt x="0" y="207"/>
                </a:cubicBezTo>
                <a:close/>
              </a:path>
            </a:pathLst>
          </a:custGeom>
          <a:gradFill rotWithShape="1">
            <a:gsLst>
              <a:gs pos="0">
                <a:schemeClr val="accent6">
                  <a:lumMod val="60000"/>
                  <a:lumOff val="40000"/>
                </a:schemeClr>
              </a:gs>
              <a:gs pos="100000">
                <a:schemeClr val="accent6">
                  <a:lumMod val="50000"/>
                </a:schemeClr>
              </a:gs>
            </a:gsLst>
            <a:lin ang="5400000" scaled="1"/>
          </a:gradFill>
          <a:ln w="9525">
            <a:round/>
            <a:headEnd/>
            <a:tailEnd/>
          </a:ln>
          <a:effectLst/>
          <a:scene3d>
            <a:camera prst="legacyPerspectiveTop"/>
            <a:lightRig rig="legacyNormal2" dir="t"/>
          </a:scene3d>
          <a:sp3d extrusionH="887400" prstMaterial="legacyMatte">
            <a:bevelT w="13500" h="13500" prst="angle"/>
            <a:bevelB w="13500" h="13500" prst="angle"/>
            <a:extrusionClr>
              <a:schemeClr val="accent6">
                <a:lumMod val="75000"/>
              </a:schemeClr>
            </a:extrusionClr>
          </a:sp3d>
        </p:spPr>
        <p:txBody>
          <a:bodyPr>
            <a:flatTx/>
          </a:bodyPr>
          <a:lstStyle/>
          <a:p>
            <a:pPr>
              <a:defRPr/>
            </a:pPr>
            <a:endParaRPr lang="ko-KR" altLang="en-US" dirty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59" name="Freeform 4">
            <a:extLst>
              <a:ext uri="{FF2B5EF4-FFF2-40B4-BE49-F238E27FC236}">
                <a16:creationId xmlns:a16="http://schemas.microsoft.com/office/drawing/2014/main" id="{A3281555-F703-4CE4-ACBF-C1A67DE3B124}"/>
              </a:ext>
            </a:extLst>
          </p:cNvPr>
          <p:cNvSpPr>
            <a:spLocks/>
          </p:cNvSpPr>
          <p:nvPr/>
        </p:nvSpPr>
        <p:spPr bwMode="gray">
          <a:xfrm>
            <a:off x="7842370" y="2008319"/>
            <a:ext cx="2706713" cy="598488"/>
          </a:xfrm>
          <a:custGeom>
            <a:avLst/>
            <a:gdLst/>
            <a:ahLst/>
            <a:cxnLst>
              <a:cxn ang="0">
                <a:pos x="0" y="183"/>
              </a:cxn>
              <a:cxn ang="0">
                <a:pos x="309" y="340"/>
              </a:cxn>
              <a:cxn ang="0">
                <a:pos x="670" y="225"/>
              </a:cxn>
              <a:cxn ang="0">
                <a:pos x="1042" y="9"/>
              </a:cxn>
              <a:cxn ang="0">
                <a:pos x="1348" y="165"/>
              </a:cxn>
            </a:cxnLst>
            <a:rect l="0" t="0" r="r" b="b"/>
            <a:pathLst>
              <a:path w="1348" h="341">
                <a:moveTo>
                  <a:pt x="0" y="183"/>
                </a:moveTo>
                <a:cubicBezTo>
                  <a:pt x="84" y="205"/>
                  <a:pt x="78" y="326"/>
                  <a:pt x="309" y="340"/>
                </a:cubicBezTo>
                <a:cubicBezTo>
                  <a:pt x="421" y="341"/>
                  <a:pt x="563" y="306"/>
                  <a:pt x="670" y="225"/>
                </a:cubicBezTo>
                <a:cubicBezTo>
                  <a:pt x="777" y="144"/>
                  <a:pt x="932" y="17"/>
                  <a:pt x="1042" y="9"/>
                </a:cubicBezTo>
                <a:cubicBezTo>
                  <a:pt x="1237" y="0"/>
                  <a:pt x="1300" y="105"/>
                  <a:pt x="1348" y="165"/>
                </a:cubicBezTo>
              </a:path>
            </a:pathLst>
          </a:custGeom>
          <a:noFill/>
          <a:ln w="9525">
            <a:solidFill>
              <a:srgbClr val="FFFFFF">
                <a:alpha val="50000"/>
              </a:srgbClr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ko-KR" altLang="en-US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60" name="Freeform 5">
            <a:extLst>
              <a:ext uri="{FF2B5EF4-FFF2-40B4-BE49-F238E27FC236}">
                <a16:creationId xmlns:a16="http://schemas.microsoft.com/office/drawing/2014/main" id="{001FA96E-B029-4595-9699-7710EAE4BBC0}"/>
              </a:ext>
            </a:extLst>
          </p:cNvPr>
          <p:cNvSpPr>
            <a:spLocks/>
          </p:cNvSpPr>
          <p:nvPr/>
        </p:nvSpPr>
        <p:spPr bwMode="gray">
          <a:xfrm>
            <a:off x="7848393" y="5019807"/>
            <a:ext cx="2700689" cy="404813"/>
          </a:xfrm>
          <a:custGeom>
            <a:avLst/>
            <a:gdLst/>
            <a:ahLst/>
            <a:cxnLst>
              <a:cxn ang="0">
                <a:pos x="1345" y="118"/>
              </a:cxn>
              <a:cxn ang="0">
                <a:pos x="1015" y="1"/>
              </a:cxn>
              <a:cxn ang="0">
                <a:pos x="718" y="112"/>
              </a:cxn>
              <a:cxn ang="0">
                <a:pos x="295" y="253"/>
              </a:cxn>
              <a:cxn ang="0">
                <a:pos x="0" y="102"/>
              </a:cxn>
            </a:cxnLst>
            <a:rect l="0" t="0" r="r" b="b"/>
            <a:pathLst>
              <a:path w="1345" h="255">
                <a:moveTo>
                  <a:pt x="1345" y="118"/>
                </a:moveTo>
                <a:cubicBezTo>
                  <a:pt x="1288" y="64"/>
                  <a:pt x="1246" y="17"/>
                  <a:pt x="1015" y="1"/>
                </a:cubicBezTo>
                <a:cubicBezTo>
                  <a:pt x="903" y="0"/>
                  <a:pt x="826" y="55"/>
                  <a:pt x="718" y="112"/>
                </a:cubicBezTo>
                <a:cubicBezTo>
                  <a:pt x="610" y="169"/>
                  <a:pt x="479" y="255"/>
                  <a:pt x="295" y="253"/>
                </a:cubicBezTo>
                <a:cubicBezTo>
                  <a:pt x="111" y="251"/>
                  <a:pt x="73" y="201"/>
                  <a:pt x="0" y="102"/>
                </a:cubicBezTo>
              </a:path>
            </a:pathLst>
          </a:custGeom>
          <a:noFill/>
          <a:ln w="9525">
            <a:solidFill>
              <a:srgbClr val="000000">
                <a:alpha val="30000"/>
              </a:srgbClr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ko-KR" altLang="en-US">
              <a:latin typeface="굴림" pitchFamily="50" charset="-127"/>
              <a:ea typeface="굴림" pitchFamily="50" charset="-127"/>
            </a:endParaRPr>
          </a:p>
        </p:txBody>
      </p:sp>
      <p:grpSp>
        <p:nvGrpSpPr>
          <p:cNvPr id="61" name="Group 6">
            <a:extLst>
              <a:ext uri="{FF2B5EF4-FFF2-40B4-BE49-F238E27FC236}">
                <a16:creationId xmlns:a16="http://schemas.microsoft.com/office/drawing/2014/main" id="{397B5976-EE41-4B62-9FAC-766BBCC98C6C}"/>
              </a:ext>
            </a:extLst>
          </p:cNvPr>
          <p:cNvGrpSpPr>
            <a:grpSpLocks/>
          </p:cNvGrpSpPr>
          <p:nvPr/>
        </p:nvGrpSpPr>
        <p:grpSpPr bwMode="auto">
          <a:xfrm>
            <a:off x="4893294" y="2001969"/>
            <a:ext cx="2728800" cy="3425825"/>
            <a:chOff x="642" y="1572"/>
            <a:chExt cx="1359" cy="2158"/>
          </a:xfrm>
        </p:grpSpPr>
        <p:sp>
          <p:nvSpPr>
            <p:cNvPr id="62" name="Freeform 7">
              <a:extLst>
                <a:ext uri="{FF2B5EF4-FFF2-40B4-BE49-F238E27FC236}">
                  <a16:creationId xmlns:a16="http://schemas.microsoft.com/office/drawing/2014/main" id="{76C200E5-F73D-4D73-8B05-476A7A63A693}"/>
                </a:ext>
              </a:extLst>
            </p:cNvPr>
            <p:cNvSpPr>
              <a:spLocks/>
            </p:cNvSpPr>
            <p:nvPr/>
          </p:nvSpPr>
          <p:spPr bwMode="gray">
            <a:xfrm>
              <a:off x="642" y="1572"/>
              <a:ext cx="1359" cy="2158"/>
            </a:xfrm>
            <a:custGeom>
              <a:avLst/>
              <a:gdLst/>
              <a:ahLst/>
              <a:cxnLst>
                <a:cxn ang="0">
                  <a:pos x="0" y="207"/>
                </a:cxn>
                <a:cxn ang="0">
                  <a:pos x="1" y="1987"/>
                </a:cxn>
                <a:cxn ang="0">
                  <a:pos x="309" y="2154"/>
                </a:cxn>
                <a:cxn ang="0">
                  <a:pos x="681" y="2040"/>
                </a:cxn>
                <a:cxn ang="0">
                  <a:pos x="999" y="1902"/>
                </a:cxn>
                <a:cxn ang="0">
                  <a:pos x="1359" y="2017"/>
                </a:cxn>
                <a:cxn ang="0">
                  <a:pos x="1359" y="180"/>
                </a:cxn>
                <a:cxn ang="0">
                  <a:pos x="1025" y="21"/>
                </a:cxn>
                <a:cxn ang="0">
                  <a:pos x="366" y="378"/>
                </a:cxn>
                <a:cxn ang="0">
                  <a:pos x="0" y="207"/>
                </a:cxn>
              </a:cxnLst>
              <a:rect l="0" t="0" r="r" b="b"/>
              <a:pathLst>
                <a:path w="1359" h="2158">
                  <a:moveTo>
                    <a:pt x="0" y="207"/>
                  </a:moveTo>
                  <a:cubicBezTo>
                    <a:pt x="0" y="1097"/>
                    <a:pt x="1" y="1987"/>
                    <a:pt x="1" y="1987"/>
                  </a:cubicBezTo>
                  <a:cubicBezTo>
                    <a:pt x="105" y="2151"/>
                    <a:pt x="210" y="2148"/>
                    <a:pt x="309" y="2154"/>
                  </a:cubicBezTo>
                  <a:cubicBezTo>
                    <a:pt x="421" y="2158"/>
                    <a:pt x="576" y="2091"/>
                    <a:pt x="681" y="2040"/>
                  </a:cubicBezTo>
                  <a:cubicBezTo>
                    <a:pt x="786" y="1989"/>
                    <a:pt x="843" y="1908"/>
                    <a:pt x="999" y="1902"/>
                  </a:cubicBezTo>
                  <a:cubicBezTo>
                    <a:pt x="1155" y="1896"/>
                    <a:pt x="1224" y="1908"/>
                    <a:pt x="1359" y="2017"/>
                  </a:cubicBezTo>
                  <a:lnTo>
                    <a:pt x="1359" y="180"/>
                  </a:lnTo>
                  <a:cubicBezTo>
                    <a:pt x="1272" y="72"/>
                    <a:pt x="1219" y="0"/>
                    <a:pt x="1025" y="21"/>
                  </a:cubicBezTo>
                  <a:cubicBezTo>
                    <a:pt x="831" y="42"/>
                    <a:pt x="644" y="378"/>
                    <a:pt x="366" y="378"/>
                  </a:cubicBezTo>
                  <a:cubicBezTo>
                    <a:pt x="88" y="378"/>
                    <a:pt x="87" y="222"/>
                    <a:pt x="0" y="207"/>
                  </a:cubicBezTo>
                  <a:close/>
                </a:path>
              </a:pathLst>
            </a:custGeom>
            <a:gradFill rotWithShape="1">
              <a:gsLst>
                <a:gs pos="0">
                  <a:schemeClr val="accent2"/>
                </a:gs>
                <a:gs pos="100000">
                  <a:schemeClr val="accent2">
                    <a:gamma/>
                    <a:shade val="46275"/>
                    <a:invGamma/>
                  </a:schemeClr>
                </a:gs>
              </a:gsLst>
              <a:lin ang="5400000" scaled="1"/>
            </a:gradFill>
            <a:ln w="9525">
              <a:round/>
              <a:headEnd/>
              <a:tailEnd/>
            </a:ln>
            <a:effectLst/>
            <a:scene3d>
              <a:camera prst="legacyPerspectiveTop"/>
              <a:lightRig rig="legacyNormal2" dir="t"/>
            </a:scene3d>
            <a:sp3d extrusionH="887400" prstMaterial="legacyMatte">
              <a:bevelT w="13500" h="13500" prst="angle"/>
              <a:bevelB w="13500" h="13500" prst="angle"/>
              <a:extrusionClr>
                <a:schemeClr val="accent2"/>
              </a:extrusionClr>
            </a:sp3d>
          </p:spPr>
          <p:txBody>
            <a:bodyPr>
              <a:flatTx/>
            </a:bodyPr>
            <a:lstStyle/>
            <a:p>
              <a:pPr>
                <a:defRPr/>
              </a:pPr>
              <a:endParaRPr lang="ko-KR" altLang="en-US" spc="-150"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63" name="Freeform 8">
              <a:extLst>
                <a:ext uri="{FF2B5EF4-FFF2-40B4-BE49-F238E27FC236}">
                  <a16:creationId xmlns:a16="http://schemas.microsoft.com/office/drawing/2014/main" id="{E1B1FEF6-A097-42AA-9598-A20A822C4071}"/>
                </a:ext>
              </a:extLst>
            </p:cNvPr>
            <p:cNvSpPr>
              <a:spLocks/>
            </p:cNvSpPr>
            <p:nvPr/>
          </p:nvSpPr>
          <p:spPr bwMode="gray">
            <a:xfrm>
              <a:off x="650" y="1576"/>
              <a:ext cx="1348" cy="377"/>
            </a:xfrm>
            <a:custGeom>
              <a:avLst/>
              <a:gdLst/>
              <a:ahLst/>
              <a:cxnLst>
                <a:cxn ang="0">
                  <a:pos x="0" y="183"/>
                </a:cxn>
                <a:cxn ang="0">
                  <a:pos x="309" y="340"/>
                </a:cxn>
                <a:cxn ang="0">
                  <a:pos x="670" y="225"/>
                </a:cxn>
                <a:cxn ang="0">
                  <a:pos x="1042" y="9"/>
                </a:cxn>
                <a:cxn ang="0">
                  <a:pos x="1348" y="165"/>
                </a:cxn>
              </a:cxnLst>
              <a:rect l="0" t="0" r="r" b="b"/>
              <a:pathLst>
                <a:path w="1348" h="341">
                  <a:moveTo>
                    <a:pt x="0" y="183"/>
                  </a:moveTo>
                  <a:cubicBezTo>
                    <a:pt x="84" y="205"/>
                    <a:pt x="78" y="326"/>
                    <a:pt x="309" y="340"/>
                  </a:cubicBezTo>
                  <a:cubicBezTo>
                    <a:pt x="421" y="341"/>
                    <a:pt x="563" y="306"/>
                    <a:pt x="670" y="225"/>
                  </a:cubicBezTo>
                  <a:cubicBezTo>
                    <a:pt x="777" y="144"/>
                    <a:pt x="932" y="17"/>
                    <a:pt x="1042" y="9"/>
                  </a:cubicBezTo>
                  <a:cubicBezTo>
                    <a:pt x="1237" y="0"/>
                    <a:pt x="1300" y="105"/>
                    <a:pt x="1348" y="165"/>
                  </a:cubicBezTo>
                </a:path>
              </a:pathLst>
            </a:custGeom>
            <a:noFill/>
            <a:ln w="9525">
              <a:solidFill>
                <a:srgbClr val="FFFFFF">
                  <a:alpha val="50000"/>
                </a:srgbClr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ko-KR" altLang="en-US" spc="-150"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64" name="Freeform 9">
              <a:extLst>
                <a:ext uri="{FF2B5EF4-FFF2-40B4-BE49-F238E27FC236}">
                  <a16:creationId xmlns:a16="http://schemas.microsoft.com/office/drawing/2014/main" id="{F7B4FA35-33DC-47B6-A0FE-8BDDA66C8A27}"/>
                </a:ext>
              </a:extLst>
            </p:cNvPr>
            <p:cNvSpPr>
              <a:spLocks/>
            </p:cNvSpPr>
            <p:nvPr/>
          </p:nvSpPr>
          <p:spPr bwMode="gray">
            <a:xfrm>
              <a:off x="653" y="3473"/>
              <a:ext cx="1345" cy="255"/>
            </a:xfrm>
            <a:custGeom>
              <a:avLst/>
              <a:gdLst/>
              <a:ahLst/>
              <a:cxnLst>
                <a:cxn ang="0">
                  <a:pos x="1345" y="118"/>
                </a:cxn>
                <a:cxn ang="0">
                  <a:pos x="1015" y="1"/>
                </a:cxn>
                <a:cxn ang="0">
                  <a:pos x="718" y="112"/>
                </a:cxn>
                <a:cxn ang="0">
                  <a:pos x="295" y="253"/>
                </a:cxn>
                <a:cxn ang="0">
                  <a:pos x="0" y="102"/>
                </a:cxn>
              </a:cxnLst>
              <a:rect l="0" t="0" r="r" b="b"/>
              <a:pathLst>
                <a:path w="1345" h="255">
                  <a:moveTo>
                    <a:pt x="1345" y="118"/>
                  </a:moveTo>
                  <a:cubicBezTo>
                    <a:pt x="1288" y="64"/>
                    <a:pt x="1246" y="17"/>
                    <a:pt x="1015" y="1"/>
                  </a:cubicBezTo>
                  <a:cubicBezTo>
                    <a:pt x="903" y="0"/>
                    <a:pt x="826" y="55"/>
                    <a:pt x="718" y="112"/>
                  </a:cubicBezTo>
                  <a:cubicBezTo>
                    <a:pt x="610" y="169"/>
                    <a:pt x="479" y="255"/>
                    <a:pt x="295" y="253"/>
                  </a:cubicBezTo>
                  <a:cubicBezTo>
                    <a:pt x="111" y="251"/>
                    <a:pt x="73" y="201"/>
                    <a:pt x="0" y="102"/>
                  </a:cubicBezTo>
                </a:path>
              </a:pathLst>
            </a:custGeom>
            <a:noFill/>
            <a:ln w="9525">
              <a:solidFill>
                <a:srgbClr val="000000">
                  <a:alpha val="30000"/>
                </a:srgbClr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ko-KR" altLang="en-US" spc="-150">
                <a:latin typeface="굴림" pitchFamily="50" charset="-127"/>
                <a:ea typeface="굴림" pitchFamily="50" charset="-127"/>
              </a:endParaRPr>
            </a:p>
          </p:txBody>
        </p:sp>
      </p:grpSp>
      <p:pic>
        <p:nvPicPr>
          <p:cNvPr id="65" name="Picture 10" descr="shadow_1_m">
            <a:extLst>
              <a:ext uri="{FF2B5EF4-FFF2-40B4-BE49-F238E27FC236}">
                <a16:creationId xmlns:a16="http://schemas.microsoft.com/office/drawing/2014/main" id="{7ECF68CE-C008-4400-B26F-1B9FE181F6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gray">
          <a:xfrm>
            <a:off x="2527231" y="4930907"/>
            <a:ext cx="2349500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66" name="Group 11">
            <a:extLst>
              <a:ext uri="{FF2B5EF4-FFF2-40B4-BE49-F238E27FC236}">
                <a16:creationId xmlns:a16="http://schemas.microsoft.com/office/drawing/2014/main" id="{43C3B41C-66AE-4938-BE56-26FEBF73E8A4}"/>
              </a:ext>
            </a:extLst>
          </p:cNvPr>
          <p:cNvGrpSpPr>
            <a:grpSpLocks/>
          </p:cNvGrpSpPr>
          <p:nvPr/>
        </p:nvGrpSpPr>
        <p:grpSpPr bwMode="auto">
          <a:xfrm>
            <a:off x="1949623" y="2051182"/>
            <a:ext cx="2727083" cy="3425825"/>
            <a:chOff x="642" y="1572"/>
            <a:chExt cx="1359" cy="2158"/>
          </a:xfrm>
        </p:grpSpPr>
        <p:sp>
          <p:nvSpPr>
            <p:cNvPr id="67" name="Freeform 12">
              <a:extLst>
                <a:ext uri="{FF2B5EF4-FFF2-40B4-BE49-F238E27FC236}">
                  <a16:creationId xmlns:a16="http://schemas.microsoft.com/office/drawing/2014/main" id="{B999273A-A40D-42CB-A7F1-9DA6BD5B36FB}"/>
                </a:ext>
              </a:extLst>
            </p:cNvPr>
            <p:cNvSpPr>
              <a:spLocks/>
            </p:cNvSpPr>
            <p:nvPr/>
          </p:nvSpPr>
          <p:spPr bwMode="gray">
            <a:xfrm>
              <a:off x="642" y="1572"/>
              <a:ext cx="1359" cy="2158"/>
            </a:xfrm>
            <a:custGeom>
              <a:avLst/>
              <a:gdLst/>
              <a:ahLst/>
              <a:cxnLst>
                <a:cxn ang="0">
                  <a:pos x="0" y="207"/>
                </a:cxn>
                <a:cxn ang="0">
                  <a:pos x="1" y="1987"/>
                </a:cxn>
                <a:cxn ang="0">
                  <a:pos x="309" y="2154"/>
                </a:cxn>
                <a:cxn ang="0">
                  <a:pos x="681" y="2040"/>
                </a:cxn>
                <a:cxn ang="0">
                  <a:pos x="999" y="1902"/>
                </a:cxn>
                <a:cxn ang="0">
                  <a:pos x="1359" y="2017"/>
                </a:cxn>
                <a:cxn ang="0">
                  <a:pos x="1359" y="180"/>
                </a:cxn>
                <a:cxn ang="0">
                  <a:pos x="1025" y="21"/>
                </a:cxn>
                <a:cxn ang="0">
                  <a:pos x="366" y="378"/>
                </a:cxn>
                <a:cxn ang="0">
                  <a:pos x="0" y="207"/>
                </a:cxn>
              </a:cxnLst>
              <a:rect l="0" t="0" r="r" b="b"/>
              <a:pathLst>
                <a:path w="1359" h="2158">
                  <a:moveTo>
                    <a:pt x="0" y="207"/>
                  </a:moveTo>
                  <a:cubicBezTo>
                    <a:pt x="0" y="1097"/>
                    <a:pt x="1" y="1987"/>
                    <a:pt x="1" y="1987"/>
                  </a:cubicBezTo>
                  <a:cubicBezTo>
                    <a:pt x="105" y="2151"/>
                    <a:pt x="210" y="2148"/>
                    <a:pt x="309" y="2154"/>
                  </a:cubicBezTo>
                  <a:cubicBezTo>
                    <a:pt x="421" y="2158"/>
                    <a:pt x="576" y="2091"/>
                    <a:pt x="681" y="2040"/>
                  </a:cubicBezTo>
                  <a:cubicBezTo>
                    <a:pt x="786" y="1989"/>
                    <a:pt x="843" y="1908"/>
                    <a:pt x="999" y="1902"/>
                  </a:cubicBezTo>
                  <a:cubicBezTo>
                    <a:pt x="1155" y="1896"/>
                    <a:pt x="1224" y="1908"/>
                    <a:pt x="1359" y="2017"/>
                  </a:cubicBezTo>
                  <a:lnTo>
                    <a:pt x="1359" y="180"/>
                  </a:lnTo>
                  <a:cubicBezTo>
                    <a:pt x="1272" y="72"/>
                    <a:pt x="1219" y="0"/>
                    <a:pt x="1025" y="21"/>
                  </a:cubicBezTo>
                  <a:cubicBezTo>
                    <a:pt x="831" y="42"/>
                    <a:pt x="644" y="378"/>
                    <a:pt x="366" y="378"/>
                  </a:cubicBezTo>
                  <a:cubicBezTo>
                    <a:pt x="88" y="378"/>
                    <a:pt x="87" y="222"/>
                    <a:pt x="0" y="207"/>
                  </a:cubicBezTo>
                  <a:close/>
                </a:path>
              </a:pathLst>
            </a:cu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5400000" scaled="1"/>
            </a:gradFill>
            <a:ln w="9525">
              <a:round/>
              <a:headEnd/>
              <a:tailEnd/>
            </a:ln>
            <a:effectLst/>
            <a:scene3d>
              <a:camera prst="legacyPerspectiveTop"/>
              <a:lightRig rig="legacyNormal2" dir="t"/>
            </a:scene3d>
            <a:sp3d extrusionH="887400" prstMaterial="legacyMatte">
              <a:bevelT w="13500" h="13500" prst="angle"/>
              <a:bevelB w="13500" h="13500" prst="angle"/>
              <a:extrusionClr>
                <a:schemeClr val="accent1"/>
              </a:extrusionClr>
            </a:sp3d>
          </p:spPr>
          <p:txBody>
            <a:bodyPr>
              <a:flatTx/>
            </a:bodyPr>
            <a:lstStyle/>
            <a:p>
              <a:pPr>
                <a:defRPr/>
              </a:pPr>
              <a:endParaRPr lang="ko-KR" altLang="en-US"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68" name="Freeform 13">
              <a:extLst>
                <a:ext uri="{FF2B5EF4-FFF2-40B4-BE49-F238E27FC236}">
                  <a16:creationId xmlns:a16="http://schemas.microsoft.com/office/drawing/2014/main" id="{0012D5A0-4105-4130-B486-16F441CDECD1}"/>
                </a:ext>
              </a:extLst>
            </p:cNvPr>
            <p:cNvSpPr>
              <a:spLocks/>
            </p:cNvSpPr>
            <p:nvPr/>
          </p:nvSpPr>
          <p:spPr bwMode="gray">
            <a:xfrm>
              <a:off x="650" y="1576"/>
              <a:ext cx="1348" cy="377"/>
            </a:xfrm>
            <a:custGeom>
              <a:avLst/>
              <a:gdLst/>
              <a:ahLst/>
              <a:cxnLst>
                <a:cxn ang="0">
                  <a:pos x="0" y="183"/>
                </a:cxn>
                <a:cxn ang="0">
                  <a:pos x="309" y="340"/>
                </a:cxn>
                <a:cxn ang="0">
                  <a:pos x="670" y="225"/>
                </a:cxn>
                <a:cxn ang="0">
                  <a:pos x="1042" y="9"/>
                </a:cxn>
                <a:cxn ang="0">
                  <a:pos x="1348" y="165"/>
                </a:cxn>
              </a:cxnLst>
              <a:rect l="0" t="0" r="r" b="b"/>
              <a:pathLst>
                <a:path w="1348" h="341">
                  <a:moveTo>
                    <a:pt x="0" y="183"/>
                  </a:moveTo>
                  <a:cubicBezTo>
                    <a:pt x="84" y="205"/>
                    <a:pt x="78" y="326"/>
                    <a:pt x="309" y="340"/>
                  </a:cubicBezTo>
                  <a:cubicBezTo>
                    <a:pt x="421" y="341"/>
                    <a:pt x="563" y="306"/>
                    <a:pt x="670" y="225"/>
                  </a:cubicBezTo>
                  <a:cubicBezTo>
                    <a:pt x="777" y="144"/>
                    <a:pt x="932" y="17"/>
                    <a:pt x="1042" y="9"/>
                  </a:cubicBezTo>
                  <a:cubicBezTo>
                    <a:pt x="1237" y="0"/>
                    <a:pt x="1300" y="105"/>
                    <a:pt x="1348" y="165"/>
                  </a:cubicBezTo>
                </a:path>
              </a:pathLst>
            </a:custGeom>
            <a:noFill/>
            <a:ln w="9525">
              <a:solidFill>
                <a:srgbClr val="FFFFFF">
                  <a:alpha val="50000"/>
                </a:srgbClr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ko-KR" altLang="en-US"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69" name="Freeform 14">
              <a:extLst>
                <a:ext uri="{FF2B5EF4-FFF2-40B4-BE49-F238E27FC236}">
                  <a16:creationId xmlns:a16="http://schemas.microsoft.com/office/drawing/2014/main" id="{38C43EDE-4B97-461B-8E8D-4E5BD51CD3B8}"/>
                </a:ext>
              </a:extLst>
            </p:cNvPr>
            <p:cNvSpPr>
              <a:spLocks/>
            </p:cNvSpPr>
            <p:nvPr/>
          </p:nvSpPr>
          <p:spPr bwMode="gray">
            <a:xfrm>
              <a:off x="653" y="3473"/>
              <a:ext cx="1345" cy="255"/>
            </a:xfrm>
            <a:custGeom>
              <a:avLst/>
              <a:gdLst/>
              <a:ahLst/>
              <a:cxnLst>
                <a:cxn ang="0">
                  <a:pos x="1345" y="118"/>
                </a:cxn>
                <a:cxn ang="0">
                  <a:pos x="1015" y="1"/>
                </a:cxn>
                <a:cxn ang="0">
                  <a:pos x="718" y="112"/>
                </a:cxn>
                <a:cxn ang="0">
                  <a:pos x="295" y="253"/>
                </a:cxn>
                <a:cxn ang="0">
                  <a:pos x="0" y="102"/>
                </a:cxn>
              </a:cxnLst>
              <a:rect l="0" t="0" r="r" b="b"/>
              <a:pathLst>
                <a:path w="1345" h="255">
                  <a:moveTo>
                    <a:pt x="1345" y="118"/>
                  </a:moveTo>
                  <a:cubicBezTo>
                    <a:pt x="1288" y="64"/>
                    <a:pt x="1246" y="17"/>
                    <a:pt x="1015" y="1"/>
                  </a:cubicBezTo>
                  <a:cubicBezTo>
                    <a:pt x="903" y="0"/>
                    <a:pt x="826" y="55"/>
                    <a:pt x="718" y="112"/>
                  </a:cubicBezTo>
                  <a:cubicBezTo>
                    <a:pt x="610" y="169"/>
                    <a:pt x="479" y="255"/>
                    <a:pt x="295" y="253"/>
                  </a:cubicBezTo>
                  <a:cubicBezTo>
                    <a:pt x="111" y="251"/>
                    <a:pt x="73" y="201"/>
                    <a:pt x="0" y="102"/>
                  </a:cubicBezTo>
                </a:path>
              </a:pathLst>
            </a:custGeom>
            <a:noFill/>
            <a:ln w="9525">
              <a:solidFill>
                <a:srgbClr val="000000">
                  <a:alpha val="30000"/>
                </a:srgbClr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ko-KR" altLang="en-US">
                <a:latin typeface="굴림" pitchFamily="50" charset="-127"/>
                <a:ea typeface="굴림" pitchFamily="50" charset="-127"/>
              </a:endParaRPr>
            </a:p>
          </p:txBody>
        </p:sp>
      </p:grpSp>
      <p:sp>
        <p:nvSpPr>
          <p:cNvPr id="70" name="Text Box 16">
            <a:extLst>
              <a:ext uri="{FF2B5EF4-FFF2-40B4-BE49-F238E27FC236}">
                <a16:creationId xmlns:a16="http://schemas.microsoft.com/office/drawing/2014/main" id="{8F408BDD-0764-4973-8A52-7F13AB6B2279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1949623" y="3613282"/>
            <a:ext cx="2698989" cy="13915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120650" indent="-120650" eaLnBrk="0" hangingPunct="0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pPr marL="285750" indent="-285750" eaLnBrk="1" latinLnBrk="0" hangingPunct="1">
              <a:lnSpc>
                <a:spcPct val="80000"/>
              </a:lnSpc>
              <a:spcBef>
                <a:spcPct val="50000"/>
              </a:spcBef>
              <a:buClr>
                <a:schemeClr val="bg1"/>
              </a:buClr>
              <a:buFont typeface="Wingdings" panose="05000000000000000000" pitchFamily="2" charset="2"/>
              <a:buChar char="§"/>
            </a:pPr>
            <a:r>
              <a:rPr kumimoji="0" lang="ko-KR" altLang="en-US" sz="1400" spc="-150" dirty="0">
                <a:solidFill>
                  <a:srgbClr val="FFFFFF"/>
                </a:solidFill>
                <a:effectLst/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수도요금 부과체계 개선</a:t>
            </a:r>
            <a:endParaRPr kumimoji="0" lang="en-US" altLang="ko-KR" sz="1400" spc="-150" dirty="0">
              <a:solidFill>
                <a:srgbClr val="FFFFFF"/>
              </a:solidFill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  <a:p>
            <a:pPr marL="285750" indent="-285750" eaLnBrk="1" latinLnBrk="0" hangingPunct="1">
              <a:lnSpc>
                <a:spcPct val="80000"/>
              </a:lnSpc>
              <a:spcBef>
                <a:spcPct val="50000"/>
              </a:spcBef>
              <a:buClr>
                <a:schemeClr val="bg1"/>
              </a:buClr>
              <a:buFont typeface="Wingdings" panose="05000000000000000000" pitchFamily="2" charset="2"/>
              <a:buChar char="§"/>
            </a:pPr>
            <a:r>
              <a:rPr kumimoji="0" lang="ko-KR" altLang="en-US" sz="1400" spc="-150" dirty="0">
                <a:solidFill>
                  <a:srgbClr val="FFFFFF"/>
                </a:solidFill>
                <a:effectLst/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요금업종 개선</a:t>
            </a:r>
            <a:endParaRPr kumimoji="0" lang="en-US" altLang="ko-KR" sz="1400" spc="-150" dirty="0">
              <a:solidFill>
                <a:srgbClr val="FFFFFF"/>
              </a:solidFill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  <a:p>
            <a:pPr marL="285750" indent="-285750" eaLnBrk="1" latinLnBrk="0" hangingPunct="1">
              <a:lnSpc>
                <a:spcPct val="80000"/>
              </a:lnSpc>
              <a:spcBef>
                <a:spcPct val="50000"/>
              </a:spcBef>
              <a:buClr>
                <a:schemeClr val="bg1"/>
              </a:buClr>
              <a:buFont typeface="Wingdings" panose="05000000000000000000" pitchFamily="2" charset="2"/>
              <a:buChar char="§"/>
            </a:pPr>
            <a:r>
              <a:rPr kumimoji="0" lang="ko-KR" altLang="en-US" sz="1400" spc="-150" dirty="0">
                <a:solidFill>
                  <a:srgbClr val="FFFFFF"/>
                </a:solidFill>
                <a:effectLst/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누진체계 개선</a:t>
            </a:r>
            <a:endParaRPr kumimoji="0" lang="en-US" altLang="ko-KR" sz="1400" spc="-150" dirty="0">
              <a:solidFill>
                <a:srgbClr val="FFFFFF"/>
              </a:solidFill>
              <a:effectLst/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  <a:p>
            <a:pPr marL="285750" indent="-285750" eaLnBrk="1" latinLnBrk="0" hangingPunct="1">
              <a:lnSpc>
                <a:spcPct val="80000"/>
              </a:lnSpc>
              <a:spcBef>
                <a:spcPct val="50000"/>
              </a:spcBef>
              <a:buClr>
                <a:schemeClr val="bg1"/>
              </a:buClr>
              <a:buFont typeface="Wingdings" panose="05000000000000000000" pitchFamily="2" charset="2"/>
              <a:buChar char="§"/>
            </a:pPr>
            <a:r>
              <a:rPr kumimoji="0" lang="ko-KR" altLang="en-US" sz="1400" spc="-150" dirty="0">
                <a:solidFill>
                  <a:srgbClr val="FFFFFF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요금산정원칙</a:t>
            </a:r>
            <a:endParaRPr kumimoji="0" lang="en-US" altLang="ko-KR" sz="1400" spc="-150" dirty="0">
              <a:solidFill>
                <a:srgbClr val="FFFFFF"/>
              </a:solidFill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  <a:p>
            <a:pPr marL="285750" indent="-285750" eaLnBrk="1" latinLnBrk="0" hangingPunct="1">
              <a:lnSpc>
                <a:spcPct val="80000"/>
              </a:lnSpc>
              <a:spcBef>
                <a:spcPct val="50000"/>
              </a:spcBef>
              <a:buClr>
                <a:schemeClr val="bg1"/>
              </a:buClr>
              <a:buFont typeface="Wingdings" panose="05000000000000000000" pitchFamily="2" charset="2"/>
              <a:buChar char="§"/>
            </a:pPr>
            <a:r>
              <a:rPr kumimoji="0" lang="ko-KR" altLang="en-US" sz="1400" spc="-150" dirty="0">
                <a:solidFill>
                  <a:srgbClr val="FFFFFF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요금결정과정 제시</a:t>
            </a:r>
            <a:endParaRPr kumimoji="0" lang="en-US" altLang="ko-KR" sz="1400" spc="-150" dirty="0">
              <a:solidFill>
                <a:srgbClr val="FFFFFF"/>
              </a:solidFill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</p:txBody>
      </p:sp>
      <p:sp>
        <p:nvSpPr>
          <p:cNvPr id="72" name="Text Box 18">
            <a:extLst>
              <a:ext uri="{FF2B5EF4-FFF2-40B4-BE49-F238E27FC236}">
                <a16:creationId xmlns:a16="http://schemas.microsoft.com/office/drawing/2014/main" id="{41675AF8-EA88-422D-8319-85B08CC825E1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1965677" y="2723272"/>
            <a:ext cx="2711030" cy="6001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pPr algn="ctr" eaLnBrk="1" latinLnBrk="0" hangingPunct="1">
              <a:spcBef>
                <a:spcPts val="600"/>
              </a:spcBef>
            </a:pPr>
            <a:r>
              <a:rPr kumimoji="0" lang="ko-KR" altLang="en-US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표준급수조례</a:t>
            </a:r>
            <a:endParaRPr kumimoji="0" lang="en-US" altLang="ko-KR" sz="1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  <a:p>
            <a:pPr algn="ctr" eaLnBrk="1" latinLnBrk="0" hangingPunct="1">
              <a:spcBef>
                <a:spcPts val="600"/>
              </a:spcBef>
            </a:pPr>
            <a:r>
              <a:rPr kumimoji="0" lang="ko-KR" altLang="en-US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지방상하수도</a:t>
            </a:r>
            <a:r>
              <a:rPr kumimoji="0" lang="ko-KR" altLang="en-US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 요금 산정요령</a:t>
            </a:r>
            <a:endParaRPr kumimoji="0" lang="en-US" altLang="ko-KR" sz="11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</p:txBody>
      </p:sp>
      <p:grpSp>
        <p:nvGrpSpPr>
          <p:cNvPr id="73" name="Group 20">
            <a:extLst>
              <a:ext uri="{FF2B5EF4-FFF2-40B4-BE49-F238E27FC236}">
                <a16:creationId xmlns:a16="http://schemas.microsoft.com/office/drawing/2014/main" id="{C2A43153-8F96-40B9-8AE3-EAC4F55B30B2}"/>
              </a:ext>
            </a:extLst>
          </p:cNvPr>
          <p:cNvGrpSpPr>
            <a:grpSpLocks/>
          </p:cNvGrpSpPr>
          <p:nvPr/>
        </p:nvGrpSpPr>
        <p:grpSpPr bwMode="auto">
          <a:xfrm>
            <a:off x="2307056" y="1792419"/>
            <a:ext cx="720725" cy="822325"/>
            <a:chOff x="192" y="1917"/>
            <a:chExt cx="1042" cy="1102"/>
          </a:xfrm>
        </p:grpSpPr>
        <p:grpSp>
          <p:nvGrpSpPr>
            <p:cNvPr id="74" name="Group 21">
              <a:extLst>
                <a:ext uri="{FF2B5EF4-FFF2-40B4-BE49-F238E27FC236}">
                  <a16:creationId xmlns:a16="http://schemas.microsoft.com/office/drawing/2014/main" id="{BD20BF35-7324-4545-871A-4570FE58971E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92" y="1917"/>
              <a:ext cx="1042" cy="1102"/>
              <a:chOff x="192" y="1917"/>
              <a:chExt cx="1042" cy="1102"/>
            </a:xfrm>
          </p:grpSpPr>
          <p:pic>
            <p:nvPicPr>
              <p:cNvPr id="76" name="Picture 22" descr="light_shadow">
                <a:extLst>
                  <a:ext uri="{FF2B5EF4-FFF2-40B4-BE49-F238E27FC236}">
                    <a16:creationId xmlns:a16="http://schemas.microsoft.com/office/drawing/2014/main" id="{D0B9E42D-E7D8-4F42-907D-D06975896750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4" cstate="print">
                <a:lum bright="-78000" contrast="-78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gray">
              <a:xfrm>
                <a:off x="291" y="2781"/>
                <a:ext cx="858" cy="23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77" name="Picture 23" descr="circuler_1">
                <a:extLst>
                  <a:ext uri="{FF2B5EF4-FFF2-40B4-BE49-F238E27FC236}">
                    <a16:creationId xmlns:a16="http://schemas.microsoft.com/office/drawing/2014/main" id="{56DC20C7-A01A-44F7-B580-AD8A2FD89A03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gray">
              <a:xfrm>
                <a:off x="192" y="1917"/>
                <a:ext cx="1042" cy="101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78" name="Oval 24">
                <a:extLst>
                  <a:ext uri="{FF2B5EF4-FFF2-40B4-BE49-F238E27FC236}">
                    <a16:creationId xmlns:a16="http://schemas.microsoft.com/office/drawing/2014/main" id="{B54F2977-D8A8-4BA0-B82B-4F57CF2BABA0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192" y="1917"/>
                <a:ext cx="1035" cy="1019"/>
              </a:xfrm>
              <a:prstGeom prst="ellipse">
                <a:avLst/>
              </a:prstGeom>
              <a:gradFill rotWithShape="1">
                <a:gsLst>
                  <a:gs pos="0">
                    <a:schemeClr val="accent1">
                      <a:gamma/>
                      <a:shade val="46275"/>
                      <a:invGamma/>
                      <a:alpha val="89999"/>
                    </a:schemeClr>
                  </a:gs>
                  <a:gs pos="50000">
                    <a:schemeClr val="accent1">
                      <a:alpha val="55000"/>
                    </a:schemeClr>
                  </a:gs>
                  <a:gs pos="100000">
                    <a:schemeClr val="accent1">
                      <a:gamma/>
                      <a:shade val="46275"/>
                      <a:invGamma/>
                      <a:alpha val="89999"/>
                    </a:scheme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ko-KR" altLang="en-US">
                  <a:latin typeface="굴림" pitchFamily="50" charset="-127"/>
                  <a:ea typeface="굴림" pitchFamily="50" charset="-127"/>
                </a:endParaRPr>
              </a:p>
            </p:txBody>
          </p:sp>
        </p:grpSp>
        <p:pic>
          <p:nvPicPr>
            <p:cNvPr id="75" name="Picture 25" descr="Picture2">
              <a:extLst>
                <a:ext uri="{FF2B5EF4-FFF2-40B4-BE49-F238E27FC236}">
                  <a16:creationId xmlns:a16="http://schemas.microsoft.com/office/drawing/2014/main" id="{C9FFC067-66EB-45AD-A0CC-4D48D22A296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gray">
            <a:xfrm>
              <a:off x="296" y="1927"/>
              <a:ext cx="823" cy="3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79" name="WordArt 26">
            <a:extLst>
              <a:ext uri="{FF2B5EF4-FFF2-40B4-BE49-F238E27FC236}">
                <a16:creationId xmlns:a16="http://schemas.microsoft.com/office/drawing/2014/main" id="{8F7BA5A4-F5DC-4367-86C3-462E72BDF7F2}"/>
              </a:ext>
            </a:extLst>
          </p:cNvPr>
          <p:cNvSpPr>
            <a:spLocks noChangeArrowheads="1" noChangeShapeType="1" noTextEdit="1"/>
          </p:cNvSpPr>
          <p:nvPr/>
        </p:nvSpPr>
        <p:spPr bwMode="gray">
          <a:xfrm>
            <a:off x="2399131" y="1979744"/>
            <a:ext cx="520700" cy="420688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en-US" altLang="ko-KR" sz="3600" i="1" kern="10" dirty="0">
                <a:solidFill>
                  <a:srgbClr val="FCFCFC">
                    <a:alpha val="59999"/>
                  </a:srgbClr>
                </a:solidFill>
                <a:effectLst>
                  <a:outerShdw dist="38100" dir="2700000" algn="tl" rotWithShape="0">
                    <a:srgbClr val="000000">
                      <a:alpha val="43137"/>
                    </a:srgbClr>
                  </a:outerShdw>
                </a:effectLst>
                <a:latin typeface="Arial Black"/>
              </a:rPr>
              <a:t>01</a:t>
            </a:r>
            <a:endParaRPr lang="ko-KR" altLang="en-US" sz="3600" i="1" kern="10" dirty="0">
              <a:solidFill>
                <a:srgbClr val="FCFCFC">
                  <a:alpha val="59999"/>
                </a:srgbClr>
              </a:solidFill>
              <a:effectLst>
                <a:outerShdw dist="38100" dir="2700000" algn="tl" rotWithShape="0">
                  <a:srgbClr val="000000">
                    <a:alpha val="43137"/>
                  </a:srgbClr>
                </a:outerShdw>
              </a:effectLst>
              <a:latin typeface="Arial Black"/>
            </a:endParaRPr>
          </a:p>
        </p:txBody>
      </p:sp>
      <p:sp>
        <p:nvSpPr>
          <p:cNvPr id="80" name="Line 27">
            <a:extLst>
              <a:ext uri="{FF2B5EF4-FFF2-40B4-BE49-F238E27FC236}">
                <a16:creationId xmlns:a16="http://schemas.microsoft.com/office/drawing/2014/main" id="{03925A31-43F4-499E-B58F-C8E92B59E572}"/>
              </a:ext>
            </a:extLst>
          </p:cNvPr>
          <p:cNvSpPr>
            <a:spLocks noChangeShapeType="1"/>
          </p:cNvSpPr>
          <p:nvPr/>
        </p:nvSpPr>
        <p:spPr bwMode="gray">
          <a:xfrm>
            <a:off x="2129227" y="3424369"/>
            <a:ext cx="2422066" cy="0"/>
          </a:xfrm>
          <a:prstGeom prst="line">
            <a:avLst/>
          </a:prstGeom>
          <a:noFill/>
          <a:ln w="12700" cap="rnd">
            <a:solidFill>
              <a:srgbClr val="FFFFFF">
                <a:alpha val="50000"/>
              </a:srgbClr>
            </a:solidFill>
            <a:prstDash val="sysDot"/>
            <a:round/>
            <a:headEnd/>
            <a:tailEnd/>
          </a:ln>
          <a:effectLst>
            <a:outerShdw dist="28398" dir="20006097" algn="ctr" rotWithShape="0">
              <a:srgbClr val="000000">
                <a:alpha val="50000"/>
              </a:srgbClr>
            </a:outerShdw>
          </a:effectLst>
        </p:spPr>
        <p:txBody>
          <a:bodyPr/>
          <a:lstStyle/>
          <a:p>
            <a:pPr>
              <a:defRPr/>
            </a:pPr>
            <a:endParaRPr lang="ko-KR" altLang="en-US"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</p:txBody>
      </p:sp>
      <p:grpSp>
        <p:nvGrpSpPr>
          <p:cNvPr id="82" name="Group 29">
            <a:extLst>
              <a:ext uri="{FF2B5EF4-FFF2-40B4-BE49-F238E27FC236}">
                <a16:creationId xmlns:a16="http://schemas.microsoft.com/office/drawing/2014/main" id="{7AB8C13D-8949-402B-BBAF-D46613D28616}"/>
              </a:ext>
            </a:extLst>
          </p:cNvPr>
          <p:cNvGrpSpPr>
            <a:grpSpLocks/>
          </p:cNvGrpSpPr>
          <p:nvPr/>
        </p:nvGrpSpPr>
        <p:grpSpPr bwMode="auto">
          <a:xfrm>
            <a:off x="5040931" y="1736857"/>
            <a:ext cx="739775" cy="822325"/>
            <a:chOff x="2608" y="1076"/>
            <a:chExt cx="466" cy="518"/>
          </a:xfrm>
        </p:grpSpPr>
        <p:grpSp>
          <p:nvGrpSpPr>
            <p:cNvPr id="83" name="Group 30">
              <a:extLst>
                <a:ext uri="{FF2B5EF4-FFF2-40B4-BE49-F238E27FC236}">
                  <a16:creationId xmlns:a16="http://schemas.microsoft.com/office/drawing/2014/main" id="{15DB7A60-C36E-419A-A475-AF8A9A4ACCB2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608" y="1076"/>
              <a:ext cx="466" cy="518"/>
              <a:chOff x="2608" y="1076"/>
              <a:chExt cx="466" cy="518"/>
            </a:xfrm>
          </p:grpSpPr>
          <p:pic>
            <p:nvPicPr>
              <p:cNvPr id="85" name="Picture 31" descr="light_shadow">
                <a:extLst>
                  <a:ext uri="{FF2B5EF4-FFF2-40B4-BE49-F238E27FC236}">
                    <a16:creationId xmlns:a16="http://schemas.microsoft.com/office/drawing/2014/main" id="{B2E5E964-4DFA-4454-96FC-51D7C31C2E31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7" cstate="print">
                <a:lum bright="-78000" contrast="-78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gray">
              <a:xfrm>
                <a:off x="2652" y="1482"/>
                <a:ext cx="384" cy="11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86" name="Picture 32" descr="circuler_1">
                <a:extLst>
                  <a:ext uri="{FF2B5EF4-FFF2-40B4-BE49-F238E27FC236}">
                    <a16:creationId xmlns:a16="http://schemas.microsoft.com/office/drawing/2014/main" id="{92B5B013-152A-43B3-812E-37C77E136F52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gray">
              <a:xfrm>
                <a:off x="2608" y="1076"/>
                <a:ext cx="466" cy="47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87" name="Oval 33">
                <a:extLst>
                  <a:ext uri="{FF2B5EF4-FFF2-40B4-BE49-F238E27FC236}">
                    <a16:creationId xmlns:a16="http://schemas.microsoft.com/office/drawing/2014/main" id="{9732A196-1EB9-496B-997B-DD425DDB66C9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2608" y="1076"/>
                <a:ext cx="463" cy="479"/>
              </a:xfrm>
              <a:prstGeom prst="ellipse">
                <a:avLst/>
              </a:prstGeom>
              <a:gradFill rotWithShape="1">
                <a:gsLst>
                  <a:gs pos="0">
                    <a:schemeClr val="accent2">
                      <a:gamma/>
                      <a:shade val="46275"/>
                      <a:invGamma/>
                      <a:alpha val="89999"/>
                    </a:schemeClr>
                  </a:gs>
                  <a:gs pos="50000">
                    <a:schemeClr val="accent2">
                      <a:alpha val="55000"/>
                    </a:schemeClr>
                  </a:gs>
                  <a:gs pos="100000">
                    <a:schemeClr val="accent2">
                      <a:gamma/>
                      <a:shade val="46275"/>
                      <a:invGamma/>
                      <a:alpha val="89999"/>
                    </a:scheme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ko-KR" altLang="en-US">
                  <a:latin typeface="굴림" pitchFamily="50" charset="-127"/>
                  <a:ea typeface="굴림" pitchFamily="50" charset="-127"/>
                </a:endParaRPr>
              </a:p>
            </p:txBody>
          </p:sp>
        </p:grpSp>
        <p:pic>
          <p:nvPicPr>
            <p:cNvPr id="84" name="Picture 34" descr="Picture2">
              <a:extLst>
                <a:ext uri="{FF2B5EF4-FFF2-40B4-BE49-F238E27FC236}">
                  <a16:creationId xmlns:a16="http://schemas.microsoft.com/office/drawing/2014/main" id="{7DCB35CF-04BD-4AAD-A18B-0787BD6C35B3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gray">
            <a:xfrm>
              <a:off x="2665" y="1081"/>
              <a:ext cx="359" cy="1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88" name="WordArt 35">
            <a:extLst>
              <a:ext uri="{FF2B5EF4-FFF2-40B4-BE49-F238E27FC236}">
                <a16:creationId xmlns:a16="http://schemas.microsoft.com/office/drawing/2014/main" id="{363A6ED3-0E6F-484E-ABE7-401776BEFF17}"/>
              </a:ext>
            </a:extLst>
          </p:cNvPr>
          <p:cNvSpPr>
            <a:spLocks noChangeArrowheads="1" noChangeShapeType="1" noTextEdit="1"/>
          </p:cNvSpPr>
          <p:nvPr/>
        </p:nvSpPr>
        <p:spPr bwMode="gray">
          <a:xfrm>
            <a:off x="5153644" y="1911482"/>
            <a:ext cx="530225" cy="420687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en-US" altLang="ko-KR" sz="3600" i="1" kern="10">
                <a:solidFill>
                  <a:srgbClr val="FCFCFC">
                    <a:alpha val="59999"/>
                  </a:srgbClr>
                </a:solidFill>
                <a:effectLst>
                  <a:outerShdw dist="38100" dir="2700000" algn="tl" rotWithShape="0">
                    <a:srgbClr val="000000">
                      <a:alpha val="43137"/>
                    </a:srgbClr>
                  </a:outerShdw>
                </a:effectLst>
                <a:latin typeface="Arial Black"/>
              </a:rPr>
              <a:t>02</a:t>
            </a:r>
            <a:endParaRPr lang="ko-KR" altLang="en-US" sz="3600" i="1" kern="10">
              <a:solidFill>
                <a:srgbClr val="FCFCFC">
                  <a:alpha val="59999"/>
                </a:srgbClr>
              </a:solidFill>
              <a:effectLst>
                <a:outerShdw dist="38100" dir="2700000" algn="tl" rotWithShape="0">
                  <a:srgbClr val="000000">
                    <a:alpha val="43137"/>
                  </a:srgbClr>
                </a:outerShdw>
              </a:effectLst>
              <a:latin typeface="Arial Black"/>
            </a:endParaRPr>
          </a:p>
        </p:txBody>
      </p:sp>
      <p:sp>
        <p:nvSpPr>
          <p:cNvPr id="89" name="Line 36">
            <a:extLst>
              <a:ext uri="{FF2B5EF4-FFF2-40B4-BE49-F238E27FC236}">
                <a16:creationId xmlns:a16="http://schemas.microsoft.com/office/drawing/2014/main" id="{DE7A97FD-7394-4A33-9801-D798E51032C5}"/>
              </a:ext>
            </a:extLst>
          </p:cNvPr>
          <p:cNvSpPr>
            <a:spLocks noChangeShapeType="1"/>
          </p:cNvSpPr>
          <p:nvPr/>
        </p:nvSpPr>
        <p:spPr bwMode="gray">
          <a:xfrm flipV="1">
            <a:off x="4980606" y="3385422"/>
            <a:ext cx="2509726" cy="7197"/>
          </a:xfrm>
          <a:prstGeom prst="line">
            <a:avLst/>
          </a:prstGeom>
          <a:noFill/>
          <a:ln w="12700" cap="rnd">
            <a:solidFill>
              <a:srgbClr val="FFFFFF">
                <a:alpha val="50000"/>
              </a:srgbClr>
            </a:solidFill>
            <a:prstDash val="sysDot"/>
            <a:round/>
            <a:headEnd/>
            <a:tailEnd/>
          </a:ln>
          <a:effectLst>
            <a:outerShdw dist="28398" dir="20006097" algn="ctr" rotWithShape="0">
              <a:srgbClr val="000000">
                <a:alpha val="50000"/>
              </a:srgbClr>
            </a:outerShdw>
          </a:effectLst>
        </p:spPr>
        <p:txBody>
          <a:bodyPr/>
          <a:lstStyle/>
          <a:p>
            <a:pPr>
              <a:defRPr/>
            </a:pPr>
            <a:endParaRPr lang="ko-KR" altLang="en-US"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</p:txBody>
      </p:sp>
      <p:pic>
        <p:nvPicPr>
          <p:cNvPr id="91" name="Picture 38" descr="Picture2">
            <a:extLst>
              <a:ext uri="{FF2B5EF4-FFF2-40B4-BE49-F238E27FC236}">
                <a16:creationId xmlns:a16="http://schemas.microsoft.com/office/drawing/2014/main" id="{E8B8F122-0AE1-4C27-9EA3-64B02017EE1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gray">
          <a:xfrm>
            <a:off x="8088243" y="1760669"/>
            <a:ext cx="569913" cy="268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" name="Line 39">
            <a:extLst>
              <a:ext uri="{FF2B5EF4-FFF2-40B4-BE49-F238E27FC236}">
                <a16:creationId xmlns:a16="http://schemas.microsoft.com/office/drawing/2014/main" id="{260A5620-50FA-4F9D-9CE6-DBA102A983F4}"/>
              </a:ext>
            </a:extLst>
          </p:cNvPr>
          <p:cNvSpPr>
            <a:spLocks noChangeShapeType="1"/>
          </p:cNvSpPr>
          <p:nvPr/>
        </p:nvSpPr>
        <p:spPr bwMode="gray">
          <a:xfrm>
            <a:off x="7958068" y="3389443"/>
            <a:ext cx="2468079" cy="3175"/>
          </a:xfrm>
          <a:prstGeom prst="line">
            <a:avLst/>
          </a:prstGeom>
          <a:noFill/>
          <a:ln w="12700" cap="rnd">
            <a:solidFill>
              <a:srgbClr val="FFFFFF">
                <a:alpha val="50000"/>
              </a:srgbClr>
            </a:solidFill>
            <a:prstDash val="sysDot"/>
            <a:round/>
            <a:headEnd/>
            <a:tailEnd/>
          </a:ln>
          <a:effectLst>
            <a:outerShdw dist="28398" dir="20006097" algn="ctr" rotWithShape="0">
              <a:srgbClr val="000000">
                <a:alpha val="50000"/>
              </a:srgbClr>
            </a:outerShdw>
          </a:effectLst>
        </p:spPr>
        <p:txBody>
          <a:bodyPr/>
          <a:lstStyle/>
          <a:p>
            <a:pPr>
              <a:defRPr/>
            </a:pPr>
            <a:endParaRPr lang="ko-KR" altLang="en-US"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</p:txBody>
      </p:sp>
      <p:grpSp>
        <p:nvGrpSpPr>
          <p:cNvPr id="94" name="Group 41">
            <a:extLst>
              <a:ext uri="{FF2B5EF4-FFF2-40B4-BE49-F238E27FC236}">
                <a16:creationId xmlns:a16="http://schemas.microsoft.com/office/drawing/2014/main" id="{3424884A-1AAB-40A9-A3DB-5EFA1250D229}"/>
              </a:ext>
            </a:extLst>
          </p:cNvPr>
          <p:cNvGrpSpPr>
            <a:grpSpLocks/>
          </p:cNvGrpSpPr>
          <p:nvPr/>
        </p:nvGrpSpPr>
        <p:grpSpPr bwMode="auto">
          <a:xfrm>
            <a:off x="7975531" y="1747969"/>
            <a:ext cx="739775" cy="822325"/>
            <a:chOff x="2608" y="1076"/>
            <a:chExt cx="466" cy="518"/>
          </a:xfrm>
        </p:grpSpPr>
        <p:grpSp>
          <p:nvGrpSpPr>
            <p:cNvPr id="95" name="Group 42">
              <a:extLst>
                <a:ext uri="{FF2B5EF4-FFF2-40B4-BE49-F238E27FC236}">
                  <a16:creationId xmlns:a16="http://schemas.microsoft.com/office/drawing/2014/main" id="{647FFAE1-8DED-48B3-9D3B-CBD02DDBDF8F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608" y="1076"/>
              <a:ext cx="466" cy="518"/>
              <a:chOff x="2608" y="1076"/>
              <a:chExt cx="466" cy="518"/>
            </a:xfrm>
          </p:grpSpPr>
          <p:pic>
            <p:nvPicPr>
              <p:cNvPr id="97" name="Picture 43" descr="light_shadow">
                <a:extLst>
                  <a:ext uri="{FF2B5EF4-FFF2-40B4-BE49-F238E27FC236}">
                    <a16:creationId xmlns:a16="http://schemas.microsoft.com/office/drawing/2014/main" id="{D90FC3C1-01AD-4FD9-B2C3-F90307E4F858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7" cstate="print">
                <a:lum bright="-78000" contrast="-78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gray">
              <a:xfrm>
                <a:off x="2652" y="1482"/>
                <a:ext cx="384" cy="11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98" name="Picture 44" descr="circuler_1">
                <a:extLst>
                  <a:ext uri="{FF2B5EF4-FFF2-40B4-BE49-F238E27FC236}">
                    <a16:creationId xmlns:a16="http://schemas.microsoft.com/office/drawing/2014/main" id="{E91E4D49-818D-43D7-8363-B4C2B5ACB36F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gray">
              <a:xfrm>
                <a:off x="2608" y="1076"/>
                <a:ext cx="466" cy="47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99" name="Oval 45">
                <a:extLst>
                  <a:ext uri="{FF2B5EF4-FFF2-40B4-BE49-F238E27FC236}">
                    <a16:creationId xmlns:a16="http://schemas.microsoft.com/office/drawing/2014/main" id="{564D77AB-0834-42C5-9840-3F64CA6075F2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2608" y="1076"/>
                <a:ext cx="463" cy="479"/>
              </a:xfrm>
              <a:prstGeom prst="ellipse">
                <a:avLst/>
              </a:prstGeom>
              <a:gradFill rotWithShape="1">
                <a:gsLst>
                  <a:gs pos="0">
                    <a:schemeClr val="accent6">
                      <a:lumMod val="50000"/>
                    </a:schemeClr>
                  </a:gs>
                  <a:gs pos="50000">
                    <a:schemeClr val="accent6">
                      <a:lumMod val="60000"/>
                      <a:lumOff val="40000"/>
                    </a:schemeClr>
                  </a:gs>
                  <a:gs pos="100000">
                    <a:schemeClr val="accent6">
                      <a:lumMod val="50000"/>
                    </a:scheme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ko-KR" altLang="en-US">
                  <a:latin typeface="굴림" pitchFamily="50" charset="-127"/>
                  <a:ea typeface="굴림" pitchFamily="50" charset="-127"/>
                </a:endParaRPr>
              </a:p>
            </p:txBody>
          </p:sp>
        </p:grpSp>
        <p:pic>
          <p:nvPicPr>
            <p:cNvPr id="96" name="Picture 46" descr="Picture2">
              <a:extLst>
                <a:ext uri="{FF2B5EF4-FFF2-40B4-BE49-F238E27FC236}">
                  <a16:creationId xmlns:a16="http://schemas.microsoft.com/office/drawing/2014/main" id="{45A00E23-5553-4D66-A1BF-549F36225C7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gray">
            <a:xfrm>
              <a:off x="2665" y="1081"/>
              <a:ext cx="359" cy="1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00" name="WordArt 47">
            <a:extLst>
              <a:ext uri="{FF2B5EF4-FFF2-40B4-BE49-F238E27FC236}">
                <a16:creationId xmlns:a16="http://schemas.microsoft.com/office/drawing/2014/main" id="{F03B9E95-53D7-49F1-BDCD-722B2DC88FAE}"/>
              </a:ext>
            </a:extLst>
          </p:cNvPr>
          <p:cNvSpPr>
            <a:spLocks noChangeArrowheads="1" noChangeShapeType="1" noTextEdit="1"/>
          </p:cNvSpPr>
          <p:nvPr/>
        </p:nvSpPr>
        <p:spPr bwMode="gray">
          <a:xfrm>
            <a:off x="8099356" y="1927357"/>
            <a:ext cx="530225" cy="420687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en-US" altLang="ko-KR" sz="3600" i="1" kern="10">
                <a:solidFill>
                  <a:srgbClr val="FCFCFC">
                    <a:alpha val="59999"/>
                  </a:srgbClr>
                </a:solidFill>
                <a:effectLst>
                  <a:outerShdw dist="38100" dir="2700000" algn="tl" rotWithShape="0">
                    <a:srgbClr val="000000">
                      <a:alpha val="43137"/>
                    </a:srgbClr>
                  </a:outerShdw>
                </a:effectLst>
                <a:latin typeface="Arial Black"/>
              </a:rPr>
              <a:t>03</a:t>
            </a:r>
            <a:endParaRPr lang="ko-KR" altLang="en-US" sz="3600" i="1" kern="10">
              <a:solidFill>
                <a:srgbClr val="FCFCFC">
                  <a:alpha val="59999"/>
                </a:srgbClr>
              </a:solidFill>
              <a:effectLst>
                <a:outerShdw dist="38100" dir="2700000" algn="tl" rotWithShape="0">
                  <a:srgbClr val="000000">
                    <a:alpha val="43137"/>
                  </a:srgbClr>
                </a:outerShdw>
              </a:effectLst>
              <a:latin typeface="Arial Black"/>
            </a:endParaRPr>
          </a:p>
        </p:txBody>
      </p:sp>
      <p:sp>
        <p:nvSpPr>
          <p:cNvPr id="102" name="Text Box 18">
            <a:extLst>
              <a:ext uri="{FF2B5EF4-FFF2-40B4-BE49-F238E27FC236}">
                <a16:creationId xmlns:a16="http://schemas.microsoft.com/office/drawing/2014/main" id="{2315769F-E095-476A-93B3-861A304B3170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4907034" y="2878513"/>
            <a:ext cx="2711030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pPr algn="ctr" eaLnBrk="1" latinLnBrk="0" hangingPunct="1">
              <a:spcBef>
                <a:spcPts val="600"/>
              </a:spcBef>
            </a:pPr>
            <a:r>
              <a:rPr kumimoji="0" lang="ko-KR" altLang="en-US" sz="14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지방공기업법</a:t>
            </a:r>
            <a:endParaRPr kumimoji="0" lang="en-US" altLang="ko-KR" sz="11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</p:txBody>
      </p:sp>
      <p:sp>
        <p:nvSpPr>
          <p:cNvPr id="104" name="Text Box 18">
            <a:extLst>
              <a:ext uri="{FF2B5EF4-FFF2-40B4-BE49-F238E27FC236}">
                <a16:creationId xmlns:a16="http://schemas.microsoft.com/office/drawing/2014/main" id="{4EC064B3-8C77-49DE-B110-03CAF9174841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7850978" y="2726040"/>
            <a:ext cx="2711030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pPr algn="ctr" eaLnBrk="1" latinLnBrk="0" hangingPunct="1">
              <a:spcBef>
                <a:spcPts val="600"/>
              </a:spcBef>
            </a:pPr>
            <a:r>
              <a:rPr kumimoji="0" lang="ko-KR" altLang="en-US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지방 상하수도 요금 체계 개편 방향</a:t>
            </a:r>
            <a:endParaRPr kumimoji="0" lang="en-US" altLang="ko-KR" sz="1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  <a:p>
            <a:pPr algn="ctr" eaLnBrk="1" latinLnBrk="0" hangingPunct="1">
              <a:spcBef>
                <a:spcPts val="600"/>
              </a:spcBef>
            </a:pPr>
            <a:r>
              <a:rPr kumimoji="0" lang="en-US" altLang="ko-KR" sz="11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(</a:t>
            </a:r>
            <a:r>
              <a:rPr kumimoji="0" lang="ko-KR" altLang="en-US" sz="11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지방공기업평가원</a:t>
            </a:r>
            <a:r>
              <a:rPr kumimoji="0" lang="en-US" altLang="ko-KR" sz="11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, 2019.08)</a:t>
            </a:r>
            <a:endParaRPr kumimoji="0" lang="en-US" altLang="ko-KR" sz="1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</p:txBody>
      </p:sp>
      <p:sp>
        <p:nvSpPr>
          <p:cNvPr id="105" name="TextBox 104">
            <a:extLst>
              <a:ext uri="{FF2B5EF4-FFF2-40B4-BE49-F238E27FC236}">
                <a16:creationId xmlns:a16="http://schemas.microsoft.com/office/drawing/2014/main" id="{B8C3681F-429D-476B-AB31-B7E212F7216A}"/>
              </a:ext>
            </a:extLst>
          </p:cNvPr>
          <p:cNvSpPr txBox="1"/>
          <p:nvPr/>
        </p:nvSpPr>
        <p:spPr>
          <a:xfrm>
            <a:off x="2527231" y="5683382"/>
            <a:ext cx="8288992" cy="831505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1500" b="1" dirty="0">
                <a:solidFill>
                  <a:schemeClr val="accent1">
                    <a:lumMod val="50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상</a:t>
            </a:r>
            <a:r>
              <a:rPr lang="en-US" altLang="ko-KR" sz="1500" b="1" dirty="0">
                <a:solidFill>
                  <a:schemeClr val="accent1">
                    <a:lumMod val="50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·</a:t>
            </a:r>
            <a:r>
              <a:rPr lang="ko-KR" altLang="en-US" sz="1500" b="1" dirty="0">
                <a:solidFill>
                  <a:schemeClr val="accent1">
                    <a:lumMod val="50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하수도 사업의 구조적 문제점 해소 및 재정 건전화 추구</a:t>
            </a:r>
            <a:endParaRPr lang="en-US" altLang="ko-KR" sz="1500" b="1" dirty="0">
              <a:solidFill>
                <a:schemeClr val="accent1">
                  <a:lumMod val="50000"/>
                </a:schemeClr>
              </a:solidFill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1500" b="1" dirty="0">
                <a:solidFill>
                  <a:schemeClr val="accent1">
                    <a:lumMod val="50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요금 현실화를 달성하기 위한 정책계획 수립</a:t>
            </a:r>
            <a:endParaRPr lang="en-US" altLang="ko-KR" sz="1500" b="1" dirty="0">
              <a:solidFill>
                <a:srgbClr val="0000FF"/>
              </a:solidFill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</p:txBody>
      </p:sp>
      <p:sp>
        <p:nvSpPr>
          <p:cNvPr id="106" name="TextBox 105">
            <a:extLst>
              <a:ext uri="{FF2B5EF4-FFF2-40B4-BE49-F238E27FC236}">
                <a16:creationId xmlns:a16="http://schemas.microsoft.com/office/drawing/2014/main" id="{2589E2CC-B911-46C9-8905-E93CE193BC33}"/>
              </a:ext>
            </a:extLst>
          </p:cNvPr>
          <p:cNvSpPr txBox="1"/>
          <p:nvPr/>
        </p:nvSpPr>
        <p:spPr>
          <a:xfrm>
            <a:off x="1297374" y="5611946"/>
            <a:ext cx="1009682" cy="936000"/>
          </a:xfrm>
          <a:prstGeom prst="roundRect">
            <a:avLst/>
          </a:prstGeom>
          <a:gradFill flip="none" rotWithShape="1">
            <a:gsLst>
              <a:gs pos="0">
                <a:schemeClr val="accent1">
                  <a:lumMod val="67000"/>
                </a:schemeClr>
              </a:gs>
              <a:gs pos="48000">
                <a:schemeClr val="accent1">
                  <a:lumMod val="97000"/>
                  <a:lumOff val="3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lIns="0" tIns="0" rIns="0" bIns="0" rtlCol="0" anchor="ctr">
            <a:spAutoFit/>
          </a:bodyPr>
          <a:lstStyle>
            <a:defPPr>
              <a:defRPr lang="en-US"/>
            </a:defPPr>
            <a:lvl1pPr algn="ctr">
              <a:defRPr sz="3200">
                <a:latin typeface="나눔스퀘어 ExtraBold" panose="020B0600000101010101" pitchFamily="50" charset="-127"/>
                <a:ea typeface="나눔스퀘어 ExtraBold" panose="020B0600000101010101" pitchFamily="50" charset="-127"/>
              </a:defRPr>
            </a:lvl1pPr>
          </a:lstStyle>
          <a:p>
            <a:r>
              <a:rPr lang="ko-KR" altLang="en-US" sz="18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정책</a:t>
            </a:r>
            <a:endParaRPr lang="en-US" altLang="ko-KR" sz="1800" b="1" dirty="0">
              <a:solidFill>
                <a:schemeClr val="bg1">
                  <a:lumMod val="9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anose="020B0604020202020204" pitchFamily="34" charset="0"/>
            </a:endParaRPr>
          </a:p>
          <a:p>
            <a:r>
              <a:rPr lang="ko-KR" altLang="en-US" sz="18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방향</a:t>
            </a:r>
          </a:p>
        </p:txBody>
      </p:sp>
      <p:sp>
        <p:nvSpPr>
          <p:cNvPr id="107" name="Text Box 16">
            <a:extLst>
              <a:ext uri="{FF2B5EF4-FFF2-40B4-BE49-F238E27FC236}">
                <a16:creationId xmlns:a16="http://schemas.microsoft.com/office/drawing/2014/main" id="{F7FA9EAF-06ED-4906-A8F4-C1B6873DF057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4893293" y="3451402"/>
            <a:ext cx="2698989" cy="17543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120650" indent="-120650" eaLnBrk="0" hangingPunct="0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pPr marL="285750" indent="-285750" eaLnBrk="1" latinLnBrk="0" hangingPunct="1">
              <a:spcBef>
                <a:spcPct val="50000"/>
              </a:spcBef>
              <a:buClr>
                <a:schemeClr val="bg1"/>
              </a:buClr>
              <a:buFont typeface="Wingdings" panose="05000000000000000000" pitchFamily="2" charset="2"/>
              <a:buChar char="§"/>
            </a:pPr>
            <a:r>
              <a:rPr kumimoji="0" lang="ko-KR" altLang="en-US" sz="1200" spc="-150" dirty="0">
                <a:solidFill>
                  <a:srgbClr val="FFFFFF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제</a:t>
            </a:r>
            <a:r>
              <a:rPr kumimoji="0" lang="en-US" altLang="ko-KR" sz="1200" spc="-150" dirty="0">
                <a:solidFill>
                  <a:srgbClr val="FFFFFF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14</a:t>
            </a:r>
            <a:r>
              <a:rPr kumimoji="0" lang="ko-KR" altLang="en-US" sz="1200" spc="-150" dirty="0">
                <a:solidFill>
                  <a:srgbClr val="FFFFFF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조</a:t>
            </a:r>
            <a:r>
              <a:rPr kumimoji="0" lang="en-US" altLang="ko-KR" sz="1200" spc="-150" dirty="0">
                <a:solidFill>
                  <a:srgbClr val="FFFFFF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(</a:t>
            </a:r>
            <a:r>
              <a:rPr kumimoji="0" lang="ko-KR" altLang="en-US" sz="1200" spc="-150" dirty="0">
                <a:solidFill>
                  <a:srgbClr val="FFFFFF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독립채산</a:t>
            </a:r>
            <a:r>
              <a:rPr kumimoji="0" lang="en-US" altLang="ko-KR" sz="1200" spc="-150" dirty="0">
                <a:solidFill>
                  <a:srgbClr val="FFFFFF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) : </a:t>
            </a:r>
            <a:r>
              <a:rPr kumimoji="0" lang="ko-KR" altLang="en-US" sz="1200" spc="-150" dirty="0" err="1">
                <a:solidFill>
                  <a:srgbClr val="FFFFFF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지방직영기업의</a:t>
            </a:r>
            <a:r>
              <a:rPr kumimoji="0" lang="ko-KR" altLang="en-US" sz="1200" spc="-150" dirty="0">
                <a:solidFill>
                  <a:srgbClr val="FFFFFF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 경비는 수입으로 충당하여야 한다</a:t>
            </a:r>
            <a:endParaRPr kumimoji="0" lang="en-US" altLang="ko-KR" sz="1200" spc="-150" dirty="0">
              <a:solidFill>
                <a:srgbClr val="FFFFFF"/>
              </a:solidFill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  <a:p>
            <a:pPr marL="285750" indent="-285750" eaLnBrk="1" latinLnBrk="0" hangingPunct="1">
              <a:spcBef>
                <a:spcPct val="50000"/>
              </a:spcBef>
              <a:buClr>
                <a:schemeClr val="bg1"/>
              </a:buClr>
              <a:buFont typeface="Wingdings" panose="05000000000000000000" pitchFamily="2" charset="2"/>
              <a:buChar char="§"/>
            </a:pPr>
            <a:r>
              <a:rPr kumimoji="0" lang="ko-KR" altLang="en-US" sz="1200" spc="-150" dirty="0">
                <a:solidFill>
                  <a:srgbClr val="FFFFFF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제</a:t>
            </a:r>
            <a:r>
              <a:rPr kumimoji="0" lang="en-US" altLang="ko-KR" sz="1200" spc="-150" dirty="0">
                <a:solidFill>
                  <a:srgbClr val="FFFFFF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21</a:t>
            </a:r>
            <a:r>
              <a:rPr kumimoji="0" lang="ko-KR" altLang="en-US" sz="1200" spc="-150" dirty="0">
                <a:solidFill>
                  <a:srgbClr val="FFFFFF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조</a:t>
            </a:r>
            <a:r>
              <a:rPr kumimoji="0" lang="en-US" altLang="ko-KR" sz="1200" spc="-150" dirty="0">
                <a:solidFill>
                  <a:srgbClr val="FFFFFF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(</a:t>
            </a:r>
            <a:r>
              <a:rPr kumimoji="0" lang="ko-KR" altLang="en-US" sz="1200" spc="-150" dirty="0">
                <a:solidFill>
                  <a:srgbClr val="FFFFFF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원가계산</a:t>
            </a:r>
            <a:r>
              <a:rPr kumimoji="0" lang="en-US" altLang="ko-KR" sz="1200" spc="-150" dirty="0">
                <a:solidFill>
                  <a:srgbClr val="FFFFFF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) : </a:t>
            </a:r>
            <a:r>
              <a:rPr kumimoji="0" lang="ko-KR" altLang="en-US" sz="1200" spc="-150" dirty="0">
                <a:solidFill>
                  <a:srgbClr val="FFFFFF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사업의 능률적 추진</a:t>
            </a:r>
            <a:r>
              <a:rPr kumimoji="0" lang="en-US" altLang="ko-KR" sz="1200" spc="-150" dirty="0">
                <a:solidFill>
                  <a:srgbClr val="FFFFFF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, </a:t>
            </a:r>
            <a:r>
              <a:rPr kumimoji="0" lang="ko-KR" altLang="en-US" sz="1200" spc="-150" dirty="0">
                <a:solidFill>
                  <a:srgbClr val="FFFFFF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경영관리 및 요금결정의 기초로 원가계산을 하여야 함</a:t>
            </a:r>
            <a:endParaRPr kumimoji="0" lang="en-US" altLang="ko-KR" sz="1200" spc="-150" dirty="0">
              <a:solidFill>
                <a:srgbClr val="FFFFFF"/>
              </a:solidFill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  <a:p>
            <a:pPr marL="285750" indent="-285750" eaLnBrk="1" latinLnBrk="0" hangingPunct="1">
              <a:spcBef>
                <a:spcPct val="50000"/>
              </a:spcBef>
              <a:buClr>
                <a:schemeClr val="bg1"/>
              </a:buClr>
              <a:buFont typeface="Wingdings" panose="05000000000000000000" pitchFamily="2" charset="2"/>
              <a:buChar char="§"/>
            </a:pPr>
            <a:r>
              <a:rPr kumimoji="0" lang="ko-KR" altLang="en-US" sz="1200" spc="-150" dirty="0">
                <a:solidFill>
                  <a:srgbClr val="FFFFFF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제</a:t>
            </a:r>
            <a:r>
              <a:rPr kumimoji="0" lang="en-US" altLang="ko-KR" sz="1200" spc="-150" dirty="0">
                <a:solidFill>
                  <a:srgbClr val="FFFFFF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22</a:t>
            </a:r>
            <a:r>
              <a:rPr kumimoji="0" lang="ko-KR" altLang="en-US" sz="1200" spc="-150" dirty="0">
                <a:solidFill>
                  <a:srgbClr val="FFFFFF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조</a:t>
            </a:r>
            <a:r>
              <a:rPr kumimoji="0" lang="en-US" altLang="ko-KR" sz="1200" spc="-150" dirty="0">
                <a:solidFill>
                  <a:srgbClr val="FFFFFF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(</a:t>
            </a:r>
            <a:r>
              <a:rPr kumimoji="0" lang="ko-KR" altLang="en-US" sz="1200" spc="-150" dirty="0">
                <a:solidFill>
                  <a:srgbClr val="FFFFFF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요금</a:t>
            </a:r>
            <a:r>
              <a:rPr kumimoji="0" lang="en-US" altLang="ko-KR" sz="1200" spc="-150" dirty="0">
                <a:solidFill>
                  <a:srgbClr val="FFFFFF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) : </a:t>
            </a:r>
            <a:r>
              <a:rPr kumimoji="0" lang="ko-KR" altLang="en-US" sz="1200" spc="-150" dirty="0">
                <a:solidFill>
                  <a:srgbClr val="FFFFFF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요금은 적정하여야 하고</a:t>
            </a:r>
            <a:r>
              <a:rPr kumimoji="0" lang="en-US" altLang="ko-KR" sz="1200" spc="-150" dirty="0">
                <a:solidFill>
                  <a:srgbClr val="FFFFFF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, </a:t>
            </a:r>
            <a:r>
              <a:rPr kumimoji="0" lang="ko-KR" altLang="en-US" sz="1200" spc="-150" dirty="0">
                <a:solidFill>
                  <a:srgbClr val="FFFFFF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지역간 요금 수준 형평 도모</a:t>
            </a:r>
            <a:r>
              <a:rPr kumimoji="0" lang="en-US" altLang="ko-KR" sz="1200" spc="-150" dirty="0">
                <a:solidFill>
                  <a:srgbClr val="FFFFFF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, </a:t>
            </a:r>
            <a:r>
              <a:rPr kumimoji="0" lang="ko-KR" altLang="en-US" sz="1200" spc="-150" dirty="0">
                <a:solidFill>
                  <a:srgbClr val="FFFFFF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급부의 원가를 보상되도록 결정</a:t>
            </a:r>
            <a:endParaRPr kumimoji="0" lang="en-US" altLang="ko-KR" sz="1200" spc="-150" dirty="0">
              <a:solidFill>
                <a:srgbClr val="FFFFFF"/>
              </a:solidFill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</p:txBody>
      </p:sp>
      <p:sp>
        <p:nvSpPr>
          <p:cNvPr id="108" name="Text Box 16">
            <a:extLst>
              <a:ext uri="{FF2B5EF4-FFF2-40B4-BE49-F238E27FC236}">
                <a16:creationId xmlns:a16="http://schemas.microsoft.com/office/drawing/2014/main" id="{D7E83E83-D986-498F-A9BC-F4ACF9B274CE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7838681" y="3451402"/>
            <a:ext cx="2698989" cy="147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120650" indent="-120650" eaLnBrk="0" hangingPunct="0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pPr marL="285750" indent="-285750" eaLnBrk="1" latinLnBrk="0" hangingPunct="1">
              <a:lnSpc>
                <a:spcPct val="120000"/>
              </a:lnSpc>
              <a:spcBef>
                <a:spcPct val="50000"/>
              </a:spcBef>
              <a:buClr>
                <a:schemeClr val="bg1"/>
              </a:buClr>
              <a:buFont typeface="Wingdings" panose="05000000000000000000" pitchFamily="2" charset="2"/>
              <a:buChar char="§"/>
            </a:pPr>
            <a:r>
              <a:rPr kumimoji="0" lang="ko-KR" altLang="en-US" sz="1400" spc="-150" dirty="0">
                <a:solidFill>
                  <a:srgbClr val="FFFFFF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표준급수조례상 현행 업종별 </a:t>
            </a:r>
            <a:r>
              <a:rPr kumimoji="0" lang="ko-KR" altLang="en-US" sz="1400" spc="-150" dirty="0" err="1">
                <a:solidFill>
                  <a:srgbClr val="FFFFFF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요율이</a:t>
            </a:r>
            <a:r>
              <a:rPr kumimoji="0" lang="ko-KR" altLang="en-US" sz="1400" spc="-150" dirty="0">
                <a:solidFill>
                  <a:srgbClr val="FFFFFF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 </a:t>
            </a:r>
            <a:r>
              <a:rPr kumimoji="0" lang="en-US" altLang="ko-KR" sz="1400" spc="-150" dirty="0">
                <a:solidFill>
                  <a:srgbClr val="FFFFFF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3</a:t>
            </a:r>
            <a:r>
              <a:rPr kumimoji="0" lang="ko-KR" altLang="en-US" sz="1400" spc="-150" dirty="0">
                <a:solidFill>
                  <a:srgbClr val="FFFFFF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단계 권고하고 있음</a:t>
            </a:r>
            <a:endParaRPr kumimoji="0" lang="en-US" altLang="ko-KR" sz="1400" spc="-150" dirty="0">
              <a:solidFill>
                <a:srgbClr val="FFFFFF"/>
              </a:solidFill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  <a:p>
            <a:pPr marL="285750" indent="-285750" eaLnBrk="1" latinLnBrk="0" hangingPunct="1">
              <a:lnSpc>
                <a:spcPct val="120000"/>
              </a:lnSpc>
              <a:spcBef>
                <a:spcPct val="50000"/>
              </a:spcBef>
              <a:buClr>
                <a:schemeClr val="bg1"/>
              </a:buClr>
              <a:buFont typeface="Wingdings" panose="05000000000000000000" pitchFamily="2" charset="2"/>
              <a:buChar char="§"/>
            </a:pPr>
            <a:r>
              <a:rPr kumimoji="0" lang="ko-KR" altLang="en-US" sz="1400" spc="-150" dirty="0">
                <a:solidFill>
                  <a:srgbClr val="FFFFFF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개편 방향 </a:t>
            </a:r>
            <a:r>
              <a:rPr kumimoji="0" lang="en-US" altLang="ko-KR" sz="1400" spc="-150" dirty="0">
                <a:solidFill>
                  <a:srgbClr val="FFFFFF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: </a:t>
            </a:r>
            <a:r>
              <a:rPr kumimoji="0" lang="ko-KR" altLang="en-US" sz="1400" spc="-150" dirty="0">
                <a:solidFill>
                  <a:srgbClr val="FFFFFF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단계별 누진단계 축소</a:t>
            </a:r>
            <a:r>
              <a:rPr kumimoji="0" lang="en-US" altLang="ko-KR" sz="1400" spc="-150" dirty="0">
                <a:solidFill>
                  <a:srgbClr val="FFFFFF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, </a:t>
            </a:r>
            <a:r>
              <a:rPr kumimoji="0" lang="ko-KR" altLang="en-US" sz="1400" spc="-150" dirty="0">
                <a:solidFill>
                  <a:srgbClr val="FFFFFF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가정용의 경우 </a:t>
            </a:r>
            <a:r>
              <a:rPr kumimoji="0" lang="ko-KR" altLang="en-US" sz="1400" spc="-150" dirty="0" err="1">
                <a:solidFill>
                  <a:srgbClr val="FFFFFF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단일종량제</a:t>
            </a:r>
            <a:r>
              <a:rPr kumimoji="0" lang="en-US" altLang="ko-KR" sz="1400" spc="-150" dirty="0">
                <a:solidFill>
                  <a:srgbClr val="FFFFFF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 </a:t>
            </a:r>
            <a:r>
              <a:rPr kumimoji="0" lang="ko-KR" altLang="en-US" sz="1400" spc="-150" dirty="0">
                <a:solidFill>
                  <a:srgbClr val="FFFFFF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적용</a:t>
            </a:r>
            <a:r>
              <a:rPr kumimoji="0" lang="en-US" altLang="ko-KR" sz="1400" spc="-150" dirty="0">
                <a:solidFill>
                  <a:srgbClr val="FFFFFF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 , </a:t>
            </a:r>
            <a:r>
              <a:rPr kumimoji="0" lang="ko-KR" altLang="en-US" sz="1400" spc="-150" dirty="0">
                <a:solidFill>
                  <a:srgbClr val="FFFFFF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욕탕용의 경우 일반용으로 편입</a:t>
            </a:r>
            <a:endParaRPr kumimoji="0" lang="en-US" altLang="ko-KR" sz="1400" spc="-150" dirty="0">
              <a:solidFill>
                <a:srgbClr val="FFFFFF"/>
              </a:solidFill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88109174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7EDD7FDC-D283-A4D2-3E93-F6986D416BC7}"/>
              </a:ext>
            </a:extLst>
          </p:cNvPr>
          <p:cNvSpPr txBox="1"/>
          <p:nvPr/>
        </p:nvSpPr>
        <p:spPr>
          <a:xfrm>
            <a:off x="858630" y="3020785"/>
            <a:ext cx="595223" cy="788023"/>
          </a:xfrm>
          <a:prstGeom prst="rect">
            <a:avLst/>
          </a:prstGeom>
          <a:noFill/>
          <a:ln w="25400">
            <a:noFill/>
          </a:ln>
          <a:effectLst/>
        </p:spPr>
        <p:txBody>
          <a:bodyPr wrap="square" lIns="0" tIns="0" rIns="0" bIns="0" rtlCol="0" anchor="b" anchorCtr="0">
            <a:noAutofit/>
          </a:bodyPr>
          <a:lstStyle/>
          <a:p>
            <a:pPr algn="ctr">
              <a:buNone/>
            </a:pPr>
            <a:r>
              <a:rPr lang="en-US" altLang="ko-KR" sz="5400" b="1" dirty="0">
                <a:solidFill>
                  <a:srgbClr val="0A396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울릉도M" panose="02030600000101010101" pitchFamily="18" charset="-127"/>
                <a:ea typeface="HY울릉도M" panose="02030600000101010101" pitchFamily="18" charset="-127"/>
              </a:rPr>
              <a:t>3</a:t>
            </a:r>
            <a:endParaRPr lang="ko-KR" altLang="en-US" sz="5400" b="1" dirty="0">
              <a:solidFill>
                <a:srgbClr val="0A3967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울릉도M" panose="02030600000101010101" pitchFamily="18" charset="-127"/>
              <a:ea typeface="HY울릉도M" panose="02030600000101010101" pitchFamily="18" charset="-127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18C7E66-E43F-830D-3C43-284C89E341A9}"/>
              </a:ext>
            </a:extLst>
          </p:cNvPr>
          <p:cNvSpPr txBox="1"/>
          <p:nvPr/>
        </p:nvSpPr>
        <p:spPr>
          <a:xfrm>
            <a:off x="1649795" y="3144889"/>
            <a:ext cx="8668488" cy="539811"/>
          </a:xfrm>
          <a:prstGeom prst="rect">
            <a:avLst/>
          </a:prstGeom>
          <a:noFill/>
          <a:ln w="25400">
            <a:noFill/>
          </a:ln>
          <a:effectLst/>
        </p:spPr>
        <p:txBody>
          <a:bodyPr wrap="square" lIns="0" tIns="0" rIns="0" bIns="0" rtlCol="0" anchor="ctr" anchorCtr="0">
            <a:noAutofit/>
          </a:bodyPr>
          <a:lstStyle/>
          <a:p>
            <a:pPr algn="just">
              <a:buNone/>
            </a:pPr>
            <a:r>
              <a:rPr lang="ko-KR" altLang="en-US" sz="3600" dirty="0">
                <a:solidFill>
                  <a:schemeClr val="tx1">
                    <a:lumMod val="75000"/>
                    <a:lumOff val="2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상수도 사업 현황</a:t>
            </a:r>
          </a:p>
        </p:txBody>
      </p:sp>
    </p:spTree>
    <p:extLst>
      <p:ext uri="{BB962C8B-B14F-4D97-AF65-F5344CB8AC3E}">
        <p14:creationId xmlns:p14="http://schemas.microsoft.com/office/powerpoint/2010/main" val="180546307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BA15A9CA-A496-CD82-B369-D66997306C89}"/>
              </a:ext>
            </a:extLst>
          </p:cNvPr>
          <p:cNvSpPr txBox="1"/>
          <p:nvPr/>
        </p:nvSpPr>
        <p:spPr>
          <a:xfrm>
            <a:off x="357869" y="113586"/>
            <a:ext cx="105813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dirty="0">
                <a:ln>
                  <a:solidFill>
                    <a:schemeClr val="bg2">
                      <a:lumMod val="50000"/>
                      <a:alpha val="15000"/>
                    </a:schemeClr>
                  </a:solidFill>
                </a:ln>
                <a:solidFill>
                  <a:schemeClr val="bg1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3. </a:t>
            </a:r>
            <a:r>
              <a:rPr lang="ko-KR" altLang="en-US" sz="2800" dirty="0">
                <a:ln>
                  <a:solidFill>
                    <a:schemeClr val="bg2">
                      <a:lumMod val="50000"/>
                      <a:alpha val="15000"/>
                    </a:schemeClr>
                  </a:solidFill>
                </a:ln>
                <a:solidFill>
                  <a:schemeClr val="bg1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상수도 사업 현황</a:t>
            </a:r>
          </a:p>
        </p:txBody>
      </p:sp>
      <p:sp>
        <p:nvSpPr>
          <p:cNvPr id="3" name="슬라이드 번호 개체 틀 3">
            <a:extLst>
              <a:ext uri="{FF2B5EF4-FFF2-40B4-BE49-F238E27FC236}">
                <a16:creationId xmlns:a16="http://schemas.microsoft.com/office/drawing/2014/main" id="{CA1E99B7-674A-EB3B-79DE-FC38DBDDAD00}"/>
              </a:ext>
            </a:extLst>
          </p:cNvPr>
          <p:cNvSpPr txBox="1">
            <a:spLocks/>
          </p:cNvSpPr>
          <p:nvPr/>
        </p:nvSpPr>
        <p:spPr>
          <a:xfrm>
            <a:off x="9370996" y="6577059"/>
            <a:ext cx="2743200" cy="280942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b="1" kern="120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A9013713-8F85-4DC6-9CD9-6D7320748E27}" type="slidenum">
              <a:rPr lang="ko-KR" altLang="en-US" sz="1400" smtClean="0">
                <a:solidFill>
                  <a:schemeClr val="bg1">
                    <a:lumMod val="50000"/>
                  </a:schemeClr>
                </a:solidFill>
              </a:rPr>
              <a:pPr algn="r"/>
              <a:t>8</a:t>
            </a:fld>
            <a:endParaRPr lang="ko-KR" altLang="en-US" sz="14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718EDDA5-D95D-4C24-82A0-574CA1242424}"/>
              </a:ext>
            </a:extLst>
          </p:cNvPr>
          <p:cNvSpPr txBox="1"/>
          <p:nvPr/>
        </p:nvSpPr>
        <p:spPr>
          <a:xfrm>
            <a:off x="1034813" y="1192410"/>
            <a:ext cx="9781410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0" h="38100"/>
            </a:sp3d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b="1" dirty="0" err="1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특광역시</a:t>
            </a:r>
            <a:r>
              <a:rPr lang="ko-KR" altLang="en-US" b="1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 상수도 요금 부과 현황 비교</a:t>
            </a:r>
            <a:r>
              <a:rPr lang="en-US" altLang="ko-KR" sz="1400" b="1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(2021</a:t>
            </a:r>
            <a:r>
              <a:rPr lang="ko-KR" altLang="en-US" sz="1400" b="1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년 결산 기준</a:t>
            </a:r>
            <a:r>
              <a:rPr lang="en-US" altLang="ko-KR" sz="1400" b="1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)</a:t>
            </a:r>
            <a:endParaRPr lang="ko-KR" altLang="en-US" b="1" dirty="0">
              <a:latin typeface="나눔스퀘어 ExtraBold" panose="020B0600000101010101" pitchFamily="50" charset="-127"/>
              <a:ea typeface="나눔스퀘어 ExtraBold" panose="020B0600000101010101" pitchFamily="50" charset="-127"/>
            </a:endParaRPr>
          </a:p>
        </p:txBody>
      </p:sp>
      <p:pic>
        <p:nvPicPr>
          <p:cNvPr id="15" name="Picture 3" descr="D:\0.DATA(-2016)\파워포인트 자료\소스_PNG 이미지\#기타아이콘\0120.png">
            <a:extLst>
              <a:ext uri="{FF2B5EF4-FFF2-40B4-BE49-F238E27FC236}">
                <a16:creationId xmlns:a16="http://schemas.microsoft.com/office/drawing/2014/main" id="{10AAAD59-870D-474A-AD8E-D113680E34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1192410"/>
            <a:ext cx="349013" cy="3490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4" name="표 3">
            <a:extLst>
              <a:ext uri="{FF2B5EF4-FFF2-40B4-BE49-F238E27FC236}">
                <a16:creationId xmlns:a16="http://schemas.microsoft.com/office/drawing/2014/main" id="{AB6253EC-DE71-8D7D-D7FB-9A49C0059DA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62829709"/>
              </p:ext>
            </p:extLst>
          </p:nvPr>
        </p:nvGraphicFramePr>
        <p:xfrm>
          <a:off x="576166" y="3612578"/>
          <a:ext cx="5852910" cy="274108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55672">
                  <a:extLst>
                    <a:ext uri="{9D8B030D-6E8A-4147-A177-3AD203B41FA5}">
                      <a16:colId xmlns:a16="http://schemas.microsoft.com/office/drawing/2014/main" val="1311057809"/>
                    </a:ext>
                  </a:extLst>
                </a:gridCol>
                <a:gridCol w="671034">
                  <a:extLst>
                    <a:ext uri="{9D8B030D-6E8A-4147-A177-3AD203B41FA5}">
                      <a16:colId xmlns:a16="http://schemas.microsoft.com/office/drawing/2014/main" val="3334022327"/>
                    </a:ext>
                  </a:extLst>
                </a:gridCol>
                <a:gridCol w="671034">
                  <a:extLst>
                    <a:ext uri="{9D8B030D-6E8A-4147-A177-3AD203B41FA5}">
                      <a16:colId xmlns:a16="http://schemas.microsoft.com/office/drawing/2014/main" val="3651290035"/>
                    </a:ext>
                  </a:extLst>
                </a:gridCol>
                <a:gridCol w="671034">
                  <a:extLst>
                    <a:ext uri="{9D8B030D-6E8A-4147-A177-3AD203B41FA5}">
                      <a16:colId xmlns:a16="http://schemas.microsoft.com/office/drawing/2014/main" val="3336204384"/>
                    </a:ext>
                  </a:extLst>
                </a:gridCol>
                <a:gridCol w="671034">
                  <a:extLst>
                    <a:ext uri="{9D8B030D-6E8A-4147-A177-3AD203B41FA5}">
                      <a16:colId xmlns:a16="http://schemas.microsoft.com/office/drawing/2014/main" val="275262343"/>
                    </a:ext>
                  </a:extLst>
                </a:gridCol>
                <a:gridCol w="671034">
                  <a:extLst>
                    <a:ext uri="{9D8B030D-6E8A-4147-A177-3AD203B41FA5}">
                      <a16:colId xmlns:a16="http://schemas.microsoft.com/office/drawing/2014/main" val="990706483"/>
                    </a:ext>
                  </a:extLst>
                </a:gridCol>
                <a:gridCol w="671034">
                  <a:extLst>
                    <a:ext uri="{9D8B030D-6E8A-4147-A177-3AD203B41FA5}">
                      <a16:colId xmlns:a16="http://schemas.microsoft.com/office/drawing/2014/main" val="3372201624"/>
                    </a:ext>
                  </a:extLst>
                </a:gridCol>
                <a:gridCol w="671034">
                  <a:extLst>
                    <a:ext uri="{9D8B030D-6E8A-4147-A177-3AD203B41FA5}">
                      <a16:colId xmlns:a16="http://schemas.microsoft.com/office/drawing/2014/main" val="2517896519"/>
                    </a:ext>
                  </a:extLst>
                </a:gridCol>
              </a:tblGrid>
              <a:tr h="251235">
                <a:tc>
                  <a:txBody>
                    <a:bodyPr/>
                    <a:lstStyle/>
                    <a:p>
                      <a:pPr algn="ctr" latinLnBrk="1">
                        <a:lnSpc>
                          <a:spcPct val="80000"/>
                        </a:lnSpc>
                      </a:pPr>
                      <a:r>
                        <a:rPr lang="ko-KR" altLang="en-US" sz="1100" b="0" spc="-200" baseline="0" dirty="0">
                          <a:solidFill>
                            <a:schemeClr val="bg1"/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</a:rPr>
                        <a:t>구분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A396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</a:rPr>
                        <a:t>인천</a:t>
                      </a: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A396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</a:rPr>
                        <a:t>서울</a:t>
                      </a: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A396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</a:rPr>
                        <a:t>부산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A396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</a:rPr>
                        <a:t>대구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A396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</a:rPr>
                        <a:t>광주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A396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</a:rPr>
                        <a:t>대전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A396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</a:rPr>
                        <a:t>울산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A396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49043721"/>
                  </a:ext>
                </a:extLst>
              </a:tr>
              <a:tr h="276650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-50" baseline="0" dirty="0">
                          <a:solidFill>
                            <a:srgbClr val="00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연간생산량</a:t>
                      </a:r>
                      <a:endParaRPr lang="ko-KR" altLang="en-US" sz="1400" kern="0" spc="-50" baseline="0" dirty="0">
                        <a:solidFill>
                          <a:srgbClr val="000000"/>
                        </a:solidFill>
                        <a:effectLst/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-50" baseline="0" dirty="0">
                          <a:solidFill>
                            <a:srgbClr val="00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393,223 </a:t>
                      </a:r>
                    </a:p>
                  </a:txBody>
                  <a:tcPr marL="64770" marR="64770" marT="17907" marB="17907" anchor="ctr">
                    <a:lnL w="2857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-150" baseline="0" dirty="0">
                          <a:solidFill>
                            <a:srgbClr val="00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1,127,577 </a:t>
                      </a:r>
                    </a:p>
                  </a:txBody>
                  <a:tcPr marL="64770" marR="64770" marT="17907" marB="17907" anchor="ctr">
                    <a:lnL w="2857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-50" baseline="0">
                          <a:solidFill>
                            <a:srgbClr val="00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397,672 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-50" baseline="0">
                          <a:solidFill>
                            <a:srgbClr val="00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324,016 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-50" baseline="0">
                          <a:solidFill>
                            <a:srgbClr val="00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179,933 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-50" baseline="0">
                          <a:solidFill>
                            <a:srgbClr val="00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213,542 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-50" baseline="0">
                          <a:solidFill>
                            <a:srgbClr val="00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129,275 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36537447"/>
                  </a:ext>
                </a:extLst>
              </a:tr>
              <a:tr h="276650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-50" baseline="0" dirty="0" err="1">
                          <a:solidFill>
                            <a:srgbClr val="00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연간조정량</a:t>
                      </a:r>
                      <a:endParaRPr lang="ko-KR" altLang="en-US" sz="1400" kern="0" spc="-50" baseline="0" dirty="0">
                        <a:solidFill>
                          <a:srgbClr val="000000"/>
                        </a:solidFill>
                        <a:effectLst/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-50" baseline="0" dirty="0">
                          <a:solidFill>
                            <a:srgbClr val="00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346,900 </a:t>
                      </a:r>
                    </a:p>
                  </a:txBody>
                  <a:tcPr marL="64770" marR="64770" marT="17907" marB="17907" anchor="ctr">
                    <a:lnL w="2857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-150" baseline="0" dirty="0">
                          <a:solidFill>
                            <a:srgbClr val="00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1,076,154 </a:t>
                      </a:r>
                    </a:p>
                  </a:txBody>
                  <a:tcPr marL="64770" marR="64770" marT="17907" marB="17907" anchor="ctr">
                    <a:lnL w="2857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-50" baseline="0">
                          <a:solidFill>
                            <a:srgbClr val="00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362,758 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-50" baseline="0">
                          <a:solidFill>
                            <a:srgbClr val="00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302,903 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-50" baseline="0">
                          <a:solidFill>
                            <a:srgbClr val="00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159,973 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-50" baseline="0">
                          <a:solidFill>
                            <a:srgbClr val="00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203,901 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-50" baseline="0">
                          <a:solidFill>
                            <a:srgbClr val="00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112,820 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023067"/>
                  </a:ext>
                </a:extLst>
              </a:tr>
              <a:tr h="276650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-50" baseline="0">
                          <a:solidFill>
                            <a:srgbClr val="00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급수수익</a:t>
                      </a:r>
                      <a:endParaRPr lang="ko-KR" altLang="en-US" sz="1400" kern="0" spc="-50" baseline="0">
                        <a:solidFill>
                          <a:srgbClr val="000000"/>
                        </a:solidFill>
                        <a:effectLst/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-50" baseline="0" dirty="0">
                          <a:solidFill>
                            <a:srgbClr val="00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2,234 </a:t>
                      </a:r>
                    </a:p>
                  </a:txBody>
                  <a:tcPr marL="64770" marR="64770" marT="17907" marB="17907" anchor="ctr">
                    <a:lnL w="2857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-50" baseline="0">
                          <a:solidFill>
                            <a:srgbClr val="00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5,619 </a:t>
                      </a:r>
                    </a:p>
                  </a:txBody>
                  <a:tcPr marL="64770" marR="64770" marT="17907" marB="17907" anchor="ctr">
                    <a:lnL w="2857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-50" baseline="0">
                          <a:solidFill>
                            <a:srgbClr val="00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3,014 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-50" baseline="0">
                          <a:solidFill>
                            <a:srgbClr val="00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1,866 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-50" baseline="0">
                          <a:solidFill>
                            <a:srgbClr val="00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1,048 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-50" baseline="0">
                          <a:solidFill>
                            <a:srgbClr val="00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1,084 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-50" baseline="0">
                          <a:solidFill>
                            <a:srgbClr val="00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933 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1605010"/>
                  </a:ext>
                </a:extLst>
              </a:tr>
              <a:tr h="276650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-50" baseline="0" dirty="0">
                          <a:solidFill>
                            <a:srgbClr val="00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총괄원가</a:t>
                      </a:r>
                      <a:endParaRPr lang="ko-KR" altLang="en-US" sz="1400" kern="0" spc="-50" baseline="0" dirty="0">
                        <a:solidFill>
                          <a:srgbClr val="000000"/>
                        </a:solidFill>
                        <a:effectLst/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-50" baseline="0" dirty="0">
                          <a:solidFill>
                            <a:srgbClr val="00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2,924 </a:t>
                      </a:r>
                    </a:p>
                  </a:txBody>
                  <a:tcPr marL="64770" marR="64770" marT="17907" marB="17907" anchor="ctr">
                    <a:lnL w="2857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-50" baseline="0">
                          <a:solidFill>
                            <a:srgbClr val="00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7,997 </a:t>
                      </a:r>
                    </a:p>
                  </a:txBody>
                  <a:tcPr marL="64770" marR="64770" marT="17907" marB="17907" anchor="ctr">
                    <a:lnL w="2857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-50" baseline="0" dirty="0">
                          <a:solidFill>
                            <a:srgbClr val="00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3,487 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-50" baseline="0">
                          <a:solidFill>
                            <a:srgbClr val="00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2,319 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-50" baseline="0">
                          <a:solidFill>
                            <a:srgbClr val="00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1,183 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-50" baseline="0">
                          <a:solidFill>
                            <a:srgbClr val="00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1,266 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-50" baseline="0">
                          <a:solidFill>
                            <a:srgbClr val="00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1,160 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05004704"/>
                  </a:ext>
                </a:extLst>
              </a:tr>
              <a:tr h="276650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-50" baseline="0" dirty="0" err="1">
                          <a:solidFill>
                            <a:srgbClr val="00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결함액</a:t>
                      </a:r>
                      <a:endParaRPr lang="ko-KR" altLang="en-US" sz="1400" kern="0" spc="-50" baseline="0" dirty="0">
                        <a:solidFill>
                          <a:srgbClr val="000000"/>
                        </a:solidFill>
                        <a:effectLst/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-50" baseline="0" dirty="0">
                          <a:solidFill>
                            <a:srgbClr val="00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690 </a:t>
                      </a:r>
                    </a:p>
                  </a:txBody>
                  <a:tcPr marL="64770" marR="64770" marT="17907" marB="17907" anchor="ctr">
                    <a:lnL w="2857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-50" baseline="0">
                          <a:solidFill>
                            <a:srgbClr val="00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2,378 </a:t>
                      </a:r>
                    </a:p>
                  </a:txBody>
                  <a:tcPr marL="64770" marR="64770" marT="17907" marB="17907" anchor="ctr">
                    <a:lnL w="2857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-50" baseline="0">
                          <a:solidFill>
                            <a:srgbClr val="00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474 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-50" baseline="0">
                          <a:solidFill>
                            <a:srgbClr val="00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453 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-50" baseline="0">
                          <a:solidFill>
                            <a:srgbClr val="00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136 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-50" baseline="0">
                          <a:solidFill>
                            <a:srgbClr val="00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182 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-50" baseline="0">
                          <a:solidFill>
                            <a:srgbClr val="00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227 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78981892"/>
                  </a:ext>
                </a:extLst>
              </a:tr>
              <a:tr h="276650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-50" baseline="0" dirty="0" err="1">
                          <a:solidFill>
                            <a:srgbClr val="00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톤당요금</a:t>
                      </a:r>
                      <a:endParaRPr lang="ko-KR" altLang="en-US" sz="1400" kern="0" spc="-50" baseline="0" dirty="0">
                        <a:solidFill>
                          <a:srgbClr val="000000"/>
                        </a:solidFill>
                        <a:effectLst/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-50" baseline="0" dirty="0">
                          <a:solidFill>
                            <a:srgbClr val="00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644.0 </a:t>
                      </a:r>
                    </a:p>
                  </a:txBody>
                  <a:tcPr marL="64770" marR="64770" marT="17907" marB="17907" anchor="ctr">
                    <a:lnL w="2857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-50" baseline="0" dirty="0">
                          <a:solidFill>
                            <a:srgbClr val="00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522.1 </a:t>
                      </a:r>
                      <a:endParaRPr lang="en-US" sz="1100" kern="0" spc="-50" baseline="0" dirty="0">
                        <a:solidFill>
                          <a:srgbClr val="000000"/>
                        </a:solidFill>
                        <a:effectLst/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marL="64770" marR="64770" marT="17907" marB="17907" anchor="ctr">
                    <a:lnL w="2857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-50" baseline="0">
                          <a:solidFill>
                            <a:srgbClr val="00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830.8 </a:t>
                      </a:r>
                      <a:endParaRPr lang="en-US" sz="1100" kern="0" spc="-50" baseline="0">
                        <a:solidFill>
                          <a:srgbClr val="000000"/>
                        </a:solidFill>
                        <a:effectLst/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-50" baseline="0">
                          <a:solidFill>
                            <a:srgbClr val="00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615.9 </a:t>
                      </a:r>
                      <a:endParaRPr lang="en-US" sz="1100" kern="0" spc="-50" baseline="0">
                        <a:solidFill>
                          <a:srgbClr val="000000"/>
                        </a:solidFill>
                        <a:effectLst/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-50" baseline="0">
                          <a:solidFill>
                            <a:srgbClr val="00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654.8 </a:t>
                      </a:r>
                      <a:endParaRPr lang="en-US" sz="1100" kern="0" spc="-50" baseline="0">
                        <a:solidFill>
                          <a:srgbClr val="000000"/>
                        </a:solidFill>
                        <a:effectLst/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-50" baseline="0" dirty="0">
                          <a:solidFill>
                            <a:srgbClr val="00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531.8 </a:t>
                      </a:r>
                      <a:endParaRPr lang="en-US" sz="1100" kern="0" spc="-50" baseline="0" dirty="0">
                        <a:solidFill>
                          <a:srgbClr val="000000"/>
                        </a:solidFill>
                        <a:effectLst/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-50" baseline="0">
                          <a:solidFill>
                            <a:srgbClr val="00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827.1 </a:t>
                      </a:r>
                      <a:endParaRPr lang="en-US" sz="1100" kern="0" spc="-50" baseline="0">
                        <a:solidFill>
                          <a:srgbClr val="000000"/>
                        </a:solidFill>
                        <a:effectLst/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89884671"/>
                  </a:ext>
                </a:extLst>
              </a:tr>
              <a:tr h="276650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-50" baseline="0" dirty="0" err="1">
                          <a:solidFill>
                            <a:srgbClr val="00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톤당원가</a:t>
                      </a:r>
                      <a:endParaRPr lang="ko-KR" altLang="en-US" sz="1400" kern="0" spc="-50" baseline="0" dirty="0">
                        <a:solidFill>
                          <a:srgbClr val="000000"/>
                        </a:solidFill>
                        <a:effectLst/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-50" baseline="0" dirty="0">
                          <a:solidFill>
                            <a:srgbClr val="00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842.8 </a:t>
                      </a:r>
                    </a:p>
                  </a:txBody>
                  <a:tcPr marL="64770" marR="64770" marT="17907" marB="17907" anchor="ctr">
                    <a:lnL w="2857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-50" baseline="0" dirty="0">
                          <a:solidFill>
                            <a:srgbClr val="00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743.1 </a:t>
                      </a:r>
                      <a:endParaRPr lang="en-US" sz="1100" kern="0" spc="-50" baseline="0" dirty="0">
                        <a:solidFill>
                          <a:srgbClr val="000000"/>
                        </a:solidFill>
                        <a:effectLst/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marL="64770" marR="64770" marT="17907" marB="17907" anchor="ctr">
                    <a:lnL w="2857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-50" baseline="0" dirty="0">
                          <a:solidFill>
                            <a:srgbClr val="00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961.4 </a:t>
                      </a:r>
                      <a:endParaRPr lang="en-US" sz="1100" kern="0" spc="-50" baseline="0" dirty="0">
                        <a:solidFill>
                          <a:srgbClr val="000000"/>
                        </a:solidFill>
                        <a:effectLst/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-50" baseline="0" dirty="0">
                          <a:solidFill>
                            <a:srgbClr val="00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765.6 </a:t>
                      </a:r>
                      <a:endParaRPr lang="en-US" sz="1100" kern="0" spc="-50" baseline="0" dirty="0">
                        <a:solidFill>
                          <a:srgbClr val="000000"/>
                        </a:solidFill>
                        <a:effectLst/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-50" baseline="0">
                          <a:solidFill>
                            <a:srgbClr val="00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739.6 </a:t>
                      </a:r>
                      <a:endParaRPr lang="en-US" sz="1100" kern="0" spc="-50" baseline="0">
                        <a:solidFill>
                          <a:srgbClr val="000000"/>
                        </a:solidFill>
                        <a:effectLst/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-50" baseline="0">
                          <a:solidFill>
                            <a:srgbClr val="00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621.1 </a:t>
                      </a:r>
                      <a:endParaRPr lang="en-US" sz="1100" kern="0" spc="-50" baseline="0">
                        <a:solidFill>
                          <a:srgbClr val="000000"/>
                        </a:solidFill>
                        <a:effectLst/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-50" baseline="0">
                          <a:solidFill>
                            <a:srgbClr val="00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1,028.5 </a:t>
                      </a:r>
                      <a:endParaRPr lang="en-US" sz="1100" kern="0" spc="-50" baseline="0">
                        <a:solidFill>
                          <a:srgbClr val="000000"/>
                        </a:solidFill>
                        <a:effectLst/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48038041"/>
                  </a:ext>
                </a:extLst>
              </a:tr>
              <a:tr h="276650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-50" baseline="0" dirty="0">
                          <a:solidFill>
                            <a:srgbClr val="00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현실화율</a:t>
                      </a:r>
                      <a:endParaRPr lang="ko-KR" altLang="en-US" sz="1400" kern="0" spc="-50" baseline="0" dirty="0">
                        <a:solidFill>
                          <a:srgbClr val="000000"/>
                        </a:solidFill>
                        <a:effectLst/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-50" baseline="0" dirty="0">
                          <a:solidFill>
                            <a:srgbClr val="00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76.4%</a:t>
                      </a:r>
                    </a:p>
                  </a:txBody>
                  <a:tcPr marL="64770" marR="64770" marT="17907" marB="17907" anchor="ctr">
                    <a:lnL w="2857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-50" baseline="0">
                          <a:solidFill>
                            <a:srgbClr val="00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70.3%</a:t>
                      </a:r>
                      <a:endParaRPr lang="en-US" sz="1100" kern="0" spc="-50" baseline="0">
                        <a:solidFill>
                          <a:srgbClr val="000000"/>
                        </a:solidFill>
                        <a:effectLst/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marL="64770" marR="64770" marT="17907" marB="17907" anchor="ctr">
                    <a:lnL w="2857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-50" baseline="0">
                          <a:solidFill>
                            <a:srgbClr val="00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86.4%</a:t>
                      </a:r>
                      <a:endParaRPr lang="en-US" sz="1100" kern="0" spc="-50" baseline="0">
                        <a:solidFill>
                          <a:srgbClr val="000000"/>
                        </a:solidFill>
                        <a:effectLst/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-50" baseline="0">
                          <a:solidFill>
                            <a:srgbClr val="00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80.4%</a:t>
                      </a:r>
                      <a:endParaRPr lang="en-US" sz="1100" kern="0" spc="-50" baseline="0">
                        <a:solidFill>
                          <a:srgbClr val="000000"/>
                        </a:solidFill>
                        <a:effectLst/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-50" baseline="0" dirty="0">
                          <a:solidFill>
                            <a:srgbClr val="00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88.5%</a:t>
                      </a:r>
                      <a:endParaRPr lang="en-US" sz="1100" kern="0" spc="-50" baseline="0" dirty="0">
                        <a:solidFill>
                          <a:srgbClr val="000000"/>
                        </a:solidFill>
                        <a:effectLst/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-50" baseline="0" dirty="0">
                          <a:solidFill>
                            <a:srgbClr val="00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85.6%</a:t>
                      </a:r>
                      <a:endParaRPr lang="en-US" sz="1100" kern="0" spc="-50" baseline="0" dirty="0">
                        <a:solidFill>
                          <a:srgbClr val="000000"/>
                        </a:solidFill>
                        <a:effectLst/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-50" baseline="0" dirty="0">
                          <a:solidFill>
                            <a:srgbClr val="00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80.4%</a:t>
                      </a:r>
                      <a:endParaRPr lang="en-US" sz="1100" kern="0" spc="-50" baseline="0" dirty="0">
                        <a:solidFill>
                          <a:srgbClr val="000000"/>
                        </a:solidFill>
                        <a:effectLst/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89706227"/>
                  </a:ext>
                </a:extLst>
              </a:tr>
              <a:tr h="276650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-50" baseline="0" dirty="0">
                          <a:solidFill>
                            <a:srgbClr val="00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인상요인</a:t>
                      </a:r>
                      <a:endParaRPr lang="ko-KR" altLang="en-US" sz="1400" kern="0" spc="-50" baseline="0" dirty="0">
                        <a:solidFill>
                          <a:srgbClr val="000000"/>
                        </a:solidFill>
                        <a:effectLst/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-50" baseline="0" dirty="0">
                          <a:solidFill>
                            <a:srgbClr val="00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30.9%</a:t>
                      </a:r>
                    </a:p>
                  </a:txBody>
                  <a:tcPr marL="64770" marR="64770" marT="17907" marB="17907" anchor="ctr">
                    <a:lnL w="2857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-50" baseline="0" dirty="0">
                          <a:solidFill>
                            <a:srgbClr val="00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42.3%</a:t>
                      </a:r>
                    </a:p>
                  </a:txBody>
                  <a:tcPr marL="64770" marR="64770" marT="17907" marB="17907" anchor="ctr">
                    <a:lnL w="2857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-50" baseline="0" dirty="0">
                          <a:solidFill>
                            <a:srgbClr val="00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15.7%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-50" baseline="0" dirty="0">
                          <a:solidFill>
                            <a:srgbClr val="00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24.3%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-50" baseline="0" dirty="0">
                          <a:solidFill>
                            <a:srgbClr val="00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12.9%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-50" baseline="0" dirty="0">
                          <a:solidFill>
                            <a:srgbClr val="00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16.8%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-50" baseline="0" dirty="0">
                          <a:solidFill>
                            <a:srgbClr val="00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24.4%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13647054"/>
                  </a:ext>
                </a:extLst>
              </a:tr>
            </a:tbl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81B3DAE1-175A-BE88-6B12-87F87379E692}"/>
              </a:ext>
            </a:extLst>
          </p:cNvPr>
          <p:cNvSpPr txBox="1"/>
          <p:nvPr/>
        </p:nvSpPr>
        <p:spPr>
          <a:xfrm>
            <a:off x="576166" y="6426229"/>
            <a:ext cx="3747920" cy="138499"/>
          </a:xfrm>
          <a:prstGeom prst="rect">
            <a:avLst/>
          </a:prstGeom>
          <a:noFill/>
          <a:ln w="25400">
            <a:noFill/>
          </a:ln>
          <a:effectLst/>
        </p:spPr>
        <p:txBody>
          <a:bodyPr wrap="square" lIns="0" tIns="0" rIns="0" bIns="0" rtlCol="0" anchor="ctr" anchorCtr="0">
            <a:spAutoFit/>
          </a:bodyPr>
          <a:lstStyle/>
          <a:p>
            <a:r>
              <a:rPr lang="ko-KR" altLang="en-US" sz="900" dirty="0">
                <a:gradFill>
                  <a:gsLst>
                    <a:gs pos="62917">
                      <a:schemeClr val="tx1"/>
                    </a:gs>
                    <a:gs pos="75833">
                      <a:schemeClr val="tx1"/>
                    </a:gs>
                    <a:gs pos="40000">
                      <a:schemeClr val="tx1"/>
                    </a:gs>
                  </a:gsLst>
                  <a:path path="circle">
                    <a:fillToRect l="50000" t="50000" r="50000" b="50000"/>
                  </a:path>
                </a:gradFill>
                <a:latin typeface="나눔스퀘어" panose="020B0600000101010101" pitchFamily="50" charset="-127"/>
                <a:ea typeface="나눔스퀘어" panose="020B0600000101010101" pitchFamily="50" charset="-127"/>
              </a:rPr>
              <a:t>출처 </a:t>
            </a:r>
            <a:r>
              <a:rPr lang="en-US" altLang="ko-KR" sz="900" dirty="0">
                <a:gradFill>
                  <a:gsLst>
                    <a:gs pos="62917">
                      <a:schemeClr val="tx1"/>
                    </a:gs>
                    <a:gs pos="75833">
                      <a:schemeClr val="tx1"/>
                    </a:gs>
                    <a:gs pos="40000">
                      <a:schemeClr val="tx1"/>
                    </a:gs>
                  </a:gsLst>
                  <a:path path="circle">
                    <a:fillToRect l="50000" t="50000" r="50000" b="50000"/>
                  </a:path>
                </a:gradFill>
                <a:latin typeface="나눔스퀘어" panose="020B0600000101010101" pitchFamily="50" charset="-127"/>
                <a:ea typeface="나눔스퀘어" panose="020B0600000101010101" pitchFamily="50" charset="-127"/>
              </a:rPr>
              <a:t>: </a:t>
            </a:r>
            <a:r>
              <a:rPr lang="ko-KR" altLang="en-US" sz="900" dirty="0">
                <a:gradFill>
                  <a:gsLst>
                    <a:gs pos="62917">
                      <a:schemeClr val="tx1"/>
                    </a:gs>
                    <a:gs pos="75833">
                      <a:schemeClr val="tx1"/>
                    </a:gs>
                    <a:gs pos="40000">
                      <a:schemeClr val="tx1"/>
                    </a:gs>
                  </a:gsLst>
                  <a:path path="circle">
                    <a:fillToRect l="50000" t="50000" r="50000" b="50000"/>
                  </a:path>
                </a:gradFill>
                <a:latin typeface="나눔스퀘어" panose="020B0600000101010101" pitchFamily="50" charset="-127"/>
                <a:ea typeface="나눔스퀘어" panose="020B0600000101010101" pitchFamily="50" charset="-127"/>
              </a:rPr>
              <a:t>각 지자체 </a:t>
            </a:r>
            <a:r>
              <a:rPr lang="en-US" altLang="ko-KR" sz="900" dirty="0">
                <a:gradFill>
                  <a:gsLst>
                    <a:gs pos="62917">
                      <a:schemeClr val="tx1"/>
                    </a:gs>
                    <a:gs pos="75833">
                      <a:schemeClr val="tx1"/>
                    </a:gs>
                    <a:gs pos="40000">
                      <a:schemeClr val="tx1"/>
                    </a:gs>
                  </a:gsLst>
                  <a:path path="circle">
                    <a:fillToRect l="50000" t="50000" r="50000" b="50000"/>
                  </a:path>
                </a:gradFill>
                <a:latin typeface="나눔스퀘어" panose="020B0600000101010101" pitchFamily="50" charset="-127"/>
                <a:ea typeface="나눔스퀘어" panose="020B0600000101010101" pitchFamily="50" charset="-127"/>
              </a:rPr>
              <a:t>2021</a:t>
            </a:r>
            <a:r>
              <a:rPr lang="ko-KR" altLang="en-US" sz="900" dirty="0">
                <a:gradFill>
                  <a:gsLst>
                    <a:gs pos="62917">
                      <a:schemeClr val="tx1"/>
                    </a:gs>
                    <a:gs pos="75833">
                      <a:schemeClr val="tx1"/>
                    </a:gs>
                    <a:gs pos="40000">
                      <a:schemeClr val="tx1"/>
                    </a:gs>
                  </a:gsLst>
                  <a:path path="circle">
                    <a:fillToRect l="50000" t="50000" r="50000" b="50000"/>
                  </a:path>
                </a:gradFill>
                <a:latin typeface="나눔스퀘어" panose="020B0600000101010101" pitchFamily="50" charset="-127"/>
                <a:ea typeface="나눔스퀘어" panose="020B0600000101010101" pitchFamily="50" charset="-127"/>
              </a:rPr>
              <a:t>년 결산 기준</a:t>
            </a:r>
          </a:p>
        </p:txBody>
      </p:sp>
      <p:sp>
        <p:nvSpPr>
          <p:cNvPr id="9" name="모서리가 둥근 직사각형 11">
            <a:extLst>
              <a:ext uri="{FF2B5EF4-FFF2-40B4-BE49-F238E27FC236}">
                <a16:creationId xmlns:a16="http://schemas.microsoft.com/office/drawing/2014/main" id="{C37F7015-207F-B077-3B30-C90A986A0DFB}"/>
              </a:ext>
            </a:extLst>
          </p:cNvPr>
          <p:cNvSpPr/>
          <p:nvPr/>
        </p:nvSpPr>
        <p:spPr>
          <a:xfrm>
            <a:off x="576167" y="1687136"/>
            <a:ext cx="11039666" cy="1558287"/>
          </a:xfrm>
          <a:prstGeom prst="roundRect">
            <a:avLst/>
          </a:prstGeom>
          <a:noFill/>
          <a:ln w="19050">
            <a:solidFill>
              <a:srgbClr val="B8B8B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200000"/>
              </a:lnSpc>
            </a:pPr>
            <a:r>
              <a:rPr lang="ko-KR" altLang="en-US" sz="1500" dirty="0">
                <a:solidFill>
                  <a:schemeClr val="tx1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▷ </a:t>
            </a:r>
            <a:r>
              <a:rPr lang="en-US" altLang="ko-KR" sz="1500" spc="-100" dirty="0">
                <a:solidFill>
                  <a:schemeClr val="tx1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2021</a:t>
            </a:r>
            <a:r>
              <a:rPr lang="ko-KR" altLang="en-US" sz="1500" spc="-100" dirty="0">
                <a:solidFill>
                  <a:schemeClr val="tx1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년 </a:t>
            </a:r>
            <a:r>
              <a:rPr lang="ko-KR" altLang="en-US" sz="1500" spc="-100" dirty="0">
                <a:solidFill>
                  <a:srgbClr val="0000FF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기준 인천광역시의 </a:t>
            </a:r>
            <a:r>
              <a:rPr lang="ko-KR" altLang="en-US" sz="1500" spc="-100" dirty="0" err="1">
                <a:solidFill>
                  <a:srgbClr val="0000FF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요금현실화율은</a:t>
            </a:r>
            <a:r>
              <a:rPr lang="ko-KR" altLang="en-US" sz="1500" spc="-100" dirty="0">
                <a:solidFill>
                  <a:srgbClr val="0000FF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 </a:t>
            </a:r>
            <a:r>
              <a:rPr lang="en-US" altLang="ko-KR" sz="1500" spc="-100" dirty="0">
                <a:solidFill>
                  <a:srgbClr val="0000FF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76.4%</a:t>
            </a:r>
            <a:r>
              <a:rPr lang="ko-KR" altLang="en-US" sz="1500" spc="-100" dirty="0">
                <a:solidFill>
                  <a:schemeClr val="tx1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로</a:t>
            </a:r>
            <a:r>
              <a:rPr lang="en-US" altLang="ko-KR" sz="1500" spc="-100" dirty="0">
                <a:solidFill>
                  <a:schemeClr val="tx1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, 7</a:t>
            </a:r>
            <a:r>
              <a:rPr lang="ko-KR" altLang="en-US" sz="1500" spc="-100" dirty="0">
                <a:solidFill>
                  <a:schemeClr val="tx1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대 </a:t>
            </a:r>
            <a:r>
              <a:rPr lang="ko-KR" altLang="en-US" sz="1500" spc="-100" dirty="0" err="1">
                <a:solidFill>
                  <a:schemeClr val="tx1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특</a:t>
            </a:r>
            <a:r>
              <a:rPr lang="en-US" altLang="ko-KR" sz="1500" spc="-100" dirty="0">
                <a:solidFill>
                  <a:schemeClr val="tx1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·</a:t>
            </a:r>
            <a:r>
              <a:rPr lang="ko-KR" altLang="en-US" sz="1500" spc="-100" dirty="0">
                <a:solidFill>
                  <a:schemeClr val="tx1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광역시 중 </a:t>
            </a:r>
            <a:r>
              <a:rPr lang="en-US" altLang="ko-KR" sz="1500" spc="-100" dirty="0">
                <a:solidFill>
                  <a:schemeClr val="tx1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6</a:t>
            </a:r>
            <a:r>
              <a:rPr lang="ko-KR" altLang="en-US" sz="1500" spc="-100" dirty="0">
                <a:solidFill>
                  <a:schemeClr val="tx1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번째 순임</a:t>
            </a:r>
            <a:r>
              <a:rPr lang="en-US" altLang="ko-KR" sz="1500" spc="-100" dirty="0">
                <a:solidFill>
                  <a:schemeClr val="tx1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 </a:t>
            </a:r>
            <a:r>
              <a:rPr lang="ko-KR" altLang="en-US" sz="1500" dirty="0">
                <a:solidFill>
                  <a:schemeClr val="tx1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⇒ </a:t>
            </a:r>
            <a:r>
              <a:rPr lang="ko-KR" altLang="en-US" sz="1500" spc="-100" dirty="0">
                <a:solidFill>
                  <a:schemeClr val="tx1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광주 </a:t>
            </a:r>
            <a:r>
              <a:rPr lang="en-US" altLang="ko-KR" sz="1500" spc="-100" dirty="0">
                <a:solidFill>
                  <a:schemeClr val="tx1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&gt; </a:t>
            </a:r>
            <a:r>
              <a:rPr lang="ko-KR" altLang="en-US" sz="1500" spc="-100" dirty="0">
                <a:solidFill>
                  <a:schemeClr val="tx1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부산 </a:t>
            </a:r>
            <a:r>
              <a:rPr lang="en-US" altLang="ko-KR" sz="1500" spc="-100" dirty="0">
                <a:solidFill>
                  <a:schemeClr val="tx1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&gt; </a:t>
            </a:r>
            <a:r>
              <a:rPr lang="ko-KR" altLang="en-US" sz="1500" spc="-100" dirty="0">
                <a:solidFill>
                  <a:schemeClr val="tx1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대전 </a:t>
            </a:r>
            <a:r>
              <a:rPr lang="en-US" altLang="ko-KR" sz="1500" spc="-100" dirty="0">
                <a:solidFill>
                  <a:schemeClr val="tx1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&gt; </a:t>
            </a:r>
            <a:r>
              <a:rPr lang="ko-KR" altLang="en-US" sz="1500" spc="-100" dirty="0">
                <a:solidFill>
                  <a:schemeClr val="tx1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대구 </a:t>
            </a:r>
            <a:r>
              <a:rPr lang="en-US" altLang="ko-KR" sz="1500" spc="-100" dirty="0">
                <a:solidFill>
                  <a:schemeClr val="tx1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= </a:t>
            </a:r>
            <a:r>
              <a:rPr lang="ko-KR" altLang="en-US" sz="1500" spc="-100" dirty="0">
                <a:solidFill>
                  <a:schemeClr val="tx1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울산 </a:t>
            </a:r>
            <a:r>
              <a:rPr lang="en-US" altLang="ko-KR" sz="1500" spc="-100" dirty="0">
                <a:solidFill>
                  <a:schemeClr val="tx1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&gt; </a:t>
            </a:r>
            <a:r>
              <a:rPr lang="ko-KR" altLang="en-US" sz="1500" spc="-100" dirty="0">
                <a:solidFill>
                  <a:srgbClr val="0000FF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인천</a:t>
            </a:r>
            <a:r>
              <a:rPr lang="ko-KR" altLang="en-US" sz="1500" spc="-100" dirty="0">
                <a:solidFill>
                  <a:schemeClr val="tx1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 </a:t>
            </a:r>
            <a:r>
              <a:rPr lang="en-US" altLang="ko-KR" sz="1500" spc="-100" dirty="0">
                <a:solidFill>
                  <a:schemeClr val="tx1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&gt; </a:t>
            </a:r>
            <a:r>
              <a:rPr lang="ko-KR" altLang="en-US" sz="1500" spc="-100" dirty="0">
                <a:solidFill>
                  <a:schemeClr val="tx1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서울</a:t>
            </a:r>
            <a:endParaRPr lang="en-US" altLang="ko-KR" sz="1500" spc="-100" dirty="0">
              <a:ln w="13500">
                <a:noFill/>
                <a:prstDash val="solid"/>
              </a:ln>
              <a:solidFill>
                <a:srgbClr val="0000FF"/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  <a:p>
            <a:pPr>
              <a:lnSpc>
                <a:spcPct val="200000"/>
              </a:lnSpc>
            </a:pPr>
            <a:r>
              <a:rPr lang="ko-KR" altLang="en-US" sz="1500" dirty="0">
                <a:solidFill>
                  <a:schemeClr val="tx1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▷ </a:t>
            </a:r>
            <a:r>
              <a:rPr lang="ko-KR" altLang="en-US" sz="1500" dirty="0">
                <a:solidFill>
                  <a:srgbClr val="0000FF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톤당 요금</a:t>
            </a:r>
            <a:r>
              <a:rPr lang="ko-KR" altLang="en-US" sz="1500" dirty="0">
                <a:solidFill>
                  <a:schemeClr val="tx1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은 </a:t>
            </a:r>
            <a:r>
              <a:rPr lang="en-US" altLang="ko-KR" sz="1500" dirty="0">
                <a:solidFill>
                  <a:schemeClr val="tx1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644.0</a:t>
            </a:r>
            <a:r>
              <a:rPr lang="ko-KR" altLang="en-US" sz="1500" dirty="0">
                <a:solidFill>
                  <a:schemeClr val="tx1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원</a:t>
            </a:r>
            <a:r>
              <a:rPr lang="en-US" altLang="ko-KR" sz="1500" dirty="0">
                <a:solidFill>
                  <a:schemeClr val="tx1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/㎥</a:t>
            </a:r>
            <a:r>
              <a:rPr lang="ko-KR" altLang="en-US" sz="1500" dirty="0">
                <a:solidFill>
                  <a:schemeClr val="tx1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으로 </a:t>
            </a:r>
            <a:r>
              <a:rPr lang="en-US" altLang="ko-KR" sz="1500" spc="-100" dirty="0">
                <a:solidFill>
                  <a:schemeClr val="tx1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7</a:t>
            </a:r>
            <a:r>
              <a:rPr lang="ko-KR" altLang="en-US" sz="1500" spc="-100" dirty="0">
                <a:solidFill>
                  <a:schemeClr val="tx1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대 </a:t>
            </a:r>
            <a:r>
              <a:rPr lang="ko-KR" altLang="en-US" sz="1500" spc="-100" dirty="0" err="1">
                <a:solidFill>
                  <a:schemeClr val="tx1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특</a:t>
            </a:r>
            <a:r>
              <a:rPr lang="en-US" altLang="ko-KR" sz="1500" spc="-100" dirty="0">
                <a:solidFill>
                  <a:schemeClr val="tx1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· </a:t>
            </a:r>
            <a:r>
              <a:rPr lang="ko-KR" altLang="en-US" sz="1500" dirty="0">
                <a:solidFill>
                  <a:schemeClr val="tx1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광역시 중 </a:t>
            </a:r>
            <a:r>
              <a:rPr lang="en-US" altLang="ko-KR" sz="1500" dirty="0">
                <a:solidFill>
                  <a:srgbClr val="0000FF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4</a:t>
            </a:r>
            <a:r>
              <a:rPr lang="ko-KR" altLang="en-US" sz="1500" dirty="0">
                <a:solidFill>
                  <a:srgbClr val="0000FF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번째 순임 </a:t>
            </a:r>
            <a:r>
              <a:rPr lang="ko-KR" altLang="en-US" sz="1500" dirty="0">
                <a:solidFill>
                  <a:schemeClr val="tx1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⇒ 부산 </a:t>
            </a:r>
            <a:r>
              <a:rPr lang="en-US" altLang="ko-KR" sz="1500" dirty="0">
                <a:solidFill>
                  <a:schemeClr val="tx1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&gt; </a:t>
            </a:r>
            <a:r>
              <a:rPr lang="ko-KR" altLang="en-US" sz="1500" dirty="0">
                <a:solidFill>
                  <a:schemeClr val="tx1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울산 </a:t>
            </a:r>
            <a:r>
              <a:rPr lang="en-US" altLang="ko-KR" sz="1500" dirty="0">
                <a:solidFill>
                  <a:schemeClr val="tx1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&gt; </a:t>
            </a:r>
            <a:r>
              <a:rPr lang="ko-KR" altLang="en-US" sz="1500" dirty="0">
                <a:solidFill>
                  <a:schemeClr val="tx1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광주 </a:t>
            </a:r>
            <a:r>
              <a:rPr lang="en-US" altLang="ko-KR" sz="1500" dirty="0">
                <a:solidFill>
                  <a:schemeClr val="tx1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&gt; </a:t>
            </a:r>
            <a:r>
              <a:rPr lang="ko-KR" altLang="en-US" sz="1500" b="1" dirty="0">
                <a:solidFill>
                  <a:srgbClr val="0000FF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인천</a:t>
            </a:r>
            <a:r>
              <a:rPr lang="ko-KR" altLang="en-US" sz="1500" dirty="0">
                <a:solidFill>
                  <a:schemeClr val="tx1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 </a:t>
            </a:r>
            <a:r>
              <a:rPr lang="en-US" altLang="ko-KR" sz="1500" dirty="0">
                <a:solidFill>
                  <a:schemeClr val="tx1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&gt; </a:t>
            </a:r>
            <a:r>
              <a:rPr lang="ko-KR" altLang="en-US" sz="1500" dirty="0">
                <a:solidFill>
                  <a:schemeClr val="tx1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대구 </a:t>
            </a:r>
            <a:r>
              <a:rPr lang="en-US" altLang="ko-KR" sz="1500" dirty="0">
                <a:solidFill>
                  <a:schemeClr val="tx1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&gt; </a:t>
            </a:r>
            <a:r>
              <a:rPr lang="ko-KR" altLang="en-US" sz="1500" dirty="0">
                <a:solidFill>
                  <a:schemeClr val="tx1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대전 </a:t>
            </a:r>
            <a:r>
              <a:rPr lang="en-US" altLang="ko-KR" sz="1500" dirty="0">
                <a:solidFill>
                  <a:schemeClr val="tx1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&gt; </a:t>
            </a:r>
            <a:r>
              <a:rPr lang="ko-KR" altLang="en-US" sz="1500" dirty="0">
                <a:solidFill>
                  <a:schemeClr val="tx1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서울</a:t>
            </a:r>
            <a:endParaRPr lang="en-US" altLang="ko-KR" sz="1500" dirty="0">
              <a:solidFill>
                <a:schemeClr val="tx1"/>
              </a:solidFill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  <a:p>
            <a:pPr>
              <a:lnSpc>
                <a:spcPct val="200000"/>
              </a:lnSpc>
            </a:pPr>
            <a:r>
              <a:rPr lang="ko-KR" altLang="en-US" sz="1500" dirty="0">
                <a:solidFill>
                  <a:schemeClr val="tx1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▷ </a:t>
            </a:r>
            <a:r>
              <a:rPr lang="ko-KR" altLang="en-US" sz="1500" dirty="0">
                <a:solidFill>
                  <a:srgbClr val="0000FF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톤당 원가</a:t>
            </a:r>
            <a:r>
              <a:rPr lang="ko-KR" altLang="en-US" sz="1500" dirty="0">
                <a:solidFill>
                  <a:schemeClr val="tx1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는 </a:t>
            </a:r>
            <a:r>
              <a:rPr lang="en-US" altLang="ko-KR" sz="1500" dirty="0">
                <a:solidFill>
                  <a:schemeClr val="tx1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842.8</a:t>
            </a:r>
            <a:r>
              <a:rPr lang="ko-KR" altLang="en-US" sz="1500" dirty="0">
                <a:solidFill>
                  <a:schemeClr val="tx1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원</a:t>
            </a:r>
            <a:r>
              <a:rPr lang="en-US" altLang="ko-KR" sz="1500" dirty="0">
                <a:solidFill>
                  <a:schemeClr val="tx1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/㎥</a:t>
            </a:r>
            <a:r>
              <a:rPr lang="ko-KR" altLang="en-US" sz="1500" dirty="0">
                <a:solidFill>
                  <a:schemeClr val="tx1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으로 </a:t>
            </a:r>
            <a:r>
              <a:rPr lang="en-US" altLang="ko-KR" sz="1500" spc="-100" dirty="0">
                <a:solidFill>
                  <a:schemeClr val="tx1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7</a:t>
            </a:r>
            <a:r>
              <a:rPr lang="ko-KR" altLang="en-US" sz="1500" spc="-100" dirty="0">
                <a:solidFill>
                  <a:schemeClr val="tx1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대 </a:t>
            </a:r>
            <a:r>
              <a:rPr lang="ko-KR" altLang="en-US" sz="1500" spc="-100" dirty="0" err="1">
                <a:solidFill>
                  <a:schemeClr val="tx1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특</a:t>
            </a:r>
            <a:r>
              <a:rPr lang="en-US" altLang="ko-KR" sz="1500" spc="-100" dirty="0">
                <a:solidFill>
                  <a:schemeClr val="tx1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· </a:t>
            </a:r>
            <a:r>
              <a:rPr lang="ko-KR" altLang="en-US" sz="1500" dirty="0">
                <a:solidFill>
                  <a:schemeClr val="tx1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광역시 중 </a:t>
            </a:r>
            <a:r>
              <a:rPr lang="en-US" altLang="ko-KR" sz="1500" dirty="0">
                <a:solidFill>
                  <a:srgbClr val="0000FF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3</a:t>
            </a:r>
            <a:r>
              <a:rPr lang="ko-KR" altLang="en-US" sz="1500" dirty="0">
                <a:solidFill>
                  <a:srgbClr val="0000FF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번째 순임 </a:t>
            </a:r>
            <a:r>
              <a:rPr lang="ko-KR" altLang="en-US" sz="1500" dirty="0">
                <a:solidFill>
                  <a:schemeClr val="tx1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⇒</a:t>
            </a:r>
            <a:r>
              <a:rPr lang="en-US" altLang="ko-KR" sz="1500" dirty="0">
                <a:solidFill>
                  <a:schemeClr val="tx1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 </a:t>
            </a:r>
            <a:r>
              <a:rPr lang="ko-KR" altLang="en-US" sz="1500" dirty="0">
                <a:solidFill>
                  <a:schemeClr val="tx1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울산 </a:t>
            </a:r>
            <a:r>
              <a:rPr lang="en-US" altLang="ko-KR" sz="1500" dirty="0">
                <a:solidFill>
                  <a:schemeClr val="tx1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&gt; </a:t>
            </a:r>
            <a:r>
              <a:rPr lang="ko-KR" altLang="en-US" sz="1500" dirty="0">
                <a:solidFill>
                  <a:schemeClr val="tx1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부산 </a:t>
            </a:r>
            <a:r>
              <a:rPr lang="en-US" altLang="ko-KR" sz="1500" dirty="0">
                <a:solidFill>
                  <a:schemeClr val="tx1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&gt; </a:t>
            </a:r>
            <a:r>
              <a:rPr lang="ko-KR" altLang="en-US" sz="1500" dirty="0">
                <a:solidFill>
                  <a:srgbClr val="0000FF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인천</a:t>
            </a:r>
            <a:r>
              <a:rPr lang="ko-KR" altLang="en-US" sz="1500" dirty="0">
                <a:solidFill>
                  <a:schemeClr val="tx1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 </a:t>
            </a:r>
            <a:r>
              <a:rPr lang="en-US" altLang="ko-KR" sz="1500" dirty="0">
                <a:solidFill>
                  <a:schemeClr val="tx1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&gt; </a:t>
            </a:r>
            <a:r>
              <a:rPr lang="ko-KR" altLang="en-US" sz="1500" dirty="0">
                <a:solidFill>
                  <a:schemeClr val="tx1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대구 </a:t>
            </a:r>
            <a:r>
              <a:rPr lang="en-US" altLang="ko-KR" sz="1500" dirty="0">
                <a:solidFill>
                  <a:schemeClr val="tx1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&gt; </a:t>
            </a:r>
            <a:r>
              <a:rPr lang="ko-KR" altLang="en-US" sz="1500" dirty="0">
                <a:solidFill>
                  <a:schemeClr val="tx1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서울 </a:t>
            </a:r>
            <a:r>
              <a:rPr lang="en-US" altLang="ko-KR" sz="1500" dirty="0">
                <a:solidFill>
                  <a:schemeClr val="tx1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&gt; </a:t>
            </a:r>
            <a:r>
              <a:rPr lang="ko-KR" altLang="en-US" sz="1500" dirty="0">
                <a:solidFill>
                  <a:schemeClr val="tx1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광주 </a:t>
            </a:r>
            <a:r>
              <a:rPr lang="en-US" altLang="ko-KR" sz="1500" dirty="0">
                <a:solidFill>
                  <a:schemeClr val="tx1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&gt; </a:t>
            </a:r>
            <a:r>
              <a:rPr lang="ko-KR" altLang="en-US" sz="1500" dirty="0">
                <a:solidFill>
                  <a:schemeClr val="tx1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대전</a:t>
            </a:r>
            <a:endParaRPr lang="en-US" altLang="ko-KR" sz="1500" spc="-20" dirty="0">
              <a:ln w="13500">
                <a:noFill/>
                <a:prstDash val="solid"/>
              </a:ln>
              <a:solidFill>
                <a:schemeClr val="tx1"/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49603FD-6FAD-CEF2-3F88-903AE44B4414}"/>
              </a:ext>
            </a:extLst>
          </p:cNvPr>
          <p:cNvSpPr txBox="1"/>
          <p:nvPr/>
        </p:nvSpPr>
        <p:spPr>
          <a:xfrm>
            <a:off x="5109328" y="3429000"/>
            <a:ext cx="1470581" cy="153888"/>
          </a:xfrm>
          <a:prstGeom prst="rect">
            <a:avLst/>
          </a:prstGeom>
          <a:noFill/>
          <a:ln w="25400">
            <a:noFill/>
          </a:ln>
          <a:effectLst/>
        </p:spPr>
        <p:txBody>
          <a:bodyPr wrap="square" lIns="0" tIns="0" rIns="0" bIns="0" rtlCol="0" anchor="ctr" anchorCtr="0">
            <a:spAutoFit/>
          </a:bodyPr>
          <a:lstStyle/>
          <a:p>
            <a:r>
              <a:rPr lang="en-US" altLang="ko-KR" sz="1000" dirty="0">
                <a:gradFill>
                  <a:gsLst>
                    <a:gs pos="62917">
                      <a:schemeClr val="tx1"/>
                    </a:gs>
                    <a:gs pos="75833">
                      <a:schemeClr val="tx1"/>
                    </a:gs>
                    <a:gs pos="40000">
                      <a:schemeClr val="tx1"/>
                    </a:gs>
                  </a:gsLst>
                  <a:path path="circle">
                    <a:fillToRect l="50000" t="50000" r="50000" b="50000"/>
                  </a:path>
                </a:gradFill>
                <a:latin typeface="서울남산체 M" panose="02020503020101020101" pitchFamily="18" charset="-127"/>
                <a:ea typeface="서울남산체 M" panose="02020503020101020101" pitchFamily="18" charset="-127"/>
              </a:rPr>
              <a:t>(</a:t>
            </a:r>
            <a:r>
              <a:rPr lang="ko-KR" altLang="en-US" sz="1000" dirty="0">
                <a:gradFill>
                  <a:gsLst>
                    <a:gs pos="62917">
                      <a:schemeClr val="tx1"/>
                    </a:gs>
                    <a:gs pos="75833">
                      <a:schemeClr val="tx1"/>
                    </a:gs>
                    <a:gs pos="40000">
                      <a:schemeClr val="tx1"/>
                    </a:gs>
                  </a:gsLst>
                  <a:path path="circle">
                    <a:fillToRect l="50000" t="50000" r="50000" b="50000"/>
                  </a:path>
                </a:gradFill>
                <a:latin typeface="서울남산체 M" panose="02020503020101020101" pitchFamily="18" charset="-127"/>
                <a:ea typeface="서울남산체 M" panose="02020503020101020101" pitchFamily="18" charset="-127"/>
              </a:rPr>
              <a:t>단위 </a:t>
            </a:r>
            <a:r>
              <a:rPr lang="en-US" altLang="ko-KR" sz="1000" dirty="0">
                <a:gradFill>
                  <a:gsLst>
                    <a:gs pos="62917">
                      <a:schemeClr val="tx1"/>
                    </a:gs>
                    <a:gs pos="75833">
                      <a:schemeClr val="tx1"/>
                    </a:gs>
                    <a:gs pos="40000">
                      <a:schemeClr val="tx1"/>
                    </a:gs>
                  </a:gsLst>
                  <a:path path="circle">
                    <a:fillToRect l="50000" t="50000" r="50000" b="50000"/>
                  </a:path>
                </a:gradFill>
                <a:latin typeface="서울남산체 M" panose="02020503020101020101" pitchFamily="18" charset="-127"/>
                <a:ea typeface="서울남산체 M" panose="02020503020101020101" pitchFamily="18" charset="-127"/>
              </a:rPr>
              <a:t>: </a:t>
            </a:r>
            <a:r>
              <a:rPr lang="ko-KR" altLang="en-US" sz="1000" dirty="0">
                <a:gradFill>
                  <a:gsLst>
                    <a:gs pos="62917">
                      <a:schemeClr val="tx1"/>
                    </a:gs>
                    <a:gs pos="75833">
                      <a:schemeClr val="tx1"/>
                    </a:gs>
                    <a:gs pos="40000">
                      <a:schemeClr val="tx1"/>
                    </a:gs>
                  </a:gsLst>
                  <a:path path="circle">
                    <a:fillToRect l="50000" t="50000" r="50000" b="50000"/>
                  </a:path>
                </a:gradFill>
                <a:latin typeface="서울남산체 M" panose="02020503020101020101" pitchFamily="18" charset="-127"/>
                <a:ea typeface="서울남산체 M" panose="02020503020101020101" pitchFamily="18" charset="-127"/>
              </a:rPr>
              <a:t>천</a:t>
            </a:r>
            <a:r>
              <a:rPr lang="ko-KR" altLang="en-US" sz="1000" dirty="0">
                <a:gradFill>
                  <a:gsLst>
                    <a:gs pos="62917">
                      <a:schemeClr val="tx1"/>
                    </a:gs>
                    <a:gs pos="75833">
                      <a:schemeClr val="tx1"/>
                    </a:gs>
                    <a:gs pos="40000">
                      <a:schemeClr val="tx1"/>
                    </a:gs>
                  </a:gsLst>
                  <a:path path="circle">
                    <a:fillToRect l="50000" t="50000" r="50000" b="50000"/>
                  </a:path>
                </a:gra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㎥</a:t>
            </a:r>
            <a:r>
              <a:rPr lang="en-US" altLang="ko-KR" sz="1000" dirty="0">
                <a:gradFill>
                  <a:gsLst>
                    <a:gs pos="62917">
                      <a:schemeClr val="tx1"/>
                    </a:gs>
                    <a:gs pos="75833">
                      <a:schemeClr val="tx1"/>
                    </a:gs>
                    <a:gs pos="40000">
                      <a:schemeClr val="tx1"/>
                    </a:gs>
                  </a:gsLst>
                  <a:path path="circle">
                    <a:fillToRect l="50000" t="50000" r="50000" b="50000"/>
                  </a:path>
                </a:gra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, </a:t>
            </a:r>
            <a:r>
              <a:rPr lang="ko-KR" altLang="en-US" sz="1000" dirty="0">
                <a:gradFill>
                  <a:gsLst>
                    <a:gs pos="62917">
                      <a:schemeClr val="tx1"/>
                    </a:gs>
                    <a:gs pos="75833">
                      <a:schemeClr val="tx1"/>
                    </a:gs>
                    <a:gs pos="40000">
                      <a:schemeClr val="tx1"/>
                    </a:gs>
                  </a:gsLst>
                  <a:path path="circle">
                    <a:fillToRect l="50000" t="50000" r="50000" b="50000"/>
                  </a:path>
                </a:gradFill>
                <a:latin typeface="나눔스퀘어" panose="020B0600000101010101" pitchFamily="50" charset="-127"/>
                <a:ea typeface="나눔스퀘어" panose="020B0600000101010101" pitchFamily="50" charset="-127"/>
              </a:rPr>
              <a:t>억원</a:t>
            </a:r>
            <a:r>
              <a:rPr lang="en-US" altLang="ko-KR" sz="1000" dirty="0">
                <a:gradFill>
                  <a:gsLst>
                    <a:gs pos="62917">
                      <a:schemeClr val="tx1"/>
                    </a:gs>
                    <a:gs pos="75833">
                      <a:schemeClr val="tx1"/>
                    </a:gs>
                    <a:gs pos="40000">
                      <a:schemeClr val="tx1"/>
                    </a:gs>
                  </a:gsLst>
                  <a:path path="circle">
                    <a:fillToRect l="50000" t="50000" r="50000" b="50000"/>
                  </a:path>
                </a:gradFill>
                <a:latin typeface="나눔스퀘어" panose="020B0600000101010101" pitchFamily="50" charset="-127"/>
                <a:ea typeface="나눔스퀘어" panose="020B0600000101010101" pitchFamily="50" charset="-127"/>
              </a:rPr>
              <a:t>, </a:t>
            </a:r>
            <a:r>
              <a:rPr lang="ko-KR" altLang="en-US" sz="1000" dirty="0">
                <a:gradFill>
                  <a:gsLst>
                    <a:gs pos="62917">
                      <a:schemeClr val="tx1"/>
                    </a:gs>
                    <a:gs pos="75833">
                      <a:schemeClr val="tx1"/>
                    </a:gs>
                    <a:gs pos="40000">
                      <a:schemeClr val="tx1"/>
                    </a:gs>
                  </a:gsLst>
                  <a:path path="circle">
                    <a:fillToRect l="50000" t="50000" r="50000" b="50000"/>
                  </a:path>
                </a:gradFill>
                <a:latin typeface="나눔스퀘어" panose="020B0600000101010101" pitchFamily="50" charset="-127"/>
                <a:ea typeface="나눔스퀘어" panose="020B0600000101010101" pitchFamily="50" charset="-127"/>
              </a:rPr>
              <a:t>원</a:t>
            </a:r>
            <a:r>
              <a:rPr lang="en-US" altLang="ko-KR" sz="1000" dirty="0">
                <a:gradFill>
                  <a:gsLst>
                    <a:gs pos="62917">
                      <a:schemeClr val="tx1"/>
                    </a:gs>
                    <a:gs pos="75833">
                      <a:schemeClr val="tx1"/>
                    </a:gs>
                    <a:gs pos="40000">
                      <a:schemeClr val="tx1"/>
                    </a:gs>
                  </a:gsLst>
                  <a:path path="circle">
                    <a:fillToRect l="50000" t="50000" r="50000" b="50000"/>
                  </a:path>
                </a:gradFill>
                <a:latin typeface="나눔스퀘어" panose="020B0600000101010101" pitchFamily="50" charset="-127"/>
                <a:ea typeface="나눔스퀘어" panose="020B0600000101010101" pitchFamily="50" charset="-127"/>
              </a:rPr>
              <a:t>/</a:t>
            </a:r>
            <a:r>
              <a:rPr lang="en-US" altLang="ko-KR" sz="1000" dirty="0">
                <a:gradFill>
                  <a:gsLst>
                    <a:gs pos="62917">
                      <a:schemeClr val="tx1"/>
                    </a:gs>
                    <a:gs pos="75833">
                      <a:schemeClr val="tx1"/>
                    </a:gs>
                    <a:gs pos="40000">
                      <a:schemeClr val="tx1"/>
                    </a:gs>
                  </a:gsLst>
                  <a:path path="circle">
                    <a:fillToRect l="50000" t="50000" r="50000" b="50000"/>
                  </a:path>
                </a:gra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㎥</a:t>
            </a:r>
            <a:r>
              <a:rPr lang="en-US" altLang="ko-KR" sz="1000" dirty="0">
                <a:gradFill>
                  <a:gsLst>
                    <a:gs pos="62917">
                      <a:schemeClr val="tx1"/>
                    </a:gs>
                    <a:gs pos="75833">
                      <a:schemeClr val="tx1"/>
                    </a:gs>
                    <a:gs pos="40000">
                      <a:schemeClr val="tx1"/>
                    </a:gs>
                  </a:gsLst>
                  <a:path path="circle">
                    <a:fillToRect l="50000" t="50000" r="50000" b="50000"/>
                  </a:path>
                </a:gradFill>
                <a:latin typeface="서울남산체 M" panose="02020503020101020101" pitchFamily="18" charset="-127"/>
                <a:ea typeface="서울남산체 M" panose="02020503020101020101" pitchFamily="18" charset="-127"/>
              </a:rPr>
              <a:t>)</a:t>
            </a:r>
            <a:endParaRPr lang="ko-KR" altLang="en-US" sz="1000" dirty="0">
              <a:gradFill>
                <a:gsLst>
                  <a:gs pos="62917">
                    <a:schemeClr val="tx1"/>
                  </a:gs>
                  <a:gs pos="75833">
                    <a:schemeClr val="tx1"/>
                  </a:gs>
                  <a:gs pos="40000">
                    <a:schemeClr val="tx1"/>
                  </a:gs>
                </a:gsLst>
                <a:path path="circle">
                  <a:fillToRect l="50000" t="50000" r="50000" b="50000"/>
                </a:path>
              </a:gradFill>
              <a:latin typeface="서울남산체 M" panose="02020503020101020101" pitchFamily="18" charset="-127"/>
              <a:ea typeface="서울남산체 M" panose="02020503020101020101" pitchFamily="18" charset="-127"/>
            </a:endParaRP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9B2D0865-2774-29FC-7126-C3A055F16DF2}"/>
              </a:ext>
            </a:extLst>
          </p:cNvPr>
          <p:cNvSpPr/>
          <p:nvPr/>
        </p:nvSpPr>
        <p:spPr>
          <a:xfrm>
            <a:off x="7099135" y="3716015"/>
            <a:ext cx="574283" cy="2392553"/>
          </a:xfrm>
          <a:prstGeom prst="rect">
            <a:avLst/>
          </a:prstGeom>
          <a:noFill/>
          <a:ln w="38100" cap="flat" cmpd="sng" algn="ctr">
            <a:solidFill>
              <a:schemeClr val="accent2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4"/>
          </a:fontRef>
        </p:style>
        <p:txBody>
          <a:bodyPr rtlCol="0" anchor="ctr"/>
          <a:lstStyle>
            <a:lvl1pPr marL="0" indent="0">
              <a:defRPr sz="1100">
                <a:solidFill>
                  <a:schemeClr val="accent4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accent4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accent4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accent4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accent4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accent4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accent4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accent4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accent4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graphicFrame>
        <p:nvGraphicFramePr>
          <p:cNvPr id="20" name="차트 19">
            <a:extLst>
              <a:ext uri="{FF2B5EF4-FFF2-40B4-BE49-F238E27FC236}">
                <a16:creationId xmlns:a16="http://schemas.microsoft.com/office/drawing/2014/main" id="{1B423D9B-A9D3-0933-7723-F0968D1F9819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422483695"/>
              </p:ext>
            </p:extLst>
          </p:nvPr>
        </p:nvGraphicFramePr>
        <p:xfrm>
          <a:off x="6579560" y="3554394"/>
          <a:ext cx="5036274" cy="287183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1138500605"/>
      </p:ext>
    </p:extLst>
  </p:cSld>
  <p:clrMapOvr>
    <a:masterClrMapping/>
  </p:clrMapOvr>
</p:sld>
</file>

<file path=ppt/slides/slide9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모서리가 둥근 직사각형 11"/>
          <p:cNvSpPr/>
          <p:nvPr/>
        </p:nvSpPr>
        <p:spPr>
          <a:xfrm>
            <a:off x="612475" y="1899554"/>
            <a:ext cx="2656936" cy="4439930"/>
          </a:xfrm>
          <a:prstGeom prst="roundRect">
            <a:avLst>
              <a:gd name="adj" fmla="val 16667"/>
            </a:avLst>
          </a:prstGeom>
          <a:noFill/>
          <a:ln w="19050">
            <a:solidFill>
              <a:srgbClr val="b8b8b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algn="just">
              <a:lnSpc>
                <a:spcPct val="150000"/>
              </a:lnSpc>
              <a:defRPr/>
            </a:pPr>
            <a:r>
              <a:rPr lang="ko-KR" altLang="en-US" sz="1500">
                <a:solidFill>
                  <a:schemeClr val="tx1"/>
                </a:solidFill>
                <a:latin typeface="나눔스퀘어 Bold"/>
                <a:ea typeface="나눔스퀘어 Bold"/>
              </a:rPr>
              <a:t>▷</a:t>
            </a:r>
            <a:r>
              <a:rPr lang="ko-KR" altLang="en-US" sz="1500" b="1">
                <a:solidFill>
                  <a:schemeClr val="tx1"/>
                </a:solidFill>
                <a:latin typeface="나눔스퀘어 Bold"/>
                <a:ea typeface="나눔스퀘어 Bold"/>
              </a:rPr>
              <a:t>인천광역시의 경우</a:t>
            </a:r>
            <a:r>
              <a:rPr lang="en-US" altLang="ko-KR" sz="1500" b="1">
                <a:solidFill>
                  <a:schemeClr val="tx1"/>
                </a:solidFill>
                <a:latin typeface="나눔스퀘어 Bold"/>
                <a:ea typeface="나눔스퀘어 Bold"/>
              </a:rPr>
              <a:t>, 3</a:t>
            </a:r>
            <a:r>
              <a:rPr lang="ko-KR" altLang="en-US" sz="1500" b="1">
                <a:solidFill>
                  <a:schemeClr val="tx1"/>
                </a:solidFill>
                <a:latin typeface="나눔스퀘어 Bold"/>
                <a:ea typeface="나눔스퀘어 Bold"/>
              </a:rPr>
              <a:t>개 업종 으로 구분</a:t>
            </a:r>
            <a:r>
              <a:rPr lang="ko-KR" altLang="en-US" sz="1500">
                <a:solidFill>
                  <a:schemeClr val="tx1"/>
                </a:solidFill>
                <a:latin typeface="나눔스퀘어 Bold"/>
                <a:ea typeface="나눔스퀘어 Bold"/>
              </a:rPr>
              <a:t>되어 있음</a:t>
            </a:r>
            <a:endParaRPr lang="ko-KR" altLang="en-US" sz="1500">
              <a:solidFill>
                <a:schemeClr val="tx1"/>
              </a:solidFill>
              <a:latin typeface="나눔스퀘어 Bold"/>
              <a:ea typeface="나눔스퀘어 Bold"/>
            </a:endParaRPr>
          </a:p>
          <a:p>
            <a:pPr lvl="0" algn="just">
              <a:lnSpc>
                <a:spcPct val="150000"/>
              </a:lnSpc>
              <a:defRPr/>
            </a:pPr>
            <a:endParaRPr lang="en-US" altLang="ko-KR" sz="200">
              <a:solidFill>
                <a:schemeClr val="tx1"/>
              </a:solidFill>
              <a:latin typeface="나눔스퀘어 Bold"/>
              <a:ea typeface="나눔스퀘어 Bold"/>
            </a:endParaRPr>
          </a:p>
          <a:p>
            <a:pPr lvl="0" algn="just">
              <a:lnSpc>
                <a:spcPct val="150000"/>
              </a:lnSpc>
              <a:defRPr/>
            </a:pPr>
            <a:endParaRPr lang="en-US" altLang="ko-KR" sz="200">
              <a:solidFill>
                <a:schemeClr val="tx1"/>
              </a:solidFill>
              <a:latin typeface="나눔스퀘어 Bold"/>
              <a:ea typeface="나눔스퀘어 Bold"/>
            </a:endParaRPr>
          </a:p>
          <a:p>
            <a:pPr lvl="0" algn="just">
              <a:lnSpc>
                <a:spcPct val="150000"/>
              </a:lnSpc>
              <a:defRPr/>
            </a:pPr>
            <a:r>
              <a:rPr lang="ko-KR" altLang="en-US" sz="1500">
                <a:solidFill>
                  <a:schemeClr val="tx1"/>
                </a:solidFill>
                <a:latin typeface="나눔스퀘어 Bold"/>
                <a:ea typeface="나눔스퀘어 Bold"/>
              </a:rPr>
              <a:t>▷인천시를 비롯하여 서울특별시</a:t>
            </a:r>
            <a:r>
              <a:rPr lang="en-US" altLang="ko-KR" sz="1500">
                <a:solidFill>
                  <a:schemeClr val="tx1"/>
                </a:solidFill>
                <a:latin typeface="나눔스퀘어 Bold"/>
                <a:ea typeface="나눔스퀘어 Bold"/>
              </a:rPr>
              <a:t>, </a:t>
            </a:r>
            <a:r>
              <a:rPr lang="ko-KR" altLang="en-US" sz="1500">
                <a:solidFill>
                  <a:schemeClr val="tx1"/>
                </a:solidFill>
                <a:latin typeface="나눔스퀘어 Bold"/>
                <a:ea typeface="나눔스퀘어 Bold"/>
              </a:rPr>
              <a:t>대구광역시에서 가정용 누진제를 폐지하여 운영중임</a:t>
            </a:r>
            <a:endParaRPr lang="ko-KR" altLang="en-US" sz="1500">
              <a:solidFill>
                <a:schemeClr val="tx1"/>
              </a:solidFill>
              <a:latin typeface="나눔스퀘어 Bold"/>
              <a:ea typeface="나눔스퀘어 Bold"/>
            </a:endParaRPr>
          </a:p>
          <a:p>
            <a:pPr lvl="0" algn="just">
              <a:lnSpc>
                <a:spcPct val="150000"/>
              </a:lnSpc>
              <a:defRPr/>
            </a:pPr>
            <a:endParaRPr lang="en-US" altLang="ko-KR" sz="200">
              <a:solidFill>
                <a:schemeClr val="tx1"/>
              </a:solidFill>
              <a:latin typeface="나눔스퀘어 Bold"/>
              <a:ea typeface="나눔스퀘어 Bold"/>
            </a:endParaRPr>
          </a:p>
          <a:p>
            <a:pPr lvl="0" algn="just">
              <a:lnSpc>
                <a:spcPct val="150000"/>
              </a:lnSpc>
              <a:defRPr/>
            </a:pPr>
            <a:r>
              <a:rPr lang="ko-KR" altLang="en-US" sz="1500">
                <a:solidFill>
                  <a:schemeClr val="tx1"/>
                </a:solidFill>
                <a:latin typeface="나눔스퀘어 Bold"/>
                <a:ea typeface="나눔스퀘어 Bold"/>
              </a:rPr>
              <a:t>▷ </a:t>
            </a:r>
            <a:r>
              <a:rPr lang="en-US" altLang="ko-KR" sz="1500">
                <a:solidFill>
                  <a:srgbClr val="0000ff"/>
                </a:solidFill>
                <a:latin typeface="나눔스퀘어 Bold"/>
                <a:ea typeface="나눔스퀘어 Bold"/>
              </a:rPr>
              <a:t>2023</a:t>
            </a:r>
            <a:r>
              <a:rPr lang="ko-KR" altLang="en-US" sz="1500">
                <a:solidFill>
                  <a:srgbClr val="0000ff"/>
                </a:solidFill>
                <a:latin typeface="나눔스퀘어 Bold"/>
                <a:ea typeface="나눔스퀘어 Bold"/>
              </a:rPr>
              <a:t>년에 서울</a:t>
            </a:r>
            <a:r>
              <a:rPr lang="en-US" altLang="ko-KR" sz="1500">
                <a:solidFill>
                  <a:srgbClr val="0000ff"/>
                </a:solidFill>
                <a:latin typeface="나눔스퀘어 Bold"/>
                <a:ea typeface="나눔스퀘어 Bold"/>
              </a:rPr>
              <a:t>, </a:t>
            </a:r>
            <a:r>
              <a:rPr lang="ko-KR" altLang="en-US" sz="1500">
                <a:solidFill>
                  <a:srgbClr val="0000ff"/>
                </a:solidFill>
                <a:latin typeface="나눔스퀘어 Bold"/>
                <a:ea typeface="나눔스퀘어 Bold"/>
              </a:rPr>
              <a:t>대구</a:t>
            </a:r>
            <a:r>
              <a:rPr lang="en-US" altLang="ko-KR" sz="1500">
                <a:solidFill>
                  <a:srgbClr val="0000ff"/>
                </a:solidFill>
                <a:latin typeface="나눔스퀘어 Bold"/>
                <a:ea typeface="나눔스퀘어 Bold"/>
              </a:rPr>
              <a:t>, </a:t>
            </a:r>
            <a:r>
              <a:rPr lang="ko-KR" altLang="en-US" sz="1500">
                <a:solidFill>
                  <a:srgbClr val="0000ff"/>
                </a:solidFill>
                <a:latin typeface="나눔스퀘어 Bold"/>
                <a:ea typeface="나눔스퀘어 Bold"/>
              </a:rPr>
              <a:t>울산의 경우 이미 상수도 요금 인상이 확정</a:t>
            </a:r>
            <a:r>
              <a:rPr lang="ko-KR" altLang="en-US" sz="1500">
                <a:solidFill>
                  <a:schemeClr val="tx1"/>
                </a:solidFill>
                <a:latin typeface="나눔스퀘어 Bold"/>
                <a:ea typeface="나눔스퀘어 Bold"/>
              </a:rPr>
              <a:t>되었으며</a:t>
            </a:r>
            <a:r>
              <a:rPr lang="en-US" altLang="ko-KR" sz="1500">
                <a:solidFill>
                  <a:schemeClr val="tx1"/>
                </a:solidFill>
                <a:latin typeface="나눔스퀘어 Bold"/>
                <a:ea typeface="나눔스퀘어 Bold"/>
              </a:rPr>
              <a:t>, </a:t>
            </a:r>
            <a:r>
              <a:rPr lang="ko-KR" altLang="en-US" sz="1500">
                <a:solidFill>
                  <a:srgbClr val="0000ff"/>
                </a:solidFill>
                <a:latin typeface="나눔스퀘어 Bold"/>
                <a:ea typeface="나눔스퀘어 Bold"/>
              </a:rPr>
              <a:t>대전시의 경우 조례 입법 예고한 상태로 인상 예정</a:t>
            </a:r>
            <a:r>
              <a:rPr lang="ko-KR" altLang="en-US" sz="1500">
                <a:solidFill>
                  <a:schemeClr val="tx1"/>
                </a:solidFill>
                <a:latin typeface="나눔스퀘어 Bold"/>
                <a:ea typeface="나눔스퀘어 Bold"/>
              </a:rPr>
              <a:t>임</a:t>
            </a:r>
            <a:endParaRPr lang="en-US" altLang="ko-KR" sz="1500">
              <a:solidFill>
                <a:schemeClr val="tx1"/>
              </a:solidFill>
              <a:latin typeface="나눔스퀘어 Bold"/>
              <a:ea typeface="나눔스퀘어 Bold"/>
            </a:endParaRPr>
          </a:p>
        </p:txBody>
      </p:sp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3538803" y="1681762"/>
          <a:ext cx="8122154" cy="4875514"/>
        </p:xfrm>
        <a:graphic>
          <a:graphicData uri="http://schemas.openxmlformats.org/drawingml/2006/table">
            <a:tbl>
              <a:tblGrid>
                <a:gridCol w="866363"/>
                <a:gridCol w="1191250"/>
                <a:gridCol w="866363"/>
                <a:gridCol w="866363"/>
                <a:gridCol w="866363"/>
                <a:gridCol w="866363"/>
                <a:gridCol w="866363"/>
                <a:gridCol w="866363"/>
                <a:gridCol w="866363"/>
              </a:tblGrid>
              <a:tr h="280343">
                <a:tc>
                  <a:txBody>
                    <a:bodyPr vert="horz" lIns="0" tIns="0" rIns="0" bIns="0" anchor="ctr" anchorCtr="0"/>
                    <a:p>
                      <a:pPr lvl="0" algn="ctr">
                        <a:defRPr/>
                      </a:pPr>
                      <a:r>
                        <a:rPr lang="ko-KR" altLang="en-US" sz="1000" b="1" i="0" u="none" strike="noStrike">
                          <a:solidFill>
                            <a:schemeClr val="bg1"/>
                          </a:solidFill>
                          <a:effectLst/>
                          <a:latin typeface="나눔스퀘어 Bold"/>
                          <a:ea typeface="나눔스퀘어 Bold"/>
                        </a:rPr>
                        <a:t>업종</a:t>
                      </a:r>
                      <a:endParaRPr lang="ko-KR" altLang="en-US" sz="1000" b="1" i="0" u="none" strike="noStrike">
                        <a:solidFill>
                          <a:schemeClr val="bg1"/>
                        </a:solidFill>
                        <a:latin typeface="나눔스퀘어 Bold"/>
                        <a:ea typeface="나눔스퀘어 Bold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rgbClr val="294765"/>
                    </a:solidFill>
                  </a:tcPr>
                </a:tc>
                <a:tc>
                  <a:txBody>
                    <a:bodyPr vert="horz" lIns="0" tIns="0" rIns="0" bIns="0" anchor="ctr" anchorCtr="0"/>
                    <a:p>
                      <a:pPr lvl="0" algn="ctr">
                        <a:defRPr/>
                      </a:pPr>
                      <a:r>
                        <a:rPr lang="ko-KR" altLang="en-US" sz="1000" b="1" i="0" u="none" strike="noStrike">
                          <a:solidFill>
                            <a:schemeClr val="bg1"/>
                          </a:solidFill>
                          <a:effectLst/>
                          <a:latin typeface="나눔스퀘어 Bold"/>
                          <a:ea typeface="나눔스퀘어 Bold"/>
                        </a:rPr>
                        <a:t>단계</a:t>
                      </a:r>
                      <a:r>
                        <a:rPr lang="en-US" altLang="ko-KR" sz="1000" b="1" i="0" u="none" strike="noStrike">
                          <a:solidFill>
                            <a:schemeClr val="bg1"/>
                          </a:solidFill>
                          <a:effectLst/>
                          <a:latin typeface="나눔스퀘어 Bold"/>
                          <a:ea typeface="나눔스퀘어 Bold"/>
                        </a:rPr>
                        <a:t>(</a:t>
                      </a:r>
                      <a:r>
                        <a:rPr lang="en-US" sz="1000" b="1" i="0" u="none" strike="noStrike">
                          <a:solidFill>
                            <a:schemeClr val="bg1"/>
                          </a:solidFill>
                          <a:effectLst/>
                          <a:latin typeface="나눔스퀘어 Bold"/>
                          <a:ea typeface="나눔스퀘어 Bold"/>
                        </a:rPr>
                        <a:t>m</a:t>
                      </a:r>
                      <a:r>
                        <a:rPr lang="en-US" sz="1000" b="1" i="0" u="none" strike="noStrike" baseline="30000">
                          <a:solidFill>
                            <a:schemeClr val="bg1"/>
                          </a:solidFill>
                          <a:effectLst/>
                          <a:latin typeface="나눔스퀘어 Bold"/>
                          <a:ea typeface="나눔스퀘어 Bold"/>
                        </a:rPr>
                        <a:t>3</a:t>
                      </a:r>
                      <a:r>
                        <a:rPr lang="en-US" sz="1000" b="1" i="0" u="none" strike="noStrike">
                          <a:solidFill>
                            <a:schemeClr val="bg1"/>
                          </a:solidFill>
                          <a:effectLst/>
                          <a:latin typeface="나눔스퀘어 Bold"/>
                          <a:ea typeface="나눔스퀘어 Bold"/>
                        </a:rPr>
                        <a:t>)</a:t>
                      </a:r>
                      <a:endParaRPr lang="en-US" sz="1000" b="1" i="0" u="none" strike="noStrike">
                        <a:solidFill>
                          <a:schemeClr val="bg1"/>
                        </a:solidFill>
                        <a:latin typeface="나눔스퀘어 Bold"/>
                        <a:ea typeface="나눔스퀘어 Bold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rgbClr val="294765"/>
                    </a:solidFill>
                  </a:tcPr>
                </a:tc>
                <a:tc>
                  <a:txBody>
                    <a:bodyPr vert="horz" lIns="0" tIns="0" rIns="0" bIns="0" anchor="ctr" anchorCtr="0"/>
                    <a:p>
                      <a:pPr lvl="0" algn="ctr">
                        <a:defRPr/>
                      </a:pPr>
                      <a:r>
                        <a:rPr lang="ko-KR" altLang="en-US" sz="1000" b="1" i="0" u="none" strike="noStrike">
                          <a:solidFill>
                            <a:schemeClr val="bg1"/>
                          </a:solidFill>
                          <a:effectLst/>
                          <a:latin typeface="나눔스퀘어 Bold"/>
                          <a:ea typeface="나눔스퀘어 Bold"/>
                        </a:rPr>
                        <a:t>서울</a:t>
                      </a:r>
                      <a:endParaRPr lang="ko-KR" altLang="en-US" sz="1000" b="1" i="0" u="none" strike="noStrike">
                        <a:solidFill>
                          <a:schemeClr val="bg1"/>
                        </a:solidFill>
                        <a:latin typeface="나눔스퀘어 Bold"/>
                        <a:ea typeface="나눔스퀘어 Bold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rgbClr val="294765"/>
                    </a:solidFill>
                  </a:tcPr>
                </a:tc>
                <a:tc>
                  <a:txBody>
                    <a:bodyPr vert="horz" lIns="0" tIns="0" rIns="0" bIns="0" anchor="ctr" anchorCtr="0"/>
                    <a:p>
                      <a:pPr lvl="0" algn="ctr">
                        <a:defRPr/>
                      </a:pPr>
                      <a:r>
                        <a:rPr lang="ko-KR" altLang="en-US" sz="1000" b="1" i="0" u="none" strike="noStrike">
                          <a:solidFill>
                            <a:schemeClr val="bg1"/>
                          </a:solidFill>
                          <a:effectLst/>
                          <a:latin typeface="나눔스퀘어 Bold"/>
                          <a:ea typeface="나눔스퀘어 Bold"/>
                        </a:rPr>
                        <a:t>부산</a:t>
                      </a:r>
                      <a:endParaRPr lang="ko-KR" altLang="en-US" sz="1000" b="1" i="0" u="none" strike="noStrike">
                        <a:solidFill>
                          <a:schemeClr val="bg1"/>
                        </a:solidFill>
                        <a:latin typeface="나눔스퀘어 Bold"/>
                        <a:ea typeface="나눔스퀘어 Bold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rgbClr val="294765"/>
                    </a:solidFill>
                  </a:tcPr>
                </a:tc>
                <a:tc>
                  <a:txBody>
                    <a:bodyPr vert="horz" lIns="0" tIns="0" rIns="0" bIns="0" anchor="ctr" anchorCtr="0"/>
                    <a:p>
                      <a:pPr lvl="0" algn="ctr">
                        <a:defRPr/>
                      </a:pPr>
                      <a:r>
                        <a:rPr lang="ko-KR" altLang="en-US" sz="1000" b="1" i="0" u="none" strike="noStrike">
                          <a:solidFill>
                            <a:schemeClr val="bg1"/>
                          </a:solidFill>
                          <a:effectLst/>
                          <a:latin typeface="나눔스퀘어 Bold"/>
                          <a:ea typeface="나눔스퀘어 Bold"/>
                        </a:rPr>
                        <a:t>대구</a:t>
                      </a:r>
                      <a:endParaRPr lang="ko-KR" altLang="en-US" sz="1000" b="1" i="0" u="none" strike="noStrike">
                        <a:solidFill>
                          <a:schemeClr val="bg1"/>
                        </a:solidFill>
                        <a:latin typeface="나눔스퀘어 Bold"/>
                        <a:ea typeface="나눔스퀘어 Bold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rgbClr val="294765"/>
                    </a:solidFill>
                  </a:tcPr>
                </a:tc>
                <a:tc>
                  <a:txBody>
                    <a:bodyPr vert="horz" lIns="0" tIns="0" rIns="0" bIns="0" anchor="ctr" anchorCtr="0"/>
                    <a:p>
                      <a:pPr lvl="0" algn="ctr">
                        <a:defRPr/>
                      </a:pPr>
                      <a:r>
                        <a:rPr lang="ko-KR" altLang="en-US" sz="1000" b="1" i="0" u="none" strike="noStrike">
                          <a:solidFill>
                            <a:schemeClr val="bg1"/>
                          </a:solidFill>
                          <a:effectLst/>
                          <a:latin typeface="나눔스퀘어 Bold"/>
                          <a:ea typeface="나눔스퀘어 Bold"/>
                        </a:rPr>
                        <a:t>인천</a:t>
                      </a:r>
                      <a:endParaRPr lang="ko-KR" altLang="en-US" sz="1000" b="1" i="0" u="none" strike="noStrike">
                        <a:solidFill>
                          <a:schemeClr val="bg1"/>
                        </a:solidFill>
                        <a:latin typeface="나눔스퀘어 Bold"/>
                        <a:ea typeface="나눔스퀘어 Bold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rgbClr val="294765"/>
                    </a:solidFill>
                  </a:tcPr>
                </a:tc>
                <a:tc>
                  <a:txBody>
                    <a:bodyPr vert="horz" lIns="0" tIns="0" rIns="0" bIns="0" anchor="ctr" anchorCtr="0"/>
                    <a:p>
                      <a:pPr lvl="0" algn="ctr">
                        <a:defRPr/>
                      </a:pPr>
                      <a:r>
                        <a:rPr lang="ko-KR" altLang="en-US" sz="1000" b="1" i="0" u="none" strike="noStrike">
                          <a:solidFill>
                            <a:schemeClr val="bg1"/>
                          </a:solidFill>
                          <a:effectLst/>
                          <a:latin typeface="나눔스퀘어 Bold"/>
                          <a:ea typeface="나눔스퀘어 Bold"/>
                        </a:rPr>
                        <a:t>광주</a:t>
                      </a:r>
                      <a:endParaRPr lang="ko-KR" altLang="en-US" sz="1000" b="1" i="0" u="none" strike="noStrike">
                        <a:solidFill>
                          <a:schemeClr val="bg1"/>
                        </a:solidFill>
                        <a:latin typeface="나눔스퀘어 Bold"/>
                        <a:ea typeface="나눔스퀘어 Bold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rgbClr val="294765"/>
                    </a:solidFill>
                  </a:tcPr>
                </a:tc>
                <a:tc>
                  <a:txBody>
                    <a:bodyPr vert="horz" lIns="0" tIns="0" rIns="0" bIns="0" anchor="ctr" anchorCtr="0"/>
                    <a:p>
                      <a:pPr lvl="0" algn="ctr">
                        <a:defRPr/>
                      </a:pPr>
                      <a:r>
                        <a:rPr lang="ko-KR" altLang="en-US" sz="1000" b="1" i="0" u="none" strike="noStrike">
                          <a:solidFill>
                            <a:schemeClr val="bg1"/>
                          </a:solidFill>
                          <a:effectLst/>
                          <a:latin typeface="나눔스퀘어 Bold"/>
                          <a:ea typeface="나눔스퀘어 Bold"/>
                        </a:rPr>
                        <a:t>대전</a:t>
                      </a:r>
                      <a:endParaRPr lang="ko-KR" altLang="en-US" sz="1000" b="1" i="0" u="none" strike="noStrike">
                        <a:solidFill>
                          <a:schemeClr val="bg1"/>
                        </a:solidFill>
                        <a:latin typeface="나눔스퀘어 Bold"/>
                        <a:ea typeface="나눔스퀘어 Bold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rgbClr val="294765"/>
                    </a:solidFill>
                  </a:tcPr>
                </a:tc>
                <a:tc>
                  <a:txBody>
                    <a:bodyPr vert="horz" lIns="0" tIns="0" rIns="0" bIns="0" anchor="ctr" anchorCtr="0"/>
                    <a:p>
                      <a:pPr lvl="0" algn="ctr">
                        <a:defRPr/>
                      </a:pPr>
                      <a:r>
                        <a:rPr lang="ko-KR" altLang="en-US" sz="1000" b="1" i="0" u="none" strike="noStrike">
                          <a:solidFill>
                            <a:schemeClr val="bg1"/>
                          </a:solidFill>
                          <a:effectLst/>
                          <a:latin typeface="나눔스퀘어 Bold"/>
                          <a:ea typeface="나눔스퀘어 Bold"/>
                        </a:rPr>
                        <a:t>울산</a:t>
                      </a:r>
                      <a:endParaRPr lang="ko-KR" altLang="en-US" sz="1000" b="1" i="0" u="none" strike="noStrike">
                        <a:solidFill>
                          <a:schemeClr val="bg1"/>
                        </a:solidFill>
                        <a:latin typeface="나눔스퀘어 Bold"/>
                        <a:ea typeface="나눔스퀘어 Bold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rgbClr val="294765"/>
                    </a:solidFill>
                  </a:tcPr>
                </a:tc>
              </a:tr>
              <a:tr h="268153">
                <a:tc rowSpan="5">
                  <a:txBody>
                    <a:bodyPr vert="horz" lIns="0" tIns="0" rIns="0" bIns="0" anchor="t" anchorCtr="0"/>
                    <a:p>
                      <a:pPr lvl="0" algn="ctr">
                        <a:defRPr/>
                      </a:pPr>
                      <a:r>
                        <a:rPr lang="ko-KR" altLang="en-US" sz="1000" b="1" i="0" u="none" strike="noStrike">
                          <a:solidFill>
                            <a:schemeClr val="tx1"/>
                          </a:solidFill>
                          <a:effectLst/>
                          <a:latin typeface="나눔스퀘어 Bold"/>
                          <a:ea typeface="나눔스퀘어 Bold"/>
                        </a:rPr>
                        <a:t>가정용</a:t>
                      </a:r>
                      <a:endParaRPr lang="ko-KR" altLang="en-US" sz="1000" b="1" i="0" u="none" strike="noStrike">
                        <a:solidFill>
                          <a:schemeClr val="tx1"/>
                        </a:solidFill>
                        <a:latin typeface="나눔스퀘어 Bold"/>
                        <a:ea typeface="나눔스퀘어 Bold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rgbClr val="dce6f2"/>
                    </a:solidFill>
                  </a:tcPr>
                </a:tc>
                <a:tc>
                  <a:txBody>
                    <a:bodyPr vert="horz" lIns="0" tIns="0" rIns="0" bIns="0" anchor="ctr" anchorCtr="0"/>
                    <a:p>
                      <a:pPr lvl="0" algn="ctr">
                        <a:defRPr/>
                      </a:pPr>
                      <a:r>
                        <a:rPr lang="en-US" altLang="ko-KR" sz="1000" b="1" i="0" u="none" strike="noStrike">
                          <a:solidFill>
                            <a:schemeClr val="tx1"/>
                          </a:solidFill>
                          <a:effectLst/>
                          <a:latin typeface="나눔스퀘어 Bold"/>
                          <a:ea typeface="나눔스퀘어 Bold"/>
                        </a:rPr>
                        <a:t>0~10</a:t>
                      </a:r>
                      <a:endParaRPr lang="en-US" altLang="ko-KR" sz="1000" b="1" i="0" u="none" strike="noStrike">
                        <a:solidFill>
                          <a:schemeClr val="tx1"/>
                        </a:solidFill>
                        <a:latin typeface="나눔스퀘어 Bold"/>
                        <a:ea typeface="나눔스퀘어 Bold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rgbClr val="dce6f2"/>
                    </a:solidFill>
                  </a:tcPr>
                </a:tc>
                <a:tc rowSpan="5">
                  <a:txBody>
                    <a:bodyPr vert="horz" lIns="0" tIns="0" rIns="0" bIns="0" anchor="ctr" anchorCtr="0"/>
                    <a:p>
                      <a:pPr lvl="0" algn="ctr">
                        <a:defRPr/>
                      </a:pPr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나눔스퀘어 Bold"/>
                          <a:ea typeface="나눔스퀘어 Bold"/>
                        </a:rPr>
                        <a:t>       </a:t>
                      </a:r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effectLst/>
                          <a:latin typeface="나눔스퀘어 Bold"/>
                          <a:ea typeface="나눔스퀘어 Bold"/>
                        </a:rPr>
                        <a:t>480 </a:t>
                      </a:r>
                      <a:endParaRPr lang="en-US" altLang="ko-KR" sz="1000" b="0" i="0" u="none" strike="noStrike">
                        <a:solidFill>
                          <a:srgbClr val="000000"/>
                        </a:solidFill>
                        <a:latin typeface="나눔스퀘어 Bold"/>
                        <a:ea typeface="나눔스퀘어 Bold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>
                  <a:txBody>
                    <a:bodyPr vert="horz" lIns="0" tIns="0" rIns="0" bIns="0" anchor="ctr" anchorCtr="0"/>
                    <a:p>
                      <a:pPr lvl="0" algn="ctr">
                        <a:defRPr/>
                      </a:pPr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나눔스퀘어 Bold"/>
                          <a:ea typeface="나눔스퀘어 Bold"/>
                        </a:rPr>
                        <a:t>       </a:t>
                      </a:r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effectLst/>
                          <a:latin typeface="나눔스퀘어 Bold"/>
                          <a:ea typeface="나눔스퀘어 Bold"/>
                        </a:rPr>
                        <a:t>720 </a:t>
                      </a:r>
                      <a:endParaRPr lang="en-US" altLang="ko-KR" sz="1000" b="0" i="0" u="none" strike="noStrike">
                        <a:solidFill>
                          <a:srgbClr val="000000"/>
                        </a:solidFill>
                        <a:latin typeface="나눔스퀘어 Bold"/>
                        <a:ea typeface="나눔스퀘어 Bold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 rowSpan="5">
                  <a:txBody>
                    <a:bodyPr vert="horz" lIns="0" tIns="0" rIns="0" bIns="0" anchor="ctr" anchorCtr="0"/>
                    <a:p>
                      <a:pPr lvl="0" algn="ctr">
                        <a:defRPr/>
                      </a:pPr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나눔스퀘어 Bold"/>
                          <a:ea typeface="나눔스퀘어 Bold"/>
                        </a:rPr>
                        <a:t>       </a:t>
                      </a:r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effectLst/>
                          <a:latin typeface="나눔스퀘어 Bold"/>
                          <a:ea typeface="나눔스퀘어 Bold"/>
                        </a:rPr>
                        <a:t>580 </a:t>
                      </a:r>
                      <a:endParaRPr lang="en-US" altLang="ko-KR" sz="1000" b="0" i="0" u="none" strike="noStrike">
                        <a:solidFill>
                          <a:srgbClr val="000000"/>
                        </a:solidFill>
                        <a:latin typeface="나눔스퀘어 Bold"/>
                        <a:ea typeface="나눔스퀘어 Bold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 rowSpan="5">
                  <a:txBody>
                    <a:bodyPr vert="horz" lIns="0" tIns="0" rIns="0" bIns="0" anchor="ctr" anchorCtr="0"/>
                    <a:p>
                      <a:pPr lvl="0" algn="ctr">
                        <a:defRPr/>
                      </a:pPr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나눔스퀘어 Bold"/>
                          <a:ea typeface="나눔스퀘어 Bold"/>
                        </a:rPr>
                        <a:t>       </a:t>
                      </a:r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effectLst/>
                          <a:latin typeface="나눔스퀘어 Bold"/>
                          <a:ea typeface="나눔스퀘어 Bold"/>
                        </a:rPr>
                        <a:t>470 </a:t>
                      </a:r>
                      <a:endParaRPr lang="en-US" altLang="ko-KR" sz="1000" b="0" i="0" u="none" strike="noStrike">
                        <a:solidFill>
                          <a:srgbClr val="000000"/>
                        </a:solidFill>
                        <a:latin typeface="나눔스퀘어 Bold"/>
                        <a:ea typeface="나눔스퀘어 Bold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 rowSpan="2">
                  <a:txBody>
                    <a:bodyPr vert="horz" lIns="0" tIns="0" rIns="0" bIns="0" anchor="ctr" anchorCtr="0"/>
                    <a:p>
                      <a:pPr lvl="0" algn="ctr">
                        <a:defRPr/>
                      </a:pPr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나눔스퀘어 Bold"/>
                          <a:ea typeface="나눔스퀘어 Bold"/>
                        </a:rPr>
                        <a:t>       </a:t>
                      </a:r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effectLst/>
                          <a:latin typeface="나눔스퀘어 Bold"/>
                          <a:ea typeface="나눔스퀘어 Bold"/>
                        </a:rPr>
                        <a:t>530 </a:t>
                      </a:r>
                      <a:endParaRPr lang="en-US" altLang="ko-KR" sz="1000" b="0" i="0" u="none" strike="noStrike">
                        <a:solidFill>
                          <a:srgbClr val="000000"/>
                        </a:solidFill>
                        <a:latin typeface="나눔스퀘어 Bold"/>
                        <a:ea typeface="나눔스퀘어 Bold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 rowSpan="2">
                  <a:txBody>
                    <a:bodyPr vert="horz" lIns="0" tIns="0" rIns="0" bIns="0" anchor="ctr" anchorCtr="0"/>
                    <a:p>
                      <a:pPr lvl="0" algn="ctr">
                        <a:defRPr/>
                      </a:pPr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나눔스퀘어 Bold"/>
                          <a:ea typeface="나눔스퀘어 Bold"/>
                        </a:rPr>
                        <a:t>       </a:t>
                      </a:r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effectLst/>
                          <a:latin typeface="나눔스퀘어 Bold"/>
                          <a:ea typeface="나눔스퀘어 Bold"/>
                        </a:rPr>
                        <a:t>460 </a:t>
                      </a:r>
                      <a:endParaRPr lang="en-US" altLang="ko-KR" sz="1000" b="0" i="0" u="none" strike="noStrike">
                        <a:solidFill>
                          <a:srgbClr val="000000"/>
                        </a:solidFill>
                        <a:latin typeface="나눔스퀘어 Bold"/>
                        <a:ea typeface="나눔스퀘어 Bold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 rowSpan="2">
                  <a:txBody>
                    <a:bodyPr vert="horz" lIns="0" tIns="0" rIns="0" bIns="0" anchor="ctr" anchorCtr="0"/>
                    <a:p>
                      <a:pPr lvl="0" algn="ctr">
                        <a:defRPr/>
                      </a:pPr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나눔스퀘어 Bold"/>
                          <a:ea typeface="나눔스퀘어 Bold"/>
                        </a:rPr>
                        <a:t>       </a:t>
                      </a:r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effectLst/>
                          <a:latin typeface="나눔스퀘어 Bold"/>
                          <a:ea typeface="나눔스퀘어 Bold"/>
                        </a:rPr>
                        <a:t>670 </a:t>
                      </a:r>
                      <a:endParaRPr lang="en-US" altLang="ko-KR" sz="1000" b="0" i="0" u="none" strike="noStrike">
                        <a:solidFill>
                          <a:srgbClr val="000000"/>
                        </a:solidFill>
                        <a:latin typeface="나눔스퀘어 Bold"/>
                        <a:ea typeface="나눔스퀘어 Bold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</a:tr>
              <a:tr h="268153">
                <a:tc vMerge="1">
                  <a:txBody>
                    <a:bodyPr/>
                    <a:p>
                      <a:pPr lvl="0" latinLnBrk="1">
                        <a:defRPr/>
                      </a:pPr>
                      <a:endParaRPr lang="ko-KR" altLang="en-US"/>
                    </a:p>
                  </a:txBody>
                  <a:tcPr marL="91440" marR="91440"/>
                </a:tc>
                <a:tc>
                  <a:txBody>
                    <a:bodyPr vert="horz" lIns="0" tIns="0" rIns="0" bIns="0" anchor="ctr" anchorCtr="0"/>
                    <a:p>
                      <a:pPr lvl="0" algn="ctr">
                        <a:defRPr/>
                      </a:pPr>
                      <a:r>
                        <a:rPr lang="en-US" altLang="ko-KR" sz="1000" b="1" i="0" u="none" strike="noStrike">
                          <a:solidFill>
                            <a:schemeClr val="tx1"/>
                          </a:solidFill>
                          <a:effectLst/>
                          <a:latin typeface="나눔스퀘어 Bold"/>
                          <a:ea typeface="나눔스퀘어 Bold"/>
                        </a:rPr>
                        <a:t>11~20</a:t>
                      </a:r>
                      <a:endParaRPr lang="en-US" altLang="ko-KR" sz="1000" b="1" i="0" u="none" strike="noStrike">
                        <a:solidFill>
                          <a:schemeClr val="tx1"/>
                        </a:solidFill>
                        <a:latin typeface="나눔스퀘어 Bold"/>
                        <a:ea typeface="나눔스퀘어 Bold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rgbClr val="dce6f2"/>
                    </a:solidFill>
                  </a:tcPr>
                </a:tc>
                <a:tc vMerge="1">
                  <a:txBody>
                    <a:bodyPr/>
                    <a:p>
                      <a:pPr lvl="0" latinLnBrk="1">
                        <a:defRPr/>
                      </a:pPr>
                      <a:endParaRPr lang="ko-KR" altLang="en-US"/>
                    </a:p>
                  </a:txBody>
                  <a:tcPr marL="91440" marR="91440"/>
                </a:tc>
                <a:tc>
                  <a:txBody>
                    <a:bodyPr vert="horz" lIns="0" tIns="0" rIns="0" bIns="0" anchor="ctr" anchorCtr="0"/>
                    <a:p>
                      <a:pPr lvl="0" algn="ctr">
                        <a:defRPr/>
                      </a:pPr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나눔스퀘어 Bold"/>
                          <a:ea typeface="나눔스퀘어 Bold"/>
                        </a:rPr>
                        <a:t>       </a:t>
                      </a:r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effectLst/>
                          <a:latin typeface="나눔스퀘어 Bold"/>
                          <a:ea typeface="나눔스퀘어 Bold"/>
                        </a:rPr>
                        <a:t>780 </a:t>
                      </a:r>
                      <a:endParaRPr lang="en-US" altLang="ko-KR" sz="1000" b="0" i="0" u="none" strike="noStrike">
                        <a:solidFill>
                          <a:srgbClr val="000000"/>
                        </a:solidFill>
                        <a:latin typeface="나눔스퀘어 Bold"/>
                        <a:ea typeface="나눔스퀘어 Bold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 vMerge="1">
                  <a:txBody>
                    <a:bodyPr/>
                    <a:p>
                      <a:pPr lvl="0" latinLnBrk="1">
                        <a:defRPr/>
                      </a:pPr>
                      <a:endParaRPr lang="ko-KR" altLang="en-US"/>
                    </a:p>
                  </a:txBody>
                  <a:tcPr marL="91440" marR="91440"/>
                </a:tc>
                <a:tc vMerge="1">
                  <a:txBody>
                    <a:bodyPr/>
                    <a:p>
                      <a:pPr lvl="0" latinLnBrk="1">
                        <a:defRPr/>
                      </a:pPr>
                      <a:endParaRPr lang="ko-KR" altLang="en-US"/>
                    </a:p>
                  </a:txBody>
                  <a:tcPr marL="91440" marR="91440"/>
                </a:tc>
                <a:tc vMerge="1">
                  <a:txBody>
                    <a:bodyPr/>
                    <a:p>
                      <a:pPr lvl="0" latinLnBrk="1">
                        <a:defRPr/>
                      </a:pPr>
                      <a:endParaRPr lang="ko-KR" altLang="en-US"/>
                    </a:p>
                  </a:txBody>
                  <a:tcPr marL="91440" marR="91440"/>
                </a:tc>
                <a:tc vMerge="1">
                  <a:txBody>
                    <a:bodyPr/>
                    <a:p>
                      <a:pPr lvl="0" latinLnBrk="1">
                        <a:defRPr/>
                      </a:pPr>
                      <a:endParaRPr lang="ko-KR" altLang="en-US"/>
                    </a:p>
                  </a:txBody>
                  <a:tcPr marL="91440" marR="91440"/>
                </a:tc>
                <a:tc vMerge="1">
                  <a:txBody>
                    <a:bodyPr/>
                    <a:p>
                      <a:pPr lvl="0" latinLnBrk="1">
                        <a:defRPr/>
                      </a:pPr>
                      <a:endParaRPr lang="ko-KR" altLang="en-US"/>
                    </a:p>
                  </a:txBody>
                  <a:tcPr marL="91440" marR="91440"/>
                </a:tc>
              </a:tr>
              <a:tr h="268153">
                <a:tc vMerge="1">
                  <a:txBody>
                    <a:bodyPr/>
                    <a:p>
                      <a:pPr lvl="0" latinLnBrk="1">
                        <a:defRPr/>
                      </a:pPr>
                      <a:endParaRPr lang="ko-KR" altLang="en-US"/>
                    </a:p>
                  </a:txBody>
                  <a:tcPr marL="91440" marR="91440"/>
                </a:tc>
                <a:tc>
                  <a:txBody>
                    <a:bodyPr vert="horz" lIns="0" tIns="0" rIns="0" bIns="0" anchor="ctr" anchorCtr="0"/>
                    <a:p>
                      <a:pPr lvl="0" algn="ctr">
                        <a:defRPr/>
                      </a:pPr>
                      <a:r>
                        <a:rPr lang="en-US" altLang="ko-KR" sz="1000" b="1" i="0" u="none" strike="noStrike">
                          <a:solidFill>
                            <a:schemeClr val="tx1"/>
                          </a:solidFill>
                          <a:effectLst/>
                          <a:latin typeface="나눔스퀘어 Bold"/>
                          <a:ea typeface="나눔스퀘어 Bold"/>
                        </a:rPr>
                        <a:t>21~30</a:t>
                      </a:r>
                      <a:endParaRPr lang="en-US" altLang="ko-KR" sz="1000" b="1" i="0" u="none" strike="noStrike">
                        <a:solidFill>
                          <a:schemeClr val="tx1"/>
                        </a:solidFill>
                        <a:latin typeface="나눔스퀘어 Bold"/>
                        <a:ea typeface="나눔스퀘어 Bold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rgbClr val="dce6f2"/>
                    </a:solidFill>
                  </a:tcPr>
                </a:tc>
                <a:tc vMerge="1">
                  <a:txBody>
                    <a:bodyPr/>
                    <a:p>
                      <a:pPr lvl="0" latinLnBrk="1">
                        <a:defRPr/>
                      </a:pPr>
                      <a:endParaRPr lang="ko-KR" altLang="en-US"/>
                    </a:p>
                  </a:txBody>
                  <a:tcPr marL="91440" marR="91440"/>
                </a:tc>
                <a:tc rowSpan="3">
                  <a:txBody>
                    <a:bodyPr vert="horz" lIns="0" tIns="0" rIns="0" bIns="0" anchor="ctr" anchorCtr="0"/>
                    <a:p>
                      <a:pPr lvl="0" algn="ctr">
                        <a:defRPr/>
                      </a:pPr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나눔스퀘어 Bold"/>
                          <a:ea typeface="나눔스퀘어 Bold"/>
                        </a:rPr>
                        <a:t>     </a:t>
                      </a:r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effectLst/>
                          <a:latin typeface="나눔스퀘어 Bold"/>
                          <a:ea typeface="나눔스퀘어 Bold"/>
                        </a:rPr>
                        <a:t>1,000 </a:t>
                      </a:r>
                      <a:endParaRPr lang="en-US" altLang="ko-KR" sz="1000" b="0" i="0" u="none" strike="noStrike">
                        <a:solidFill>
                          <a:srgbClr val="000000"/>
                        </a:solidFill>
                        <a:latin typeface="나눔스퀘어 Bold"/>
                        <a:ea typeface="나눔스퀘어 Bold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 vMerge="1">
                  <a:txBody>
                    <a:bodyPr/>
                    <a:p>
                      <a:pPr lvl="0" latinLnBrk="1">
                        <a:defRPr/>
                      </a:pPr>
                      <a:endParaRPr lang="ko-KR" altLang="en-US"/>
                    </a:p>
                  </a:txBody>
                  <a:tcPr marL="91440" marR="91440"/>
                </a:tc>
                <a:tc vMerge="1">
                  <a:txBody>
                    <a:bodyPr/>
                    <a:p>
                      <a:pPr lvl="0" latinLnBrk="1">
                        <a:defRPr/>
                      </a:pPr>
                      <a:endParaRPr lang="ko-KR" altLang="en-US"/>
                    </a:p>
                  </a:txBody>
                  <a:tcPr marL="91440" marR="91440"/>
                </a:tc>
                <a:tc>
                  <a:txBody>
                    <a:bodyPr vert="horz" lIns="0" tIns="0" rIns="0" bIns="0" anchor="ctr" anchorCtr="0"/>
                    <a:p>
                      <a:pPr lvl="0" algn="ctr">
                        <a:defRPr/>
                      </a:pPr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나눔스퀘어 Bold"/>
                          <a:ea typeface="나눔스퀘어 Bold"/>
                        </a:rPr>
                        <a:t>       </a:t>
                      </a:r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effectLst/>
                          <a:latin typeface="나눔스퀘어 Bold"/>
                          <a:ea typeface="나눔스퀘어 Bold"/>
                        </a:rPr>
                        <a:t>600 </a:t>
                      </a:r>
                      <a:endParaRPr lang="en-US" altLang="ko-KR" sz="1000" b="0" i="0" u="none" strike="noStrike">
                        <a:solidFill>
                          <a:srgbClr val="000000"/>
                        </a:solidFill>
                        <a:latin typeface="나눔스퀘어 Bold"/>
                        <a:ea typeface="나눔스퀘어 Bold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 rowSpan="2">
                  <a:txBody>
                    <a:bodyPr vert="horz" lIns="0" tIns="0" rIns="0" bIns="0" anchor="ctr" anchorCtr="0"/>
                    <a:p>
                      <a:pPr lvl="0" algn="ctr">
                        <a:defRPr/>
                      </a:pPr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나눔스퀘어 Bold"/>
                          <a:ea typeface="나눔스퀘어 Bold"/>
                        </a:rPr>
                        <a:t>       </a:t>
                      </a:r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effectLst/>
                          <a:latin typeface="나눔스퀘어 Bold"/>
                          <a:ea typeface="나눔스퀘어 Bold"/>
                        </a:rPr>
                        <a:t>720 </a:t>
                      </a:r>
                      <a:endParaRPr lang="en-US" altLang="ko-KR" sz="1000" b="0" i="0" u="none" strike="noStrike">
                        <a:solidFill>
                          <a:srgbClr val="000000"/>
                        </a:solidFill>
                        <a:latin typeface="나눔스퀘어 Bold"/>
                        <a:ea typeface="나눔스퀘어 Bold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>
                  <a:txBody>
                    <a:bodyPr vert="horz" lIns="0" tIns="0" rIns="0" bIns="0" anchor="ctr" anchorCtr="0"/>
                    <a:p>
                      <a:pPr lvl="0" algn="ctr">
                        <a:defRPr/>
                      </a:pPr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나눔스퀘어 Bold"/>
                          <a:ea typeface="나눔스퀘어 Bold"/>
                        </a:rPr>
                        <a:t>       </a:t>
                      </a:r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effectLst/>
                          <a:latin typeface="나눔스퀘어 Bold"/>
                          <a:ea typeface="나눔스퀘어 Bold"/>
                        </a:rPr>
                        <a:t>910 </a:t>
                      </a:r>
                      <a:endParaRPr lang="en-US" altLang="ko-KR" sz="1000" b="0" i="0" u="none" strike="noStrike">
                        <a:solidFill>
                          <a:srgbClr val="000000"/>
                        </a:solidFill>
                        <a:latin typeface="나눔스퀘어 Bold"/>
                        <a:ea typeface="나눔스퀘어 Bold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</a:tr>
              <a:tr h="268153">
                <a:tc vMerge="1">
                  <a:txBody>
                    <a:bodyPr/>
                    <a:p>
                      <a:pPr lvl="0" latinLnBrk="1">
                        <a:defRPr/>
                      </a:pPr>
                      <a:endParaRPr lang="ko-KR" altLang="en-US"/>
                    </a:p>
                  </a:txBody>
                  <a:tcPr marL="91440" marR="91440"/>
                </a:tc>
                <a:tc>
                  <a:txBody>
                    <a:bodyPr vert="horz" lIns="0" tIns="0" rIns="0" bIns="0" anchor="ctr" anchorCtr="0"/>
                    <a:p>
                      <a:pPr lvl="0" algn="ctr">
                        <a:defRPr/>
                      </a:pPr>
                      <a:r>
                        <a:rPr lang="en-US" altLang="ko-KR" sz="1000" b="1" i="0" u="none" strike="noStrike">
                          <a:solidFill>
                            <a:schemeClr val="tx1"/>
                          </a:solidFill>
                          <a:effectLst/>
                          <a:latin typeface="나눔스퀘어 Bold"/>
                          <a:ea typeface="나눔스퀘어 Bold"/>
                        </a:rPr>
                        <a:t>31~40</a:t>
                      </a:r>
                      <a:endParaRPr lang="en-US" altLang="ko-KR" sz="1000" b="1" i="0" u="none" strike="noStrike">
                        <a:solidFill>
                          <a:schemeClr val="tx1"/>
                        </a:solidFill>
                        <a:latin typeface="나눔스퀘어 Bold"/>
                        <a:ea typeface="나눔스퀘어 Bold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rgbClr val="dce6f2"/>
                    </a:solidFill>
                  </a:tcPr>
                </a:tc>
                <a:tc vMerge="1">
                  <a:txBody>
                    <a:bodyPr/>
                    <a:p>
                      <a:pPr lvl="0" latinLnBrk="1">
                        <a:defRPr/>
                      </a:pPr>
                      <a:endParaRPr lang="ko-KR" altLang="en-US"/>
                    </a:p>
                  </a:txBody>
                  <a:tcPr marL="91440" marR="91440"/>
                </a:tc>
                <a:tc vMerge="1">
                  <a:txBody>
                    <a:bodyPr/>
                    <a:p>
                      <a:pPr lvl="0" latinLnBrk="1">
                        <a:defRPr/>
                      </a:pPr>
                      <a:endParaRPr lang="ko-KR" altLang="en-US"/>
                    </a:p>
                  </a:txBody>
                  <a:tcPr marL="91440" marR="91440"/>
                </a:tc>
                <a:tc vMerge="1">
                  <a:txBody>
                    <a:bodyPr/>
                    <a:p>
                      <a:pPr lvl="0" latinLnBrk="1">
                        <a:defRPr/>
                      </a:pPr>
                      <a:endParaRPr lang="ko-KR" altLang="en-US"/>
                    </a:p>
                  </a:txBody>
                  <a:tcPr marL="91440" marR="91440"/>
                </a:tc>
                <a:tc vMerge="1">
                  <a:txBody>
                    <a:bodyPr/>
                    <a:p>
                      <a:pPr lvl="0" latinLnBrk="1">
                        <a:defRPr/>
                      </a:pPr>
                      <a:endParaRPr lang="ko-KR" altLang="en-US"/>
                    </a:p>
                  </a:txBody>
                  <a:tcPr marL="91440" marR="91440"/>
                </a:tc>
                <a:tc rowSpan="2">
                  <a:txBody>
                    <a:bodyPr vert="horz" lIns="0" tIns="0" rIns="0" bIns="0" anchor="ctr" anchorCtr="0"/>
                    <a:p>
                      <a:pPr lvl="0" algn="ctr">
                        <a:defRPr/>
                      </a:pPr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나눔스퀘어 Bold"/>
                          <a:ea typeface="나눔스퀘어 Bold"/>
                        </a:rPr>
                        <a:t>       </a:t>
                      </a:r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effectLst/>
                          <a:latin typeface="나눔스퀘어 Bold"/>
                          <a:ea typeface="나눔스퀘어 Bold"/>
                        </a:rPr>
                        <a:t>700 </a:t>
                      </a:r>
                      <a:endParaRPr lang="en-US" altLang="ko-KR" sz="1000" b="0" i="0" u="none" strike="noStrike">
                        <a:solidFill>
                          <a:srgbClr val="000000"/>
                        </a:solidFill>
                        <a:latin typeface="나눔스퀘어 Bold"/>
                        <a:ea typeface="나눔스퀘어 Bold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 vMerge="1">
                  <a:txBody>
                    <a:bodyPr/>
                    <a:p>
                      <a:pPr lvl="0" latinLnBrk="1">
                        <a:defRPr/>
                      </a:pPr>
                      <a:endParaRPr lang="ko-KR" altLang="en-US"/>
                    </a:p>
                  </a:txBody>
                  <a:tcPr marL="91440" marR="91440"/>
                </a:tc>
                <a:tc rowSpan="2">
                  <a:txBody>
                    <a:bodyPr vert="horz" lIns="0" tIns="0" rIns="0" bIns="0" anchor="ctr" anchorCtr="0"/>
                    <a:p>
                      <a:pPr lvl="0" algn="ctr">
                        <a:defRPr/>
                      </a:pPr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나눔스퀘어 Bold"/>
                          <a:ea typeface="나눔스퀘어 Bold"/>
                        </a:rPr>
                        <a:t>     </a:t>
                      </a:r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effectLst/>
                          <a:latin typeface="나눔스퀘어 Bold"/>
                          <a:ea typeface="나눔스퀘어 Bold"/>
                        </a:rPr>
                        <a:t>1,130 </a:t>
                      </a:r>
                      <a:endParaRPr lang="en-US" altLang="ko-KR" sz="1000" b="0" i="0" u="none" strike="noStrike">
                        <a:solidFill>
                          <a:srgbClr val="000000"/>
                        </a:solidFill>
                        <a:latin typeface="나눔스퀘어 Bold"/>
                        <a:ea typeface="나눔스퀘어 Bold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</a:tr>
              <a:tr h="280343">
                <a:tc vMerge="1">
                  <a:txBody>
                    <a:bodyPr/>
                    <a:p>
                      <a:pPr lvl="0" latinLnBrk="1">
                        <a:defRPr/>
                      </a:pPr>
                      <a:endParaRPr lang="ko-KR" altLang="en-US"/>
                    </a:p>
                  </a:txBody>
                  <a:tcPr marL="91440" marR="91440"/>
                </a:tc>
                <a:tc>
                  <a:txBody>
                    <a:bodyPr vert="horz" lIns="0" tIns="0" rIns="0" bIns="0" anchor="ctr" anchorCtr="0"/>
                    <a:p>
                      <a:pPr lvl="0" algn="ctr">
                        <a:defRPr/>
                      </a:pPr>
                      <a:r>
                        <a:rPr lang="en-US" altLang="ko-KR" sz="1000" b="1" i="0" u="none" strike="noStrike">
                          <a:solidFill>
                            <a:schemeClr val="tx1"/>
                          </a:solidFill>
                          <a:effectLst/>
                          <a:latin typeface="나눔스퀘어 Bold"/>
                          <a:ea typeface="나눔스퀘어 Bold"/>
                        </a:rPr>
                        <a:t>41</a:t>
                      </a:r>
                      <a:r>
                        <a:rPr lang="ko-KR" altLang="en-US" sz="1000" b="1" i="0" u="none" strike="noStrike">
                          <a:solidFill>
                            <a:schemeClr val="tx1"/>
                          </a:solidFill>
                          <a:effectLst/>
                          <a:latin typeface="나눔스퀘어 Bold"/>
                          <a:ea typeface="나눔스퀘어 Bold"/>
                        </a:rPr>
                        <a:t>이상 </a:t>
                      </a:r>
                      <a:endParaRPr lang="ko-KR" altLang="en-US" sz="1000" b="1" i="0" u="none" strike="noStrike">
                        <a:solidFill>
                          <a:schemeClr val="tx1"/>
                        </a:solidFill>
                        <a:latin typeface="나눔스퀘어 Bold"/>
                        <a:ea typeface="나눔스퀘어 Bold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rgbClr val="dce6f2"/>
                    </a:solidFill>
                  </a:tcPr>
                </a:tc>
                <a:tc vMerge="1">
                  <a:txBody>
                    <a:bodyPr/>
                    <a:p>
                      <a:pPr lvl="0" latinLnBrk="1">
                        <a:defRPr/>
                      </a:pPr>
                      <a:endParaRPr lang="ko-KR" altLang="en-US"/>
                    </a:p>
                  </a:txBody>
                  <a:tcPr marL="91440" marR="91440"/>
                </a:tc>
                <a:tc vMerge="1">
                  <a:txBody>
                    <a:bodyPr/>
                    <a:p>
                      <a:pPr lvl="0" latinLnBrk="1">
                        <a:defRPr/>
                      </a:pPr>
                      <a:endParaRPr lang="ko-KR" altLang="en-US"/>
                    </a:p>
                  </a:txBody>
                  <a:tcPr marL="91440" marR="91440"/>
                </a:tc>
                <a:tc vMerge="1">
                  <a:txBody>
                    <a:bodyPr/>
                    <a:p>
                      <a:pPr lvl="0" latinLnBrk="1">
                        <a:defRPr/>
                      </a:pPr>
                      <a:endParaRPr lang="ko-KR" altLang="en-US"/>
                    </a:p>
                  </a:txBody>
                  <a:tcPr marL="91440" marR="91440"/>
                </a:tc>
                <a:tc vMerge="1">
                  <a:txBody>
                    <a:bodyPr/>
                    <a:p>
                      <a:pPr lvl="0" latinLnBrk="1">
                        <a:defRPr/>
                      </a:pPr>
                      <a:endParaRPr lang="ko-KR" altLang="en-US"/>
                    </a:p>
                  </a:txBody>
                  <a:tcPr marL="91440" marR="91440"/>
                </a:tc>
                <a:tc vMerge="1">
                  <a:txBody>
                    <a:bodyPr/>
                    <a:p>
                      <a:pPr lvl="0" latinLnBrk="1">
                        <a:defRPr/>
                      </a:pPr>
                      <a:endParaRPr lang="ko-KR" altLang="en-US"/>
                    </a:p>
                  </a:txBody>
                  <a:tcPr marL="91440" marR="91440"/>
                </a:tc>
                <a:tc>
                  <a:txBody>
                    <a:bodyPr vert="horz" lIns="0" tIns="0" rIns="0" bIns="0" anchor="ctr" anchorCtr="0"/>
                    <a:p>
                      <a:pPr lvl="0" algn="ctr">
                        <a:defRPr/>
                      </a:pPr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나눔스퀘어 Bold"/>
                          <a:ea typeface="나눔스퀘어 Bold"/>
                        </a:rPr>
                        <a:t>       </a:t>
                      </a:r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effectLst/>
                          <a:latin typeface="나눔스퀘어 Bold"/>
                          <a:ea typeface="나눔스퀘어 Bold"/>
                        </a:rPr>
                        <a:t>950 </a:t>
                      </a:r>
                      <a:endParaRPr lang="en-US" altLang="ko-KR" sz="1000" b="0" i="0" u="none" strike="noStrike">
                        <a:solidFill>
                          <a:srgbClr val="000000"/>
                        </a:solidFill>
                        <a:latin typeface="나눔스퀘어 Bold"/>
                        <a:ea typeface="나눔스퀘어 Bold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 vMerge="1">
                  <a:txBody>
                    <a:bodyPr/>
                    <a:p>
                      <a:pPr lvl="0" latinLnBrk="1">
                        <a:defRPr/>
                      </a:pPr>
                      <a:endParaRPr lang="ko-KR" altLang="en-US"/>
                    </a:p>
                  </a:txBody>
                  <a:tcPr marL="91440" marR="91440"/>
                </a:tc>
              </a:tr>
              <a:tr h="268153">
                <a:tc rowSpan="5">
                  <a:txBody>
                    <a:bodyPr vert="horz" lIns="0" tIns="0" rIns="0" bIns="0" anchor="t" anchorCtr="0"/>
                    <a:p>
                      <a:pPr lvl="0" algn="ctr">
                        <a:defRPr/>
                      </a:pPr>
                      <a:r>
                        <a:rPr lang="ko-KR" altLang="en-US" sz="1000" b="1" i="0" u="none" strike="noStrike">
                          <a:solidFill>
                            <a:schemeClr val="tx1"/>
                          </a:solidFill>
                          <a:effectLst/>
                          <a:latin typeface="나눔스퀘어 Bold"/>
                          <a:ea typeface="나눔스퀘어 Bold"/>
                        </a:rPr>
                        <a:t>일반용</a:t>
                      </a:r>
                      <a:br>
                        <a:rPr lang="ko-KR" altLang="en-US" sz="1000" b="1" i="0" u="none" strike="noStrike">
                          <a:solidFill>
                            <a:schemeClr val="tx1"/>
                          </a:solidFill>
                          <a:effectLst/>
                          <a:latin typeface="나눔스퀘어 Bold"/>
                          <a:ea typeface="나눔스퀘어 Bold"/>
                        </a:rPr>
                      </a:br>
                      <a:r>
                        <a:rPr lang="en-US" altLang="ko-KR" sz="1000" b="1" i="0" u="none" strike="noStrike">
                          <a:solidFill>
                            <a:schemeClr val="tx1"/>
                          </a:solidFill>
                          <a:effectLst/>
                          <a:latin typeface="나눔스퀘어 Bold"/>
                          <a:ea typeface="나눔스퀘어 Bold"/>
                        </a:rPr>
                        <a:t>(</a:t>
                      </a:r>
                      <a:r>
                        <a:rPr lang="ko-KR" altLang="en-US" sz="1000" b="1" i="0" u="none" strike="noStrike">
                          <a:solidFill>
                            <a:schemeClr val="tx1"/>
                          </a:solidFill>
                          <a:effectLst/>
                          <a:latin typeface="나눔스퀘어 Bold"/>
                          <a:ea typeface="나눔스퀘어 Bold"/>
                        </a:rPr>
                        <a:t>영업용</a:t>
                      </a:r>
                      <a:r>
                        <a:rPr lang="en-US" altLang="ko-KR" sz="1000" b="1" i="0" u="none" strike="noStrike">
                          <a:solidFill>
                            <a:schemeClr val="tx1"/>
                          </a:solidFill>
                          <a:effectLst/>
                          <a:latin typeface="나눔스퀘어 Bold"/>
                          <a:ea typeface="나눔스퀘어 Bold"/>
                        </a:rPr>
                        <a:t>)</a:t>
                      </a:r>
                      <a:endParaRPr lang="en-US" altLang="ko-KR" sz="1000" b="1" i="0" u="none" strike="noStrike">
                        <a:solidFill>
                          <a:schemeClr val="tx1"/>
                        </a:solidFill>
                        <a:latin typeface="나눔스퀘어 Bold"/>
                        <a:ea typeface="나눔스퀘어 Bold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rgbClr val="dce6f2"/>
                    </a:solidFill>
                  </a:tcPr>
                </a:tc>
                <a:tc>
                  <a:txBody>
                    <a:bodyPr vert="horz" lIns="0" tIns="0" rIns="0" bIns="0" anchor="ctr" anchorCtr="0"/>
                    <a:p>
                      <a:pPr lvl="0" algn="ctr">
                        <a:defRPr/>
                      </a:pPr>
                      <a:r>
                        <a:rPr lang="en-US" altLang="ko-KR" sz="1000" b="1" i="0" u="none" strike="noStrike">
                          <a:solidFill>
                            <a:schemeClr val="tx1"/>
                          </a:solidFill>
                          <a:effectLst/>
                          <a:latin typeface="나눔스퀘어 Bold"/>
                          <a:ea typeface="나눔스퀘어 Bold"/>
                        </a:rPr>
                        <a:t>0~20</a:t>
                      </a:r>
                      <a:endParaRPr lang="en-US" altLang="ko-KR" sz="1000" b="1" i="0" u="none" strike="noStrike">
                        <a:solidFill>
                          <a:schemeClr val="tx1"/>
                        </a:solidFill>
                        <a:latin typeface="나눔스퀘어 Bold"/>
                        <a:ea typeface="나눔스퀘어 Bold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rgbClr val="dce6f2"/>
                    </a:solidFill>
                  </a:tcPr>
                </a:tc>
                <a:tc rowSpan="5">
                  <a:txBody>
                    <a:bodyPr vert="horz" lIns="0" tIns="0" rIns="0" bIns="0" anchor="ctr" anchorCtr="0"/>
                    <a:p>
                      <a:pPr lvl="0" algn="ctr">
                        <a:defRPr/>
                      </a:pPr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나눔스퀘어 Bold"/>
                          <a:ea typeface="나눔스퀘어 Bold"/>
                        </a:rPr>
                        <a:t>     </a:t>
                      </a:r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effectLst/>
                          <a:latin typeface="나눔스퀘어 Bold"/>
                          <a:ea typeface="나눔스퀘어 Bold"/>
                        </a:rPr>
                        <a:t>1,150 </a:t>
                      </a:r>
                      <a:endParaRPr lang="en-US" altLang="ko-KR" sz="1000" b="0" i="0" u="none" strike="noStrike">
                        <a:solidFill>
                          <a:srgbClr val="000000"/>
                        </a:solidFill>
                        <a:latin typeface="나눔스퀘어 Bold"/>
                        <a:ea typeface="나눔스퀘어 Bold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 rowSpan="2">
                  <a:txBody>
                    <a:bodyPr vert="horz" lIns="0" tIns="0" rIns="0" bIns="0" anchor="ctr" anchorCtr="0"/>
                    <a:p>
                      <a:pPr lvl="0" algn="ctr">
                        <a:defRPr/>
                      </a:pPr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나눔스퀘어 Bold"/>
                          <a:ea typeface="나눔스퀘어 Bold"/>
                        </a:rPr>
                        <a:t>     </a:t>
                      </a:r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effectLst/>
                          <a:latin typeface="나눔스퀘어 Bold"/>
                          <a:ea typeface="나눔스퀘어 Bold"/>
                        </a:rPr>
                        <a:t>1,200 </a:t>
                      </a:r>
                      <a:endParaRPr lang="en-US" altLang="ko-KR" sz="1000" b="0" i="0" u="none" strike="noStrike">
                        <a:solidFill>
                          <a:srgbClr val="000000"/>
                        </a:solidFill>
                        <a:latin typeface="나눔스퀘어 Bold"/>
                        <a:ea typeface="나눔스퀘어 Bold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 rowSpan="5">
                  <a:txBody>
                    <a:bodyPr vert="horz" lIns="0" tIns="0" rIns="0" bIns="0" anchor="ctr" anchorCtr="0"/>
                    <a:p>
                      <a:pPr lvl="0" algn="ctr">
                        <a:defRPr/>
                      </a:pPr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나눔스퀘어 Bold"/>
                          <a:ea typeface="나눔스퀘어 Bold"/>
                        </a:rPr>
                        <a:t>     </a:t>
                      </a:r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effectLst/>
                          <a:latin typeface="나눔스퀘어 Bold"/>
                          <a:ea typeface="나눔스퀘어 Bold"/>
                        </a:rPr>
                        <a:t>1,080 </a:t>
                      </a:r>
                      <a:endParaRPr lang="en-US" altLang="ko-KR" sz="1000" b="0" i="0" u="none" strike="noStrike">
                        <a:solidFill>
                          <a:srgbClr val="000000"/>
                        </a:solidFill>
                        <a:latin typeface="나눔스퀘어 Bold"/>
                        <a:ea typeface="나눔스퀘어 Bold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 rowSpan="4">
                  <a:txBody>
                    <a:bodyPr vert="horz" lIns="0" tIns="0" rIns="0" bIns="0" anchor="ctr" anchorCtr="0"/>
                    <a:p>
                      <a:pPr lvl="0" algn="ctr">
                        <a:defRPr/>
                      </a:pPr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나눔스퀘어 Bold"/>
                          <a:ea typeface="나눔스퀘어 Bold"/>
                        </a:rPr>
                        <a:t>       </a:t>
                      </a:r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effectLst/>
                          <a:latin typeface="나눔스퀘어 Bold"/>
                          <a:ea typeface="나눔스퀘어 Bold"/>
                        </a:rPr>
                        <a:t>870 </a:t>
                      </a:r>
                      <a:endParaRPr lang="en-US" altLang="ko-KR" sz="1000" b="0" i="0" u="none" strike="noStrike">
                        <a:solidFill>
                          <a:srgbClr val="000000"/>
                        </a:solidFill>
                        <a:latin typeface="나눔스퀘어 Bold"/>
                        <a:ea typeface="나눔스퀘어 Bold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>
                  <a:txBody>
                    <a:bodyPr vert="horz" lIns="0" tIns="0" rIns="0" bIns="0" anchor="ctr" anchorCtr="0"/>
                    <a:p>
                      <a:pPr lvl="0" algn="ctr">
                        <a:defRPr/>
                      </a:pPr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나눔스퀘어 Bold"/>
                          <a:ea typeface="나눔스퀘어 Bold"/>
                        </a:rPr>
                        <a:t>       </a:t>
                      </a:r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effectLst/>
                          <a:latin typeface="나눔스퀘어 Bold"/>
                          <a:ea typeface="나눔스퀘어 Bold"/>
                        </a:rPr>
                        <a:t>700 </a:t>
                      </a:r>
                      <a:endParaRPr lang="en-US" altLang="ko-KR" sz="1000" b="0" i="0" u="none" strike="noStrike">
                        <a:solidFill>
                          <a:srgbClr val="000000"/>
                        </a:solidFill>
                        <a:latin typeface="나눔스퀘어 Bold"/>
                        <a:ea typeface="나눔스퀘어 Bold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 rowSpan="2">
                  <a:txBody>
                    <a:bodyPr vert="horz" lIns="0" tIns="0" rIns="0" bIns="0" anchor="ctr" anchorCtr="0"/>
                    <a:p>
                      <a:pPr lvl="0" algn="ctr">
                        <a:defRPr/>
                      </a:pPr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나눔스퀘어 Bold"/>
                          <a:ea typeface="나눔스퀘어 Bold"/>
                        </a:rPr>
                        <a:t>       </a:t>
                      </a:r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effectLst/>
                          <a:latin typeface="나눔스퀘어 Bold"/>
                          <a:ea typeface="나눔스퀘어 Bold"/>
                        </a:rPr>
                        <a:t>650 </a:t>
                      </a:r>
                      <a:endParaRPr lang="en-US" altLang="ko-KR" sz="1000" b="0" i="0" u="none" strike="noStrike">
                        <a:solidFill>
                          <a:srgbClr val="000000"/>
                        </a:solidFill>
                        <a:latin typeface="나눔스퀘어 Bold"/>
                        <a:ea typeface="나눔스퀘어 Bold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>
                  <a:txBody>
                    <a:bodyPr vert="horz" lIns="0" tIns="0" rIns="0" bIns="0" anchor="ctr" anchorCtr="0"/>
                    <a:p>
                      <a:pPr lvl="0" algn="ctr">
                        <a:defRPr/>
                      </a:pPr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나눔스퀘어 Bold"/>
                          <a:ea typeface="나눔스퀘어 Bold"/>
                        </a:rPr>
                        <a:t>     </a:t>
                      </a:r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effectLst/>
                          <a:latin typeface="나눔스퀘어 Bold"/>
                          <a:ea typeface="나눔스퀘어 Bold"/>
                        </a:rPr>
                        <a:t>1,000 </a:t>
                      </a:r>
                      <a:endParaRPr lang="en-US" altLang="ko-KR" sz="1000" b="0" i="0" u="none" strike="noStrike">
                        <a:solidFill>
                          <a:srgbClr val="000000"/>
                        </a:solidFill>
                        <a:latin typeface="나눔스퀘어 Bold"/>
                        <a:ea typeface="나눔스퀘어 Bold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</a:tr>
              <a:tr h="268153">
                <a:tc vMerge="1">
                  <a:txBody>
                    <a:bodyPr/>
                    <a:p>
                      <a:pPr lvl="0" latinLnBrk="1">
                        <a:defRPr/>
                      </a:pPr>
                      <a:endParaRPr lang="ko-KR" altLang="en-US"/>
                    </a:p>
                  </a:txBody>
                  <a:tcPr marL="91440" marR="91440"/>
                </a:tc>
                <a:tc>
                  <a:txBody>
                    <a:bodyPr vert="horz" lIns="0" tIns="0" rIns="0" bIns="0" anchor="ctr" anchorCtr="0"/>
                    <a:p>
                      <a:pPr lvl="0" algn="ctr">
                        <a:defRPr/>
                      </a:pPr>
                      <a:r>
                        <a:rPr lang="en-US" altLang="ko-KR" sz="1000" b="1" i="0" u="none" strike="noStrike">
                          <a:solidFill>
                            <a:schemeClr val="tx1"/>
                          </a:solidFill>
                          <a:effectLst/>
                          <a:latin typeface="나눔스퀘어 Bold"/>
                          <a:ea typeface="나눔스퀘어 Bold"/>
                        </a:rPr>
                        <a:t>21~50</a:t>
                      </a:r>
                      <a:endParaRPr lang="en-US" altLang="ko-KR" sz="1000" b="1" i="0" u="none" strike="noStrike">
                        <a:solidFill>
                          <a:schemeClr val="tx1"/>
                        </a:solidFill>
                        <a:latin typeface="나눔스퀘어 Bold"/>
                        <a:ea typeface="나눔스퀘어 Bold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rgbClr val="dce6f2"/>
                    </a:solidFill>
                  </a:tcPr>
                </a:tc>
                <a:tc vMerge="1">
                  <a:txBody>
                    <a:bodyPr/>
                    <a:p>
                      <a:pPr lvl="0" latinLnBrk="1">
                        <a:defRPr/>
                      </a:pPr>
                      <a:endParaRPr lang="ko-KR" altLang="en-US"/>
                    </a:p>
                  </a:txBody>
                  <a:tcPr marL="91440" marR="91440"/>
                </a:tc>
                <a:tc vMerge="1">
                  <a:txBody>
                    <a:bodyPr/>
                    <a:p>
                      <a:pPr lvl="0" latinLnBrk="1">
                        <a:defRPr/>
                      </a:pPr>
                      <a:endParaRPr lang="ko-KR" altLang="en-US"/>
                    </a:p>
                  </a:txBody>
                  <a:tcPr marL="91440" marR="91440"/>
                </a:tc>
                <a:tc vMerge="1">
                  <a:txBody>
                    <a:bodyPr/>
                    <a:p>
                      <a:pPr lvl="0" latinLnBrk="1">
                        <a:defRPr/>
                      </a:pPr>
                      <a:endParaRPr lang="ko-KR" altLang="en-US"/>
                    </a:p>
                  </a:txBody>
                  <a:tcPr marL="91440" marR="91440"/>
                </a:tc>
                <a:tc vMerge="1">
                  <a:txBody>
                    <a:bodyPr/>
                    <a:p>
                      <a:pPr lvl="0" latinLnBrk="1">
                        <a:defRPr/>
                      </a:pPr>
                      <a:endParaRPr lang="ko-KR" altLang="en-US"/>
                    </a:p>
                  </a:txBody>
                  <a:tcPr marL="91440" marR="91440"/>
                </a:tc>
                <a:tc>
                  <a:txBody>
                    <a:bodyPr vert="horz" lIns="0" tIns="0" rIns="0" bIns="0" anchor="ctr" anchorCtr="0"/>
                    <a:p>
                      <a:pPr lvl="0" algn="ctr">
                        <a:defRPr/>
                      </a:pPr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나눔스퀘어 Bold"/>
                          <a:ea typeface="나눔스퀘어 Bold"/>
                        </a:rPr>
                        <a:t>       </a:t>
                      </a:r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effectLst/>
                          <a:latin typeface="나눔스퀘어 Bold"/>
                          <a:ea typeface="나눔스퀘어 Bold"/>
                        </a:rPr>
                        <a:t>900 </a:t>
                      </a:r>
                      <a:endParaRPr lang="en-US" altLang="ko-KR" sz="1000" b="0" i="0" u="none" strike="noStrike">
                        <a:solidFill>
                          <a:srgbClr val="000000"/>
                        </a:solidFill>
                        <a:latin typeface="나눔스퀘어 Bold"/>
                        <a:ea typeface="나눔스퀘어 Bold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 vMerge="1">
                  <a:txBody>
                    <a:bodyPr/>
                    <a:p>
                      <a:pPr lvl="0" latinLnBrk="1">
                        <a:defRPr/>
                      </a:pPr>
                      <a:endParaRPr lang="ko-KR" altLang="en-US"/>
                    </a:p>
                  </a:txBody>
                  <a:tcPr marL="91440" marR="91440"/>
                </a:tc>
                <a:tc>
                  <a:txBody>
                    <a:bodyPr vert="horz" lIns="0" tIns="0" rIns="0" bIns="0" anchor="ctr" anchorCtr="0"/>
                    <a:p>
                      <a:pPr lvl="0" algn="ctr">
                        <a:defRPr/>
                      </a:pPr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나눔스퀘어 Bold"/>
                          <a:ea typeface="나눔스퀘어 Bold"/>
                        </a:rPr>
                        <a:t>     </a:t>
                      </a:r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effectLst/>
                          <a:latin typeface="나눔스퀘어 Bold"/>
                          <a:ea typeface="나눔스퀘어 Bold"/>
                        </a:rPr>
                        <a:t>1,180 </a:t>
                      </a:r>
                      <a:endParaRPr lang="en-US" altLang="ko-KR" sz="1000" b="0" i="0" u="none" strike="noStrike">
                        <a:solidFill>
                          <a:srgbClr val="000000"/>
                        </a:solidFill>
                        <a:latin typeface="나눔스퀘어 Bold"/>
                        <a:ea typeface="나눔스퀘어 Bold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</a:tr>
              <a:tr h="268153">
                <a:tc vMerge="1">
                  <a:txBody>
                    <a:bodyPr/>
                    <a:p>
                      <a:pPr lvl="0" latinLnBrk="1">
                        <a:defRPr/>
                      </a:pPr>
                      <a:endParaRPr lang="ko-KR" altLang="en-US"/>
                    </a:p>
                  </a:txBody>
                  <a:tcPr marL="91440" marR="91440"/>
                </a:tc>
                <a:tc>
                  <a:txBody>
                    <a:bodyPr vert="horz" lIns="0" tIns="0" rIns="0" bIns="0" anchor="ctr" anchorCtr="0"/>
                    <a:p>
                      <a:pPr lvl="0" algn="ctr">
                        <a:defRPr/>
                      </a:pPr>
                      <a:r>
                        <a:rPr lang="en-US" altLang="ko-KR" sz="1000" b="1" i="0" u="none" strike="noStrike">
                          <a:solidFill>
                            <a:schemeClr val="tx1"/>
                          </a:solidFill>
                          <a:effectLst/>
                          <a:latin typeface="나눔스퀘어 Bold"/>
                          <a:ea typeface="나눔스퀘어 Bold"/>
                        </a:rPr>
                        <a:t>51~100</a:t>
                      </a:r>
                      <a:endParaRPr lang="en-US" altLang="ko-KR" sz="1000" b="1" i="0" u="none" strike="noStrike">
                        <a:solidFill>
                          <a:schemeClr val="tx1"/>
                        </a:solidFill>
                        <a:latin typeface="나눔스퀘어 Bold"/>
                        <a:ea typeface="나눔스퀘어 Bold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rgbClr val="dce6f2"/>
                    </a:solidFill>
                  </a:tcPr>
                </a:tc>
                <a:tc vMerge="1">
                  <a:txBody>
                    <a:bodyPr/>
                    <a:p>
                      <a:pPr lvl="0" latinLnBrk="1">
                        <a:defRPr/>
                      </a:pPr>
                      <a:endParaRPr lang="ko-KR" altLang="en-US"/>
                    </a:p>
                  </a:txBody>
                  <a:tcPr marL="91440" marR="91440"/>
                </a:tc>
                <a:tc rowSpan="2">
                  <a:txBody>
                    <a:bodyPr vert="horz" lIns="0" tIns="0" rIns="0" bIns="0" anchor="ctr" anchorCtr="0"/>
                    <a:p>
                      <a:pPr lvl="0" algn="ctr">
                        <a:defRPr/>
                      </a:pPr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나눔스퀘어 Bold"/>
                          <a:ea typeface="나눔스퀘어 Bold"/>
                        </a:rPr>
                        <a:t>     </a:t>
                      </a:r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effectLst/>
                          <a:latin typeface="나눔스퀘어 Bold"/>
                          <a:ea typeface="나눔스퀘어 Bold"/>
                        </a:rPr>
                        <a:t>1,260 </a:t>
                      </a:r>
                      <a:endParaRPr lang="en-US" altLang="ko-KR" sz="1000" b="0" i="0" u="none" strike="noStrike">
                        <a:solidFill>
                          <a:srgbClr val="000000"/>
                        </a:solidFill>
                        <a:latin typeface="나눔스퀘어 Bold"/>
                        <a:ea typeface="나눔스퀘어 Bold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 vMerge="1">
                  <a:txBody>
                    <a:bodyPr/>
                    <a:p>
                      <a:pPr lvl="0" latinLnBrk="1">
                        <a:defRPr/>
                      </a:pPr>
                      <a:endParaRPr lang="ko-KR" altLang="en-US"/>
                    </a:p>
                  </a:txBody>
                  <a:tcPr marL="91440" marR="91440"/>
                </a:tc>
                <a:tc vMerge="1">
                  <a:txBody>
                    <a:bodyPr/>
                    <a:p>
                      <a:pPr lvl="0" latinLnBrk="1">
                        <a:defRPr/>
                      </a:pPr>
                      <a:endParaRPr lang="ko-KR" altLang="en-US"/>
                    </a:p>
                  </a:txBody>
                  <a:tcPr marL="91440" marR="91440"/>
                </a:tc>
                <a:tc>
                  <a:txBody>
                    <a:bodyPr vert="horz" lIns="0" tIns="0" rIns="0" bIns="0" anchor="ctr" anchorCtr="0"/>
                    <a:p>
                      <a:pPr lvl="0" algn="ctr">
                        <a:defRPr/>
                      </a:pPr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나눔스퀘어 Bold"/>
                          <a:ea typeface="나눔스퀘어 Bold"/>
                        </a:rPr>
                        <a:t>     </a:t>
                      </a:r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effectLst/>
                          <a:latin typeface="나눔스퀘어 Bold"/>
                          <a:ea typeface="나눔스퀘어 Bold"/>
                        </a:rPr>
                        <a:t>1,000 </a:t>
                      </a:r>
                      <a:endParaRPr lang="en-US" altLang="ko-KR" sz="1000" b="0" i="0" u="none" strike="noStrike">
                        <a:solidFill>
                          <a:srgbClr val="000000"/>
                        </a:solidFill>
                        <a:latin typeface="나눔스퀘어 Bold"/>
                        <a:ea typeface="나눔스퀘어 Bold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>
                  <a:txBody>
                    <a:bodyPr vert="horz" lIns="0" tIns="0" rIns="0" bIns="0" anchor="ctr" anchorCtr="0"/>
                    <a:p>
                      <a:pPr lvl="0" algn="ctr">
                        <a:defRPr/>
                      </a:pPr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나눔스퀘어 Bold"/>
                          <a:ea typeface="나눔스퀘어 Bold"/>
                        </a:rPr>
                        <a:t>       </a:t>
                      </a:r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effectLst/>
                          <a:latin typeface="나눔스퀘어 Bold"/>
                          <a:ea typeface="나눔스퀘어 Bold"/>
                        </a:rPr>
                        <a:t>890 </a:t>
                      </a:r>
                      <a:endParaRPr lang="en-US" altLang="ko-KR" sz="1000" b="0" i="0" u="none" strike="noStrike">
                        <a:solidFill>
                          <a:srgbClr val="000000"/>
                        </a:solidFill>
                        <a:latin typeface="나눔스퀘어 Bold"/>
                        <a:ea typeface="나눔스퀘어 Bold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>
                  <a:txBody>
                    <a:bodyPr vert="horz" lIns="0" tIns="0" rIns="0" bIns="0" anchor="ctr" anchorCtr="0"/>
                    <a:p>
                      <a:pPr lvl="0" algn="ctr">
                        <a:defRPr/>
                      </a:pPr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나눔스퀘어 Bold"/>
                          <a:ea typeface="나눔스퀘어 Bold"/>
                        </a:rPr>
                        <a:t>     </a:t>
                      </a:r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effectLst/>
                          <a:latin typeface="나눔스퀘어 Bold"/>
                          <a:ea typeface="나눔스퀘어 Bold"/>
                        </a:rPr>
                        <a:t>1,350 </a:t>
                      </a:r>
                      <a:endParaRPr lang="en-US" altLang="ko-KR" sz="1000" b="0" i="0" u="none" strike="noStrike">
                        <a:solidFill>
                          <a:srgbClr val="000000"/>
                        </a:solidFill>
                        <a:latin typeface="나눔스퀘어 Bold"/>
                        <a:ea typeface="나눔스퀘어 Bold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</a:tr>
              <a:tr h="268153">
                <a:tc vMerge="1">
                  <a:txBody>
                    <a:bodyPr/>
                    <a:p>
                      <a:pPr lvl="0" latinLnBrk="1">
                        <a:defRPr/>
                      </a:pPr>
                      <a:endParaRPr lang="ko-KR" altLang="en-US"/>
                    </a:p>
                  </a:txBody>
                  <a:tcPr marL="91440" marR="91440"/>
                </a:tc>
                <a:tc>
                  <a:txBody>
                    <a:bodyPr vert="horz" lIns="0" tIns="0" rIns="0" bIns="0" anchor="ctr" anchorCtr="0"/>
                    <a:p>
                      <a:pPr lvl="0" algn="ctr">
                        <a:defRPr/>
                      </a:pPr>
                      <a:r>
                        <a:rPr lang="en-US" altLang="ko-KR" sz="1000" b="1" i="0" u="none" strike="noStrike">
                          <a:solidFill>
                            <a:schemeClr val="tx1"/>
                          </a:solidFill>
                          <a:effectLst/>
                          <a:latin typeface="나눔스퀘어 Bold"/>
                          <a:ea typeface="나눔스퀘어 Bold"/>
                        </a:rPr>
                        <a:t>101~300</a:t>
                      </a:r>
                      <a:endParaRPr lang="en-US" altLang="ko-KR" sz="1000" b="1" i="0" u="none" strike="noStrike">
                        <a:solidFill>
                          <a:schemeClr val="tx1"/>
                        </a:solidFill>
                        <a:latin typeface="나눔스퀘어 Bold"/>
                        <a:ea typeface="나눔스퀘어 Bold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rgbClr val="dce6f2"/>
                    </a:solidFill>
                  </a:tcPr>
                </a:tc>
                <a:tc vMerge="1">
                  <a:txBody>
                    <a:bodyPr/>
                    <a:p>
                      <a:pPr lvl="0" latinLnBrk="1">
                        <a:defRPr/>
                      </a:pPr>
                      <a:endParaRPr lang="ko-KR" altLang="en-US"/>
                    </a:p>
                  </a:txBody>
                  <a:tcPr marL="91440" marR="91440"/>
                </a:tc>
                <a:tc vMerge="1">
                  <a:txBody>
                    <a:bodyPr/>
                    <a:p>
                      <a:pPr lvl="0" latinLnBrk="1">
                        <a:defRPr/>
                      </a:pPr>
                      <a:endParaRPr lang="ko-KR" altLang="en-US"/>
                    </a:p>
                  </a:txBody>
                  <a:tcPr marL="91440" marR="91440"/>
                </a:tc>
                <a:tc vMerge="1">
                  <a:txBody>
                    <a:bodyPr/>
                    <a:p>
                      <a:pPr lvl="0" latinLnBrk="1">
                        <a:defRPr/>
                      </a:pPr>
                      <a:endParaRPr lang="ko-KR" altLang="en-US"/>
                    </a:p>
                  </a:txBody>
                  <a:tcPr marL="91440" marR="91440"/>
                </a:tc>
                <a:tc vMerge="1">
                  <a:txBody>
                    <a:bodyPr/>
                    <a:p>
                      <a:pPr lvl="0" latinLnBrk="1">
                        <a:defRPr/>
                      </a:pPr>
                      <a:endParaRPr lang="ko-KR" altLang="en-US"/>
                    </a:p>
                  </a:txBody>
                  <a:tcPr marL="91440" marR="91440"/>
                </a:tc>
                <a:tc rowSpan="2">
                  <a:txBody>
                    <a:bodyPr vert="horz" lIns="0" tIns="0" rIns="0" bIns="0" anchor="ctr" anchorCtr="0"/>
                    <a:p>
                      <a:pPr lvl="0" algn="ctr">
                        <a:defRPr/>
                      </a:pPr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나눔스퀘어 Bold"/>
                          <a:ea typeface="나눔스퀘어 Bold"/>
                        </a:rPr>
                        <a:t>     </a:t>
                      </a:r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effectLst/>
                          <a:latin typeface="나눔스퀘어 Bold"/>
                          <a:ea typeface="나눔스퀘어 Bold"/>
                        </a:rPr>
                        <a:t>1,100 </a:t>
                      </a:r>
                      <a:endParaRPr lang="en-US" altLang="ko-KR" sz="1000" b="0" i="0" u="none" strike="noStrike">
                        <a:solidFill>
                          <a:srgbClr val="000000"/>
                        </a:solidFill>
                        <a:latin typeface="나눔스퀘어 Bold"/>
                        <a:ea typeface="나눔스퀘어 Bold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 rowSpan="2">
                  <a:txBody>
                    <a:bodyPr vert="horz" lIns="0" tIns="0" rIns="0" bIns="0" anchor="ctr" anchorCtr="0"/>
                    <a:p>
                      <a:pPr lvl="0" algn="ctr">
                        <a:defRPr/>
                      </a:pPr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나눔스퀘어 Bold"/>
                          <a:ea typeface="나눔스퀘어 Bold"/>
                        </a:rPr>
                        <a:t>     </a:t>
                      </a:r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effectLst/>
                          <a:latin typeface="나눔스퀘어 Bold"/>
                          <a:ea typeface="나눔스퀘어 Bold"/>
                        </a:rPr>
                        <a:t>1,100 </a:t>
                      </a:r>
                      <a:endParaRPr lang="en-US" altLang="ko-KR" sz="1000" b="0" i="0" u="none" strike="noStrike">
                        <a:solidFill>
                          <a:srgbClr val="000000"/>
                        </a:solidFill>
                        <a:latin typeface="나눔스퀘어 Bold"/>
                        <a:ea typeface="나눔스퀘어 Bold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 rowSpan="2">
                  <a:txBody>
                    <a:bodyPr vert="horz" lIns="0" tIns="0" rIns="0" bIns="0" anchor="ctr" anchorCtr="0"/>
                    <a:p>
                      <a:pPr lvl="0" algn="ctr">
                        <a:defRPr/>
                      </a:pPr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나눔스퀘어 Bold"/>
                          <a:ea typeface="나눔스퀘어 Bold"/>
                        </a:rPr>
                        <a:t>     </a:t>
                      </a:r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effectLst/>
                          <a:latin typeface="나눔스퀘어 Bold"/>
                          <a:ea typeface="나눔스퀘어 Bold"/>
                        </a:rPr>
                        <a:t>1,460 </a:t>
                      </a:r>
                      <a:endParaRPr lang="en-US" altLang="ko-KR" sz="1000" b="0" i="0" u="none" strike="noStrike">
                        <a:solidFill>
                          <a:srgbClr val="000000"/>
                        </a:solidFill>
                        <a:latin typeface="나눔스퀘어 Bold"/>
                        <a:ea typeface="나눔스퀘어 Bold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</a:tr>
              <a:tr h="268153">
                <a:tc vMerge="1">
                  <a:txBody>
                    <a:bodyPr/>
                    <a:p>
                      <a:pPr lvl="0" latinLnBrk="1">
                        <a:defRPr/>
                      </a:pPr>
                      <a:endParaRPr lang="ko-KR" altLang="en-US"/>
                    </a:p>
                  </a:txBody>
                  <a:tcPr marL="91440" marR="91440"/>
                </a:tc>
                <a:tc>
                  <a:txBody>
                    <a:bodyPr vert="horz" lIns="0" tIns="0" rIns="0" bIns="0" anchor="ctr" anchorCtr="0"/>
                    <a:p>
                      <a:pPr lvl="0" algn="ctr">
                        <a:defRPr/>
                      </a:pPr>
                      <a:r>
                        <a:rPr lang="en-US" altLang="ko-KR" sz="1000" b="1" i="0" u="none" strike="noStrike">
                          <a:solidFill>
                            <a:schemeClr val="tx1"/>
                          </a:solidFill>
                          <a:effectLst/>
                          <a:latin typeface="나눔스퀘어 Bold"/>
                          <a:ea typeface="나눔스퀘어 Bold"/>
                        </a:rPr>
                        <a:t>301 </a:t>
                      </a:r>
                      <a:r>
                        <a:rPr lang="ko-KR" altLang="en-US" sz="1000" b="1" i="0" u="none" strike="noStrike">
                          <a:solidFill>
                            <a:schemeClr val="tx1"/>
                          </a:solidFill>
                          <a:effectLst/>
                          <a:latin typeface="나눔스퀘어 Bold"/>
                          <a:ea typeface="나눔스퀘어 Bold"/>
                        </a:rPr>
                        <a:t>이상</a:t>
                      </a:r>
                      <a:endParaRPr lang="en-US" altLang="ko-KR" sz="1000" b="1" i="0" u="none" strike="noStrike">
                        <a:solidFill>
                          <a:schemeClr val="tx1"/>
                        </a:solidFill>
                        <a:effectLst/>
                        <a:latin typeface="나눔스퀘어 Bold"/>
                        <a:ea typeface="나눔스퀘어 Bold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rgbClr val="dce6f2"/>
                    </a:solidFill>
                  </a:tcPr>
                </a:tc>
                <a:tc vMerge="1">
                  <a:txBody>
                    <a:bodyPr/>
                    <a:p>
                      <a:pPr lvl="0" latinLnBrk="1">
                        <a:defRPr/>
                      </a:pPr>
                      <a:endParaRPr lang="ko-KR" altLang="en-US"/>
                    </a:p>
                  </a:txBody>
                  <a:tcPr marL="91440" marR="9144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L>
                  </a:tcPr>
                </a:tc>
                <a:tc>
                  <a:txBody>
                    <a:bodyPr vert="horz" lIns="0" tIns="0" rIns="0" bIns="0" anchor="ctr" anchorCtr="0"/>
                    <a:p>
                      <a:pPr lvl="0" algn="ctr">
                        <a:defRPr/>
                      </a:pPr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나눔스퀘어 Bold"/>
                          <a:ea typeface="나눔스퀘어 Bold"/>
                        </a:rPr>
                        <a:t>     </a:t>
                      </a:r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effectLst/>
                          <a:latin typeface="나눔스퀘어 Bold"/>
                          <a:ea typeface="나눔스퀘어 Bold"/>
                        </a:rPr>
                        <a:t>1,330 </a:t>
                      </a:r>
                      <a:endParaRPr lang="en-US" altLang="ko-KR" sz="1000" b="0" i="0" u="none" strike="noStrike">
                        <a:solidFill>
                          <a:srgbClr val="000000"/>
                        </a:solidFill>
                        <a:latin typeface="나눔스퀘어 Bold"/>
                        <a:ea typeface="나눔스퀘어 Bold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 vMerge="1">
                  <a:txBody>
                    <a:bodyPr/>
                    <a:p>
                      <a:pPr lvl="0" latinLnBrk="1">
                        <a:defRPr/>
                      </a:pPr>
                      <a:endParaRPr lang="ko-KR" altLang="en-US"/>
                    </a:p>
                  </a:txBody>
                  <a:tcPr marL="91440" marR="9144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L>
                  </a:tcPr>
                </a:tc>
                <a:tc>
                  <a:txBody>
                    <a:bodyPr vert="horz" lIns="0" tIns="0" rIns="0" bIns="0" anchor="ctr" anchorCtr="0"/>
                    <a:p>
                      <a:pPr lvl="0" algn="ctr">
                        <a:defRPr/>
                      </a:pPr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나눔스퀘어 Bold"/>
                          <a:ea typeface="나눔스퀘어 Bold"/>
                        </a:rPr>
                        <a:t>     </a:t>
                      </a:r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effectLst/>
                          <a:latin typeface="나눔스퀘어 Bold"/>
                          <a:ea typeface="나눔스퀘어 Bold"/>
                        </a:rPr>
                        <a:t>1,120 </a:t>
                      </a:r>
                      <a:endParaRPr lang="en-US" altLang="ko-KR" sz="1000" b="0" i="0" u="none" strike="noStrike">
                        <a:solidFill>
                          <a:srgbClr val="000000"/>
                        </a:solidFill>
                        <a:latin typeface="나눔스퀘어 Bold"/>
                        <a:ea typeface="나눔스퀘어 Bold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 vMerge="1">
                  <a:txBody>
                    <a:bodyPr/>
                    <a:p>
                      <a:pPr lvl="0" latinLnBrk="1">
                        <a:defRPr/>
                      </a:pPr>
                      <a:endParaRPr lang="ko-KR" altLang="en-US"/>
                    </a:p>
                  </a:txBody>
                  <a:tcPr marL="91440" marR="9144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L>
                  </a:tcPr>
                </a:tc>
                <a:tc vMerge="1">
                  <a:txBody>
                    <a:bodyPr/>
                    <a:p>
                      <a:pPr lvl="0" latinLnBrk="1">
                        <a:defRPr/>
                      </a:pPr>
                      <a:endParaRPr lang="ko-KR" altLang="en-US"/>
                    </a:p>
                  </a:txBody>
                  <a:tcPr marL="91440" marR="91440"/>
                </a:tc>
                <a:tc vMerge="1">
                  <a:txBody>
                    <a:bodyPr/>
                    <a:p>
                      <a:pPr lvl="0" latinLnBrk="1">
                        <a:defRPr/>
                      </a:pPr>
                      <a:endParaRPr lang="ko-KR" altLang="en-US"/>
                    </a:p>
                  </a:txBody>
                  <a:tcPr marL="91440" marR="91440"/>
                </a:tc>
              </a:tr>
              <a:tr h="268153">
                <a:tc rowSpan="5">
                  <a:txBody>
                    <a:bodyPr vert="horz" lIns="0" tIns="0" rIns="0" bIns="0" anchor="t" anchorCtr="0"/>
                    <a:p>
                      <a:pPr lvl="0" algn="ctr">
                        <a:defRPr/>
                      </a:pPr>
                      <a:r>
                        <a:rPr lang="ko-KR" altLang="en-US" sz="1100" b="1" i="0" u="none" strike="noStrike">
                          <a:solidFill>
                            <a:schemeClr val="tx1"/>
                          </a:solidFill>
                          <a:effectLst/>
                          <a:latin typeface="나눔스퀘어 Bold"/>
                          <a:ea typeface="나눔스퀘어 Bold"/>
                        </a:rPr>
                        <a:t>욕탕용</a:t>
                      </a:r>
                      <a:endParaRPr lang="ko-KR" altLang="en-US" sz="1100" b="1" i="0" u="none" strike="noStrike">
                        <a:solidFill>
                          <a:schemeClr val="tx1"/>
                        </a:solidFill>
                        <a:latin typeface="나눔스퀘어 Bold"/>
                        <a:ea typeface="나눔스퀘어 Bold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rgbClr val="dce6f2"/>
                    </a:solidFill>
                  </a:tcPr>
                </a:tc>
                <a:tc>
                  <a:txBody>
                    <a:bodyPr vert="horz" lIns="0" tIns="0" rIns="0" bIns="0" anchor="ctr" anchorCtr="0"/>
                    <a:p>
                      <a:pPr lvl="0" algn="ctr">
                        <a:defRPr/>
                      </a:pPr>
                      <a:r>
                        <a:rPr lang="en-US" altLang="ko-KR" sz="1000" b="1" i="0" u="none" strike="noStrike">
                          <a:solidFill>
                            <a:schemeClr val="tx1"/>
                          </a:solidFill>
                          <a:effectLst/>
                          <a:latin typeface="나눔스퀘어 Bold"/>
                          <a:ea typeface="나눔스퀘어 Bold"/>
                        </a:rPr>
                        <a:t>1~500</a:t>
                      </a:r>
                      <a:endParaRPr lang="en-US" altLang="ko-KR" sz="1000" b="1" i="0" u="none" strike="noStrike">
                        <a:solidFill>
                          <a:schemeClr val="tx1"/>
                        </a:solidFill>
                        <a:latin typeface="나눔스퀘어 Bold"/>
                        <a:ea typeface="나눔스퀘어 Bold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rgbClr val="dce6f2"/>
                    </a:solidFill>
                  </a:tcPr>
                </a:tc>
                <a:tc rowSpan="5">
                  <a:txBody>
                    <a:bodyPr vert="horz" lIns="0" tIns="0" rIns="0" bIns="0" anchor="ctr" anchorCtr="0"/>
                    <a:p>
                      <a:pPr lvl="0" algn="ctr">
                        <a:defRPr/>
                      </a:pPr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나눔스퀘어 Bold"/>
                          <a:ea typeface="나눔스퀘어 Bold"/>
                        </a:rPr>
                        <a:t>       </a:t>
                      </a:r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effectLst/>
                          <a:latin typeface="나눔스퀘어 Bold"/>
                          <a:ea typeface="나눔스퀘어 Bold"/>
                        </a:rPr>
                        <a:t>440 </a:t>
                      </a:r>
                      <a:endParaRPr lang="en-US" altLang="ko-KR" sz="1000" b="0" i="0" u="none" strike="noStrike">
                        <a:solidFill>
                          <a:srgbClr val="000000"/>
                        </a:solidFill>
                        <a:latin typeface="나눔스퀘어 Bold"/>
                        <a:ea typeface="나눔스퀘어 Bold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>
                  <a:txBody>
                    <a:bodyPr vert="horz" lIns="0" tIns="0" rIns="0" bIns="0" anchor="ctr" anchorCtr="0"/>
                    <a:p>
                      <a:pPr lvl="0" algn="ctr">
                        <a:defRPr/>
                      </a:pPr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나눔스퀘어 Bold"/>
                          <a:ea typeface="나눔스퀘어 Bold"/>
                        </a:rPr>
                        <a:t>     </a:t>
                      </a:r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effectLst/>
                          <a:latin typeface="나눔스퀘어 Bold"/>
                          <a:ea typeface="나눔스퀘어 Bold"/>
                        </a:rPr>
                        <a:t>1,000 </a:t>
                      </a:r>
                      <a:endParaRPr lang="en-US" altLang="ko-KR" sz="1000" b="0" i="0" u="none" strike="noStrike">
                        <a:solidFill>
                          <a:srgbClr val="000000"/>
                        </a:solidFill>
                        <a:latin typeface="나눔스퀘어 Bold"/>
                        <a:ea typeface="나눔스퀘어 Bold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 rowSpan="5">
                  <a:txBody>
                    <a:bodyPr vert="horz" lIns="0" tIns="0" rIns="0" bIns="0" anchor="ctr" anchorCtr="0"/>
                    <a:p>
                      <a:pPr lvl="0" algn="ctr">
                        <a:defRPr/>
                      </a:pPr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effectLst/>
                          <a:latin typeface="나눔스퀘어 Bold"/>
                          <a:ea typeface="나눔스퀘어 Bold"/>
                        </a:rPr>
                        <a:t>980</a:t>
                      </a:r>
                      <a:endParaRPr lang="en-US" altLang="ko-KR" sz="1000" b="0" i="0" u="none" strike="noStrike">
                        <a:solidFill>
                          <a:srgbClr val="000000"/>
                        </a:solidFill>
                        <a:latin typeface="나눔스퀘어 Bold"/>
                        <a:ea typeface="나눔스퀘어 Bold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 rowSpan="3">
                  <a:txBody>
                    <a:bodyPr vert="horz" lIns="0" tIns="0" rIns="0" bIns="0" anchor="ctr" anchorCtr="0"/>
                    <a:p>
                      <a:pPr lvl="0" algn="ctr">
                        <a:defRPr/>
                      </a:pPr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나눔스퀘어 Bold"/>
                          <a:ea typeface="나눔스퀘어 Bold"/>
                        </a:rPr>
                        <a:t>       </a:t>
                      </a:r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effectLst/>
                          <a:latin typeface="나눔스퀘어 Bold"/>
                          <a:ea typeface="나눔스퀘어 Bold"/>
                        </a:rPr>
                        <a:t>590 </a:t>
                      </a:r>
                      <a:endParaRPr lang="en-US" altLang="ko-KR" sz="1000" b="0" i="0" u="none" strike="noStrike">
                        <a:solidFill>
                          <a:srgbClr val="000000"/>
                        </a:solidFill>
                        <a:latin typeface="나눔스퀘어 Bold"/>
                        <a:ea typeface="나눔스퀘어 Bold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 rowSpan="3">
                  <a:txBody>
                    <a:bodyPr vert="horz" lIns="0" tIns="0" rIns="0" bIns="0" anchor="ctr" anchorCtr="0"/>
                    <a:p>
                      <a:pPr lvl="0" algn="ctr">
                        <a:defRPr/>
                      </a:pPr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나눔스퀘어 Bold"/>
                          <a:ea typeface="나눔스퀘어 Bold"/>
                        </a:rPr>
                        <a:t>       </a:t>
                      </a:r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effectLst/>
                          <a:latin typeface="나눔스퀘어 Bold"/>
                          <a:ea typeface="나눔스퀘어 Bold"/>
                        </a:rPr>
                        <a:t>600 </a:t>
                      </a:r>
                      <a:endParaRPr lang="en-US" altLang="ko-KR" sz="1000" b="0" i="0" u="none" strike="noStrike">
                        <a:solidFill>
                          <a:srgbClr val="000000"/>
                        </a:solidFill>
                        <a:latin typeface="나눔스퀘어 Bold"/>
                        <a:ea typeface="나눔스퀘어 Bold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 rowSpan="2">
                  <a:txBody>
                    <a:bodyPr vert="horz" lIns="0" tIns="0" rIns="0" bIns="0" anchor="ctr" anchorCtr="0"/>
                    <a:p>
                      <a:pPr lvl="0" algn="ctr">
                        <a:defRPr/>
                      </a:pPr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나눔스퀘어 Bold"/>
                          <a:ea typeface="나눔스퀘어 Bold"/>
                        </a:rPr>
                        <a:t>       </a:t>
                      </a:r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effectLst/>
                          <a:latin typeface="나눔스퀘어 Bold"/>
                          <a:ea typeface="나눔스퀘어 Bold"/>
                        </a:rPr>
                        <a:t>540 </a:t>
                      </a:r>
                      <a:endParaRPr lang="en-US" altLang="ko-KR" sz="1000" b="0" i="0" u="none" strike="noStrike">
                        <a:solidFill>
                          <a:srgbClr val="000000"/>
                        </a:solidFill>
                        <a:latin typeface="나눔스퀘어 Bold"/>
                        <a:ea typeface="나눔스퀘어 Bold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>
                  <a:txBody>
                    <a:bodyPr vert="horz" lIns="0" tIns="0" rIns="0" bIns="0" anchor="ctr" anchorCtr="0"/>
                    <a:p>
                      <a:pPr lvl="0" algn="ctr">
                        <a:defRPr/>
                      </a:pPr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나눔스퀘어 Bold"/>
                          <a:ea typeface="나눔스퀘어 Bold"/>
                        </a:rPr>
                        <a:t>       </a:t>
                      </a:r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effectLst/>
                          <a:latin typeface="나눔스퀘어 Bold"/>
                          <a:ea typeface="나눔스퀘어 Bold"/>
                        </a:rPr>
                        <a:t>770 </a:t>
                      </a:r>
                      <a:endParaRPr lang="en-US" altLang="ko-KR" sz="1000" b="0" i="0" u="none" strike="noStrike">
                        <a:solidFill>
                          <a:srgbClr val="000000"/>
                        </a:solidFill>
                        <a:latin typeface="나눔스퀘어 Bold"/>
                        <a:ea typeface="나눔스퀘어 Bold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</a:tr>
              <a:tr h="268153">
                <a:tc vMerge="1">
                  <a:txBody>
                    <a:bodyPr/>
                    <a:p>
                      <a:pPr lvl="0" latinLnBrk="1">
                        <a:defRPr/>
                      </a:pPr>
                      <a:endParaRPr lang="ko-KR" altLang="en-US"/>
                    </a:p>
                  </a:txBody>
                  <a:tcPr marL="91440" marR="91440"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</a:tcPr>
                </a:tc>
                <a:tc>
                  <a:txBody>
                    <a:bodyPr vert="horz" lIns="0" tIns="0" rIns="0" bIns="0" anchor="ctr" anchorCtr="0"/>
                    <a:p>
                      <a:pPr lvl="0" algn="ctr">
                        <a:defRPr/>
                      </a:pPr>
                      <a:r>
                        <a:rPr lang="en-US" altLang="ko-KR" sz="1000" b="1" i="0" u="none" strike="noStrike">
                          <a:solidFill>
                            <a:schemeClr val="tx1"/>
                          </a:solidFill>
                          <a:effectLst/>
                          <a:latin typeface="나눔스퀘어 Bold"/>
                          <a:ea typeface="나눔스퀘어 Bold"/>
                        </a:rPr>
                        <a:t>501~700</a:t>
                      </a:r>
                      <a:endParaRPr lang="en-US" altLang="ko-KR" sz="1000" b="1" i="0" u="none" strike="noStrike">
                        <a:solidFill>
                          <a:schemeClr val="tx1"/>
                        </a:solidFill>
                        <a:latin typeface="나눔스퀘어 Bold"/>
                        <a:ea typeface="나눔스퀘어 Bold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rgbClr val="dce6f2"/>
                    </a:solidFill>
                  </a:tcPr>
                </a:tc>
                <a:tc vMerge="1">
                  <a:txBody>
                    <a:bodyPr/>
                    <a:p>
                      <a:pPr lvl="0" latinLnBrk="1">
                        <a:defRPr/>
                      </a:pPr>
                      <a:endParaRPr lang="ko-KR" altLang="en-US"/>
                    </a:p>
                  </a:txBody>
                  <a:tcPr marL="91440" marR="9144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</a:tcPr>
                </a:tc>
                <a:tc rowSpan="2">
                  <a:txBody>
                    <a:bodyPr vert="horz" lIns="0" tIns="0" rIns="0" bIns="0" anchor="ctr" anchorCtr="0"/>
                    <a:p>
                      <a:pPr lvl="0" algn="ctr">
                        <a:defRPr/>
                      </a:pPr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나눔스퀘어 Bold"/>
                          <a:ea typeface="나눔스퀘어 Bold"/>
                        </a:rPr>
                        <a:t>     </a:t>
                      </a:r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effectLst/>
                          <a:latin typeface="나눔스퀘어 Bold"/>
                          <a:ea typeface="나눔스퀘어 Bold"/>
                        </a:rPr>
                        <a:t>1,070 </a:t>
                      </a:r>
                      <a:endParaRPr lang="en-US" altLang="ko-KR" sz="1000" b="0" i="0" u="none" strike="noStrike">
                        <a:solidFill>
                          <a:srgbClr val="000000"/>
                        </a:solidFill>
                        <a:latin typeface="나눔스퀘어 Bold"/>
                        <a:ea typeface="나눔스퀘어 Bold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 vMerge="1">
                  <a:txBody>
                    <a:bodyPr/>
                    <a:p>
                      <a:pPr lvl="0" latinLnBrk="1">
                        <a:defRPr/>
                      </a:pPr>
                      <a:endParaRPr lang="ko-KR" altLang="en-US"/>
                    </a:p>
                  </a:txBody>
                  <a:tcPr marL="91440" marR="91440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</a:tcPr>
                </a:tc>
                <a:tc vMerge="1">
                  <a:txBody>
                    <a:bodyPr/>
                    <a:p>
                      <a:pPr lvl="0" latinLnBrk="1">
                        <a:defRPr/>
                      </a:pPr>
                      <a:endParaRPr lang="ko-KR" altLang="en-US"/>
                    </a:p>
                  </a:txBody>
                  <a:tcPr marL="91440" marR="91440"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</a:tcPr>
                </a:tc>
                <a:tc vMerge="1">
                  <a:txBody>
                    <a:bodyPr/>
                    <a:p>
                      <a:pPr lvl="0" latinLnBrk="1">
                        <a:defRPr/>
                      </a:pPr>
                      <a:endParaRPr lang="ko-KR" altLang="en-US"/>
                    </a:p>
                  </a:txBody>
                  <a:tcPr marL="91440" marR="91440"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</a:tcPr>
                </a:tc>
                <a:tc vMerge="1">
                  <a:txBody>
                    <a:bodyPr/>
                    <a:p>
                      <a:pPr lvl="0" latinLnBrk="1">
                        <a:defRPr/>
                      </a:pPr>
                      <a:endParaRPr lang="ko-KR" altLang="en-US"/>
                    </a:p>
                  </a:txBody>
                  <a:tcPr marL="91440" marR="91440"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</a:tcPr>
                </a:tc>
                <a:tc>
                  <a:txBody>
                    <a:bodyPr vert="horz" lIns="0" tIns="0" rIns="0" bIns="0" anchor="ctr" anchorCtr="0"/>
                    <a:p>
                      <a:pPr lvl="0" algn="ctr">
                        <a:defRPr/>
                      </a:pPr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나눔스퀘어 Bold"/>
                          <a:ea typeface="나눔스퀘어 Bold"/>
                        </a:rPr>
                        <a:t>       </a:t>
                      </a:r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effectLst/>
                          <a:latin typeface="나눔스퀘어 Bold"/>
                          <a:ea typeface="나눔스퀘어 Bold"/>
                        </a:rPr>
                        <a:t>980 </a:t>
                      </a:r>
                      <a:endParaRPr lang="en-US" altLang="ko-KR" sz="1000" b="0" i="0" u="none" strike="noStrike">
                        <a:solidFill>
                          <a:srgbClr val="000000"/>
                        </a:solidFill>
                        <a:latin typeface="나눔스퀘어 Bold"/>
                        <a:ea typeface="나눔스퀘어 Bold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</a:tr>
              <a:tr h="268153">
                <a:tc vMerge="1">
                  <a:txBody>
                    <a:bodyPr/>
                    <a:p>
                      <a:pPr lvl="0" latinLnBrk="1">
                        <a:defRPr/>
                      </a:pPr>
                      <a:endParaRPr lang="ko-KR" altLang="en-US"/>
                    </a:p>
                  </a:txBody>
                  <a:tcPr marL="91440" marR="91440"/>
                </a:tc>
                <a:tc>
                  <a:txBody>
                    <a:bodyPr vert="horz" lIns="0" tIns="0" rIns="0" bIns="0" anchor="ctr" anchorCtr="0"/>
                    <a:p>
                      <a:pPr lvl="0" algn="ctr">
                        <a:defRPr/>
                      </a:pPr>
                      <a:r>
                        <a:rPr lang="en-US" altLang="ko-KR" sz="1000" b="1" i="0" u="none" strike="noStrike">
                          <a:solidFill>
                            <a:schemeClr val="tx1"/>
                          </a:solidFill>
                          <a:effectLst/>
                          <a:latin typeface="나눔스퀘어 Bold"/>
                          <a:ea typeface="나눔스퀘어 Bold"/>
                        </a:rPr>
                        <a:t>701~1000</a:t>
                      </a:r>
                      <a:endParaRPr lang="en-US" altLang="ko-KR" sz="1000" b="1" i="0" u="none" strike="noStrike">
                        <a:solidFill>
                          <a:schemeClr val="tx1"/>
                        </a:solidFill>
                        <a:latin typeface="나눔스퀘어 Bold"/>
                        <a:ea typeface="나눔스퀘어 Bold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rgbClr val="dce6f2"/>
                    </a:solidFill>
                  </a:tcPr>
                </a:tc>
                <a:tc vMerge="1">
                  <a:txBody>
                    <a:bodyPr/>
                    <a:p>
                      <a:pPr lvl="0" latinLnBrk="1">
                        <a:defRPr/>
                      </a:pPr>
                      <a:endParaRPr lang="ko-KR" altLang="en-US"/>
                    </a:p>
                  </a:txBody>
                  <a:tcPr marL="91440" marR="91440"/>
                </a:tc>
                <a:tc vMerge="1">
                  <a:txBody>
                    <a:bodyPr/>
                    <a:p>
                      <a:pPr lvl="0" latinLnBrk="1">
                        <a:defRPr/>
                      </a:pPr>
                      <a:endParaRPr lang="ko-KR" altLang="en-US"/>
                    </a:p>
                  </a:txBody>
                  <a:tcPr marL="91440" marR="91440"/>
                </a:tc>
                <a:tc vMerge="1">
                  <a:txBody>
                    <a:bodyPr/>
                    <a:p>
                      <a:pPr lvl="0" latinLnBrk="1">
                        <a:defRPr/>
                      </a:pPr>
                      <a:endParaRPr lang="ko-KR" altLang="en-US"/>
                    </a:p>
                  </a:txBody>
                  <a:tcPr marL="91440" marR="91440"/>
                </a:tc>
                <a:tc vMerge="1">
                  <a:txBody>
                    <a:bodyPr/>
                    <a:p>
                      <a:pPr lvl="0" latinLnBrk="1">
                        <a:defRPr/>
                      </a:pPr>
                      <a:endParaRPr lang="ko-KR" altLang="en-US"/>
                    </a:p>
                  </a:txBody>
                  <a:tcPr marL="91440" marR="91440"/>
                </a:tc>
                <a:tc vMerge="1">
                  <a:txBody>
                    <a:bodyPr/>
                    <a:p>
                      <a:pPr lvl="0" latinLnBrk="1">
                        <a:defRPr/>
                      </a:pPr>
                      <a:endParaRPr lang="ko-KR" altLang="en-US"/>
                    </a:p>
                  </a:txBody>
                  <a:tcPr marL="91440" marR="91440"/>
                </a:tc>
                <a:tc>
                  <a:txBody>
                    <a:bodyPr vert="horz" lIns="0" tIns="0" rIns="0" bIns="0" anchor="ctr" anchorCtr="0"/>
                    <a:p>
                      <a:pPr lvl="0" algn="ctr">
                        <a:defRPr/>
                      </a:pPr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나눔스퀘어 Bold"/>
                          <a:ea typeface="나눔스퀘어 Bold"/>
                        </a:rPr>
                        <a:t>       </a:t>
                      </a:r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effectLst/>
                          <a:latin typeface="나눔스퀘어 Bold"/>
                          <a:ea typeface="나눔스퀘어 Bold"/>
                        </a:rPr>
                        <a:t>630 </a:t>
                      </a:r>
                      <a:endParaRPr lang="en-US" altLang="ko-KR" sz="1000" b="0" i="0" u="none" strike="noStrike">
                        <a:solidFill>
                          <a:srgbClr val="000000"/>
                        </a:solidFill>
                        <a:latin typeface="나눔스퀘어 Bold"/>
                        <a:ea typeface="나눔스퀘어 Bold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>
                  <a:txBody>
                    <a:bodyPr vert="horz" lIns="0" tIns="0" rIns="0" bIns="0" anchor="ctr" anchorCtr="0"/>
                    <a:p>
                      <a:pPr lvl="0" algn="ctr">
                        <a:defRPr/>
                      </a:pPr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나눔스퀘어 Bold"/>
                          <a:ea typeface="나눔스퀘어 Bold"/>
                        </a:rPr>
                        <a:t>     </a:t>
                      </a:r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effectLst/>
                          <a:latin typeface="나눔스퀘어 Bold"/>
                          <a:ea typeface="나눔스퀘어 Bold"/>
                        </a:rPr>
                        <a:t>1,010 </a:t>
                      </a:r>
                      <a:endParaRPr lang="en-US" altLang="ko-KR" sz="1000" b="0" i="0" u="none" strike="noStrike">
                        <a:solidFill>
                          <a:srgbClr val="000000"/>
                        </a:solidFill>
                        <a:latin typeface="나눔스퀘어 Bold"/>
                        <a:ea typeface="나눔스퀘어 Bold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</a:tr>
              <a:tr h="268153">
                <a:tc vMerge="1">
                  <a:txBody>
                    <a:bodyPr/>
                    <a:p>
                      <a:pPr lvl="0" latinLnBrk="1">
                        <a:defRPr/>
                      </a:pPr>
                      <a:endParaRPr lang="ko-KR" altLang="en-US"/>
                    </a:p>
                  </a:txBody>
                  <a:tcPr marL="91440" marR="91440"/>
                </a:tc>
                <a:tc>
                  <a:txBody>
                    <a:bodyPr vert="horz" lIns="0" tIns="0" rIns="0" bIns="0" anchor="ctr" anchorCtr="0"/>
                    <a:p>
                      <a:pPr lvl="0" algn="ctr">
                        <a:defRPr/>
                      </a:pPr>
                      <a:r>
                        <a:rPr lang="en-US" altLang="ko-KR" sz="1000" b="1" i="0" u="none" strike="noStrike">
                          <a:solidFill>
                            <a:schemeClr val="tx1"/>
                          </a:solidFill>
                          <a:effectLst/>
                          <a:latin typeface="나눔스퀘어 Bold"/>
                          <a:ea typeface="나눔스퀘어 Bold"/>
                        </a:rPr>
                        <a:t>1,001~3,000</a:t>
                      </a:r>
                      <a:endParaRPr lang="en-US" altLang="ko-KR" sz="1000" b="1" i="0" u="none" strike="noStrike">
                        <a:solidFill>
                          <a:schemeClr val="tx1"/>
                        </a:solidFill>
                        <a:latin typeface="나눔스퀘어 Bold"/>
                        <a:ea typeface="나눔스퀘어 Bold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rgbClr val="dce6f2"/>
                    </a:solidFill>
                  </a:tcPr>
                </a:tc>
                <a:tc vMerge="1">
                  <a:txBody>
                    <a:bodyPr/>
                    <a:p>
                      <a:pPr lvl="0" latinLnBrk="1">
                        <a:defRPr/>
                      </a:pPr>
                      <a:endParaRPr lang="ko-KR" altLang="en-US"/>
                    </a:p>
                  </a:txBody>
                  <a:tcPr marL="91440" marR="91440"/>
                </a:tc>
                <a:tc rowSpan="2">
                  <a:txBody>
                    <a:bodyPr vert="horz" lIns="0" tIns="0" rIns="0" bIns="0" anchor="ctr" anchorCtr="0"/>
                    <a:p>
                      <a:pPr lvl="0" algn="ctr">
                        <a:defRPr/>
                      </a:pPr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나눔스퀘어 Bold"/>
                          <a:ea typeface="나눔스퀘어 Bold"/>
                        </a:rPr>
                        <a:t>     </a:t>
                      </a:r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effectLst/>
                          <a:latin typeface="나눔스퀘어 Bold"/>
                          <a:ea typeface="나눔스퀘어 Bold"/>
                        </a:rPr>
                        <a:t>1,150 </a:t>
                      </a:r>
                      <a:endParaRPr lang="en-US" altLang="ko-KR" sz="1000" b="0" i="0" u="none" strike="noStrike">
                        <a:solidFill>
                          <a:srgbClr val="000000"/>
                        </a:solidFill>
                        <a:latin typeface="나눔스퀘어 Bold"/>
                        <a:ea typeface="나눔스퀘어 Bold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 vMerge="1">
                  <a:txBody>
                    <a:bodyPr/>
                    <a:p>
                      <a:pPr lvl="0" latinLnBrk="1">
                        <a:defRPr/>
                      </a:pPr>
                      <a:endParaRPr lang="ko-KR" altLang="en-US"/>
                    </a:p>
                  </a:txBody>
                  <a:tcPr marL="91440" marR="91440"/>
                </a:tc>
                <a:tc>
                  <a:txBody>
                    <a:bodyPr vert="horz" lIns="0" tIns="0" rIns="0" bIns="0" anchor="ctr" anchorCtr="0"/>
                    <a:p>
                      <a:pPr lvl="0" algn="ctr">
                        <a:defRPr/>
                      </a:pPr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나눔스퀘어 Bold"/>
                          <a:ea typeface="나눔스퀘어 Bold"/>
                        </a:rPr>
                        <a:t>       </a:t>
                      </a:r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effectLst/>
                          <a:latin typeface="나눔스퀘어 Bold"/>
                          <a:ea typeface="나눔스퀘어 Bold"/>
                        </a:rPr>
                        <a:t>810 </a:t>
                      </a:r>
                      <a:endParaRPr lang="en-US" altLang="ko-KR" sz="1000" b="0" i="0" u="none" strike="noStrike">
                        <a:solidFill>
                          <a:srgbClr val="000000"/>
                        </a:solidFill>
                        <a:latin typeface="나눔스퀘어 Bold"/>
                        <a:ea typeface="나눔스퀘어 Bold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 rowSpan="2">
                  <a:txBody>
                    <a:bodyPr vert="horz" lIns="0" tIns="0" rIns="0" bIns="0" anchor="ctr" anchorCtr="0"/>
                    <a:p>
                      <a:pPr lvl="0" algn="ctr">
                        <a:defRPr/>
                      </a:pPr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나눔스퀘어 Bold"/>
                          <a:ea typeface="나눔스퀘어 Bold"/>
                        </a:rPr>
                        <a:t>       </a:t>
                      </a:r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effectLst/>
                          <a:latin typeface="나눔스퀘어 Bold"/>
                          <a:ea typeface="나눔스퀘어 Bold"/>
                        </a:rPr>
                        <a:t>660 </a:t>
                      </a:r>
                      <a:endParaRPr lang="en-US" altLang="ko-KR" sz="1000" b="0" i="0" u="none" strike="noStrike">
                        <a:solidFill>
                          <a:srgbClr val="000000"/>
                        </a:solidFill>
                        <a:latin typeface="나눔스퀘어 Bold"/>
                        <a:ea typeface="나눔스퀘어 Bold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 rowSpan="2">
                  <a:txBody>
                    <a:bodyPr vert="horz" lIns="0" tIns="0" rIns="0" bIns="0" anchor="ctr" anchorCtr="0"/>
                    <a:p>
                      <a:pPr lvl="0" algn="ctr">
                        <a:defRPr/>
                      </a:pPr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나눔스퀘어 Bold"/>
                          <a:ea typeface="나눔스퀘어 Bold"/>
                        </a:rPr>
                        <a:t>       </a:t>
                      </a:r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effectLst/>
                          <a:latin typeface="나눔스퀘어 Bold"/>
                          <a:ea typeface="나눔스퀘어 Bold"/>
                        </a:rPr>
                        <a:t>700 </a:t>
                      </a:r>
                      <a:endParaRPr lang="en-US" altLang="ko-KR" sz="1000" b="0" i="0" u="none" strike="noStrike">
                        <a:solidFill>
                          <a:srgbClr val="000000"/>
                        </a:solidFill>
                        <a:latin typeface="나눔스퀘어 Bold"/>
                        <a:ea typeface="나눔스퀘어 Bold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 rowSpan="2">
                  <a:txBody>
                    <a:bodyPr vert="horz" lIns="0" tIns="0" rIns="0" bIns="0" anchor="ctr" anchorCtr="0"/>
                    <a:p>
                      <a:pPr lvl="0" algn="ctr">
                        <a:defRPr/>
                      </a:pPr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나눔스퀘어 Bold"/>
                          <a:ea typeface="나눔스퀘어 Bold"/>
                        </a:rPr>
                        <a:t>     </a:t>
                      </a:r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effectLst/>
                          <a:latin typeface="나눔스퀘어 Bold"/>
                          <a:ea typeface="나눔스퀘어 Bold"/>
                        </a:rPr>
                        <a:t>1,060 </a:t>
                      </a:r>
                      <a:endParaRPr lang="en-US" altLang="ko-KR" sz="1000" b="0" i="0" u="none" strike="noStrike">
                        <a:solidFill>
                          <a:srgbClr val="000000"/>
                        </a:solidFill>
                        <a:latin typeface="나눔스퀘어 Bold"/>
                        <a:ea typeface="나눔스퀘어 Bold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</a:tr>
              <a:tr h="280343">
                <a:tc vMerge="1">
                  <a:txBody>
                    <a:bodyPr/>
                    <a:p>
                      <a:pPr lvl="0" latinLnBrk="1">
                        <a:defRPr/>
                      </a:pPr>
                      <a:endParaRPr lang="ko-KR" altLang="en-US"/>
                    </a:p>
                  </a:txBody>
                  <a:tcPr marL="91440" marR="91440"/>
                </a:tc>
                <a:tc>
                  <a:txBody>
                    <a:bodyPr vert="horz" lIns="0" tIns="0" rIns="0" bIns="0" anchor="ctr" anchorCtr="0"/>
                    <a:p>
                      <a:pPr lvl="0" algn="ctr">
                        <a:defRPr/>
                      </a:pPr>
                      <a:r>
                        <a:rPr lang="en-US" altLang="ko-KR" sz="1000" b="1" i="0" u="none" strike="noStrike">
                          <a:solidFill>
                            <a:schemeClr val="tx1"/>
                          </a:solidFill>
                          <a:effectLst/>
                          <a:latin typeface="나눔스퀘어 Bold"/>
                          <a:ea typeface="나눔스퀘어 Bold"/>
                        </a:rPr>
                        <a:t>3,001 </a:t>
                      </a:r>
                      <a:r>
                        <a:rPr lang="ko-KR" altLang="en-US" sz="1000" b="1" i="0" u="none" strike="noStrike">
                          <a:solidFill>
                            <a:schemeClr val="tx1"/>
                          </a:solidFill>
                          <a:effectLst/>
                          <a:latin typeface="나눔스퀘어 Bold"/>
                          <a:ea typeface="나눔스퀘어 Bold"/>
                        </a:rPr>
                        <a:t>이상</a:t>
                      </a:r>
                      <a:endParaRPr lang="ko-KR" altLang="en-US" sz="1000" b="1" i="0" u="none" strike="noStrike">
                        <a:solidFill>
                          <a:schemeClr val="tx1"/>
                        </a:solidFill>
                        <a:latin typeface="나눔스퀘어 Bold"/>
                        <a:ea typeface="나눔스퀘어 Bold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rgbClr val="dce6f2"/>
                    </a:solidFill>
                  </a:tcPr>
                </a:tc>
                <a:tc vMerge="1">
                  <a:txBody>
                    <a:bodyPr/>
                    <a:p>
                      <a:pPr lvl="0" latinLnBrk="1">
                        <a:defRPr/>
                      </a:pPr>
                      <a:endParaRPr lang="ko-KR" altLang="en-US"/>
                    </a:p>
                  </a:txBody>
                  <a:tcPr marL="91440" marR="91440"/>
                </a:tc>
                <a:tc vMerge="1">
                  <a:txBody>
                    <a:bodyPr/>
                    <a:p>
                      <a:pPr lvl="0" latinLnBrk="1">
                        <a:defRPr/>
                      </a:pPr>
                      <a:endParaRPr lang="ko-KR" altLang="en-US"/>
                    </a:p>
                  </a:txBody>
                  <a:tcPr marL="91440" marR="91440"/>
                </a:tc>
                <a:tc vMerge="1">
                  <a:txBody>
                    <a:bodyPr/>
                    <a:p>
                      <a:pPr lvl="0" latinLnBrk="1">
                        <a:defRPr/>
                      </a:pPr>
                      <a:endParaRPr lang="ko-KR" altLang="en-US"/>
                    </a:p>
                  </a:txBody>
                  <a:tcPr marL="91440" marR="91440"/>
                </a:tc>
                <a:tc>
                  <a:txBody>
                    <a:bodyPr vert="horz" lIns="0" tIns="0" rIns="0" bIns="0" anchor="ctr" anchorCtr="0"/>
                    <a:p>
                      <a:pPr lvl="0" algn="ctr">
                        <a:defRPr/>
                      </a:pPr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나눔스퀘어 Bold"/>
                          <a:ea typeface="나눔스퀘어 Bold"/>
                        </a:rPr>
                        <a:t>       </a:t>
                      </a:r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effectLst/>
                          <a:latin typeface="나눔스퀘어 Bold"/>
                          <a:ea typeface="나눔스퀘어 Bold"/>
                        </a:rPr>
                        <a:t>990 </a:t>
                      </a:r>
                      <a:endParaRPr lang="en-US" altLang="ko-KR" sz="1000" b="0" i="0" u="none" strike="noStrike">
                        <a:solidFill>
                          <a:srgbClr val="000000"/>
                        </a:solidFill>
                        <a:latin typeface="나눔스퀘어 Bold"/>
                        <a:ea typeface="나눔스퀘어 Bold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 vMerge="1">
                  <a:txBody>
                    <a:bodyPr/>
                    <a:p>
                      <a:pPr lvl="0" latinLnBrk="1">
                        <a:defRPr/>
                      </a:pPr>
                      <a:endParaRPr lang="ko-KR" altLang="en-US"/>
                    </a:p>
                  </a:txBody>
                  <a:tcPr marL="91440" marR="91440"/>
                </a:tc>
                <a:tc vMerge="1">
                  <a:txBody>
                    <a:bodyPr/>
                    <a:p>
                      <a:pPr lvl="0" latinLnBrk="1">
                        <a:defRPr/>
                      </a:pPr>
                      <a:endParaRPr lang="ko-KR" altLang="en-US"/>
                    </a:p>
                  </a:txBody>
                  <a:tcPr marL="91440" marR="91440"/>
                </a:tc>
                <a:tc vMerge="1">
                  <a:txBody>
                    <a:bodyPr/>
                    <a:p>
                      <a:pPr lvl="0" latinLnBrk="1">
                        <a:defRPr/>
                      </a:pPr>
                      <a:endParaRPr lang="ko-KR" altLang="en-US"/>
                    </a:p>
                  </a:txBody>
                  <a:tcPr marL="91440" marR="91440"/>
                </a:tc>
              </a:tr>
              <a:tr h="280343">
                <a:tc rowSpan="2">
                  <a:txBody>
                    <a:bodyPr vert="horz" lIns="0" tIns="0" rIns="0" bIns="0" anchor="t" anchorCtr="0"/>
                    <a:p>
                      <a:pPr lvl="0" algn="ctr">
                        <a:defRPr/>
                      </a:pPr>
                      <a:r>
                        <a:rPr lang="ko-KR" altLang="en-US" sz="1100" b="1" i="0" u="none" strike="noStrike">
                          <a:solidFill>
                            <a:schemeClr val="tx1"/>
                          </a:solidFill>
                          <a:effectLst/>
                          <a:latin typeface="나눔스퀘어 Bold"/>
                          <a:ea typeface="나눔스퀘어 Bold"/>
                        </a:rPr>
                        <a:t>산업용</a:t>
                      </a:r>
                      <a:endParaRPr lang="ko-KR" altLang="en-US" sz="1100" b="1" i="0" u="none" strike="noStrike">
                        <a:solidFill>
                          <a:schemeClr val="tx1"/>
                        </a:solidFill>
                        <a:latin typeface="나눔스퀘어 Bold"/>
                        <a:ea typeface="나눔스퀘어 Bold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rgbClr val="dce6f2"/>
                    </a:solidFill>
                  </a:tcPr>
                </a:tc>
                <a:tc>
                  <a:txBody>
                    <a:bodyPr vert="horz" lIns="0" tIns="0" rIns="0" bIns="0" anchor="ctr" anchorCtr="0"/>
                    <a:p>
                      <a:pPr lvl="0" algn="ctr">
                        <a:defRPr/>
                      </a:pPr>
                      <a:r>
                        <a:rPr lang="en-US" altLang="ko-KR" sz="1000" b="1" i="0" u="none" strike="noStrike">
                          <a:solidFill>
                            <a:schemeClr val="tx1"/>
                          </a:solidFill>
                          <a:effectLst/>
                          <a:latin typeface="나눔스퀘어 Bold"/>
                          <a:ea typeface="나눔스퀘어 Bold"/>
                        </a:rPr>
                        <a:t>1~300</a:t>
                      </a:r>
                      <a:endParaRPr lang="en-US" altLang="ko-KR" sz="1000" b="1" i="0" u="none" strike="noStrike">
                        <a:solidFill>
                          <a:schemeClr val="tx1"/>
                        </a:solidFill>
                        <a:latin typeface="나눔스퀘어 Bold"/>
                        <a:ea typeface="나눔스퀘어 Bold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rgbClr val="dce6f2"/>
                    </a:solidFill>
                  </a:tcPr>
                </a:tc>
                <a:tc rowSpan="2">
                  <a:txBody>
                    <a:bodyPr vert="horz" lIns="0" tIns="0" rIns="0" bIns="0" anchor="ctr" anchorCtr="0"/>
                    <a:p>
                      <a:pPr lvl="0" algn="ctr">
                        <a:defRPr/>
                      </a:pPr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effectLst/>
                          <a:latin typeface="나눔스퀘어 Bold"/>
                          <a:ea typeface="나눔스퀘어 Bold"/>
                        </a:rPr>
                        <a:t>-</a:t>
                      </a:r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나눔스퀘어 Bold"/>
                          <a:ea typeface="나눔스퀘어 Bold"/>
                        </a:rPr>
                        <a:t>　</a:t>
                      </a:r>
                      <a:endParaRPr lang="ko-KR" altLang="en-US" sz="1000" b="0" i="0" u="none" strike="noStrike">
                        <a:solidFill>
                          <a:srgbClr val="000000"/>
                        </a:solidFill>
                        <a:latin typeface="나눔스퀘어 Bold"/>
                        <a:ea typeface="나눔스퀘어 Bold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 rowSpan="2">
                  <a:txBody>
                    <a:bodyPr vert="horz" lIns="0" tIns="0" rIns="0" bIns="0" anchor="ctr" anchorCtr="0"/>
                    <a:p>
                      <a:pPr lvl="0" algn="ctr">
                        <a:defRPr/>
                      </a:pPr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effectLst/>
                          <a:latin typeface="나눔스퀘어 Bold"/>
                          <a:ea typeface="나눔스퀘어 Bold"/>
                        </a:rPr>
                        <a:t>150</a:t>
                      </a:r>
                      <a:endParaRPr lang="en-US" altLang="ko-KR" sz="1000" b="0" i="0" u="none" strike="noStrike">
                        <a:solidFill>
                          <a:srgbClr val="000000"/>
                        </a:solidFill>
                        <a:effectLst/>
                        <a:latin typeface="나눔스퀘어 Bold"/>
                        <a:ea typeface="나눔스퀘어 Bold"/>
                      </a:endParaRPr>
                    </a:p>
                    <a:p>
                      <a:pPr lvl="0" algn="ctr">
                        <a:defRPr/>
                      </a:pPr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effectLst/>
                          <a:latin typeface="나눔스퀘어 Bold"/>
                          <a:ea typeface="나눔스퀘어 Bold"/>
                        </a:rPr>
                        <a:t>(</a:t>
                      </a:r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나눔스퀘어 Bold"/>
                          <a:ea typeface="나눔스퀘어 Bold"/>
                        </a:rPr>
                        <a:t>기본요금</a:t>
                      </a:r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나눔스퀘어 Bold"/>
                        <a:ea typeface="나눔스퀘어 Bold"/>
                      </a:endParaRPr>
                    </a:p>
                    <a:p>
                      <a:pPr lvl="0" algn="ctr">
                        <a:defRPr/>
                      </a:pPr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effectLst/>
                          <a:latin typeface="나눔스퀘어 Bold"/>
                          <a:ea typeface="나눔스퀘어 Bold"/>
                        </a:rPr>
                        <a:t>15,000</a:t>
                      </a:r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나눔스퀘어 Bold"/>
                          <a:ea typeface="나눔스퀘어 Bold"/>
                        </a:rPr>
                        <a:t>원</a:t>
                      </a:r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effectLst/>
                          <a:latin typeface="나눔스퀘어 Bold"/>
                          <a:ea typeface="나눔스퀘어 Bold"/>
                        </a:rPr>
                        <a:t>)</a:t>
                      </a:r>
                      <a:endParaRPr lang="en-US" altLang="ko-KR" sz="1000" b="0" i="0" u="none" strike="noStrike">
                        <a:solidFill>
                          <a:srgbClr val="000000"/>
                        </a:solidFill>
                        <a:effectLst/>
                        <a:latin typeface="나눔스퀘어 Bold"/>
                        <a:ea typeface="나눔스퀘어 Bold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 rowSpan="2">
                  <a:txBody>
                    <a:bodyPr vert="horz" lIns="0" tIns="0" rIns="0" bIns="0" anchor="ctr" anchorCtr="0"/>
                    <a:p>
                      <a:pPr lvl="0" algn="ctr">
                        <a:defRPr/>
                      </a:pPr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나눔스퀘어 Bold"/>
                          <a:ea typeface="나눔스퀘어 Bold"/>
                        </a:rPr>
                        <a:t>       </a:t>
                      </a:r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effectLst/>
                          <a:latin typeface="나눔스퀘어 Bold"/>
                          <a:ea typeface="나눔스퀘어 Bold"/>
                        </a:rPr>
                        <a:t>310 </a:t>
                      </a:r>
                      <a:endParaRPr lang="en-US" altLang="ko-KR" sz="1000" b="0" i="0" u="none" strike="noStrike">
                        <a:solidFill>
                          <a:srgbClr val="000000"/>
                        </a:solidFill>
                        <a:latin typeface="나눔스퀘어 Bold"/>
                        <a:ea typeface="나눔스퀘어 Bold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 rowSpan="2">
                  <a:txBody>
                    <a:bodyPr vert="horz" lIns="0" tIns="0" rIns="0" bIns="0" anchor="ctr" anchorCtr="0"/>
                    <a:p>
                      <a:pPr lvl="0" algn="ctr">
                        <a:defRPr/>
                      </a:pPr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effectLst/>
                          <a:latin typeface="나눔스퀘어 Bold"/>
                          <a:ea typeface="나눔스퀘어 Bold"/>
                        </a:rPr>
                        <a:t>-</a:t>
                      </a:r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나눔스퀘어 Bold"/>
                        <a:ea typeface="나눔스퀘어 Bold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>
                  <a:txBody>
                    <a:bodyPr vert="horz" lIns="0" tIns="0" rIns="0" bIns="0" anchor="ctr" anchorCtr="0"/>
                    <a:p>
                      <a:pPr lvl="0" algn="ctr">
                        <a:defRPr/>
                      </a:pPr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나눔스퀘어 Bold"/>
                          <a:ea typeface="나눔스퀘어 Bold"/>
                        </a:rPr>
                        <a:t>       </a:t>
                      </a:r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effectLst/>
                          <a:latin typeface="나눔스퀘어 Bold"/>
                          <a:ea typeface="나눔스퀘어 Bold"/>
                        </a:rPr>
                        <a:t>610 </a:t>
                      </a:r>
                      <a:endParaRPr lang="en-US" altLang="ko-KR" sz="1000" b="0" i="0" u="none" strike="noStrike">
                        <a:solidFill>
                          <a:srgbClr val="000000"/>
                        </a:solidFill>
                        <a:latin typeface="나눔스퀘어 Bold"/>
                        <a:ea typeface="나눔스퀘어 Bold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 rowSpan="2">
                  <a:txBody>
                    <a:bodyPr vert="horz" lIns="0" tIns="0" rIns="0" bIns="0" anchor="ctr" anchorCtr="0"/>
                    <a:p>
                      <a:pPr lvl="0" algn="ctr">
                        <a:defRPr/>
                      </a:pPr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나눔스퀘어 Bold"/>
                          <a:ea typeface="나눔스퀘어 Bold"/>
                        </a:rPr>
                        <a:t>       </a:t>
                      </a:r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effectLst/>
                          <a:latin typeface="나눔스퀘어 Bold"/>
                          <a:ea typeface="나눔스퀘어 Bold"/>
                        </a:rPr>
                        <a:t>170 </a:t>
                      </a:r>
                      <a:endParaRPr lang="en-US" altLang="ko-KR" sz="1000" b="0" i="0" u="none" strike="noStrike">
                        <a:solidFill>
                          <a:srgbClr val="000000"/>
                        </a:solidFill>
                        <a:latin typeface="나눔스퀘어 Bold"/>
                        <a:ea typeface="나눔스퀘어 Bold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 rowSpan="2">
                  <a:txBody>
                    <a:bodyPr vert="horz" lIns="0" tIns="0" rIns="0" bIns="0" anchor="ctr" anchorCtr="0"/>
                    <a:p>
                      <a:pPr lvl="0" algn="ctr">
                        <a:defRPr/>
                      </a:pPr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나눔스퀘어 Bold"/>
                          <a:ea typeface="나눔스퀘어 Bold"/>
                        </a:rPr>
                        <a:t>　</a:t>
                      </a:r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effectLst/>
                          <a:latin typeface="나눔스퀘어 Bold"/>
                          <a:ea typeface="나눔스퀘어 Bold"/>
                        </a:rPr>
                        <a:t>-</a:t>
                      </a:r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나눔스퀘어 Bold"/>
                        <a:ea typeface="나눔스퀘어 Bold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</a:tr>
              <a:tr h="268153">
                <a:tc vMerge="1">
                  <a:txBody>
                    <a:bodyPr/>
                    <a:p>
                      <a:pPr lvl="0" latinLnBrk="1">
                        <a:defRPr/>
                      </a:pPr>
                      <a:endParaRPr lang="ko-KR" altLang="en-US"/>
                    </a:p>
                  </a:txBody>
                  <a:tcPr marL="91440" marR="91440">
                    <a:lnT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</a:tcPr>
                </a:tc>
                <a:tc>
                  <a:txBody>
                    <a:bodyPr vert="horz" lIns="0" tIns="0" rIns="0" bIns="0" anchor="ctr" anchorCtr="0"/>
                    <a:p>
                      <a:pPr lvl="0" algn="ctr">
                        <a:defRPr/>
                      </a:pPr>
                      <a:r>
                        <a:rPr lang="en-US" altLang="ko-KR" sz="1000" b="1" i="0" u="none" strike="noStrike">
                          <a:solidFill>
                            <a:schemeClr val="tx1"/>
                          </a:solidFill>
                          <a:effectLst/>
                          <a:latin typeface="나눔스퀘어 Bold"/>
                          <a:ea typeface="나눔스퀘어 Bold"/>
                        </a:rPr>
                        <a:t>301</a:t>
                      </a:r>
                      <a:r>
                        <a:rPr lang="ko-KR" altLang="en-US" sz="1000" b="1" i="0" u="none" strike="noStrike">
                          <a:solidFill>
                            <a:schemeClr val="tx1"/>
                          </a:solidFill>
                          <a:effectLst/>
                          <a:latin typeface="나눔스퀘어 Bold"/>
                          <a:ea typeface="나눔스퀘어 Bold"/>
                        </a:rPr>
                        <a:t>이상</a:t>
                      </a:r>
                      <a:endParaRPr lang="ko-KR" altLang="en-US" sz="1000" b="1" i="0" u="none" strike="noStrike">
                        <a:solidFill>
                          <a:schemeClr val="tx1"/>
                        </a:solidFill>
                        <a:latin typeface="나눔스퀘어 Bold"/>
                        <a:ea typeface="나눔스퀘어 Bold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rgbClr val="dce6f2"/>
                    </a:solidFill>
                  </a:tcPr>
                </a:tc>
                <a:tc vMerge="1">
                  <a:txBody>
                    <a:bodyPr/>
                    <a:p>
                      <a:pPr lvl="0" latinLnBrk="1">
                        <a:defRPr/>
                      </a:pPr>
                      <a:endParaRPr lang="ko-KR" altLang="en-US"/>
                    </a:p>
                  </a:txBody>
                  <a:tcPr marL="91440" marR="91440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T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</a:tcPr>
                </a:tc>
                <a:tc vMerge="1">
                  <a:txBody>
                    <a:bodyPr/>
                    <a:p>
                      <a:pPr lvl="0" latinLnBrk="1">
                        <a:defRPr/>
                      </a:pPr>
                      <a:endParaRPr lang="ko-KR" altLang="en-US"/>
                    </a:p>
                  </a:txBody>
                  <a:tcPr marL="91440" marR="91440"/>
                </a:tc>
                <a:tc vMerge="1">
                  <a:txBody>
                    <a:bodyPr/>
                    <a:p>
                      <a:pPr lvl="0" latinLnBrk="1">
                        <a:defRPr/>
                      </a:pPr>
                      <a:endParaRPr lang="ko-KR" altLang="en-US"/>
                    </a:p>
                  </a:txBody>
                  <a:tcPr marL="91440" marR="91440">
                    <a:lnT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</a:tcPr>
                </a:tc>
                <a:tc vMerge="1">
                  <a:txBody>
                    <a:bodyPr/>
                    <a:p>
                      <a:pPr lvl="0" latinLnBrk="1">
                        <a:defRPr/>
                      </a:pPr>
                      <a:endParaRPr lang="ko-KR" altLang="en-US"/>
                    </a:p>
                  </a:txBody>
                  <a:tcPr marL="91440" marR="91440">
                    <a:lnT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</a:tcPr>
                </a:tc>
                <a:tc>
                  <a:txBody>
                    <a:bodyPr vert="horz" lIns="0" tIns="0" rIns="0" bIns="0" anchor="ctr" anchorCtr="0"/>
                    <a:p>
                      <a:pPr lvl="0" algn="ctr">
                        <a:defRPr/>
                      </a:pPr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나눔스퀘어 Bold"/>
                          <a:ea typeface="나눔스퀘어 Bold"/>
                        </a:rPr>
                        <a:t>       </a:t>
                      </a:r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effectLst/>
                          <a:latin typeface="나눔스퀘어 Bold"/>
                          <a:ea typeface="나눔스퀘어 Bold"/>
                        </a:rPr>
                        <a:t>650 </a:t>
                      </a:r>
                      <a:endParaRPr lang="en-US" altLang="ko-KR" sz="1000" b="0" i="0" u="none" strike="noStrike">
                        <a:solidFill>
                          <a:srgbClr val="000000"/>
                        </a:solidFill>
                        <a:latin typeface="나눔스퀘어 Bold"/>
                        <a:ea typeface="나눔스퀘어 Bold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 vMerge="1">
                  <a:txBody>
                    <a:bodyPr/>
                    <a:p>
                      <a:pPr lvl="0" latinLnBrk="1">
                        <a:defRPr/>
                      </a:pPr>
                      <a:endParaRPr lang="ko-KR" altLang="en-US"/>
                    </a:p>
                  </a:txBody>
                  <a:tcPr marL="91440" marR="91440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T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</a:tcPr>
                </a:tc>
                <a:tc vMerge="1">
                  <a:txBody>
                    <a:bodyPr/>
                    <a:p>
                      <a:pPr lvl="0" latinLnBrk="1">
                        <a:defRPr/>
                      </a:pPr>
                      <a:endParaRPr lang="ko-KR" altLang="en-US"/>
                    </a:p>
                  </a:txBody>
                  <a:tcPr marL="91440" marR="91440">
                    <a:lnT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</a:tcPr>
                </a:tc>
              </a:tr>
            </a:tbl>
          </a:graphicData>
        </a:graphic>
      </p:graphicFrame>
      <p:sp>
        <p:nvSpPr>
          <p:cNvPr id="6" name="포인트가 12개인 별 16"/>
          <p:cNvSpPr/>
          <p:nvPr/>
        </p:nvSpPr>
        <p:spPr>
          <a:xfrm>
            <a:off x="6142907" y="1499489"/>
            <a:ext cx="264710" cy="262683"/>
          </a:xfrm>
          <a:prstGeom prst="star5">
            <a:avLst>
              <a:gd name="adj" fmla="val 19098"/>
              <a:gd name="hf" fmla="val 105146"/>
              <a:gd name="vf" fmla="val 110557"/>
            </a:avLst>
          </a:prstGeom>
          <a:ln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lvl="0" algn="ctr">
              <a:defRPr/>
            </a:pPr>
            <a:endParaRPr lang="ko-KR" altLang="en-US"/>
          </a:p>
        </p:txBody>
      </p:sp>
      <p:sp>
        <p:nvSpPr>
          <p:cNvPr id="7" name="TextBox 6"/>
          <p:cNvSpPr txBox="1"/>
          <p:nvPr/>
        </p:nvSpPr>
        <p:spPr>
          <a:xfrm>
            <a:off x="5144229" y="1338551"/>
            <a:ext cx="1639722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xmlns:mc="http://schemas.openxmlformats.org/markup-compatibility/2006" xmlns:hp="http://schemas.haansoft.com/office/presentation/8.0" lang="en-US" altLang="ko-KR" sz="1000" b="1" mc:Ignorable="hp" hp:hslEmbossed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</a:rPr>
              <a:t>2023</a:t>
            </a:r>
            <a:r>
              <a:rPr xmlns:mc="http://schemas.openxmlformats.org/markup-compatibility/2006" xmlns:hp="http://schemas.haansoft.com/office/presentation/8.0" lang="ko-KR" altLang="en-US" sz="1000" b="1" mc:Ignorable="hp" hp:hslEmbossed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</a:rPr>
              <a:t>년</a:t>
            </a:r>
            <a:r>
              <a:rPr xmlns:mc="http://schemas.openxmlformats.org/markup-compatibility/2006" xmlns:hp="http://schemas.haansoft.com/office/presentation/8.0" lang="en-US" altLang="ko-KR" sz="1000" b="1" mc:Ignorable="hp" hp:hslEmbossed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</a:rPr>
              <a:t> </a:t>
            </a:r>
            <a:r>
              <a:rPr xmlns:mc="http://schemas.openxmlformats.org/markup-compatibility/2006" xmlns:hp="http://schemas.haansoft.com/office/presentation/8.0" lang="ko-KR" altLang="en-US" sz="1000" b="1" mc:Ignorable="hp" hp:hslEmbossed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</a:rPr>
              <a:t>인상예정</a:t>
            </a:r>
            <a:endParaRPr xmlns:mc="http://schemas.openxmlformats.org/markup-compatibility/2006" xmlns:hp="http://schemas.haansoft.com/office/presentation/8.0" lang="en-US" altLang="ko-KR" sz="1000" b="1" mc:Ignorable="hp" hp:hslEmbossed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40"/>
                  </a:srgbClr>
                </a:outerShdw>
              </a:effectLst>
            </a:endParaRPr>
          </a:p>
        </p:txBody>
      </p:sp>
      <p:sp>
        <p:nvSpPr>
          <p:cNvPr id="8" name="포인트가 12개인 별 16"/>
          <p:cNvSpPr/>
          <p:nvPr/>
        </p:nvSpPr>
        <p:spPr>
          <a:xfrm>
            <a:off x="7921921" y="1499489"/>
            <a:ext cx="264710" cy="262683"/>
          </a:xfrm>
          <a:prstGeom prst="star5">
            <a:avLst>
              <a:gd name="adj" fmla="val 19098"/>
              <a:gd name="hf" fmla="val 105146"/>
              <a:gd name="vf" fmla="val 110557"/>
            </a:avLst>
          </a:prstGeom>
          <a:ln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lvl="0" algn="ctr">
              <a:defRPr/>
            </a:pPr>
            <a:endParaRPr lang="ko-KR" altLang="en-US"/>
          </a:p>
        </p:txBody>
      </p:sp>
      <p:sp>
        <p:nvSpPr>
          <p:cNvPr id="9" name="TextBox 8"/>
          <p:cNvSpPr txBox="1"/>
          <p:nvPr/>
        </p:nvSpPr>
        <p:spPr>
          <a:xfrm>
            <a:off x="7055219" y="1329124"/>
            <a:ext cx="1639722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xmlns:mc="http://schemas.openxmlformats.org/markup-compatibility/2006" xmlns:hp="http://schemas.haansoft.com/office/presentation/8.0" lang="en-US" altLang="ko-KR" sz="1000" b="1" mc:Ignorable="hp" hp:hslEmbossed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</a:rPr>
              <a:t>2023</a:t>
            </a:r>
            <a:r>
              <a:rPr xmlns:mc="http://schemas.openxmlformats.org/markup-compatibility/2006" xmlns:hp="http://schemas.haansoft.com/office/presentation/8.0" lang="ko-KR" altLang="en-US" sz="1000" b="1" mc:Ignorable="hp" hp:hslEmbossed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</a:rPr>
              <a:t>년</a:t>
            </a:r>
            <a:r>
              <a:rPr xmlns:mc="http://schemas.openxmlformats.org/markup-compatibility/2006" xmlns:hp="http://schemas.haansoft.com/office/presentation/8.0" lang="en-US" altLang="ko-KR" sz="1000" b="1" mc:Ignorable="hp" hp:hslEmbossed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</a:rPr>
              <a:t> </a:t>
            </a:r>
            <a:r>
              <a:rPr xmlns:mc="http://schemas.openxmlformats.org/markup-compatibility/2006" xmlns:hp="http://schemas.haansoft.com/office/presentation/8.0" lang="ko-KR" altLang="en-US" sz="1000" b="1" mc:Ignorable="hp" hp:hslEmbossed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</a:rPr>
              <a:t>인상예정</a:t>
            </a:r>
            <a:endParaRPr xmlns:mc="http://schemas.openxmlformats.org/markup-compatibility/2006" xmlns:hp="http://schemas.haansoft.com/office/presentation/8.0" lang="en-US" altLang="ko-KR" sz="1000" b="1" mc:Ignorable="hp" hp:hslEmbossed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40"/>
                  </a:srgbClr>
                </a:outerShdw>
              </a:effectLst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034813" y="1192410"/>
            <a:ext cx="9781410" cy="369332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defRPr/>
            </a:pPr>
            <a:r>
              <a:rPr lang="ko-KR" altLang="en-US" b="1">
                <a:latin typeface="나눔스퀘어 ExtraBold"/>
                <a:ea typeface="나눔스퀘어 ExtraBold"/>
                <a:cs typeface="+mn-cs"/>
              </a:rPr>
              <a:t>특광역시 상수도 업종별</a:t>
            </a:r>
            <a:r>
              <a:rPr lang="en-US" altLang="ko-KR" b="1">
                <a:latin typeface="나눔스퀘어 ExtraBold"/>
                <a:ea typeface="나눔스퀘어 ExtraBold"/>
                <a:cs typeface="+mn-cs"/>
              </a:rPr>
              <a:t>·</a:t>
            </a:r>
            <a:r>
              <a:rPr lang="ko-KR" altLang="en-US" b="1">
                <a:latin typeface="나눔스퀘어 ExtraBold"/>
                <a:ea typeface="나눔스퀘어 ExtraBold"/>
                <a:cs typeface="+mn-cs"/>
              </a:rPr>
              <a:t>단계별 요율 비교</a:t>
            </a:r>
            <a:endParaRPr lang="ko-KR" altLang="en-US" b="1">
              <a:latin typeface="나눔스퀘어 ExtraBold"/>
              <a:ea typeface="나눔스퀘어 ExtraBold"/>
              <a:cs typeface="+mn-cs"/>
            </a:endParaRPr>
          </a:p>
        </p:txBody>
      </p:sp>
      <p:pic>
        <p:nvPicPr>
          <p:cNvPr id="11" name="Picture 3" descr="D:\0.DATA(-2016)\파워포인트 자료\소스_PNG 이미지\#기타아이콘\0120.png"/>
          <p:cNvPicPr>
            <a:picLocks noChangeAspect="1" noChangeArrowheads="1"/>
          </p:cNvPicPr>
          <p:nvPr/>
        </p:nvPicPr>
        <p:blipFill rotWithShape="1">
          <a:blip r:embed="rId2">
            <a:duotone>
              <a:prstClr val="black"/>
              <a:schemeClr val="accent5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>
          <a:xfrm>
            <a:off x="685800" y="1192410"/>
            <a:ext cx="349013" cy="349013"/>
          </a:xfrm>
          <a:prstGeom prst="rect">
            <a:avLst/>
          </a:prstGeom>
          <a:noFill/>
        </p:spPr>
      </p:pic>
      <p:sp>
        <p:nvSpPr>
          <p:cNvPr id="12" name="TextBox 11"/>
          <p:cNvSpPr txBox="1"/>
          <p:nvPr/>
        </p:nvSpPr>
        <p:spPr>
          <a:xfrm>
            <a:off x="357869" y="113586"/>
            <a:ext cx="10581375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altLang="ko-KR" sz="2800">
                <a:ln w="9525">
                  <a:solidFill>
                    <a:schemeClr val="bg2">
                      <a:lumMod val="50000"/>
                      <a:alpha val="15000"/>
                    </a:schemeClr>
                  </a:solidFill>
                </a:ln>
                <a:solidFill>
                  <a:schemeClr val="bg1"/>
                </a:solidFill>
                <a:latin typeface="나눔스퀘어 ExtraBold"/>
                <a:ea typeface="나눔스퀘어 ExtraBold"/>
                <a:cs typeface="+mn-cs"/>
              </a:rPr>
              <a:t>3. </a:t>
            </a:r>
            <a:r>
              <a:rPr lang="ko-KR" altLang="en-US" sz="2800">
                <a:ln w="9525">
                  <a:solidFill>
                    <a:schemeClr val="bg2">
                      <a:lumMod val="50000"/>
                      <a:alpha val="15000"/>
                    </a:schemeClr>
                  </a:solidFill>
                </a:ln>
                <a:solidFill>
                  <a:schemeClr val="bg1"/>
                </a:solidFill>
                <a:latin typeface="나눔스퀘어 ExtraBold"/>
                <a:ea typeface="나눔스퀘어 ExtraBold"/>
                <a:cs typeface="+mn-cs"/>
              </a:rPr>
              <a:t>상수도 사업 현황</a:t>
            </a:r>
            <a:endParaRPr lang="ko-KR" altLang="en-US" sz="2800">
              <a:solidFill>
                <a:schemeClr val="bg1"/>
              </a:solidFill>
              <a:latin typeface="나눔스퀘어 ExtraBold"/>
              <a:ea typeface="나눔스퀘어 ExtraBold"/>
              <a:cs typeface="+mn-cs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mc:Ignorable="p14" p14:dur="500"/>
    </mc:Choice>
    <mc:Fallback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BA15A9CA-A496-CD82-B369-D66997306C89}"/>
              </a:ext>
            </a:extLst>
          </p:cNvPr>
          <p:cNvSpPr txBox="1"/>
          <p:nvPr/>
        </p:nvSpPr>
        <p:spPr>
          <a:xfrm>
            <a:off x="357869" y="113586"/>
            <a:ext cx="105813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dirty="0">
                <a:ln>
                  <a:solidFill>
                    <a:schemeClr val="bg2">
                      <a:lumMod val="50000"/>
                      <a:alpha val="15000"/>
                    </a:schemeClr>
                  </a:solidFill>
                </a:ln>
                <a:solidFill>
                  <a:schemeClr val="bg1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3. </a:t>
            </a:r>
            <a:r>
              <a:rPr lang="ko-KR" altLang="en-US" sz="2800" dirty="0">
                <a:ln>
                  <a:solidFill>
                    <a:schemeClr val="bg2">
                      <a:lumMod val="50000"/>
                      <a:alpha val="15000"/>
                    </a:schemeClr>
                  </a:solidFill>
                </a:ln>
                <a:solidFill>
                  <a:schemeClr val="bg1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상수도 사업 현황</a:t>
            </a:r>
          </a:p>
        </p:txBody>
      </p:sp>
      <p:sp>
        <p:nvSpPr>
          <p:cNvPr id="3" name="슬라이드 번호 개체 틀 3">
            <a:extLst>
              <a:ext uri="{FF2B5EF4-FFF2-40B4-BE49-F238E27FC236}">
                <a16:creationId xmlns:a16="http://schemas.microsoft.com/office/drawing/2014/main" id="{70EFE05E-54B7-98B6-B4D9-EC390246E79C}"/>
              </a:ext>
            </a:extLst>
          </p:cNvPr>
          <p:cNvSpPr txBox="1">
            <a:spLocks/>
          </p:cNvSpPr>
          <p:nvPr/>
        </p:nvSpPr>
        <p:spPr>
          <a:xfrm>
            <a:off x="9370996" y="6577059"/>
            <a:ext cx="2743200" cy="280942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b="1" kern="120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A9013713-8F85-4DC6-9CD9-6D7320748E27}" type="slidenum">
              <a:rPr lang="ko-KR" altLang="en-US" sz="1400" smtClean="0">
                <a:solidFill>
                  <a:schemeClr val="bg1">
                    <a:lumMod val="50000"/>
                  </a:schemeClr>
                </a:solidFill>
              </a:rPr>
              <a:pPr algn="r"/>
              <a:t>10</a:t>
            </a:fld>
            <a:endParaRPr lang="ko-KR" altLang="en-US" sz="14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243611BE-B8B8-399B-2166-F667BA408B94}"/>
              </a:ext>
            </a:extLst>
          </p:cNvPr>
          <p:cNvSpPr txBox="1"/>
          <p:nvPr/>
        </p:nvSpPr>
        <p:spPr>
          <a:xfrm>
            <a:off x="1034813" y="1192410"/>
            <a:ext cx="9781410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0" h="38100"/>
            </a:sp3d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b="1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인천광역시 과거 </a:t>
            </a:r>
            <a:r>
              <a:rPr lang="en-US" altLang="ko-KR" b="1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5</a:t>
            </a:r>
            <a:r>
              <a:rPr lang="ko-KR" altLang="en-US" b="1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개연도 재무분석 </a:t>
            </a:r>
            <a:r>
              <a:rPr lang="en-US" altLang="ko-KR" b="1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– </a:t>
            </a:r>
            <a:r>
              <a:rPr lang="ko-KR" altLang="en-US" b="1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재무 상태</a:t>
            </a:r>
          </a:p>
        </p:txBody>
      </p:sp>
      <p:pic>
        <p:nvPicPr>
          <p:cNvPr id="15" name="Picture 3" descr="D:\0.DATA(-2016)\파워포인트 자료\소스_PNG 이미지\#기타아이콘\0120.png">
            <a:extLst>
              <a:ext uri="{FF2B5EF4-FFF2-40B4-BE49-F238E27FC236}">
                <a16:creationId xmlns:a16="http://schemas.microsoft.com/office/drawing/2014/main" id="{72403568-EEF6-A71F-793B-22B91100A33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1192410"/>
            <a:ext cx="349013" cy="3490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8F6ADC7-4D72-9EBA-0B01-E6C0C266F6EC}"/>
              </a:ext>
            </a:extLst>
          </p:cNvPr>
          <p:cNvSpPr txBox="1"/>
          <p:nvPr/>
        </p:nvSpPr>
        <p:spPr>
          <a:xfrm>
            <a:off x="5792495" y="1453974"/>
            <a:ext cx="1039255" cy="169277"/>
          </a:xfrm>
          <a:prstGeom prst="rect">
            <a:avLst/>
          </a:prstGeom>
          <a:noFill/>
          <a:ln w="25400">
            <a:noFill/>
          </a:ln>
          <a:effectLst/>
        </p:spPr>
        <p:txBody>
          <a:bodyPr wrap="square" lIns="0" tIns="0" rIns="0" bIns="0" rtlCol="0" anchor="ctr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100" b="0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62917">
                      <a:prstClr val="black"/>
                    </a:gs>
                    <a:gs pos="75833">
                      <a:prstClr val="black"/>
                    </a:gs>
                    <a:gs pos="40000">
                      <a:prstClr val="black"/>
                    </a:gs>
                  </a:gsLst>
                  <a:path path="circle">
                    <a:fillToRect l="50000" t="50000" r="50000" b="50000"/>
                  </a:path>
                </a:gra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(</a:t>
            </a:r>
            <a:r>
              <a:rPr kumimoji="0" lang="ko-KR" altLang="en-US" sz="1100" b="0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62917">
                      <a:prstClr val="black"/>
                    </a:gs>
                    <a:gs pos="75833">
                      <a:prstClr val="black"/>
                    </a:gs>
                    <a:gs pos="40000">
                      <a:prstClr val="black"/>
                    </a:gs>
                  </a:gsLst>
                  <a:path path="circle">
                    <a:fillToRect l="50000" t="50000" r="50000" b="50000"/>
                  </a:path>
                </a:gra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단위 </a:t>
            </a:r>
            <a:r>
              <a:rPr kumimoji="0" lang="en-US" altLang="ko-KR" sz="1100" b="0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62917">
                      <a:prstClr val="black"/>
                    </a:gs>
                    <a:gs pos="75833">
                      <a:prstClr val="black"/>
                    </a:gs>
                    <a:gs pos="40000">
                      <a:prstClr val="black"/>
                    </a:gs>
                  </a:gsLst>
                  <a:path path="circle">
                    <a:fillToRect l="50000" t="50000" r="50000" b="50000"/>
                  </a:path>
                </a:gra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: </a:t>
            </a:r>
            <a:r>
              <a:rPr lang="ko-KR" altLang="en-US" sz="1100" dirty="0">
                <a:gradFill>
                  <a:gsLst>
                    <a:gs pos="62917">
                      <a:prstClr val="black"/>
                    </a:gs>
                    <a:gs pos="75833">
                      <a:prstClr val="black"/>
                    </a:gs>
                    <a:gs pos="40000">
                      <a:prstClr val="black"/>
                    </a:gs>
                  </a:gsLst>
                  <a:path path="circle">
                    <a:fillToRect l="50000" t="50000" r="50000" b="50000"/>
                  </a:path>
                </a:gradFill>
                <a:latin typeface="맑은 고딕" panose="020B0503020000020004" pitchFamily="50" charset="-127"/>
                <a:ea typeface="맑은 고딕" panose="020B0503020000020004" pitchFamily="50" charset="-127"/>
              </a:rPr>
              <a:t>억</a:t>
            </a:r>
            <a:r>
              <a:rPr kumimoji="0" lang="ko-KR" altLang="en-US" sz="1100" b="0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62917">
                      <a:prstClr val="black"/>
                    </a:gs>
                    <a:gs pos="75833">
                      <a:prstClr val="black"/>
                    </a:gs>
                    <a:gs pos="40000">
                      <a:prstClr val="black"/>
                    </a:gs>
                  </a:gsLst>
                  <a:path path="circle">
                    <a:fillToRect l="50000" t="50000" r="50000" b="50000"/>
                  </a:path>
                </a:gra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원</a:t>
            </a:r>
            <a:r>
              <a:rPr kumimoji="0" lang="en-US" altLang="ko-KR" sz="1100" b="0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62917">
                      <a:prstClr val="black"/>
                    </a:gs>
                    <a:gs pos="75833">
                      <a:prstClr val="black"/>
                    </a:gs>
                    <a:gs pos="40000">
                      <a:prstClr val="black"/>
                    </a:gs>
                  </a:gsLst>
                  <a:path path="circle">
                    <a:fillToRect l="50000" t="50000" r="50000" b="50000"/>
                  </a:path>
                </a:gra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)</a:t>
            </a:r>
            <a:endParaRPr kumimoji="0" lang="ko-KR" altLang="en-US" sz="1100" b="0" i="0" u="none" strike="noStrike" kern="1200" cap="none" spc="0" normalizeH="0" baseline="0" noProof="0" dirty="0">
              <a:ln>
                <a:noFill/>
              </a:ln>
              <a:gradFill>
                <a:gsLst>
                  <a:gs pos="62917">
                    <a:prstClr val="black"/>
                  </a:gs>
                  <a:gs pos="75833">
                    <a:prstClr val="black"/>
                  </a:gs>
                  <a:gs pos="40000">
                    <a:prstClr val="black"/>
                  </a:gs>
                </a:gsLst>
                <a:path path="circle">
                  <a:fillToRect l="50000" t="50000" r="50000" b="50000"/>
                </a:path>
              </a:gra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5" name="모서리가 둥근 직사각형 10">
            <a:extLst>
              <a:ext uri="{FF2B5EF4-FFF2-40B4-BE49-F238E27FC236}">
                <a16:creationId xmlns:a16="http://schemas.microsoft.com/office/drawing/2014/main" id="{F741F749-F753-8F3A-5F15-9ED24C381F2C}"/>
              </a:ext>
            </a:extLst>
          </p:cNvPr>
          <p:cNvSpPr/>
          <p:nvPr/>
        </p:nvSpPr>
        <p:spPr bwMode="gray">
          <a:xfrm>
            <a:off x="6903360" y="1684404"/>
            <a:ext cx="4542243" cy="2123294"/>
          </a:xfrm>
          <a:prstGeom prst="roundRect">
            <a:avLst>
              <a:gd name="adj" fmla="val 4728"/>
            </a:avLst>
          </a:prstGeom>
          <a:noFill/>
          <a:ln w="15875">
            <a:solidFill>
              <a:schemeClr val="bg1">
                <a:lumMod val="75000"/>
              </a:schemeClr>
            </a:solidFill>
            <a:miter lim="800000"/>
            <a:headEnd/>
            <a:tailEnd/>
          </a:ln>
          <a:effectLst/>
        </p:spPr>
        <p:txBody>
          <a:bodyPr wrap="square" rtlCol="0" anchor="ctr">
            <a:noAutofit/>
            <a:flatTx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71455" marR="0" lvl="0" indent="-171455" algn="l" defTabSz="914400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맑은 고딕" panose="020B0503020000020004" pitchFamily="50" charset="-127"/>
              <a:buChar char="▷"/>
              <a:tabLst/>
              <a:defRPr/>
            </a:pPr>
            <a:r>
              <a:rPr kumimoji="0" lang="en-US" altLang="ko-KR" sz="1400" b="1" i="0" u="none" strike="noStrike" kern="1200" cap="none" spc="0" normalizeH="0" baseline="0" noProof="0" dirty="0">
                <a:ln w="13500">
                  <a:noFill/>
                  <a:prstDash val="solid"/>
                </a:ln>
                <a:solidFill>
                  <a:prstClr val="black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uLnTx/>
                <a:uFillTx/>
                <a:latin typeface="나눔스퀘어" panose="020B0600000101010101" pitchFamily="50" charset="-127"/>
                <a:ea typeface="나눔스퀘어" panose="020B0600000101010101" pitchFamily="50" charset="-127"/>
                <a:cs typeface="+mn-cs"/>
              </a:rPr>
              <a:t>(</a:t>
            </a:r>
            <a:r>
              <a:rPr kumimoji="0" lang="ko-KR" altLang="en-US" sz="1400" b="1" i="0" u="none" strike="noStrike" kern="1200" cap="none" spc="0" normalizeH="0" baseline="0" noProof="0" dirty="0">
                <a:ln w="13500">
                  <a:noFill/>
                  <a:prstDash val="solid"/>
                </a:ln>
                <a:solidFill>
                  <a:prstClr val="black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uLnTx/>
                <a:uFillTx/>
                <a:latin typeface="나눔스퀘어" panose="020B0600000101010101" pitchFamily="50" charset="-127"/>
                <a:ea typeface="나눔스퀘어" panose="020B0600000101010101" pitchFamily="50" charset="-127"/>
                <a:cs typeface="+mn-cs"/>
              </a:rPr>
              <a:t>자산</a:t>
            </a:r>
            <a:r>
              <a:rPr kumimoji="0" lang="en-US" altLang="ko-KR" sz="1400" b="1" i="0" u="none" strike="noStrike" kern="1200" cap="none" spc="0" normalizeH="0" baseline="0" noProof="0" dirty="0">
                <a:ln w="13500">
                  <a:noFill/>
                  <a:prstDash val="solid"/>
                </a:ln>
                <a:solidFill>
                  <a:prstClr val="black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uLnTx/>
                <a:uFillTx/>
                <a:latin typeface="나눔스퀘어" panose="020B0600000101010101" pitchFamily="50" charset="-127"/>
                <a:ea typeface="나눔스퀘어" panose="020B0600000101010101" pitchFamily="50" charset="-127"/>
                <a:cs typeface="+mn-cs"/>
              </a:rPr>
              <a:t>) </a:t>
            </a:r>
            <a:r>
              <a:rPr kumimoji="0" lang="ko-KR" altLang="en-US" sz="1200" b="0" i="0" u="none" strike="noStrike" kern="1200" cap="none" spc="0" normalizeH="0" baseline="0" noProof="0" dirty="0">
                <a:ln w="13500">
                  <a:noFill/>
                  <a:prstDash val="solid"/>
                </a:ln>
                <a:solidFill>
                  <a:prstClr val="black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uLnTx/>
                <a:uFillTx/>
                <a:latin typeface="나눔스퀘어" panose="020B0600000101010101" pitchFamily="50" charset="-127"/>
                <a:ea typeface="나눔스퀘어" panose="020B0600000101010101" pitchFamily="50" charset="-127"/>
                <a:cs typeface="+mn-cs"/>
              </a:rPr>
              <a:t>증가 추세 </a:t>
            </a:r>
            <a:r>
              <a:rPr kumimoji="0" lang="en-US" altLang="ko-KR" sz="1200" b="0" i="0" u="none" strike="noStrike" kern="1200" cap="none" spc="0" normalizeH="0" baseline="0" noProof="0" dirty="0">
                <a:ln w="13500">
                  <a:noFill/>
                  <a:prstDash val="solid"/>
                </a:ln>
                <a:solidFill>
                  <a:prstClr val="black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uLnTx/>
                <a:uFillTx/>
                <a:latin typeface="나눔스퀘어" panose="020B0600000101010101" pitchFamily="50" charset="-127"/>
                <a:ea typeface="나눔스퀘어" panose="020B0600000101010101" pitchFamily="50" charset="-127"/>
                <a:cs typeface="+mn-cs"/>
              </a:rPr>
              <a:t>: ‘17</a:t>
            </a:r>
            <a:r>
              <a:rPr kumimoji="0" lang="ko-KR" altLang="en-US" sz="1200" b="0" i="0" u="none" strike="noStrike" kern="1200" cap="none" spc="0" normalizeH="0" baseline="0" noProof="0" dirty="0">
                <a:ln w="13500">
                  <a:noFill/>
                  <a:prstDash val="solid"/>
                </a:ln>
                <a:solidFill>
                  <a:prstClr val="black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uLnTx/>
                <a:uFillTx/>
                <a:latin typeface="나눔스퀘어" panose="020B0600000101010101" pitchFamily="50" charset="-127"/>
                <a:ea typeface="나눔스퀘어" panose="020B0600000101010101" pitchFamily="50" charset="-127"/>
                <a:cs typeface="+mn-cs"/>
              </a:rPr>
              <a:t>년 </a:t>
            </a:r>
            <a:r>
              <a:rPr lang="en-US" altLang="ko-KR" sz="1200" dirty="0">
                <a:ln w="13500">
                  <a:noFill/>
                  <a:prstDash val="solid"/>
                </a:ln>
                <a:solidFill>
                  <a:prstClr val="black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나눔스퀘어" panose="020B0600000101010101" pitchFamily="50" charset="-127"/>
                <a:ea typeface="나눔스퀘어" panose="020B0600000101010101" pitchFamily="50" charset="-127"/>
              </a:rPr>
              <a:t>15,469</a:t>
            </a:r>
            <a:r>
              <a:rPr lang="ko-KR" altLang="en-US" sz="1200" dirty="0">
                <a:ln w="13500">
                  <a:noFill/>
                  <a:prstDash val="solid"/>
                </a:ln>
                <a:solidFill>
                  <a:prstClr val="black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나눔스퀘어" panose="020B0600000101010101" pitchFamily="50" charset="-127"/>
                <a:ea typeface="나눔스퀘어" panose="020B0600000101010101" pitchFamily="50" charset="-127"/>
              </a:rPr>
              <a:t>억</a:t>
            </a:r>
            <a:r>
              <a:rPr kumimoji="0" lang="ko-KR" altLang="en-US" sz="1200" b="0" i="0" u="none" strike="noStrike" kern="1200" cap="none" spc="0" normalizeH="0" baseline="0" noProof="0" dirty="0">
                <a:ln w="13500">
                  <a:noFill/>
                  <a:prstDash val="solid"/>
                </a:ln>
                <a:solidFill>
                  <a:prstClr val="black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uLnTx/>
                <a:uFillTx/>
                <a:latin typeface="나눔스퀘어" panose="020B0600000101010101" pitchFamily="50" charset="-127"/>
                <a:ea typeface="나눔스퀘어" panose="020B0600000101010101" pitchFamily="50" charset="-127"/>
                <a:cs typeface="+mn-cs"/>
              </a:rPr>
              <a:t>원 → </a:t>
            </a:r>
            <a:r>
              <a:rPr kumimoji="0" lang="en-US" altLang="ko-KR" sz="1200" b="0" i="0" u="none" strike="noStrike" kern="1200" cap="none" spc="0" normalizeH="0" baseline="0" noProof="0" dirty="0">
                <a:ln w="13500">
                  <a:noFill/>
                  <a:prstDash val="solid"/>
                </a:ln>
                <a:solidFill>
                  <a:prstClr val="black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uLnTx/>
                <a:uFillTx/>
                <a:latin typeface="나눔스퀘어" panose="020B0600000101010101" pitchFamily="50" charset="-127"/>
                <a:ea typeface="나눔스퀘어" panose="020B0600000101010101" pitchFamily="50" charset="-127"/>
                <a:cs typeface="+mn-cs"/>
              </a:rPr>
              <a:t>’21</a:t>
            </a:r>
            <a:r>
              <a:rPr kumimoji="0" lang="ko-KR" altLang="en-US" sz="1200" b="0" i="0" u="none" strike="noStrike" kern="1200" cap="none" spc="0" normalizeH="0" baseline="0" noProof="0" dirty="0">
                <a:ln w="13500">
                  <a:noFill/>
                  <a:prstDash val="solid"/>
                </a:ln>
                <a:solidFill>
                  <a:prstClr val="black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uLnTx/>
                <a:uFillTx/>
                <a:latin typeface="나눔스퀘어" panose="020B0600000101010101" pitchFamily="50" charset="-127"/>
                <a:ea typeface="나눔스퀘어" panose="020B0600000101010101" pitchFamily="50" charset="-127"/>
                <a:cs typeface="+mn-cs"/>
              </a:rPr>
              <a:t>년 </a:t>
            </a:r>
            <a:r>
              <a:rPr lang="en-US" altLang="ko-KR" sz="1200" dirty="0">
                <a:ln w="13500">
                  <a:noFill/>
                  <a:prstDash val="solid"/>
                </a:ln>
                <a:solidFill>
                  <a:prstClr val="black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나눔스퀘어" panose="020B0600000101010101" pitchFamily="50" charset="-127"/>
                <a:ea typeface="나눔스퀘어" panose="020B0600000101010101" pitchFamily="50" charset="-127"/>
              </a:rPr>
              <a:t>17,765</a:t>
            </a:r>
            <a:r>
              <a:rPr lang="ko-KR" altLang="en-US" sz="1200" dirty="0">
                <a:ln w="13500">
                  <a:noFill/>
                  <a:prstDash val="solid"/>
                </a:ln>
                <a:solidFill>
                  <a:prstClr val="black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나눔스퀘어" panose="020B0600000101010101" pitchFamily="50" charset="-127"/>
                <a:ea typeface="나눔스퀘어" panose="020B0600000101010101" pitchFamily="50" charset="-127"/>
              </a:rPr>
              <a:t>억</a:t>
            </a:r>
            <a:r>
              <a:rPr kumimoji="0" lang="ko-KR" altLang="en-US" sz="1200" b="0" i="0" u="none" strike="noStrike" kern="1200" cap="none" spc="0" normalizeH="0" baseline="0" noProof="0" dirty="0">
                <a:ln w="13500">
                  <a:noFill/>
                  <a:prstDash val="solid"/>
                </a:ln>
                <a:solidFill>
                  <a:prstClr val="black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uLnTx/>
                <a:uFillTx/>
                <a:latin typeface="나눔스퀘어" panose="020B0600000101010101" pitchFamily="50" charset="-127"/>
                <a:ea typeface="나눔스퀘어" panose="020B0600000101010101" pitchFamily="50" charset="-127"/>
                <a:cs typeface="+mn-cs"/>
              </a:rPr>
              <a:t>원</a:t>
            </a:r>
            <a:endParaRPr kumimoji="0" lang="en-US" altLang="ko-KR" sz="1200" b="0" i="0" u="none" strike="noStrike" kern="1200" cap="none" spc="0" normalizeH="0" baseline="0" noProof="0" dirty="0">
              <a:ln w="13500">
                <a:noFill/>
                <a:prstDash val="solid"/>
              </a:ln>
              <a:solidFill>
                <a:prstClr val="black"/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uLnTx/>
              <a:uFillTx/>
              <a:latin typeface="나눔스퀘어" panose="020B0600000101010101" pitchFamily="50" charset="-127"/>
              <a:ea typeface="나눔스퀘어" panose="020B0600000101010101" pitchFamily="50" charset="-127"/>
              <a:cs typeface="+mn-cs"/>
            </a:endParaRPr>
          </a:p>
          <a:p>
            <a:pPr marL="0" marR="0" lvl="0" indent="628650" algn="l" defTabSz="914400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200" b="1" i="0" u="none" strike="noStrike" kern="1200" cap="none" spc="0" normalizeH="0" baseline="0" noProof="0" dirty="0">
                <a:ln w="13500">
                  <a:noFill/>
                  <a:prstDash val="solid"/>
                </a:ln>
                <a:solidFill>
                  <a:srgbClr val="0000FF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uLnTx/>
                <a:uFillTx/>
                <a:latin typeface="나눔스퀘어" panose="020B0600000101010101" pitchFamily="50" charset="-127"/>
                <a:ea typeface="나눔스퀘어" panose="020B0600000101010101" pitchFamily="50" charset="-127"/>
                <a:cs typeface="+mn-cs"/>
              </a:rPr>
              <a:t>(</a:t>
            </a:r>
            <a:r>
              <a:rPr kumimoji="0" lang="ko-KR" altLang="en-US" sz="1200" b="1" i="0" u="none" strike="noStrike" kern="1200" cap="none" spc="0" normalizeH="0" baseline="0" noProof="0" dirty="0">
                <a:ln w="13500">
                  <a:noFill/>
                  <a:prstDash val="solid"/>
                </a:ln>
                <a:solidFill>
                  <a:srgbClr val="0000FF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uLnTx/>
                <a:uFillTx/>
                <a:latin typeface="나눔스퀘어" panose="020B0600000101010101" pitchFamily="50" charset="-127"/>
                <a:ea typeface="나눔스퀘어" panose="020B0600000101010101" pitchFamily="50" charset="-127"/>
                <a:cs typeface="+mn-cs"/>
              </a:rPr>
              <a:t>증 </a:t>
            </a:r>
            <a:r>
              <a:rPr lang="en-US" altLang="ko-KR" sz="1200" b="1" dirty="0">
                <a:ln w="13500">
                  <a:noFill/>
                  <a:prstDash val="solid"/>
                </a:ln>
                <a:solidFill>
                  <a:srgbClr val="0000FF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나눔스퀘어" panose="020B0600000101010101" pitchFamily="50" charset="-127"/>
                <a:ea typeface="나눔스퀘어" panose="020B0600000101010101" pitchFamily="50" charset="-127"/>
              </a:rPr>
              <a:t>2,296</a:t>
            </a:r>
            <a:r>
              <a:rPr lang="ko-KR" altLang="en-US" sz="1200" b="1" dirty="0">
                <a:ln w="13500">
                  <a:noFill/>
                  <a:prstDash val="solid"/>
                </a:ln>
                <a:solidFill>
                  <a:srgbClr val="0000FF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나눔스퀘어" panose="020B0600000101010101" pitchFamily="50" charset="-127"/>
                <a:ea typeface="나눔스퀘어" panose="020B0600000101010101" pitchFamily="50" charset="-127"/>
              </a:rPr>
              <a:t>억</a:t>
            </a:r>
            <a:r>
              <a:rPr kumimoji="0" lang="ko-KR" altLang="en-US" sz="1200" b="1" i="0" u="none" strike="noStrike" kern="1200" cap="none" spc="0" normalizeH="0" baseline="0" noProof="0" dirty="0">
                <a:ln w="13500">
                  <a:noFill/>
                  <a:prstDash val="solid"/>
                </a:ln>
                <a:solidFill>
                  <a:srgbClr val="0000FF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uLnTx/>
                <a:uFillTx/>
                <a:latin typeface="나눔스퀘어" panose="020B0600000101010101" pitchFamily="50" charset="-127"/>
                <a:ea typeface="나눔스퀘어" panose="020B0600000101010101" pitchFamily="50" charset="-127"/>
                <a:cs typeface="+mn-cs"/>
              </a:rPr>
              <a:t>원</a:t>
            </a:r>
            <a:r>
              <a:rPr kumimoji="0" lang="en-US" altLang="ko-KR" sz="1200" b="1" i="0" u="none" strike="noStrike" kern="1200" cap="none" spc="0" normalizeH="0" baseline="0" noProof="0" dirty="0">
                <a:ln w="13500">
                  <a:noFill/>
                  <a:prstDash val="solid"/>
                </a:ln>
                <a:solidFill>
                  <a:srgbClr val="0000FF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uLnTx/>
                <a:uFillTx/>
                <a:latin typeface="나눔스퀘어" panose="020B0600000101010101" pitchFamily="50" charset="-127"/>
                <a:ea typeface="나눔스퀘어" panose="020B0600000101010101" pitchFamily="50" charset="-127"/>
                <a:cs typeface="+mn-cs"/>
              </a:rPr>
              <a:t>)</a:t>
            </a:r>
          </a:p>
          <a:p>
            <a:pPr marL="0" marR="0" lvl="0" indent="0" algn="l" defTabSz="914400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ko-KR" sz="500" b="0" i="0" u="none" strike="noStrike" kern="1200" cap="none" spc="0" normalizeH="0" baseline="0" noProof="0" dirty="0">
              <a:ln w="13500">
                <a:noFill/>
                <a:prstDash val="solid"/>
              </a:ln>
              <a:solidFill>
                <a:prstClr val="black"/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uLnTx/>
              <a:uFillTx/>
              <a:latin typeface="나눔스퀘어" panose="020B0600000101010101" pitchFamily="50" charset="-127"/>
              <a:ea typeface="나눔스퀘어" panose="020B0600000101010101" pitchFamily="50" charset="-127"/>
              <a:cs typeface="+mn-cs"/>
            </a:endParaRPr>
          </a:p>
          <a:p>
            <a:pPr marL="171455" marR="0" lvl="0" indent="-171455" algn="l" defTabSz="914400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맑은 고딕" panose="020B0503020000020004" pitchFamily="50" charset="-127"/>
              <a:buChar char="▷"/>
              <a:tabLst/>
              <a:defRPr/>
            </a:pPr>
            <a:r>
              <a:rPr kumimoji="0" lang="en-US" altLang="ko-KR" sz="1400" b="1" i="0" u="none" strike="noStrike" kern="1200" cap="none" spc="0" normalizeH="0" baseline="0" noProof="0" dirty="0">
                <a:ln w="13500">
                  <a:noFill/>
                  <a:prstDash val="solid"/>
                </a:ln>
                <a:solidFill>
                  <a:prstClr val="black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uLnTx/>
                <a:uFillTx/>
                <a:latin typeface="나눔스퀘어" panose="020B0600000101010101" pitchFamily="50" charset="-127"/>
                <a:ea typeface="나눔스퀘어" panose="020B0600000101010101" pitchFamily="50" charset="-127"/>
                <a:cs typeface="+mn-cs"/>
              </a:rPr>
              <a:t>(</a:t>
            </a:r>
            <a:r>
              <a:rPr kumimoji="0" lang="ko-KR" altLang="en-US" sz="1400" b="1" i="0" u="none" strike="noStrike" kern="1200" cap="none" spc="0" normalizeH="0" baseline="0" noProof="0" dirty="0">
                <a:ln w="13500">
                  <a:noFill/>
                  <a:prstDash val="solid"/>
                </a:ln>
                <a:solidFill>
                  <a:prstClr val="black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uLnTx/>
                <a:uFillTx/>
                <a:latin typeface="나눔스퀘어" panose="020B0600000101010101" pitchFamily="50" charset="-127"/>
                <a:ea typeface="나눔스퀘어" panose="020B0600000101010101" pitchFamily="50" charset="-127"/>
                <a:cs typeface="+mn-cs"/>
              </a:rPr>
              <a:t>자본</a:t>
            </a:r>
            <a:r>
              <a:rPr kumimoji="0" lang="en-US" altLang="ko-KR" sz="1400" b="1" i="0" u="none" strike="noStrike" kern="1200" cap="none" spc="0" normalizeH="0" baseline="0" noProof="0" dirty="0">
                <a:ln w="13500">
                  <a:noFill/>
                  <a:prstDash val="solid"/>
                </a:ln>
                <a:solidFill>
                  <a:prstClr val="black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uLnTx/>
                <a:uFillTx/>
                <a:latin typeface="나눔스퀘어" panose="020B0600000101010101" pitchFamily="50" charset="-127"/>
                <a:ea typeface="나눔스퀘어" panose="020B0600000101010101" pitchFamily="50" charset="-127"/>
                <a:cs typeface="+mn-cs"/>
              </a:rPr>
              <a:t>) </a:t>
            </a:r>
            <a:r>
              <a:rPr kumimoji="0" lang="en-US" altLang="ko-KR" sz="1400" b="0" i="0" u="none" strike="noStrike" kern="1200" cap="none" spc="0" normalizeH="0" baseline="0" noProof="0" dirty="0">
                <a:ln w="13500">
                  <a:noFill/>
                  <a:prstDash val="solid"/>
                </a:ln>
                <a:solidFill>
                  <a:prstClr val="black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uLnTx/>
                <a:uFillTx/>
                <a:latin typeface="나눔스퀘어" panose="020B0600000101010101" pitchFamily="50" charset="-127"/>
                <a:ea typeface="나눔스퀘어" panose="020B0600000101010101" pitchFamily="50" charset="-127"/>
                <a:cs typeface="+mn-cs"/>
              </a:rPr>
              <a:t> </a:t>
            </a:r>
            <a:r>
              <a:rPr kumimoji="0" lang="ko-KR" altLang="en-US" sz="1200" b="0" i="0" u="none" strike="noStrike" kern="1200" cap="none" spc="0" normalizeH="0" baseline="0" noProof="0" dirty="0">
                <a:ln w="13500">
                  <a:noFill/>
                  <a:prstDash val="solid"/>
                </a:ln>
                <a:solidFill>
                  <a:prstClr val="black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uLnTx/>
                <a:uFillTx/>
                <a:latin typeface="나눔스퀘어" panose="020B0600000101010101" pitchFamily="50" charset="-127"/>
                <a:ea typeface="나눔스퀘어" panose="020B0600000101010101" pitchFamily="50" charset="-127"/>
                <a:cs typeface="+mn-cs"/>
              </a:rPr>
              <a:t>증가 추세 </a:t>
            </a:r>
            <a:r>
              <a:rPr kumimoji="0" lang="en-US" altLang="ko-KR" sz="1200" b="0" i="0" u="none" strike="noStrike" kern="1200" cap="none" spc="0" normalizeH="0" baseline="0" noProof="0" dirty="0">
                <a:ln w="13500">
                  <a:noFill/>
                  <a:prstDash val="solid"/>
                </a:ln>
                <a:solidFill>
                  <a:prstClr val="black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uLnTx/>
                <a:uFillTx/>
                <a:latin typeface="나눔스퀘어" panose="020B0600000101010101" pitchFamily="50" charset="-127"/>
                <a:ea typeface="나눔스퀘어" panose="020B0600000101010101" pitchFamily="50" charset="-127"/>
                <a:cs typeface="+mn-cs"/>
              </a:rPr>
              <a:t>: ‘17</a:t>
            </a:r>
            <a:r>
              <a:rPr kumimoji="0" lang="ko-KR" altLang="en-US" sz="1200" b="0" i="0" u="none" strike="noStrike" kern="1200" cap="none" spc="0" normalizeH="0" baseline="0" noProof="0" dirty="0">
                <a:ln w="13500">
                  <a:noFill/>
                  <a:prstDash val="solid"/>
                </a:ln>
                <a:solidFill>
                  <a:prstClr val="black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uLnTx/>
                <a:uFillTx/>
                <a:latin typeface="나눔스퀘어" panose="020B0600000101010101" pitchFamily="50" charset="-127"/>
                <a:ea typeface="나눔스퀘어" panose="020B0600000101010101" pitchFamily="50" charset="-127"/>
                <a:cs typeface="+mn-cs"/>
              </a:rPr>
              <a:t>년  </a:t>
            </a:r>
            <a:r>
              <a:rPr lang="en-US" altLang="ko-KR" sz="1200" dirty="0">
                <a:ln w="13500">
                  <a:noFill/>
                  <a:prstDash val="solid"/>
                </a:ln>
                <a:solidFill>
                  <a:prstClr val="black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나눔스퀘어" panose="020B0600000101010101" pitchFamily="50" charset="-127"/>
                <a:ea typeface="나눔스퀘어" panose="020B0600000101010101" pitchFamily="50" charset="-127"/>
              </a:rPr>
              <a:t>15,345</a:t>
            </a:r>
            <a:r>
              <a:rPr lang="ko-KR" altLang="en-US" sz="1200" dirty="0">
                <a:ln w="13500">
                  <a:noFill/>
                  <a:prstDash val="solid"/>
                </a:ln>
                <a:solidFill>
                  <a:prstClr val="black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나눔스퀘어" panose="020B0600000101010101" pitchFamily="50" charset="-127"/>
                <a:ea typeface="나눔스퀘어" panose="020B0600000101010101" pitchFamily="50" charset="-127"/>
              </a:rPr>
              <a:t>억</a:t>
            </a:r>
            <a:r>
              <a:rPr kumimoji="0" lang="ko-KR" altLang="en-US" sz="1200" b="0" i="0" u="none" strike="noStrike" kern="1200" cap="none" spc="0" normalizeH="0" baseline="0" noProof="0" dirty="0">
                <a:ln w="13500">
                  <a:noFill/>
                  <a:prstDash val="solid"/>
                </a:ln>
                <a:solidFill>
                  <a:prstClr val="black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uLnTx/>
                <a:uFillTx/>
                <a:latin typeface="나눔스퀘어" panose="020B0600000101010101" pitchFamily="50" charset="-127"/>
                <a:ea typeface="나눔스퀘어" panose="020B0600000101010101" pitchFamily="50" charset="-127"/>
                <a:cs typeface="+mn-cs"/>
              </a:rPr>
              <a:t>원 → </a:t>
            </a:r>
            <a:r>
              <a:rPr kumimoji="0" lang="en-US" altLang="ko-KR" sz="1200" b="0" i="0" u="none" strike="noStrike" kern="1200" cap="none" spc="0" normalizeH="0" baseline="0" noProof="0" dirty="0">
                <a:ln w="13500">
                  <a:noFill/>
                  <a:prstDash val="solid"/>
                </a:ln>
                <a:solidFill>
                  <a:prstClr val="black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uLnTx/>
                <a:uFillTx/>
                <a:latin typeface="나눔스퀘어" panose="020B0600000101010101" pitchFamily="50" charset="-127"/>
                <a:ea typeface="나눔스퀘어" panose="020B0600000101010101" pitchFamily="50" charset="-127"/>
                <a:cs typeface="+mn-cs"/>
              </a:rPr>
              <a:t>’21</a:t>
            </a:r>
            <a:r>
              <a:rPr kumimoji="0" lang="ko-KR" altLang="en-US" sz="1200" b="0" i="0" u="none" strike="noStrike" kern="1200" cap="none" spc="0" normalizeH="0" baseline="0" noProof="0" dirty="0">
                <a:ln w="13500">
                  <a:noFill/>
                  <a:prstDash val="solid"/>
                </a:ln>
                <a:solidFill>
                  <a:prstClr val="black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uLnTx/>
                <a:uFillTx/>
                <a:latin typeface="나눔스퀘어" panose="020B0600000101010101" pitchFamily="50" charset="-127"/>
                <a:ea typeface="나눔스퀘어" panose="020B0600000101010101" pitchFamily="50" charset="-127"/>
                <a:cs typeface="+mn-cs"/>
              </a:rPr>
              <a:t>년 </a:t>
            </a:r>
            <a:r>
              <a:rPr kumimoji="0" lang="en-US" altLang="ko-KR" sz="1200" b="0" i="0" u="none" strike="noStrike" kern="1200" cap="none" spc="0" normalizeH="0" baseline="0" noProof="0" dirty="0">
                <a:ln w="13500">
                  <a:noFill/>
                  <a:prstDash val="solid"/>
                </a:ln>
                <a:solidFill>
                  <a:prstClr val="black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uLnTx/>
                <a:uFillTx/>
                <a:latin typeface="나눔스퀘어" panose="020B0600000101010101" pitchFamily="50" charset="-127"/>
                <a:ea typeface="나눔스퀘어" panose="020B0600000101010101" pitchFamily="50" charset="-127"/>
                <a:cs typeface="+mn-cs"/>
              </a:rPr>
              <a:t>17,612</a:t>
            </a:r>
            <a:r>
              <a:rPr kumimoji="0" lang="ko-KR" altLang="en-US" sz="1200" b="0" i="0" u="none" strike="noStrike" kern="1200" cap="none" spc="0" normalizeH="0" baseline="0" noProof="0" dirty="0">
                <a:ln w="13500">
                  <a:noFill/>
                  <a:prstDash val="solid"/>
                </a:ln>
                <a:solidFill>
                  <a:prstClr val="black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uLnTx/>
                <a:uFillTx/>
                <a:latin typeface="나눔스퀘어" panose="020B0600000101010101" pitchFamily="50" charset="-127"/>
                <a:ea typeface="나눔스퀘어" panose="020B0600000101010101" pitchFamily="50" charset="-127"/>
                <a:cs typeface="+mn-cs"/>
              </a:rPr>
              <a:t>억원</a:t>
            </a:r>
            <a:endParaRPr kumimoji="0" lang="en-US" altLang="ko-KR" sz="1200" b="0" i="0" u="none" strike="noStrike" kern="1200" cap="none" spc="0" normalizeH="0" baseline="0" noProof="0" dirty="0">
              <a:ln w="13500">
                <a:noFill/>
                <a:prstDash val="solid"/>
              </a:ln>
              <a:solidFill>
                <a:prstClr val="black"/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uLnTx/>
              <a:uFillTx/>
              <a:latin typeface="나눔스퀘어" panose="020B0600000101010101" pitchFamily="50" charset="-127"/>
              <a:ea typeface="나눔스퀘어" panose="020B0600000101010101" pitchFamily="50" charset="-127"/>
              <a:cs typeface="+mn-cs"/>
            </a:endParaRPr>
          </a:p>
          <a:p>
            <a:pPr marL="0" marR="0" lvl="0" indent="628650" algn="l" defTabSz="914400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200" b="1" i="0" u="none" strike="noStrike" kern="1200" cap="none" spc="0" normalizeH="0" baseline="0" noProof="0" dirty="0">
                <a:ln w="13500">
                  <a:noFill/>
                  <a:prstDash val="solid"/>
                </a:ln>
                <a:solidFill>
                  <a:srgbClr val="0000FF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uLnTx/>
                <a:uFillTx/>
                <a:latin typeface="나눔스퀘어" panose="020B0600000101010101" pitchFamily="50" charset="-127"/>
                <a:ea typeface="나눔스퀘어" panose="020B0600000101010101" pitchFamily="50" charset="-127"/>
                <a:cs typeface="+mn-cs"/>
              </a:rPr>
              <a:t>(</a:t>
            </a:r>
            <a:r>
              <a:rPr kumimoji="0" lang="ko-KR" altLang="en-US" sz="1200" b="1" i="0" u="none" strike="noStrike" kern="1200" cap="none" spc="0" normalizeH="0" baseline="0" noProof="0" dirty="0">
                <a:ln w="13500">
                  <a:noFill/>
                  <a:prstDash val="solid"/>
                </a:ln>
                <a:solidFill>
                  <a:srgbClr val="0000FF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uLnTx/>
                <a:uFillTx/>
                <a:latin typeface="나눔스퀘어" panose="020B0600000101010101" pitchFamily="50" charset="-127"/>
                <a:ea typeface="나눔스퀘어" panose="020B0600000101010101" pitchFamily="50" charset="-127"/>
                <a:cs typeface="+mn-cs"/>
              </a:rPr>
              <a:t>증 </a:t>
            </a:r>
            <a:r>
              <a:rPr lang="en-US" altLang="ko-KR" sz="1200" b="1" dirty="0">
                <a:ln w="13500">
                  <a:noFill/>
                  <a:prstDash val="solid"/>
                </a:ln>
                <a:solidFill>
                  <a:srgbClr val="0000FF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나눔스퀘어" panose="020B0600000101010101" pitchFamily="50" charset="-127"/>
                <a:ea typeface="나눔스퀘어" panose="020B0600000101010101" pitchFamily="50" charset="-127"/>
              </a:rPr>
              <a:t>2,267</a:t>
            </a:r>
            <a:r>
              <a:rPr lang="ko-KR" altLang="en-US" sz="1200" b="1" dirty="0">
                <a:ln w="13500">
                  <a:noFill/>
                  <a:prstDash val="solid"/>
                </a:ln>
                <a:solidFill>
                  <a:srgbClr val="0000FF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나눔스퀘어" panose="020B0600000101010101" pitchFamily="50" charset="-127"/>
                <a:ea typeface="나눔스퀘어" panose="020B0600000101010101" pitchFamily="50" charset="-127"/>
              </a:rPr>
              <a:t>억</a:t>
            </a:r>
            <a:r>
              <a:rPr kumimoji="0" lang="ko-KR" altLang="en-US" sz="1200" b="1" i="0" u="none" strike="noStrike" kern="1200" cap="none" spc="0" normalizeH="0" baseline="0" noProof="0" dirty="0">
                <a:ln w="13500">
                  <a:noFill/>
                  <a:prstDash val="solid"/>
                </a:ln>
                <a:solidFill>
                  <a:srgbClr val="0000FF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uLnTx/>
                <a:uFillTx/>
                <a:latin typeface="나눔스퀘어" panose="020B0600000101010101" pitchFamily="50" charset="-127"/>
                <a:ea typeface="나눔스퀘어" panose="020B0600000101010101" pitchFamily="50" charset="-127"/>
                <a:cs typeface="+mn-cs"/>
              </a:rPr>
              <a:t>원</a:t>
            </a:r>
            <a:r>
              <a:rPr kumimoji="0" lang="en-US" altLang="ko-KR" sz="1200" b="1" i="0" u="none" strike="noStrike" kern="1200" cap="none" spc="0" normalizeH="0" baseline="0" noProof="0" dirty="0">
                <a:ln w="13500">
                  <a:noFill/>
                  <a:prstDash val="solid"/>
                </a:ln>
                <a:solidFill>
                  <a:srgbClr val="0000FF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uLnTx/>
                <a:uFillTx/>
                <a:latin typeface="나눔스퀘어" panose="020B0600000101010101" pitchFamily="50" charset="-127"/>
                <a:ea typeface="나눔스퀘어" panose="020B0600000101010101" pitchFamily="50" charset="-127"/>
                <a:cs typeface="+mn-cs"/>
              </a:rPr>
              <a:t>)</a:t>
            </a:r>
            <a:endParaRPr kumimoji="0" lang="en-US" altLang="ko-KR" sz="1200" b="1" i="0" u="none" strike="noStrike" kern="1200" cap="none" spc="0" normalizeH="0" baseline="0" noProof="0" dirty="0">
              <a:ln w="13500">
                <a:noFill/>
                <a:prstDash val="solid"/>
              </a:ln>
              <a:solidFill>
                <a:prstClr val="black"/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uLnTx/>
              <a:uFillTx/>
              <a:latin typeface="나눔스퀘어" panose="020B0600000101010101" pitchFamily="50" charset="-127"/>
              <a:ea typeface="나눔스퀘어" panose="020B0600000101010101" pitchFamily="50" charset="-127"/>
              <a:cs typeface="+mn-cs"/>
            </a:endParaRPr>
          </a:p>
          <a:p>
            <a:pPr marL="0" marR="0" lvl="0" indent="0" algn="l" defTabSz="914400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ko-KR" sz="500" b="0" i="0" u="none" strike="noStrike" kern="1200" cap="none" spc="0" normalizeH="0" baseline="0" noProof="0" dirty="0">
              <a:ln w="13500">
                <a:noFill/>
                <a:prstDash val="solid"/>
              </a:ln>
              <a:solidFill>
                <a:prstClr val="black"/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uLnTx/>
              <a:uFillTx/>
              <a:latin typeface="나눔스퀘어" panose="020B0600000101010101" pitchFamily="50" charset="-127"/>
              <a:ea typeface="나눔스퀘어" panose="020B0600000101010101" pitchFamily="50" charset="-127"/>
              <a:cs typeface="+mn-cs"/>
            </a:endParaRPr>
          </a:p>
          <a:p>
            <a:pPr marL="171455" marR="0" lvl="0" indent="-171455" algn="l" defTabSz="914400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맑은 고딕" panose="020B0503020000020004" pitchFamily="50" charset="-127"/>
              <a:buChar char="▷"/>
              <a:tabLst/>
              <a:defRPr/>
            </a:pPr>
            <a:r>
              <a:rPr kumimoji="0" lang="en-US" altLang="ko-KR" sz="1400" b="1" i="0" u="none" strike="noStrike" kern="1200" cap="none" spc="0" normalizeH="0" baseline="0" noProof="0" dirty="0">
                <a:ln w="13500">
                  <a:noFill/>
                  <a:prstDash val="solid"/>
                </a:ln>
                <a:solidFill>
                  <a:prstClr val="black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uLnTx/>
                <a:uFillTx/>
                <a:latin typeface="나눔스퀘어" panose="020B0600000101010101" pitchFamily="50" charset="-127"/>
                <a:ea typeface="나눔스퀘어" panose="020B0600000101010101" pitchFamily="50" charset="-127"/>
                <a:cs typeface="+mn-cs"/>
              </a:rPr>
              <a:t>(</a:t>
            </a:r>
            <a:r>
              <a:rPr kumimoji="0" lang="ko-KR" altLang="en-US" sz="1400" b="1" i="0" u="none" strike="noStrike" kern="1200" cap="none" spc="0" normalizeH="0" baseline="0" noProof="0" dirty="0">
                <a:ln w="13500">
                  <a:noFill/>
                  <a:prstDash val="solid"/>
                </a:ln>
                <a:solidFill>
                  <a:prstClr val="black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uLnTx/>
                <a:uFillTx/>
                <a:latin typeface="나눔스퀘어" panose="020B0600000101010101" pitchFamily="50" charset="-127"/>
                <a:ea typeface="나눔스퀘어" panose="020B0600000101010101" pitchFamily="50" charset="-127"/>
                <a:cs typeface="+mn-cs"/>
              </a:rPr>
              <a:t>부채</a:t>
            </a:r>
            <a:r>
              <a:rPr kumimoji="0" lang="en-US" altLang="ko-KR" sz="1400" b="1" i="0" u="none" strike="noStrike" kern="1200" cap="none" spc="0" normalizeH="0" baseline="0" noProof="0" dirty="0">
                <a:ln w="13500">
                  <a:noFill/>
                  <a:prstDash val="solid"/>
                </a:ln>
                <a:solidFill>
                  <a:prstClr val="black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uLnTx/>
                <a:uFillTx/>
                <a:latin typeface="나눔스퀘어" panose="020B0600000101010101" pitchFamily="50" charset="-127"/>
                <a:ea typeface="나눔스퀘어" panose="020B0600000101010101" pitchFamily="50" charset="-127"/>
                <a:cs typeface="+mn-cs"/>
              </a:rPr>
              <a:t>)  </a:t>
            </a:r>
            <a:r>
              <a:rPr kumimoji="0" lang="ko-KR" altLang="en-US" sz="1200" b="0" i="0" u="none" strike="noStrike" kern="1200" cap="none" spc="0" normalizeH="0" baseline="0" noProof="0" dirty="0">
                <a:ln w="13500">
                  <a:noFill/>
                  <a:prstDash val="solid"/>
                </a:ln>
                <a:solidFill>
                  <a:prstClr val="black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uLnTx/>
                <a:uFillTx/>
                <a:latin typeface="나눔스퀘어" panose="020B0600000101010101" pitchFamily="50" charset="-127"/>
                <a:ea typeface="나눔스퀘어" panose="020B0600000101010101" pitchFamily="50" charset="-127"/>
                <a:cs typeface="+mn-cs"/>
              </a:rPr>
              <a:t>증가 추세 </a:t>
            </a:r>
            <a:r>
              <a:rPr kumimoji="0" lang="en-US" altLang="ko-KR" sz="1200" b="0" i="0" u="none" strike="noStrike" kern="1200" cap="none" spc="0" normalizeH="0" baseline="0" noProof="0" dirty="0">
                <a:ln w="13500">
                  <a:noFill/>
                  <a:prstDash val="solid"/>
                </a:ln>
                <a:solidFill>
                  <a:prstClr val="black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uLnTx/>
                <a:uFillTx/>
                <a:latin typeface="나눔스퀘어" panose="020B0600000101010101" pitchFamily="50" charset="-127"/>
                <a:ea typeface="나눔스퀘어" panose="020B0600000101010101" pitchFamily="50" charset="-127"/>
                <a:cs typeface="+mn-cs"/>
              </a:rPr>
              <a:t>: ’17</a:t>
            </a:r>
            <a:r>
              <a:rPr kumimoji="0" lang="ko-KR" altLang="en-US" sz="1200" b="0" i="0" u="none" strike="noStrike" kern="1200" cap="none" spc="0" normalizeH="0" baseline="0" noProof="0" dirty="0">
                <a:ln w="13500">
                  <a:noFill/>
                  <a:prstDash val="solid"/>
                </a:ln>
                <a:solidFill>
                  <a:prstClr val="black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uLnTx/>
                <a:uFillTx/>
                <a:latin typeface="나눔스퀘어" panose="020B0600000101010101" pitchFamily="50" charset="-127"/>
                <a:ea typeface="나눔스퀘어" panose="020B0600000101010101" pitchFamily="50" charset="-127"/>
                <a:cs typeface="+mn-cs"/>
              </a:rPr>
              <a:t>년 </a:t>
            </a:r>
            <a:r>
              <a:rPr lang="en-US" altLang="ko-KR" sz="1200" dirty="0">
                <a:ln w="13500">
                  <a:noFill/>
                  <a:prstDash val="solid"/>
                </a:ln>
                <a:solidFill>
                  <a:prstClr val="black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나눔스퀘어" panose="020B0600000101010101" pitchFamily="50" charset="-127"/>
                <a:ea typeface="나눔스퀘어" panose="020B0600000101010101" pitchFamily="50" charset="-127"/>
              </a:rPr>
              <a:t>124</a:t>
            </a:r>
            <a:r>
              <a:rPr lang="ko-KR" altLang="en-US" sz="1200" dirty="0">
                <a:ln w="13500">
                  <a:noFill/>
                  <a:prstDash val="solid"/>
                </a:ln>
                <a:solidFill>
                  <a:prstClr val="black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나눔스퀘어" panose="020B0600000101010101" pitchFamily="50" charset="-127"/>
                <a:ea typeface="나눔스퀘어" panose="020B0600000101010101" pitchFamily="50" charset="-127"/>
              </a:rPr>
              <a:t>억</a:t>
            </a:r>
            <a:r>
              <a:rPr kumimoji="0" lang="ko-KR" altLang="en-US" sz="1200" b="0" i="0" u="none" strike="noStrike" kern="1200" cap="none" spc="0" normalizeH="0" baseline="0" noProof="0" dirty="0">
                <a:ln w="13500">
                  <a:noFill/>
                  <a:prstDash val="solid"/>
                </a:ln>
                <a:solidFill>
                  <a:prstClr val="black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uLnTx/>
                <a:uFillTx/>
                <a:latin typeface="나눔스퀘어" panose="020B0600000101010101" pitchFamily="50" charset="-127"/>
                <a:ea typeface="나눔스퀘어" panose="020B0600000101010101" pitchFamily="50" charset="-127"/>
                <a:cs typeface="+mn-cs"/>
              </a:rPr>
              <a:t>원 → </a:t>
            </a:r>
            <a:r>
              <a:rPr kumimoji="0" lang="en-US" altLang="ko-KR" sz="1200" b="0" i="0" u="none" strike="noStrike" kern="1200" cap="none" spc="0" normalizeH="0" baseline="0" noProof="0" dirty="0">
                <a:ln w="13500">
                  <a:noFill/>
                  <a:prstDash val="solid"/>
                </a:ln>
                <a:solidFill>
                  <a:prstClr val="black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uLnTx/>
                <a:uFillTx/>
                <a:latin typeface="나눔스퀘어" panose="020B0600000101010101" pitchFamily="50" charset="-127"/>
                <a:ea typeface="나눔스퀘어" panose="020B0600000101010101" pitchFamily="50" charset="-127"/>
                <a:cs typeface="+mn-cs"/>
              </a:rPr>
              <a:t>’21</a:t>
            </a:r>
            <a:r>
              <a:rPr kumimoji="0" lang="ko-KR" altLang="en-US" sz="1200" b="0" i="0" u="none" strike="noStrike" kern="1200" cap="none" spc="0" normalizeH="0" baseline="0" noProof="0" dirty="0">
                <a:ln w="13500">
                  <a:noFill/>
                  <a:prstDash val="solid"/>
                </a:ln>
                <a:solidFill>
                  <a:prstClr val="black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uLnTx/>
                <a:uFillTx/>
                <a:latin typeface="나눔스퀘어" panose="020B0600000101010101" pitchFamily="50" charset="-127"/>
                <a:ea typeface="나눔스퀘어" panose="020B0600000101010101" pitchFamily="50" charset="-127"/>
                <a:cs typeface="+mn-cs"/>
              </a:rPr>
              <a:t>년 </a:t>
            </a:r>
            <a:r>
              <a:rPr lang="en-US" altLang="ko-KR" sz="1200" dirty="0">
                <a:ln w="13500">
                  <a:noFill/>
                  <a:prstDash val="solid"/>
                </a:ln>
                <a:solidFill>
                  <a:prstClr val="black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나눔스퀘어" panose="020B0600000101010101" pitchFamily="50" charset="-127"/>
                <a:ea typeface="나눔스퀘어" panose="020B0600000101010101" pitchFamily="50" charset="-127"/>
              </a:rPr>
              <a:t>153</a:t>
            </a:r>
            <a:r>
              <a:rPr lang="ko-KR" altLang="en-US" sz="1200" dirty="0">
                <a:ln w="13500">
                  <a:noFill/>
                  <a:prstDash val="solid"/>
                </a:ln>
                <a:solidFill>
                  <a:prstClr val="black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나눔스퀘어" panose="020B0600000101010101" pitchFamily="50" charset="-127"/>
                <a:ea typeface="나눔스퀘어" panose="020B0600000101010101" pitchFamily="50" charset="-127"/>
              </a:rPr>
              <a:t>억</a:t>
            </a:r>
            <a:r>
              <a:rPr kumimoji="0" lang="ko-KR" altLang="en-US" sz="1200" b="0" i="0" u="none" strike="noStrike" kern="1200" cap="none" spc="0" normalizeH="0" baseline="0" noProof="0" dirty="0">
                <a:ln w="13500">
                  <a:noFill/>
                  <a:prstDash val="solid"/>
                </a:ln>
                <a:solidFill>
                  <a:prstClr val="black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uLnTx/>
                <a:uFillTx/>
                <a:latin typeface="나눔스퀘어" panose="020B0600000101010101" pitchFamily="50" charset="-127"/>
                <a:ea typeface="나눔스퀘어" panose="020B0600000101010101" pitchFamily="50" charset="-127"/>
                <a:cs typeface="+mn-cs"/>
              </a:rPr>
              <a:t>원</a:t>
            </a:r>
            <a:endParaRPr kumimoji="0" lang="en-US" altLang="ko-KR" sz="1200" b="0" i="0" u="none" strike="noStrike" kern="1200" cap="none" spc="0" normalizeH="0" baseline="0" noProof="0" dirty="0">
              <a:ln w="13500">
                <a:noFill/>
                <a:prstDash val="solid"/>
              </a:ln>
              <a:solidFill>
                <a:prstClr val="black"/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uLnTx/>
              <a:uFillTx/>
              <a:latin typeface="나눔스퀘어" panose="020B0600000101010101" pitchFamily="50" charset="-127"/>
              <a:ea typeface="나눔스퀘어" panose="020B0600000101010101" pitchFamily="50" charset="-127"/>
              <a:cs typeface="+mn-cs"/>
            </a:endParaRPr>
          </a:p>
          <a:p>
            <a:pPr marL="0" marR="0" lvl="0" indent="628650" algn="l" defTabSz="914400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200" b="1" i="0" u="none" strike="noStrike" kern="1200" cap="none" spc="0" normalizeH="0" baseline="0" noProof="0" dirty="0">
                <a:ln w="13500">
                  <a:noFill/>
                  <a:prstDash val="solid"/>
                </a:ln>
                <a:solidFill>
                  <a:srgbClr val="3232D7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uLnTx/>
                <a:uFillTx/>
                <a:latin typeface="나눔스퀘어" panose="020B0600000101010101" pitchFamily="50" charset="-127"/>
                <a:ea typeface="나눔스퀘어" panose="020B0600000101010101" pitchFamily="50" charset="-127"/>
                <a:cs typeface="+mn-cs"/>
              </a:rPr>
              <a:t>(</a:t>
            </a:r>
            <a:r>
              <a:rPr kumimoji="0" lang="ko-KR" altLang="en-US" sz="1200" b="1" i="0" u="none" strike="noStrike" kern="1200" cap="none" spc="0" normalizeH="0" baseline="0" noProof="0" dirty="0">
                <a:ln w="13500">
                  <a:noFill/>
                  <a:prstDash val="solid"/>
                </a:ln>
                <a:solidFill>
                  <a:srgbClr val="3232D7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uLnTx/>
                <a:uFillTx/>
                <a:latin typeface="나눔스퀘어" panose="020B0600000101010101" pitchFamily="50" charset="-127"/>
                <a:ea typeface="나눔스퀘어" panose="020B0600000101010101" pitchFamily="50" charset="-127"/>
                <a:cs typeface="+mn-cs"/>
              </a:rPr>
              <a:t>증 </a:t>
            </a:r>
            <a:r>
              <a:rPr lang="en-US" altLang="ko-KR" sz="1200" b="1" dirty="0">
                <a:ln w="13500">
                  <a:noFill/>
                  <a:prstDash val="solid"/>
                </a:ln>
                <a:solidFill>
                  <a:srgbClr val="3232D7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나눔스퀘어" panose="020B0600000101010101" pitchFamily="50" charset="-127"/>
                <a:ea typeface="나눔스퀘어" panose="020B0600000101010101" pitchFamily="50" charset="-127"/>
              </a:rPr>
              <a:t>29</a:t>
            </a:r>
            <a:r>
              <a:rPr lang="ko-KR" altLang="en-US" sz="1200" b="1" dirty="0">
                <a:ln w="13500">
                  <a:noFill/>
                  <a:prstDash val="solid"/>
                </a:ln>
                <a:solidFill>
                  <a:srgbClr val="3232D7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나눔스퀘어" panose="020B0600000101010101" pitchFamily="50" charset="-127"/>
                <a:ea typeface="나눔스퀘어" panose="020B0600000101010101" pitchFamily="50" charset="-127"/>
              </a:rPr>
              <a:t>억</a:t>
            </a:r>
            <a:r>
              <a:rPr kumimoji="0" lang="ko-KR" altLang="en-US" sz="1200" b="1" i="0" u="none" strike="noStrike" kern="1200" cap="none" spc="0" normalizeH="0" baseline="0" noProof="0" dirty="0">
                <a:ln w="13500">
                  <a:noFill/>
                  <a:prstDash val="solid"/>
                </a:ln>
                <a:solidFill>
                  <a:srgbClr val="3232D7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uLnTx/>
                <a:uFillTx/>
                <a:latin typeface="나눔스퀘어" panose="020B0600000101010101" pitchFamily="50" charset="-127"/>
                <a:ea typeface="나눔스퀘어" panose="020B0600000101010101" pitchFamily="50" charset="-127"/>
                <a:cs typeface="+mn-cs"/>
              </a:rPr>
              <a:t>원</a:t>
            </a:r>
            <a:r>
              <a:rPr kumimoji="0" lang="en-US" altLang="ko-KR" sz="1200" b="1" i="0" u="none" strike="noStrike" kern="1200" cap="none" spc="0" normalizeH="0" baseline="0" noProof="0" dirty="0">
                <a:ln w="13500">
                  <a:noFill/>
                  <a:prstDash val="solid"/>
                </a:ln>
                <a:solidFill>
                  <a:srgbClr val="3232D7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uLnTx/>
                <a:uFillTx/>
                <a:latin typeface="나눔스퀘어" panose="020B0600000101010101" pitchFamily="50" charset="-127"/>
                <a:ea typeface="나눔스퀘어" panose="020B0600000101010101" pitchFamily="50" charset="-127"/>
                <a:cs typeface="+mn-cs"/>
              </a:rPr>
              <a:t>)</a:t>
            </a:r>
          </a:p>
        </p:txBody>
      </p:sp>
      <p:graphicFrame>
        <p:nvGraphicFramePr>
          <p:cNvPr id="10" name="표 9">
            <a:extLst>
              <a:ext uri="{FF2B5EF4-FFF2-40B4-BE49-F238E27FC236}">
                <a16:creationId xmlns:a16="http://schemas.microsoft.com/office/drawing/2014/main" id="{46D071F1-D170-5F48-11EF-1A2BD48256A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03396488"/>
              </p:ext>
            </p:extLst>
          </p:nvPr>
        </p:nvGraphicFramePr>
        <p:xfrm>
          <a:off x="766920" y="1684404"/>
          <a:ext cx="5946292" cy="292075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71888">
                  <a:extLst>
                    <a:ext uri="{9D8B030D-6E8A-4147-A177-3AD203B41FA5}">
                      <a16:colId xmlns:a16="http://schemas.microsoft.com/office/drawing/2014/main" val="1311057809"/>
                    </a:ext>
                  </a:extLst>
                </a:gridCol>
                <a:gridCol w="962209">
                  <a:extLst>
                    <a:ext uri="{9D8B030D-6E8A-4147-A177-3AD203B41FA5}">
                      <a16:colId xmlns:a16="http://schemas.microsoft.com/office/drawing/2014/main" val="1424819970"/>
                    </a:ext>
                  </a:extLst>
                </a:gridCol>
                <a:gridCol w="862439">
                  <a:extLst>
                    <a:ext uri="{9D8B030D-6E8A-4147-A177-3AD203B41FA5}">
                      <a16:colId xmlns:a16="http://schemas.microsoft.com/office/drawing/2014/main" val="3334022327"/>
                    </a:ext>
                  </a:extLst>
                </a:gridCol>
                <a:gridCol w="862439">
                  <a:extLst>
                    <a:ext uri="{9D8B030D-6E8A-4147-A177-3AD203B41FA5}">
                      <a16:colId xmlns:a16="http://schemas.microsoft.com/office/drawing/2014/main" val="3651290035"/>
                    </a:ext>
                  </a:extLst>
                </a:gridCol>
                <a:gridCol w="862439">
                  <a:extLst>
                    <a:ext uri="{9D8B030D-6E8A-4147-A177-3AD203B41FA5}">
                      <a16:colId xmlns:a16="http://schemas.microsoft.com/office/drawing/2014/main" val="3336204384"/>
                    </a:ext>
                  </a:extLst>
                </a:gridCol>
                <a:gridCol w="862439">
                  <a:extLst>
                    <a:ext uri="{9D8B030D-6E8A-4147-A177-3AD203B41FA5}">
                      <a16:colId xmlns:a16="http://schemas.microsoft.com/office/drawing/2014/main" val="1586844679"/>
                    </a:ext>
                  </a:extLst>
                </a:gridCol>
                <a:gridCol w="862439">
                  <a:extLst>
                    <a:ext uri="{9D8B030D-6E8A-4147-A177-3AD203B41FA5}">
                      <a16:colId xmlns:a16="http://schemas.microsoft.com/office/drawing/2014/main" val="3767952753"/>
                    </a:ext>
                  </a:extLst>
                </a:gridCol>
              </a:tblGrid>
              <a:tr h="222539">
                <a:tc gridSpan="2">
                  <a:txBody>
                    <a:bodyPr/>
                    <a:lstStyle/>
                    <a:p>
                      <a:pPr algn="ctr" latinLnBrk="1">
                        <a:lnSpc>
                          <a:spcPct val="80000"/>
                        </a:lnSpc>
                      </a:pPr>
                      <a:r>
                        <a:rPr lang="ko-KR" altLang="en-US" sz="1200" b="0" dirty="0" err="1">
                          <a:solidFill>
                            <a:schemeClr val="bg1"/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</a:rPr>
                        <a:t>재무상태표</a:t>
                      </a:r>
                      <a:endParaRPr lang="ko-KR" altLang="en-US" sz="1200" b="0" dirty="0">
                        <a:solidFill>
                          <a:schemeClr val="bg1"/>
                        </a:solidFill>
                        <a:latin typeface="나눔스퀘어 ExtraBold" panose="020B0600000101010101" pitchFamily="50" charset="-127"/>
                        <a:ea typeface="나눔스퀘어 ExtraBold" panose="020B0600000101010101" pitchFamily="50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A3967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100" b="0" dirty="0"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80000"/>
                        </a:lnSpc>
                      </a:pPr>
                      <a:r>
                        <a:rPr lang="en-US" altLang="ko-KR" sz="1200" b="0" dirty="0">
                          <a:solidFill>
                            <a:schemeClr val="bg1"/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</a:rPr>
                        <a:t>2017</a:t>
                      </a:r>
                      <a:r>
                        <a:rPr lang="ko-KR" altLang="en-US" sz="1200" b="0" dirty="0">
                          <a:solidFill>
                            <a:schemeClr val="bg1"/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</a:rPr>
                        <a:t>년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A3967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80000"/>
                        </a:lnSpc>
                      </a:pPr>
                      <a:r>
                        <a:rPr lang="en-US" altLang="ko-KR" sz="1200" b="0" dirty="0">
                          <a:solidFill>
                            <a:schemeClr val="bg1"/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</a:rPr>
                        <a:t>2018</a:t>
                      </a:r>
                      <a:r>
                        <a:rPr lang="ko-KR" altLang="en-US" sz="1200" b="0" dirty="0">
                          <a:solidFill>
                            <a:schemeClr val="bg1"/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</a:rPr>
                        <a:t>년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A3967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80000"/>
                        </a:lnSpc>
                      </a:pPr>
                      <a:r>
                        <a:rPr lang="en-US" altLang="ko-KR" sz="1200" b="0" dirty="0">
                          <a:solidFill>
                            <a:schemeClr val="bg1"/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</a:rPr>
                        <a:t>2019</a:t>
                      </a:r>
                      <a:r>
                        <a:rPr lang="ko-KR" altLang="en-US" sz="1200" b="0" dirty="0">
                          <a:solidFill>
                            <a:schemeClr val="bg1"/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</a:rPr>
                        <a:t>년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A3967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80000"/>
                        </a:lnSpc>
                      </a:pPr>
                      <a:r>
                        <a:rPr lang="en-US" altLang="ko-KR" sz="1200" b="0" dirty="0">
                          <a:solidFill>
                            <a:schemeClr val="bg1"/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</a:rPr>
                        <a:t>2020</a:t>
                      </a:r>
                      <a:r>
                        <a:rPr lang="ko-KR" altLang="en-US" sz="1200" b="0" dirty="0">
                          <a:solidFill>
                            <a:schemeClr val="bg1"/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</a:rPr>
                        <a:t>년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A3967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80000"/>
                        </a:lnSpc>
                      </a:pPr>
                      <a:r>
                        <a:rPr lang="en-US" altLang="ko-KR" sz="1200" b="0" dirty="0">
                          <a:solidFill>
                            <a:schemeClr val="bg1"/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</a:rPr>
                        <a:t>2021</a:t>
                      </a:r>
                      <a:r>
                        <a:rPr lang="ko-KR" altLang="en-US" sz="1200" b="0" dirty="0">
                          <a:solidFill>
                            <a:schemeClr val="bg1"/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</a:rPr>
                        <a:t>년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A396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49043721"/>
                  </a:ext>
                </a:extLst>
              </a:tr>
              <a:tr h="222539">
                <a:tc rowSpan="2"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200" b="0" dirty="0"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</a:rPr>
                        <a:t>자산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dist" latinLnBrk="1">
                        <a:lnSpc>
                          <a:spcPct val="80000"/>
                        </a:lnSpc>
                      </a:pPr>
                      <a:r>
                        <a:rPr lang="ko-KR" altLang="en-US" sz="1200" b="0" dirty="0"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</a:rPr>
                        <a:t>유동자산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 dirty="0">
                          <a:solidFill>
                            <a:srgbClr val="00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1,824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>
                          <a:solidFill>
                            <a:srgbClr val="00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2,036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>
                          <a:solidFill>
                            <a:srgbClr val="00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2,168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>
                          <a:solidFill>
                            <a:srgbClr val="00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1,545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>
                          <a:solidFill>
                            <a:srgbClr val="00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908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36537447"/>
                  </a:ext>
                </a:extLst>
              </a:tr>
              <a:tr h="222539">
                <a:tc vMerge="1"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sz="1100" b="0" dirty="0"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dist" latinLnBrk="1">
                        <a:lnSpc>
                          <a:spcPct val="80000"/>
                        </a:lnSpc>
                      </a:pPr>
                      <a:r>
                        <a:rPr lang="ko-KR" altLang="en-US" sz="1200" b="0" spc="-200" baseline="0" dirty="0"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</a:rPr>
                        <a:t>비유동자산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>
                          <a:solidFill>
                            <a:srgbClr val="00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13,645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>
                          <a:solidFill>
                            <a:srgbClr val="00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14,239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>
                          <a:solidFill>
                            <a:srgbClr val="00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14,997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>
                          <a:solidFill>
                            <a:srgbClr val="00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15,923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>
                          <a:solidFill>
                            <a:srgbClr val="00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16,857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023067"/>
                  </a:ext>
                </a:extLst>
              </a:tr>
              <a:tr h="222539">
                <a:tc gridSpan="2">
                  <a:txBody>
                    <a:bodyPr/>
                    <a:lstStyle/>
                    <a:p>
                      <a:pPr algn="dist" latinLnBrk="1">
                        <a:lnSpc>
                          <a:spcPct val="80000"/>
                        </a:lnSpc>
                      </a:pPr>
                      <a:r>
                        <a:rPr lang="ko-KR" altLang="en-US" sz="1200" b="0" dirty="0">
                          <a:solidFill>
                            <a:schemeClr val="tx1"/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</a:rPr>
                        <a:t>자 산 총 계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sz="1100" b="0" dirty="0"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>
                          <a:solidFill>
                            <a:srgbClr val="00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15,469</a:t>
                      </a:r>
                      <a:endParaRPr lang="en-US" sz="1100" kern="0" spc="0">
                        <a:solidFill>
                          <a:srgbClr val="000000"/>
                        </a:solidFill>
                        <a:effectLst/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>
                          <a:solidFill>
                            <a:srgbClr val="00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16,275</a:t>
                      </a:r>
                      <a:endParaRPr lang="en-US" sz="1100" kern="0" spc="0">
                        <a:solidFill>
                          <a:srgbClr val="000000"/>
                        </a:solidFill>
                        <a:effectLst/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>
                          <a:solidFill>
                            <a:srgbClr val="00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17,165</a:t>
                      </a:r>
                      <a:endParaRPr lang="en-US" sz="1100" kern="0" spc="0">
                        <a:solidFill>
                          <a:srgbClr val="000000"/>
                        </a:solidFill>
                        <a:effectLst/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>
                          <a:solidFill>
                            <a:srgbClr val="00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17,468</a:t>
                      </a:r>
                      <a:endParaRPr lang="en-US" sz="1100" kern="0" spc="0">
                        <a:solidFill>
                          <a:srgbClr val="000000"/>
                        </a:solidFill>
                        <a:effectLst/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>
                          <a:solidFill>
                            <a:srgbClr val="00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17,765</a:t>
                      </a:r>
                      <a:endParaRPr lang="en-US" sz="1100" kern="0" spc="0">
                        <a:solidFill>
                          <a:srgbClr val="000000"/>
                        </a:solidFill>
                        <a:effectLst/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22547616"/>
                  </a:ext>
                </a:extLst>
              </a:tr>
              <a:tr h="222539">
                <a:tc rowSpan="3"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200" b="0" dirty="0"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</a:rPr>
                        <a:t>부채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dist" defTabSz="914400" rtl="0" eaLnBrk="1" fontAlgn="auto" latinLnBrk="1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0" spc="-150" baseline="0" dirty="0"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</a:rPr>
                        <a:t>유동부채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>
                          <a:solidFill>
                            <a:srgbClr val="00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66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>
                          <a:solidFill>
                            <a:srgbClr val="00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68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>
                          <a:solidFill>
                            <a:srgbClr val="00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70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>
                          <a:solidFill>
                            <a:srgbClr val="00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75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>
                          <a:solidFill>
                            <a:srgbClr val="00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77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34496062"/>
                  </a:ext>
                </a:extLst>
              </a:tr>
              <a:tr h="222539">
                <a:tc vMerge="1"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sz="1100" b="0" dirty="0"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dist" defTabSz="914400" rtl="0" eaLnBrk="1" fontAlgn="auto" latinLnBrk="1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0" spc="-200" baseline="0" dirty="0"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</a:rPr>
                        <a:t>비유동부채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>
                          <a:solidFill>
                            <a:srgbClr val="00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58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>
                          <a:solidFill>
                            <a:srgbClr val="00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56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>
                          <a:solidFill>
                            <a:srgbClr val="00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62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>
                          <a:solidFill>
                            <a:srgbClr val="00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56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>
                          <a:solidFill>
                            <a:srgbClr val="00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76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47884772"/>
                  </a:ext>
                </a:extLst>
              </a:tr>
              <a:tr h="222539">
                <a:tc vMerge="1"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sz="1100" b="0" dirty="0"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dist" defTabSz="914400" rtl="0" eaLnBrk="1" fontAlgn="auto" latinLnBrk="1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1" spc="-150" baseline="0" dirty="0" err="1"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</a:rPr>
                        <a:t>부채총계</a:t>
                      </a:r>
                      <a:endParaRPr lang="ko-KR" altLang="en-US" sz="1200" b="1" spc="-150" baseline="0" dirty="0">
                        <a:latin typeface="나눔스퀘어 ExtraBold" panose="020B0600000101010101" pitchFamily="50" charset="-127"/>
                        <a:ea typeface="나눔스퀘어 ExtraBold" panose="020B0600000101010101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>
                          <a:solidFill>
                            <a:srgbClr val="00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124</a:t>
                      </a:r>
                      <a:endParaRPr lang="en-US" sz="1100" kern="0" spc="0">
                        <a:solidFill>
                          <a:srgbClr val="000000"/>
                        </a:solidFill>
                        <a:effectLst/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>
                          <a:solidFill>
                            <a:srgbClr val="00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123</a:t>
                      </a:r>
                      <a:endParaRPr lang="en-US" sz="1100" kern="0" spc="0">
                        <a:solidFill>
                          <a:srgbClr val="000000"/>
                        </a:solidFill>
                        <a:effectLst/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>
                          <a:solidFill>
                            <a:srgbClr val="00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132</a:t>
                      </a:r>
                      <a:endParaRPr lang="en-US" sz="1100" kern="0" spc="0">
                        <a:solidFill>
                          <a:srgbClr val="000000"/>
                        </a:solidFill>
                        <a:effectLst/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>
                          <a:solidFill>
                            <a:srgbClr val="00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131</a:t>
                      </a:r>
                      <a:endParaRPr lang="en-US" sz="1100" kern="0" spc="0">
                        <a:solidFill>
                          <a:srgbClr val="000000"/>
                        </a:solidFill>
                        <a:effectLst/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>
                          <a:solidFill>
                            <a:srgbClr val="00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153</a:t>
                      </a:r>
                      <a:endParaRPr lang="en-US" sz="1100" kern="0" spc="0">
                        <a:solidFill>
                          <a:srgbClr val="000000"/>
                        </a:solidFill>
                        <a:effectLst/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48564264"/>
                  </a:ext>
                </a:extLst>
              </a:tr>
              <a:tr h="222539">
                <a:tc rowSpan="4"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200" b="0" dirty="0"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</a:rPr>
                        <a:t>자본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dist" defTabSz="914400" rtl="0" eaLnBrk="1" fontAlgn="auto" latinLnBrk="1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0" spc="-150" baseline="0" dirty="0"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</a:rPr>
                        <a:t>자본금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>
                          <a:solidFill>
                            <a:srgbClr val="00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3,052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>
                          <a:solidFill>
                            <a:srgbClr val="00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3,172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>
                          <a:solidFill>
                            <a:srgbClr val="00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3,302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>
                          <a:solidFill>
                            <a:srgbClr val="00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3,302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>
                          <a:solidFill>
                            <a:srgbClr val="00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3,302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07998914"/>
                  </a:ext>
                </a:extLst>
              </a:tr>
              <a:tr h="222539">
                <a:tc vMerge="1"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sz="1100" b="0" dirty="0"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dist" defTabSz="914400" rtl="0" eaLnBrk="1" fontAlgn="auto" latinLnBrk="1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0" spc="-200" baseline="0" dirty="0"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</a:rPr>
                        <a:t>자본잉여금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>
                          <a:solidFill>
                            <a:srgbClr val="00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11,897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>
                          <a:solidFill>
                            <a:srgbClr val="00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12,552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>
                          <a:solidFill>
                            <a:srgbClr val="00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13,809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>
                          <a:solidFill>
                            <a:srgbClr val="00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14,410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>
                          <a:solidFill>
                            <a:srgbClr val="00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15,079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03906746"/>
                  </a:ext>
                </a:extLst>
              </a:tr>
              <a:tr h="222539">
                <a:tc vMerge="1"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sz="1100" b="0" dirty="0"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dist" defTabSz="914400" rtl="0" eaLnBrk="1" fontAlgn="auto" latinLnBrk="1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0" spc="-200" baseline="0" dirty="0"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</a:rPr>
                        <a:t>이익잉여금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>
                          <a:solidFill>
                            <a:srgbClr val="00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397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>
                          <a:solidFill>
                            <a:srgbClr val="00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426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 dirty="0">
                          <a:solidFill>
                            <a:srgbClr val="FF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△</a:t>
                      </a:r>
                      <a:r>
                        <a:rPr lang="en-US" altLang="ko-KR" sz="1100" kern="0" spc="0" dirty="0">
                          <a:solidFill>
                            <a:srgbClr val="FF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79</a:t>
                      </a:r>
                      <a:endParaRPr lang="ko-KR" altLang="en-US" sz="1100" kern="0" spc="0" dirty="0">
                        <a:solidFill>
                          <a:srgbClr val="FF0000"/>
                        </a:solidFill>
                        <a:effectLst/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 dirty="0">
                          <a:solidFill>
                            <a:srgbClr val="FF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△</a:t>
                      </a:r>
                      <a:r>
                        <a:rPr lang="en-US" altLang="ko-KR" sz="1100" kern="0" spc="0" dirty="0">
                          <a:solidFill>
                            <a:srgbClr val="FF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375</a:t>
                      </a:r>
                      <a:endParaRPr lang="ko-KR" altLang="en-US" sz="1100" kern="0" spc="0" dirty="0">
                        <a:solidFill>
                          <a:srgbClr val="FF0000"/>
                        </a:solidFill>
                        <a:effectLst/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 dirty="0">
                          <a:solidFill>
                            <a:srgbClr val="FF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△</a:t>
                      </a:r>
                      <a:r>
                        <a:rPr lang="en-US" altLang="ko-KR" sz="1100" kern="0" spc="0" dirty="0">
                          <a:solidFill>
                            <a:srgbClr val="FF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769</a:t>
                      </a:r>
                      <a:endParaRPr lang="ko-KR" altLang="en-US" sz="1100" kern="0" spc="0" dirty="0">
                        <a:solidFill>
                          <a:srgbClr val="FF0000"/>
                        </a:solidFill>
                        <a:effectLst/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11154244"/>
                  </a:ext>
                </a:extLst>
              </a:tr>
              <a:tr h="222539">
                <a:tc vMerge="1"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sz="1100" b="0" dirty="0"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dist" defTabSz="914400" rtl="0" eaLnBrk="1" fontAlgn="auto" latinLnBrk="1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1" spc="-150" baseline="0" dirty="0"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</a:rPr>
                        <a:t>자본총계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>
                          <a:solidFill>
                            <a:srgbClr val="00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15,345</a:t>
                      </a:r>
                      <a:endParaRPr lang="en-US" sz="1100" kern="0" spc="0">
                        <a:solidFill>
                          <a:srgbClr val="000000"/>
                        </a:solidFill>
                        <a:effectLst/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>
                          <a:solidFill>
                            <a:srgbClr val="00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16,151</a:t>
                      </a:r>
                      <a:endParaRPr lang="en-US" sz="1100" kern="0" spc="0">
                        <a:solidFill>
                          <a:srgbClr val="000000"/>
                        </a:solidFill>
                        <a:effectLst/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>
                          <a:solidFill>
                            <a:srgbClr val="00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17,033</a:t>
                      </a:r>
                      <a:endParaRPr lang="en-US" sz="1100" kern="0" spc="0">
                        <a:solidFill>
                          <a:srgbClr val="000000"/>
                        </a:solidFill>
                        <a:effectLst/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>
                          <a:solidFill>
                            <a:srgbClr val="00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17,337</a:t>
                      </a:r>
                      <a:endParaRPr lang="en-US" sz="1100" kern="0" spc="0">
                        <a:solidFill>
                          <a:srgbClr val="000000"/>
                        </a:solidFill>
                        <a:effectLst/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>
                          <a:solidFill>
                            <a:srgbClr val="00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17,612</a:t>
                      </a:r>
                      <a:endParaRPr lang="en-US" sz="1100" kern="0" spc="0">
                        <a:solidFill>
                          <a:srgbClr val="000000"/>
                        </a:solidFill>
                        <a:effectLst/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38980869"/>
                  </a:ext>
                </a:extLst>
              </a:tr>
              <a:tr h="222539">
                <a:tc gridSpan="2">
                  <a:txBody>
                    <a:bodyPr/>
                    <a:lstStyle/>
                    <a:p>
                      <a:pPr algn="dist" latinLnBrk="1">
                        <a:lnSpc>
                          <a:spcPct val="80000"/>
                        </a:lnSpc>
                      </a:pPr>
                      <a:r>
                        <a:rPr lang="ko-KR" altLang="en-US" sz="1200" b="0" dirty="0">
                          <a:solidFill>
                            <a:schemeClr val="tx1"/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</a:rPr>
                        <a:t>부채와 자본총계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sz="1100" b="0" dirty="0"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>
                          <a:solidFill>
                            <a:srgbClr val="00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15,469</a:t>
                      </a:r>
                      <a:endParaRPr lang="en-US" sz="1100" kern="0" spc="0">
                        <a:solidFill>
                          <a:srgbClr val="000000"/>
                        </a:solidFill>
                        <a:effectLst/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>
                          <a:solidFill>
                            <a:srgbClr val="00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16,275</a:t>
                      </a:r>
                      <a:endParaRPr lang="en-US" sz="1100" kern="0" spc="0">
                        <a:solidFill>
                          <a:srgbClr val="000000"/>
                        </a:solidFill>
                        <a:effectLst/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>
                          <a:solidFill>
                            <a:srgbClr val="00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17,165</a:t>
                      </a:r>
                      <a:endParaRPr lang="en-US" sz="1100" kern="0" spc="0">
                        <a:solidFill>
                          <a:srgbClr val="000000"/>
                        </a:solidFill>
                        <a:effectLst/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>
                          <a:solidFill>
                            <a:srgbClr val="00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17,468</a:t>
                      </a:r>
                      <a:endParaRPr lang="en-US" sz="1100" kern="0" spc="0">
                        <a:solidFill>
                          <a:srgbClr val="000000"/>
                        </a:solidFill>
                        <a:effectLst/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 dirty="0">
                          <a:solidFill>
                            <a:srgbClr val="00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17,765</a:t>
                      </a:r>
                      <a:endParaRPr lang="en-US" sz="1100" kern="0" spc="0" dirty="0">
                        <a:solidFill>
                          <a:srgbClr val="000000"/>
                        </a:solidFill>
                        <a:effectLst/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21210110"/>
                  </a:ext>
                </a:extLst>
              </a:tr>
            </a:tbl>
          </a:graphicData>
        </a:graphic>
      </p:graphicFrame>
      <p:graphicFrame>
        <p:nvGraphicFramePr>
          <p:cNvPr id="14" name="표 13">
            <a:extLst>
              <a:ext uri="{FF2B5EF4-FFF2-40B4-BE49-F238E27FC236}">
                <a16:creationId xmlns:a16="http://schemas.microsoft.com/office/drawing/2014/main" id="{9472AC53-B7CB-EEDA-812E-EA60FD7353C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21468304"/>
              </p:ext>
            </p:extLst>
          </p:nvPr>
        </p:nvGraphicFramePr>
        <p:xfrm>
          <a:off x="6903358" y="3890963"/>
          <a:ext cx="4542244" cy="77933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62299">
                  <a:extLst>
                    <a:ext uri="{9D8B030D-6E8A-4147-A177-3AD203B41FA5}">
                      <a16:colId xmlns:a16="http://schemas.microsoft.com/office/drawing/2014/main" val="1311057809"/>
                    </a:ext>
                  </a:extLst>
                </a:gridCol>
                <a:gridCol w="695989">
                  <a:extLst>
                    <a:ext uri="{9D8B030D-6E8A-4147-A177-3AD203B41FA5}">
                      <a16:colId xmlns:a16="http://schemas.microsoft.com/office/drawing/2014/main" val="3334022327"/>
                    </a:ext>
                  </a:extLst>
                </a:gridCol>
                <a:gridCol w="695989">
                  <a:extLst>
                    <a:ext uri="{9D8B030D-6E8A-4147-A177-3AD203B41FA5}">
                      <a16:colId xmlns:a16="http://schemas.microsoft.com/office/drawing/2014/main" val="3651290035"/>
                    </a:ext>
                  </a:extLst>
                </a:gridCol>
                <a:gridCol w="695989">
                  <a:extLst>
                    <a:ext uri="{9D8B030D-6E8A-4147-A177-3AD203B41FA5}">
                      <a16:colId xmlns:a16="http://schemas.microsoft.com/office/drawing/2014/main" val="3336204384"/>
                    </a:ext>
                  </a:extLst>
                </a:gridCol>
                <a:gridCol w="695989">
                  <a:extLst>
                    <a:ext uri="{9D8B030D-6E8A-4147-A177-3AD203B41FA5}">
                      <a16:colId xmlns:a16="http://schemas.microsoft.com/office/drawing/2014/main" val="1586844679"/>
                    </a:ext>
                  </a:extLst>
                </a:gridCol>
                <a:gridCol w="695989">
                  <a:extLst>
                    <a:ext uri="{9D8B030D-6E8A-4147-A177-3AD203B41FA5}">
                      <a16:colId xmlns:a16="http://schemas.microsoft.com/office/drawing/2014/main" val="3767952753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 latinLnBrk="1">
                        <a:lnSpc>
                          <a:spcPct val="80000"/>
                        </a:lnSpc>
                      </a:pPr>
                      <a:r>
                        <a:rPr lang="ko-KR" altLang="en-US" sz="1100" b="0" dirty="0">
                          <a:solidFill>
                            <a:schemeClr val="bg1"/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</a:rPr>
                        <a:t>구 분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A3967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80000"/>
                        </a:lnSpc>
                      </a:pPr>
                      <a:r>
                        <a:rPr lang="en-US" altLang="ko-KR" sz="1100" b="0" dirty="0">
                          <a:solidFill>
                            <a:schemeClr val="bg1"/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</a:rPr>
                        <a:t>2017</a:t>
                      </a:r>
                      <a:r>
                        <a:rPr lang="ko-KR" altLang="en-US" sz="1100" b="0" dirty="0">
                          <a:solidFill>
                            <a:schemeClr val="bg1"/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</a:rPr>
                        <a:t>년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A3967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80000"/>
                        </a:lnSpc>
                      </a:pPr>
                      <a:r>
                        <a:rPr lang="en-US" altLang="ko-KR" sz="1100" b="0" dirty="0">
                          <a:solidFill>
                            <a:schemeClr val="bg1"/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</a:rPr>
                        <a:t>2018</a:t>
                      </a:r>
                      <a:r>
                        <a:rPr lang="ko-KR" altLang="en-US" sz="1100" b="0" dirty="0">
                          <a:solidFill>
                            <a:schemeClr val="bg1"/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</a:rPr>
                        <a:t>년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A3967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80000"/>
                        </a:lnSpc>
                      </a:pPr>
                      <a:r>
                        <a:rPr lang="en-US" altLang="ko-KR" sz="1100" b="0" dirty="0">
                          <a:solidFill>
                            <a:schemeClr val="bg1"/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</a:rPr>
                        <a:t>2019</a:t>
                      </a:r>
                      <a:r>
                        <a:rPr lang="ko-KR" altLang="en-US" sz="1100" b="0" dirty="0">
                          <a:solidFill>
                            <a:schemeClr val="bg1"/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</a:rPr>
                        <a:t>년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A3967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80000"/>
                        </a:lnSpc>
                      </a:pPr>
                      <a:r>
                        <a:rPr lang="en-US" altLang="ko-KR" sz="1100" b="0" dirty="0">
                          <a:solidFill>
                            <a:schemeClr val="bg1"/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</a:rPr>
                        <a:t>2020</a:t>
                      </a:r>
                      <a:r>
                        <a:rPr lang="ko-KR" altLang="en-US" sz="1100" b="0" dirty="0">
                          <a:solidFill>
                            <a:schemeClr val="bg1"/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</a:rPr>
                        <a:t>년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A3967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80000"/>
                        </a:lnSpc>
                      </a:pPr>
                      <a:r>
                        <a:rPr lang="en-US" altLang="ko-KR" sz="1100" b="0" dirty="0">
                          <a:solidFill>
                            <a:schemeClr val="bg1"/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</a:rPr>
                        <a:t>2021</a:t>
                      </a:r>
                      <a:r>
                        <a:rPr lang="ko-KR" altLang="en-US" sz="1100" b="0" dirty="0">
                          <a:solidFill>
                            <a:schemeClr val="bg1"/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</a:rPr>
                        <a:t>년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A396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4904372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dist" latinLnBrk="1">
                        <a:lnSpc>
                          <a:spcPct val="100000"/>
                        </a:lnSpc>
                      </a:pPr>
                      <a:r>
                        <a:rPr lang="ko-KR" altLang="en-US" sz="1200" b="0" dirty="0"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</a:rPr>
                        <a:t>자기자본비율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 dirty="0">
                          <a:solidFill>
                            <a:srgbClr val="00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99.2%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>
                          <a:solidFill>
                            <a:srgbClr val="00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99.2%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>
                          <a:solidFill>
                            <a:srgbClr val="00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99.2%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>
                          <a:solidFill>
                            <a:srgbClr val="00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99.3%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>
                          <a:solidFill>
                            <a:srgbClr val="00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99.1%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3653744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dist" latinLnBrk="1">
                        <a:lnSpc>
                          <a:spcPct val="100000"/>
                        </a:lnSpc>
                      </a:pPr>
                      <a:r>
                        <a:rPr lang="ko-KR" altLang="en-US" sz="1200" b="0" dirty="0"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</a:rPr>
                        <a:t>부채비율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>
                          <a:solidFill>
                            <a:srgbClr val="00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0.8%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>
                          <a:solidFill>
                            <a:srgbClr val="00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0.8%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>
                          <a:solidFill>
                            <a:srgbClr val="00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0.8%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>
                          <a:solidFill>
                            <a:srgbClr val="00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0.8%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 dirty="0">
                          <a:solidFill>
                            <a:srgbClr val="00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0.9%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023067"/>
                  </a:ext>
                </a:extLst>
              </a:tr>
            </a:tbl>
          </a:graphicData>
        </a:graphic>
      </p:graphicFrame>
      <p:graphicFrame>
        <p:nvGraphicFramePr>
          <p:cNvPr id="16" name="차트 15">
            <a:extLst>
              <a:ext uri="{FF2B5EF4-FFF2-40B4-BE49-F238E27FC236}">
                <a16:creationId xmlns:a16="http://schemas.microsoft.com/office/drawing/2014/main" id="{058B4342-D25C-F4AC-886A-21DF6E449DEA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495345432"/>
              </p:ext>
            </p:extLst>
          </p:nvPr>
        </p:nvGraphicFramePr>
        <p:xfrm>
          <a:off x="766920" y="4685942"/>
          <a:ext cx="5946292" cy="205847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7" name="차트 16">
            <a:extLst>
              <a:ext uri="{FF2B5EF4-FFF2-40B4-BE49-F238E27FC236}">
                <a16:creationId xmlns:a16="http://schemas.microsoft.com/office/drawing/2014/main" id="{3818DBBC-6D8D-5795-756E-CE453013184C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234514889"/>
              </p:ext>
            </p:extLst>
          </p:nvPr>
        </p:nvGraphicFramePr>
        <p:xfrm>
          <a:off x="6903358" y="4753564"/>
          <a:ext cx="4542243" cy="191118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381376234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BA15A9CA-A496-CD82-B369-D66997306C89}"/>
              </a:ext>
            </a:extLst>
          </p:cNvPr>
          <p:cNvSpPr txBox="1"/>
          <p:nvPr/>
        </p:nvSpPr>
        <p:spPr>
          <a:xfrm>
            <a:off x="357869" y="113586"/>
            <a:ext cx="105813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dirty="0">
                <a:ln>
                  <a:solidFill>
                    <a:schemeClr val="bg2">
                      <a:lumMod val="50000"/>
                      <a:alpha val="15000"/>
                    </a:schemeClr>
                  </a:solidFill>
                </a:ln>
                <a:solidFill>
                  <a:schemeClr val="bg1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3. </a:t>
            </a:r>
            <a:r>
              <a:rPr lang="ko-KR" altLang="en-US" sz="2800" dirty="0">
                <a:ln>
                  <a:solidFill>
                    <a:schemeClr val="bg2">
                      <a:lumMod val="50000"/>
                      <a:alpha val="15000"/>
                    </a:schemeClr>
                  </a:solidFill>
                </a:ln>
                <a:solidFill>
                  <a:schemeClr val="bg1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상수도 사업 현황</a:t>
            </a:r>
          </a:p>
        </p:txBody>
      </p:sp>
      <p:sp>
        <p:nvSpPr>
          <p:cNvPr id="3" name="슬라이드 번호 개체 틀 3">
            <a:extLst>
              <a:ext uri="{FF2B5EF4-FFF2-40B4-BE49-F238E27FC236}">
                <a16:creationId xmlns:a16="http://schemas.microsoft.com/office/drawing/2014/main" id="{70EFE05E-54B7-98B6-B4D9-EC390246E79C}"/>
              </a:ext>
            </a:extLst>
          </p:cNvPr>
          <p:cNvSpPr txBox="1">
            <a:spLocks/>
          </p:cNvSpPr>
          <p:nvPr/>
        </p:nvSpPr>
        <p:spPr>
          <a:xfrm>
            <a:off x="9370996" y="6577059"/>
            <a:ext cx="2743200" cy="280942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b="1" kern="120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A9013713-8F85-4DC6-9CD9-6D7320748E27}" type="slidenum">
              <a:rPr lang="ko-KR" altLang="en-US" sz="1400" smtClean="0">
                <a:solidFill>
                  <a:schemeClr val="bg1">
                    <a:lumMod val="50000"/>
                  </a:schemeClr>
                </a:solidFill>
              </a:rPr>
              <a:pPr algn="r"/>
              <a:t>11</a:t>
            </a:fld>
            <a:endParaRPr lang="ko-KR" altLang="en-US" sz="14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4E766DF-4804-F322-C18A-06175F2B1180}"/>
              </a:ext>
            </a:extLst>
          </p:cNvPr>
          <p:cNvSpPr txBox="1"/>
          <p:nvPr/>
        </p:nvSpPr>
        <p:spPr>
          <a:xfrm>
            <a:off x="1034813" y="1192410"/>
            <a:ext cx="9781410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0" h="38100"/>
            </a:sp3d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b="1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인천광역시 과거 </a:t>
            </a:r>
            <a:r>
              <a:rPr lang="en-US" altLang="ko-KR" b="1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5</a:t>
            </a:r>
            <a:r>
              <a:rPr lang="ko-KR" altLang="en-US" b="1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개연도 재무분석 </a:t>
            </a:r>
            <a:r>
              <a:rPr lang="en-US" altLang="ko-KR" b="1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– </a:t>
            </a:r>
            <a:r>
              <a:rPr lang="ko-KR" altLang="en-US" b="1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경영 성과</a:t>
            </a:r>
          </a:p>
        </p:txBody>
      </p:sp>
      <p:pic>
        <p:nvPicPr>
          <p:cNvPr id="17" name="Picture 3" descr="D:\0.DATA(-2016)\파워포인트 자료\소스_PNG 이미지\#기타아이콘\0120.png">
            <a:extLst>
              <a:ext uri="{FF2B5EF4-FFF2-40B4-BE49-F238E27FC236}">
                <a16:creationId xmlns:a16="http://schemas.microsoft.com/office/drawing/2014/main" id="{76246A94-E70F-7E23-4992-5BDEF2579F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1192410"/>
            <a:ext cx="349013" cy="3490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4" name="표 3">
            <a:extLst>
              <a:ext uri="{FF2B5EF4-FFF2-40B4-BE49-F238E27FC236}">
                <a16:creationId xmlns:a16="http://schemas.microsoft.com/office/drawing/2014/main" id="{6F76838B-E9D7-4003-AE90-D38D5CA9841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28295841"/>
              </p:ext>
            </p:extLst>
          </p:nvPr>
        </p:nvGraphicFramePr>
        <p:xfrm>
          <a:off x="982506" y="1697416"/>
          <a:ext cx="5946292" cy="24688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806292">
                  <a:extLst>
                    <a:ext uri="{9D8B030D-6E8A-4147-A177-3AD203B41FA5}">
                      <a16:colId xmlns:a16="http://schemas.microsoft.com/office/drawing/2014/main" val="1424819970"/>
                    </a:ext>
                  </a:extLst>
                </a:gridCol>
                <a:gridCol w="828000">
                  <a:extLst>
                    <a:ext uri="{9D8B030D-6E8A-4147-A177-3AD203B41FA5}">
                      <a16:colId xmlns:a16="http://schemas.microsoft.com/office/drawing/2014/main" val="3334022327"/>
                    </a:ext>
                  </a:extLst>
                </a:gridCol>
                <a:gridCol w="828000">
                  <a:extLst>
                    <a:ext uri="{9D8B030D-6E8A-4147-A177-3AD203B41FA5}">
                      <a16:colId xmlns:a16="http://schemas.microsoft.com/office/drawing/2014/main" val="3651290035"/>
                    </a:ext>
                  </a:extLst>
                </a:gridCol>
                <a:gridCol w="828000">
                  <a:extLst>
                    <a:ext uri="{9D8B030D-6E8A-4147-A177-3AD203B41FA5}">
                      <a16:colId xmlns:a16="http://schemas.microsoft.com/office/drawing/2014/main" val="3336204384"/>
                    </a:ext>
                  </a:extLst>
                </a:gridCol>
                <a:gridCol w="828000">
                  <a:extLst>
                    <a:ext uri="{9D8B030D-6E8A-4147-A177-3AD203B41FA5}">
                      <a16:colId xmlns:a16="http://schemas.microsoft.com/office/drawing/2014/main" val="1586844679"/>
                    </a:ext>
                  </a:extLst>
                </a:gridCol>
                <a:gridCol w="828000">
                  <a:extLst>
                    <a:ext uri="{9D8B030D-6E8A-4147-A177-3AD203B41FA5}">
                      <a16:colId xmlns:a16="http://schemas.microsoft.com/office/drawing/2014/main" val="3767952753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200" b="0" dirty="0">
                          <a:solidFill>
                            <a:schemeClr val="bg1"/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</a:rPr>
                        <a:t>손익계산서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A3967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200" b="0" dirty="0">
                          <a:solidFill>
                            <a:schemeClr val="bg1"/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</a:rPr>
                        <a:t>2017</a:t>
                      </a:r>
                      <a:r>
                        <a:rPr lang="ko-KR" altLang="en-US" sz="1200" b="0" dirty="0">
                          <a:solidFill>
                            <a:schemeClr val="bg1"/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</a:rPr>
                        <a:t>년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A3967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200" b="0" dirty="0">
                          <a:solidFill>
                            <a:schemeClr val="bg1"/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</a:rPr>
                        <a:t>2018</a:t>
                      </a:r>
                      <a:r>
                        <a:rPr lang="ko-KR" altLang="en-US" sz="1200" b="0" dirty="0">
                          <a:solidFill>
                            <a:schemeClr val="bg1"/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</a:rPr>
                        <a:t>년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A3967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200" b="0" dirty="0">
                          <a:solidFill>
                            <a:schemeClr val="bg1"/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</a:rPr>
                        <a:t>2019</a:t>
                      </a:r>
                      <a:r>
                        <a:rPr lang="ko-KR" altLang="en-US" sz="1200" b="0" dirty="0">
                          <a:solidFill>
                            <a:schemeClr val="bg1"/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</a:rPr>
                        <a:t>년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A3967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200" b="0" dirty="0">
                          <a:solidFill>
                            <a:schemeClr val="bg1"/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</a:rPr>
                        <a:t>2020</a:t>
                      </a:r>
                      <a:r>
                        <a:rPr lang="ko-KR" altLang="en-US" sz="1200" b="0" dirty="0">
                          <a:solidFill>
                            <a:schemeClr val="bg1"/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</a:rPr>
                        <a:t>년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A3967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200" b="0" dirty="0">
                          <a:solidFill>
                            <a:schemeClr val="bg1"/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</a:rPr>
                        <a:t>2021</a:t>
                      </a:r>
                      <a:r>
                        <a:rPr lang="ko-KR" altLang="en-US" sz="1200" b="0" dirty="0">
                          <a:solidFill>
                            <a:schemeClr val="bg1"/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</a:rPr>
                        <a:t>년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A396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4904372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dist" latinLnBrk="1">
                        <a:lnSpc>
                          <a:spcPct val="100000"/>
                        </a:lnSpc>
                      </a:pPr>
                      <a:r>
                        <a:rPr lang="ko-KR" altLang="en-US" sz="1200" b="0" spc="0" baseline="0" dirty="0"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</a:rPr>
                        <a:t>영업수익</a:t>
                      </a:r>
                      <a:r>
                        <a:rPr lang="en-US" altLang="ko-KR" sz="1200" b="0" spc="0" baseline="0" dirty="0"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</a:rPr>
                        <a:t>(A)</a:t>
                      </a:r>
                      <a:endParaRPr lang="ko-KR" altLang="en-US" sz="1200" b="0" spc="0" baseline="0" dirty="0">
                        <a:latin typeface="나눔스퀘어 ExtraBold" panose="020B0600000101010101" pitchFamily="50" charset="-127"/>
                        <a:ea typeface="나눔스퀘어 ExtraBold" panose="020B0600000101010101" pitchFamily="50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 dirty="0">
                          <a:solidFill>
                            <a:srgbClr val="00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2,334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>
                          <a:solidFill>
                            <a:srgbClr val="00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2,383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>
                          <a:solidFill>
                            <a:srgbClr val="00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2,238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>
                          <a:solidFill>
                            <a:srgbClr val="00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2,227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>
                          <a:solidFill>
                            <a:srgbClr val="00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2,307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3653744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dist" latinLnBrk="1">
                        <a:lnSpc>
                          <a:spcPct val="100000"/>
                        </a:lnSpc>
                      </a:pPr>
                      <a:r>
                        <a:rPr lang="ko-KR" altLang="en-US" sz="1200" b="0" spc="0" baseline="0" dirty="0"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</a:rPr>
                        <a:t>영업외수익</a:t>
                      </a:r>
                      <a:r>
                        <a:rPr lang="en-US" altLang="ko-KR" sz="1200" b="0" spc="0" baseline="0" dirty="0"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</a:rPr>
                        <a:t>(B)</a:t>
                      </a:r>
                      <a:endParaRPr lang="ko-KR" altLang="en-US" sz="1200" b="0" spc="0" baseline="0" dirty="0">
                        <a:latin typeface="나눔스퀘어 ExtraBold" panose="020B0600000101010101" pitchFamily="50" charset="-127"/>
                        <a:ea typeface="나눔스퀘어 ExtraBold" panose="020B0600000101010101" pitchFamily="50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>
                          <a:solidFill>
                            <a:srgbClr val="00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153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 dirty="0">
                          <a:solidFill>
                            <a:srgbClr val="00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197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>
                          <a:solidFill>
                            <a:srgbClr val="00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139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>
                          <a:solidFill>
                            <a:srgbClr val="00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164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>
                          <a:solidFill>
                            <a:srgbClr val="00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156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02306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dist" latinLnBrk="1">
                        <a:lnSpc>
                          <a:spcPct val="100000"/>
                        </a:lnSpc>
                      </a:pPr>
                      <a:r>
                        <a:rPr lang="ko-KR" altLang="en-US" sz="1200" b="0" spc="-100" baseline="0" dirty="0">
                          <a:solidFill>
                            <a:schemeClr val="tx1"/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</a:rPr>
                        <a:t>수익 합계 </a:t>
                      </a:r>
                      <a:r>
                        <a:rPr lang="en-US" altLang="ko-KR" sz="1200" b="0" spc="-100" baseline="0" dirty="0">
                          <a:solidFill>
                            <a:schemeClr val="tx1"/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</a:rPr>
                        <a:t>(C)=(A)+(B)</a:t>
                      </a:r>
                      <a:endParaRPr lang="ko-KR" altLang="en-US" sz="1200" b="0" spc="-100" baseline="0" dirty="0">
                        <a:solidFill>
                          <a:schemeClr val="tx1"/>
                        </a:solidFill>
                        <a:latin typeface="나눔스퀘어 ExtraBold" panose="020B0600000101010101" pitchFamily="50" charset="-127"/>
                        <a:ea typeface="나눔스퀘어 ExtraBold" panose="020B0600000101010101" pitchFamily="50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>
                          <a:solidFill>
                            <a:srgbClr val="00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2,487</a:t>
                      </a:r>
                      <a:endParaRPr lang="en-US" sz="1100" kern="0" spc="0">
                        <a:solidFill>
                          <a:srgbClr val="000000"/>
                        </a:solidFill>
                        <a:effectLst/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>
                          <a:solidFill>
                            <a:srgbClr val="00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2,580</a:t>
                      </a:r>
                      <a:endParaRPr lang="en-US" sz="1100" kern="0" spc="0">
                        <a:solidFill>
                          <a:srgbClr val="000000"/>
                        </a:solidFill>
                        <a:effectLst/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 dirty="0">
                          <a:solidFill>
                            <a:srgbClr val="00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2,377</a:t>
                      </a:r>
                      <a:endParaRPr lang="en-US" sz="1100" kern="0" spc="0" dirty="0">
                        <a:solidFill>
                          <a:srgbClr val="000000"/>
                        </a:solidFill>
                        <a:effectLst/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>
                          <a:solidFill>
                            <a:srgbClr val="00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2,391</a:t>
                      </a:r>
                      <a:endParaRPr lang="en-US" sz="1100" kern="0" spc="0">
                        <a:solidFill>
                          <a:srgbClr val="000000"/>
                        </a:solidFill>
                        <a:effectLst/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>
                          <a:solidFill>
                            <a:srgbClr val="00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2,463</a:t>
                      </a:r>
                      <a:endParaRPr lang="en-US" sz="1100" kern="0" spc="0">
                        <a:solidFill>
                          <a:srgbClr val="000000"/>
                        </a:solidFill>
                        <a:effectLst/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2254761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indent="0" algn="dist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0" spc="0" baseline="0" dirty="0"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</a:rPr>
                        <a:t>영업비용</a:t>
                      </a:r>
                      <a:r>
                        <a:rPr lang="en-US" altLang="ko-KR" sz="1200" b="0" spc="0" baseline="0" dirty="0"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</a:rPr>
                        <a:t>(D)</a:t>
                      </a:r>
                      <a:endParaRPr lang="ko-KR" altLang="en-US" sz="1200" b="0" spc="0" baseline="0" dirty="0">
                        <a:latin typeface="나눔스퀘어 ExtraBold" panose="020B0600000101010101" pitchFamily="50" charset="-127"/>
                        <a:ea typeface="나눔스퀘어 ExtraBold" panose="020B0600000101010101" pitchFamily="50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>
                          <a:solidFill>
                            <a:srgbClr val="00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2,355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>
                          <a:solidFill>
                            <a:srgbClr val="00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2,405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>
                          <a:solidFill>
                            <a:srgbClr val="00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2,734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 dirty="0">
                          <a:solidFill>
                            <a:srgbClr val="00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2,690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>
                          <a:solidFill>
                            <a:srgbClr val="00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2,842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3449606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indent="0" algn="dist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0" spc="0" baseline="0" dirty="0"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</a:rPr>
                        <a:t>영업외비용</a:t>
                      </a:r>
                      <a:r>
                        <a:rPr lang="en-US" altLang="ko-KR" sz="1200" b="0" spc="0" baseline="0" dirty="0"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</a:rPr>
                        <a:t>(E)</a:t>
                      </a:r>
                      <a:endParaRPr lang="ko-KR" altLang="en-US" sz="1200" b="0" spc="0" baseline="0" dirty="0">
                        <a:latin typeface="나눔스퀘어 ExtraBold" panose="020B0600000101010101" pitchFamily="50" charset="-127"/>
                        <a:ea typeface="나눔스퀘어 ExtraBold" panose="020B0600000101010101" pitchFamily="50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>
                          <a:solidFill>
                            <a:srgbClr val="00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7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>
                          <a:solidFill>
                            <a:srgbClr val="00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25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>
                          <a:solidFill>
                            <a:srgbClr val="00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18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 dirty="0">
                          <a:solidFill>
                            <a:srgbClr val="00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7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>
                          <a:solidFill>
                            <a:srgbClr val="00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15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4788477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indent="0" algn="dist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0" spc="-100" baseline="0" dirty="0">
                          <a:solidFill>
                            <a:schemeClr val="tx1"/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</a:rPr>
                        <a:t>비용 합계 </a:t>
                      </a:r>
                      <a:r>
                        <a:rPr lang="en-US" altLang="ko-KR" sz="1200" b="0" spc="-100" baseline="0" dirty="0">
                          <a:solidFill>
                            <a:schemeClr val="tx1"/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</a:rPr>
                        <a:t>(F)=(D)+(E)</a:t>
                      </a:r>
                      <a:endParaRPr lang="ko-KR" altLang="en-US" sz="1200" b="0" spc="-100" baseline="0" dirty="0">
                        <a:solidFill>
                          <a:schemeClr val="tx1"/>
                        </a:solidFill>
                        <a:latin typeface="나눔스퀘어 ExtraBold" panose="020B0600000101010101" pitchFamily="50" charset="-127"/>
                        <a:ea typeface="나눔스퀘어 ExtraBold" panose="020B0600000101010101" pitchFamily="50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>
                          <a:solidFill>
                            <a:srgbClr val="00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2,362</a:t>
                      </a:r>
                      <a:endParaRPr lang="en-US" sz="1100" kern="0" spc="0">
                        <a:solidFill>
                          <a:srgbClr val="000000"/>
                        </a:solidFill>
                        <a:effectLst/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>
                          <a:solidFill>
                            <a:srgbClr val="00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2,430</a:t>
                      </a:r>
                      <a:endParaRPr lang="en-US" sz="1100" kern="0" spc="0">
                        <a:solidFill>
                          <a:srgbClr val="000000"/>
                        </a:solidFill>
                        <a:effectLst/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>
                          <a:solidFill>
                            <a:srgbClr val="00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2,752</a:t>
                      </a:r>
                      <a:endParaRPr lang="en-US" sz="1100" kern="0" spc="0">
                        <a:solidFill>
                          <a:srgbClr val="000000"/>
                        </a:solidFill>
                        <a:effectLst/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 dirty="0">
                          <a:solidFill>
                            <a:srgbClr val="00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2,697</a:t>
                      </a:r>
                      <a:endParaRPr lang="en-US" sz="1100" kern="0" spc="0" dirty="0">
                        <a:solidFill>
                          <a:srgbClr val="000000"/>
                        </a:solidFill>
                        <a:effectLst/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>
                          <a:solidFill>
                            <a:srgbClr val="00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2,857</a:t>
                      </a:r>
                      <a:endParaRPr lang="en-US" sz="1100" kern="0" spc="0">
                        <a:solidFill>
                          <a:srgbClr val="000000"/>
                        </a:solidFill>
                        <a:effectLst/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4856426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indent="0" algn="dist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0" spc="-100" baseline="0" dirty="0">
                          <a:solidFill>
                            <a:schemeClr val="tx1"/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</a:rPr>
                        <a:t>영업손익 </a:t>
                      </a:r>
                      <a:r>
                        <a:rPr lang="en-US" altLang="ko-KR" sz="1200" b="0" spc="-100" baseline="0" dirty="0">
                          <a:solidFill>
                            <a:schemeClr val="tx1"/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</a:rPr>
                        <a:t>(G)=(A)-(D)</a:t>
                      </a:r>
                      <a:endParaRPr lang="ko-KR" altLang="en-US" sz="1200" b="0" spc="-100" baseline="0" dirty="0">
                        <a:solidFill>
                          <a:schemeClr val="tx1"/>
                        </a:solidFill>
                        <a:latin typeface="나눔스퀘어 ExtraBold" panose="020B0600000101010101" pitchFamily="50" charset="-127"/>
                        <a:ea typeface="나눔스퀘어 ExtraBold" panose="020B0600000101010101" pitchFamily="50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>
                          <a:solidFill>
                            <a:srgbClr val="FF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△</a:t>
                      </a:r>
                      <a:r>
                        <a:rPr lang="en-US" altLang="ko-KR" sz="1100" b="1" kern="0" spc="0">
                          <a:solidFill>
                            <a:srgbClr val="FF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21</a:t>
                      </a:r>
                      <a:endParaRPr lang="ko-KR" altLang="en-US" sz="1100" kern="0" spc="0">
                        <a:solidFill>
                          <a:srgbClr val="000000"/>
                        </a:solidFill>
                        <a:effectLst/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>
                          <a:solidFill>
                            <a:srgbClr val="FF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△</a:t>
                      </a:r>
                      <a:r>
                        <a:rPr lang="en-US" altLang="ko-KR" sz="1100" b="1" kern="0" spc="0">
                          <a:solidFill>
                            <a:srgbClr val="FF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22</a:t>
                      </a:r>
                      <a:endParaRPr lang="ko-KR" altLang="en-US" sz="1100" kern="0" spc="0">
                        <a:solidFill>
                          <a:srgbClr val="000000"/>
                        </a:solidFill>
                        <a:effectLst/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>
                          <a:solidFill>
                            <a:srgbClr val="FF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△</a:t>
                      </a:r>
                      <a:r>
                        <a:rPr lang="en-US" altLang="ko-KR" sz="1100" b="1" kern="0" spc="0">
                          <a:solidFill>
                            <a:srgbClr val="FF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496</a:t>
                      </a:r>
                      <a:endParaRPr lang="ko-KR" altLang="en-US" sz="1100" kern="0" spc="0">
                        <a:solidFill>
                          <a:srgbClr val="000000"/>
                        </a:solidFill>
                        <a:effectLst/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>
                          <a:solidFill>
                            <a:srgbClr val="FF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△</a:t>
                      </a:r>
                      <a:r>
                        <a:rPr lang="en-US" altLang="ko-KR" sz="1100" b="1" kern="0" spc="0">
                          <a:solidFill>
                            <a:srgbClr val="FF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463</a:t>
                      </a:r>
                      <a:endParaRPr lang="ko-KR" altLang="en-US" sz="1100" kern="0" spc="0">
                        <a:solidFill>
                          <a:srgbClr val="000000"/>
                        </a:solidFill>
                        <a:effectLst/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>
                          <a:solidFill>
                            <a:srgbClr val="FF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△</a:t>
                      </a:r>
                      <a:r>
                        <a:rPr lang="en-US" altLang="ko-KR" sz="1100" b="1" kern="0" spc="0" dirty="0">
                          <a:solidFill>
                            <a:srgbClr val="FF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535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0799891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indent="0" algn="dist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0" kern="0" spc="-200" baseline="0" dirty="0">
                          <a:solidFill>
                            <a:schemeClr val="tx1"/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</a:rPr>
                        <a:t>당기순손익 </a:t>
                      </a:r>
                      <a:r>
                        <a:rPr lang="en-US" altLang="ko-KR" sz="1200" b="0" kern="0" spc="-200" baseline="0" dirty="0">
                          <a:solidFill>
                            <a:schemeClr val="tx1"/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</a:rPr>
                        <a:t>(H)=(G)+(B)-(E)</a:t>
                      </a:r>
                      <a:endParaRPr lang="ko-KR" altLang="en-US" sz="1200" b="0" kern="0" spc="-200" baseline="0" dirty="0">
                        <a:solidFill>
                          <a:schemeClr val="tx1"/>
                        </a:solidFill>
                        <a:latin typeface="나눔스퀘어 ExtraBold" panose="020B0600000101010101" pitchFamily="50" charset="-127"/>
                        <a:ea typeface="나눔스퀘어 ExtraBold" panose="020B0600000101010101" pitchFamily="50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>
                          <a:solidFill>
                            <a:srgbClr val="0000FF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125</a:t>
                      </a:r>
                      <a:endParaRPr lang="en-US" sz="1100" kern="0" spc="0">
                        <a:solidFill>
                          <a:srgbClr val="000000"/>
                        </a:solidFill>
                        <a:effectLst/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>
                          <a:solidFill>
                            <a:srgbClr val="0000FF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150</a:t>
                      </a:r>
                      <a:endParaRPr lang="en-US" sz="1100" kern="0" spc="0">
                        <a:solidFill>
                          <a:srgbClr val="000000"/>
                        </a:solidFill>
                        <a:effectLst/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>
                          <a:solidFill>
                            <a:srgbClr val="FF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△</a:t>
                      </a:r>
                      <a:r>
                        <a:rPr lang="en-US" altLang="ko-KR" sz="1100" b="1" kern="0" spc="0">
                          <a:solidFill>
                            <a:srgbClr val="FF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375</a:t>
                      </a:r>
                      <a:endParaRPr lang="ko-KR" altLang="en-US" sz="1100" kern="0" spc="0">
                        <a:solidFill>
                          <a:srgbClr val="000000"/>
                        </a:solidFill>
                        <a:effectLst/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>
                          <a:solidFill>
                            <a:srgbClr val="FF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△</a:t>
                      </a:r>
                      <a:r>
                        <a:rPr lang="en-US" altLang="ko-KR" sz="1100" b="1" kern="0" spc="0">
                          <a:solidFill>
                            <a:srgbClr val="FF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306</a:t>
                      </a:r>
                      <a:endParaRPr lang="ko-KR" altLang="en-US" sz="1100" kern="0" spc="0">
                        <a:solidFill>
                          <a:srgbClr val="000000"/>
                        </a:solidFill>
                        <a:effectLst/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>
                          <a:solidFill>
                            <a:srgbClr val="FF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△</a:t>
                      </a:r>
                      <a:r>
                        <a:rPr lang="en-US" altLang="ko-KR" sz="1100" b="1" kern="0" spc="0" dirty="0">
                          <a:solidFill>
                            <a:srgbClr val="FF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394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03906746"/>
                  </a:ext>
                </a:extLst>
              </a:tr>
            </a:tbl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D83B6453-284B-DD28-F186-363B6598772B}"/>
              </a:ext>
            </a:extLst>
          </p:cNvPr>
          <p:cNvSpPr txBox="1"/>
          <p:nvPr/>
        </p:nvSpPr>
        <p:spPr>
          <a:xfrm>
            <a:off x="6164416" y="1514865"/>
            <a:ext cx="1039255" cy="169277"/>
          </a:xfrm>
          <a:prstGeom prst="rect">
            <a:avLst/>
          </a:prstGeom>
          <a:noFill/>
          <a:ln w="25400">
            <a:noFill/>
          </a:ln>
          <a:effectLst/>
        </p:spPr>
        <p:txBody>
          <a:bodyPr wrap="square" lIns="0" tIns="0" rIns="0" bIns="0" rtlCol="0" anchor="ctr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100" b="0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62917">
                      <a:prstClr val="black"/>
                    </a:gs>
                    <a:gs pos="75833">
                      <a:prstClr val="black"/>
                    </a:gs>
                    <a:gs pos="40000">
                      <a:prstClr val="black"/>
                    </a:gs>
                  </a:gsLst>
                  <a:path path="circle">
                    <a:fillToRect l="50000" t="50000" r="50000" b="50000"/>
                  </a:path>
                </a:gra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(</a:t>
            </a:r>
            <a:r>
              <a:rPr kumimoji="0" lang="ko-KR" altLang="en-US" sz="1100" b="0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62917">
                      <a:prstClr val="black"/>
                    </a:gs>
                    <a:gs pos="75833">
                      <a:prstClr val="black"/>
                    </a:gs>
                    <a:gs pos="40000">
                      <a:prstClr val="black"/>
                    </a:gs>
                  </a:gsLst>
                  <a:path path="circle">
                    <a:fillToRect l="50000" t="50000" r="50000" b="50000"/>
                  </a:path>
                </a:gra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단위 </a:t>
            </a:r>
            <a:r>
              <a:rPr kumimoji="0" lang="en-US" altLang="ko-KR" sz="1100" b="0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62917">
                      <a:prstClr val="black"/>
                    </a:gs>
                    <a:gs pos="75833">
                      <a:prstClr val="black"/>
                    </a:gs>
                    <a:gs pos="40000">
                      <a:prstClr val="black"/>
                    </a:gs>
                  </a:gsLst>
                  <a:path path="circle">
                    <a:fillToRect l="50000" t="50000" r="50000" b="50000"/>
                  </a:path>
                </a:gra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: </a:t>
            </a:r>
            <a:r>
              <a:rPr lang="ko-KR" altLang="en-US" sz="1100" dirty="0">
                <a:gradFill>
                  <a:gsLst>
                    <a:gs pos="62917">
                      <a:prstClr val="black"/>
                    </a:gs>
                    <a:gs pos="75833">
                      <a:prstClr val="black"/>
                    </a:gs>
                    <a:gs pos="40000">
                      <a:prstClr val="black"/>
                    </a:gs>
                  </a:gsLst>
                  <a:path path="circle">
                    <a:fillToRect l="50000" t="50000" r="50000" b="50000"/>
                  </a:path>
                </a:gradFill>
                <a:latin typeface="맑은 고딕" panose="020B0503020000020004" pitchFamily="50" charset="-127"/>
                <a:ea typeface="맑은 고딕" panose="020B0503020000020004" pitchFamily="50" charset="-127"/>
              </a:rPr>
              <a:t>억</a:t>
            </a:r>
            <a:r>
              <a:rPr kumimoji="0" lang="ko-KR" altLang="en-US" sz="1100" b="0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62917">
                      <a:prstClr val="black"/>
                    </a:gs>
                    <a:gs pos="75833">
                      <a:prstClr val="black"/>
                    </a:gs>
                    <a:gs pos="40000">
                      <a:prstClr val="black"/>
                    </a:gs>
                  </a:gsLst>
                  <a:path path="circle">
                    <a:fillToRect l="50000" t="50000" r="50000" b="50000"/>
                  </a:path>
                </a:gra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원</a:t>
            </a:r>
            <a:r>
              <a:rPr kumimoji="0" lang="en-US" altLang="ko-KR" sz="1100" b="0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62917">
                      <a:prstClr val="black"/>
                    </a:gs>
                    <a:gs pos="75833">
                      <a:prstClr val="black"/>
                    </a:gs>
                    <a:gs pos="40000">
                      <a:prstClr val="black"/>
                    </a:gs>
                  </a:gsLst>
                  <a:path path="circle">
                    <a:fillToRect l="50000" t="50000" r="50000" b="50000"/>
                  </a:path>
                </a:gra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)</a:t>
            </a:r>
            <a:endParaRPr kumimoji="0" lang="ko-KR" altLang="en-US" sz="1100" b="0" i="0" u="none" strike="noStrike" kern="1200" cap="none" spc="0" normalizeH="0" baseline="0" noProof="0" dirty="0">
              <a:ln>
                <a:noFill/>
              </a:ln>
              <a:gradFill>
                <a:gsLst>
                  <a:gs pos="62917">
                    <a:prstClr val="black"/>
                  </a:gs>
                  <a:gs pos="75833">
                    <a:prstClr val="black"/>
                  </a:gs>
                  <a:gs pos="40000">
                    <a:prstClr val="black"/>
                  </a:gs>
                </a:gsLst>
                <a:path path="circle">
                  <a:fillToRect l="50000" t="50000" r="50000" b="50000"/>
                </a:path>
              </a:gra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6" name="모서리가 둥근 직사각형 10">
            <a:extLst>
              <a:ext uri="{FF2B5EF4-FFF2-40B4-BE49-F238E27FC236}">
                <a16:creationId xmlns:a16="http://schemas.microsoft.com/office/drawing/2014/main" id="{75066396-BB80-732C-F640-BCE30AE1F915}"/>
              </a:ext>
            </a:extLst>
          </p:cNvPr>
          <p:cNvSpPr/>
          <p:nvPr/>
        </p:nvSpPr>
        <p:spPr bwMode="gray">
          <a:xfrm>
            <a:off x="7079736" y="1562416"/>
            <a:ext cx="4077338" cy="4952685"/>
          </a:xfrm>
          <a:prstGeom prst="roundRect">
            <a:avLst>
              <a:gd name="adj" fmla="val 4728"/>
            </a:avLst>
          </a:prstGeom>
          <a:noFill/>
          <a:ln w="15875">
            <a:solidFill>
              <a:schemeClr val="bg1">
                <a:lumMod val="75000"/>
              </a:schemeClr>
            </a:solidFill>
            <a:miter lim="800000"/>
            <a:headEnd/>
            <a:tailEnd/>
          </a:ln>
          <a:effectLst/>
        </p:spPr>
        <p:txBody>
          <a:bodyPr wrap="square" rtlCol="0" anchor="ctr">
            <a:noAutofit/>
            <a:flatTx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71455" marR="0" lvl="0" indent="-171455" algn="l" defTabSz="914400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맑은 고딕" panose="020B0503020000020004" pitchFamily="50" charset="-127"/>
              <a:buChar char="▷"/>
              <a:tabLst/>
              <a:defRPr/>
            </a:pPr>
            <a:r>
              <a:rPr kumimoji="0" lang="en-US" altLang="ko-KR" sz="1400" b="1" i="0" u="none" strike="noStrike" kern="1200" cap="none" spc="0" normalizeH="0" baseline="0" noProof="0" dirty="0">
                <a:ln w="13500">
                  <a:noFill/>
                  <a:prstDash val="solid"/>
                </a:ln>
                <a:solidFill>
                  <a:prstClr val="black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uLnTx/>
                <a:uFillTx/>
                <a:latin typeface="나눔스퀘어" panose="020B0600000101010101" pitchFamily="50" charset="-127"/>
                <a:ea typeface="나눔스퀘어" panose="020B0600000101010101" pitchFamily="50" charset="-127"/>
                <a:cs typeface="+mn-cs"/>
              </a:rPr>
              <a:t>(</a:t>
            </a:r>
            <a:r>
              <a:rPr kumimoji="0" lang="ko-KR" altLang="en-US" sz="1400" b="1" i="0" u="none" strike="noStrike" kern="1200" cap="none" spc="0" normalizeH="0" baseline="0" noProof="0" dirty="0">
                <a:ln w="13500">
                  <a:noFill/>
                  <a:prstDash val="solid"/>
                </a:ln>
                <a:solidFill>
                  <a:prstClr val="black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uLnTx/>
                <a:uFillTx/>
                <a:latin typeface="나눔스퀘어" panose="020B0600000101010101" pitchFamily="50" charset="-127"/>
                <a:ea typeface="나눔스퀘어" panose="020B0600000101010101" pitchFamily="50" charset="-127"/>
                <a:cs typeface="+mn-cs"/>
              </a:rPr>
              <a:t>수익</a:t>
            </a:r>
            <a:r>
              <a:rPr kumimoji="0" lang="en-US" altLang="ko-KR" sz="1400" b="1" i="0" u="none" strike="noStrike" kern="1200" cap="none" spc="0" normalizeH="0" baseline="0" noProof="0" dirty="0">
                <a:ln w="13500">
                  <a:noFill/>
                  <a:prstDash val="solid"/>
                </a:ln>
                <a:solidFill>
                  <a:prstClr val="black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uLnTx/>
                <a:uFillTx/>
                <a:latin typeface="나눔스퀘어" panose="020B0600000101010101" pitchFamily="50" charset="-127"/>
                <a:ea typeface="나눔스퀘어" panose="020B0600000101010101" pitchFamily="50" charset="-127"/>
                <a:cs typeface="+mn-cs"/>
              </a:rPr>
              <a:t>) </a:t>
            </a:r>
            <a:r>
              <a:rPr lang="ko-KR" altLang="en-US" sz="1400" dirty="0">
                <a:ln w="13500">
                  <a:noFill/>
                  <a:prstDash val="solid"/>
                </a:ln>
                <a:solidFill>
                  <a:prstClr val="black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나눔스퀘어" panose="020B0600000101010101" pitchFamily="50" charset="-127"/>
                <a:ea typeface="나눔스퀘어" panose="020B0600000101010101" pitchFamily="50" charset="-127"/>
              </a:rPr>
              <a:t>최근 </a:t>
            </a:r>
            <a:r>
              <a:rPr lang="en-US" altLang="ko-KR" sz="1400" dirty="0">
                <a:ln w="13500">
                  <a:noFill/>
                  <a:prstDash val="solid"/>
                </a:ln>
                <a:solidFill>
                  <a:prstClr val="black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나눔스퀘어" panose="020B0600000101010101" pitchFamily="50" charset="-127"/>
                <a:ea typeface="나눔스퀘어" panose="020B0600000101010101" pitchFamily="50" charset="-127"/>
              </a:rPr>
              <a:t>5</a:t>
            </a:r>
            <a:r>
              <a:rPr lang="ko-KR" altLang="en-US" sz="1400" dirty="0">
                <a:ln w="13500">
                  <a:noFill/>
                  <a:prstDash val="solid"/>
                </a:ln>
                <a:solidFill>
                  <a:prstClr val="black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나눔스퀘어" panose="020B0600000101010101" pitchFamily="50" charset="-127"/>
                <a:ea typeface="나눔스퀘어" panose="020B0600000101010101" pitchFamily="50" charset="-127"/>
              </a:rPr>
              <a:t>년간 증감 반복</a:t>
            </a:r>
            <a:endParaRPr kumimoji="0" lang="en-US" altLang="ko-KR" sz="1400" b="0" i="0" u="none" strike="noStrike" kern="1200" cap="none" spc="0" normalizeH="0" baseline="0" noProof="0" dirty="0">
              <a:ln w="13500">
                <a:noFill/>
                <a:prstDash val="solid"/>
              </a:ln>
              <a:solidFill>
                <a:prstClr val="black"/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uLnTx/>
              <a:uFillTx/>
              <a:latin typeface="나눔스퀘어" panose="020B0600000101010101" pitchFamily="50" charset="-127"/>
              <a:ea typeface="나눔스퀘어" panose="020B0600000101010101" pitchFamily="50" charset="-127"/>
              <a:cs typeface="+mn-cs"/>
            </a:endParaRPr>
          </a:p>
          <a:p>
            <a:pPr marL="171455" marR="0" lvl="0" indent="-171455" algn="l" defTabSz="914400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kumimoji="0" lang="en-US" altLang="ko-KR" sz="1200" b="0" i="0" u="none" strike="noStrike" kern="1200" cap="none" spc="0" normalizeH="0" baseline="0" noProof="0" dirty="0">
                <a:ln w="13500">
                  <a:noFill/>
                  <a:prstDash val="solid"/>
                </a:ln>
                <a:solidFill>
                  <a:prstClr val="black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uLnTx/>
                <a:uFillTx/>
                <a:latin typeface="나눔스퀘어" panose="020B0600000101010101" pitchFamily="50" charset="-127"/>
                <a:ea typeface="나눔스퀘어" panose="020B0600000101010101" pitchFamily="50" charset="-127"/>
                <a:cs typeface="+mn-cs"/>
              </a:rPr>
              <a:t>2017</a:t>
            </a:r>
            <a:r>
              <a:rPr kumimoji="0" lang="ko-KR" altLang="en-US" sz="1200" b="0" i="0" u="none" strike="noStrike" kern="1200" cap="none" spc="0" normalizeH="0" baseline="0" noProof="0" dirty="0">
                <a:ln w="13500">
                  <a:noFill/>
                  <a:prstDash val="solid"/>
                </a:ln>
                <a:solidFill>
                  <a:prstClr val="black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uLnTx/>
                <a:uFillTx/>
                <a:latin typeface="나눔스퀘어" panose="020B0600000101010101" pitchFamily="50" charset="-127"/>
                <a:ea typeface="나눔스퀘어" panose="020B0600000101010101" pitchFamily="50" charset="-127"/>
                <a:cs typeface="+mn-cs"/>
              </a:rPr>
              <a:t>년 약 </a:t>
            </a:r>
            <a:r>
              <a:rPr lang="en-US" altLang="ko-KR" sz="1200" dirty="0">
                <a:ln w="13500">
                  <a:noFill/>
                  <a:prstDash val="solid"/>
                </a:ln>
                <a:solidFill>
                  <a:prstClr val="black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나눔스퀘어" panose="020B0600000101010101" pitchFamily="50" charset="-127"/>
                <a:ea typeface="나눔스퀘어" panose="020B0600000101010101" pitchFamily="50" charset="-127"/>
              </a:rPr>
              <a:t>2,487</a:t>
            </a:r>
            <a:r>
              <a:rPr lang="ko-KR" altLang="en-US" sz="1200" dirty="0">
                <a:ln w="13500">
                  <a:noFill/>
                  <a:prstDash val="solid"/>
                </a:ln>
                <a:solidFill>
                  <a:prstClr val="black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나눔스퀘어" panose="020B0600000101010101" pitchFamily="50" charset="-127"/>
                <a:ea typeface="나눔스퀘어" panose="020B0600000101010101" pitchFamily="50" charset="-127"/>
              </a:rPr>
              <a:t>억</a:t>
            </a:r>
            <a:r>
              <a:rPr kumimoji="0" lang="ko-KR" altLang="en-US" sz="1200" b="0" i="0" u="none" strike="noStrike" kern="1200" cap="none" spc="0" normalizeH="0" baseline="0" noProof="0" dirty="0">
                <a:ln w="13500">
                  <a:noFill/>
                  <a:prstDash val="solid"/>
                </a:ln>
                <a:solidFill>
                  <a:prstClr val="black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uLnTx/>
                <a:uFillTx/>
                <a:latin typeface="나눔스퀘어" panose="020B0600000101010101" pitchFamily="50" charset="-127"/>
                <a:ea typeface="나눔스퀘어" panose="020B0600000101010101" pitchFamily="50" charset="-127"/>
                <a:cs typeface="+mn-cs"/>
              </a:rPr>
              <a:t>원 → </a:t>
            </a:r>
            <a:r>
              <a:rPr kumimoji="0" lang="en-US" altLang="ko-KR" sz="1200" b="0" i="0" u="none" strike="noStrike" kern="1200" cap="none" spc="0" normalizeH="0" baseline="0" noProof="0" dirty="0">
                <a:ln w="13500">
                  <a:noFill/>
                  <a:prstDash val="solid"/>
                </a:ln>
                <a:solidFill>
                  <a:prstClr val="black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uLnTx/>
                <a:uFillTx/>
                <a:latin typeface="나눔스퀘어" panose="020B0600000101010101" pitchFamily="50" charset="-127"/>
                <a:ea typeface="나눔스퀘어" panose="020B0600000101010101" pitchFamily="50" charset="-127"/>
                <a:cs typeface="+mn-cs"/>
              </a:rPr>
              <a:t>2021</a:t>
            </a:r>
            <a:r>
              <a:rPr kumimoji="0" lang="ko-KR" altLang="en-US" sz="1200" b="0" i="0" u="none" strike="noStrike" kern="1200" cap="none" spc="0" normalizeH="0" baseline="0" noProof="0" dirty="0">
                <a:ln w="13500">
                  <a:noFill/>
                  <a:prstDash val="solid"/>
                </a:ln>
                <a:solidFill>
                  <a:prstClr val="black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uLnTx/>
                <a:uFillTx/>
                <a:latin typeface="나눔스퀘어" panose="020B0600000101010101" pitchFamily="50" charset="-127"/>
                <a:ea typeface="나눔스퀘어" panose="020B0600000101010101" pitchFamily="50" charset="-127"/>
                <a:cs typeface="+mn-cs"/>
              </a:rPr>
              <a:t>년 </a:t>
            </a:r>
            <a:r>
              <a:rPr lang="en-US" altLang="ko-KR" sz="1200" dirty="0">
                <a:ln w="13500">
                  <a:noFill/>
                  <a:prstDash val="solid"/>
                </a:ln>
                <a:solidFill>
                  <a:prstClr val="black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나눔스퀘어" panose="020B0600000101010101" pitchFamily="50" charset="-127"/>
                <a:ea typeface="나눔스퀘어" panose="020B0600000101010101" pitchFamily="50" charset="-127"/>
              </a:rPr>
              <a:t>2,463</a:t>
            </a:r>
            <a:r>
              <a:rPr lang="ko-KR" altLang="en-US" sz="1200" dirty="0">
                <a:ln w="13500">
                  <a:noFill/>
                  <a:prstDash val="solid"/>
                </a:ln>
                <a:solidFill>
                  <a:prstClr val="black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나눔스퀘어" panose="020B0600000101010101" pitchFamily="50" charset="-127"/>
                <a:ea typeface="나눔스퀘어" panose="020B0600000101010101" pitchFamily="50" charset="-127"/>
              </a:rPr>
              <a:t>억</a:t>
            </a:r>
            <a:r>
              <a:rPr kumimoji="0" lang="ko-KR" altLang="en-US" sz="1200" b="0" i="0" u="none" strike="noStrike" kern="1200" cap="none" spc="0" normalizeH="0" baseline="0" noProof="0" dirty="0">
                <a:ln w="13500">
                  <a:noFill/>
                  <a:prstDash val="solid"/>
                </a:ln>
                <a:solidFill>
                  <a:prstClr val="black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uLnTx/>
                <a:uFillTx/>
                <a:latin typeface="나눔스퀘어" panose="020B0600000101010101" pitchFamily="50" charset="-127"/>
                <a:ea typeface="나눔스퀘어" panose="020B0600000101010101" pitchFamily="50" charset="-127"/>
                <a:cs typeface="+mn-cs"/>
              </a:rPr>
              <a:t>원</a:t>
            </a:r>
            <a:endParaRPr lang="en-US" altLang="ko-KR" sz="1200" dirty="0">
              <a:ln w="13500">
                <a:noFill/>
                <a:prstDash val="solid"/>
              </a:ln>
              <a:solidFill>
                <a:prstClr val="black"/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  <a:p>
            <a:pPr marL="171455" marR="0" lvl="0" indent="-171455" algn="l" defTabSz="914400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kumimoji="0" lang="ko-KR" altLang="en-US" sz="1200" b="0" i="0" u="none" strike="noStrike" kern="1200" cap="none" spc="0" normalizeH="0" baseline="0" noProof="0" dirty="0">
                <a:ln w="13500">
                  <a:noFill/>
                  <a:prstDash val="solid"/>
                </a:ln>
                <a:solidFill>
                  <a:prstClr val="black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uLnTx/>
                <a:uFillTx/>
                <a:latin typeface="나눔스퀘어" panose="020B0600000101010101" pitchFamily="50" charset="-127"/>
                <a:ea typeface="나눔스퀘어" panose="020B0600000101010101" pitchFamily="50" charset="-127"/>
                <a:cs typeface="+mn-cs"/>
              </a:rPr>
              <a:t>최근 </a:t>
            </a:r>
            <a:r>
              <a:rPr kumimoji="0" lang="en-US" altLang="ko-KR" sz="1200" b="0" i="0" u="none" strike="noStrike" kern="1200" cap="none" spc="0" normalizeH="0" baseline="0" noProof="0" dirty="0">
                <a:ln w="13500">
                  <a:noFill/>
                  <a:prstDash val="solid"/>
                </a:ln>
                <a:solidFill>
                  <a:prstClr val="black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uLnTx/>
                <a:uFillTx/>
                <a:latin typeface="나눔스퀘어" panose="020B0600000101010101" pitchFamily="50" charset="-127"/>
                <a:ea typeface="나눔스퀘어" panose="020B0600000101010101" pitchFamily="50" charset="-127"/>
                <a:cs typeface="+mn-cs"/>
              </a:rPr>
              <a:t>5</a:t>
            </a:r>
            <a:r>
              <a:rPr kumimoji="0" lang="ko-KR" altLang="en-US" sz="1200" b="0" i="0" u="none" strike="noStrike" kern="1200" cap="none" spc="0" normalizeH="0" baseline="0" noProof="0" dirty="0">
                <a:ln w="13500">
                  <a:noFill/>
                  <a:prstDash val="solid"/>
                </a:ln>
                <a:solidFill>
                  <a:prstClr val="black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uLnTx/>
                <a:uFillTx/>
                <a:latin typeface="나눔스퀘어" panose="020B0600000101010101" pitchFamily="50" charset="-127"/>
                <a:ea typeface="나눔스퀘어" panose="020B0600000101010101" pitchFamily="50" charset="-127"/>
                <a:cs typeface="+mn-cs"/>
              </a:rPr>
              <a:t>년간 계속 증가와 감소가 반복되었고</a:t>
            </a:r>
            <a:r>
              <a:rPr kumimoji="0" lang="en-US" altLang="ko-KR" sz="1200" b="0" i="0" u="none" strike="noStrike" kern="1200" cap="none" spc="0" normalizeH="0" baseline="0" noProof="0" dirty="0">
                <a:ln w="13500">
                  <a:noFill/>
                  <a:prstDash val="solid"/>
                </a:ln>
                <a:solidFill>
                  <a:prstClr val="black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uLnTx/>
                <a:uFillTx/>
                <a:latin typeface="나눔스퀘어" panose="020B0600000101010101" pitchFamily="50" charset="-127"/>
                <a:ea typeface="나눔스퀘어" panose="020B0600000101010101" pitchFamily="50" charset="-127"/>
                <a:cs typeface="+mn-cs"/>
              </a:rPr>
              <a:t>, 2021</a:t>
            </a:r>
            <a:r>
              <a:rPr kumimoji="0" lang="ko-KR" altLang="en-US" sz="1200" b="0" i="0" u="none" strike="noStrike" kern="1200" cap="none" spc="0" normalizeH="0" baseline="0" noProof="0" dirty="0">
                <a:ln w="13500">
                  <a:noFill/>
                  <a:prstDash val="solid"/>
                </a:ln>
                <a:solidFill>
                  <a:prstClr val="black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uLnTx/>
                <a:uFillTx/>
                <a:latin typeface="나눔스퀘어" panose="020B0600000101010101" pitchFamily="50" charset="-127"/>
                <a:ea typeface="나눔스퀘어" panose="020B0600000101010101" pitchFamily="50" charset="-127"/>
                <a:cs typeface="+mn-cs"/>
              </a:rPr>
              <a:t>년의 경우 전년 대비하여 사용료 수익이 증가하였음</a:t>
            </a:r>
            <a:endParaRPr kumimoji="0" lang="en-US" altLang="ko-KR" sz="1200" b="0" i="0" u="none" strike="noStrike" kern="1200" cap="none" spc="0" normalizeH="0" baseline="0" noProof="0" dirty="0">
              <a:ln w="13500">
                <a:noFill/>
                <a:prstDash val="solid"/>
              </a:ln>
              <a:solidFill>
                <a:prstClr val="black"/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uLnTx/>
              <a:uFillTx/>
              <a:latin typeface="나눔스퀘어" panose="020B0600000101010101" pitchFamily="50" charset="-127"/>
              <a:ea typeface="나눔스퀘어" panose="020B0600000101010101" pitchFamily="50" charset="-127"/>
              <a:cs typeface="+mn-cs"/>
            </a:endParaRPr>
          </a:p>
          <a:p>
            <a:pPr marL="0" marR="0" lvl="0" indent="0" algn="l" defTabSz="914400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ko-KR" sz="500" b="0" i="0" u="none" strike="noStrike" kern="1200" cap="none" spc="0" normalizeH="0" baseline="0" noProof="0" dirty="0">
              <a:ln w="13500">
                <a:noFill/>
                <a:prstDash val="solid"/>
              </a:ln>
              <a:solidFill>
                <a:prstClr val="black"/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uLnTx/>
              <a:uFillTx/>
              <a:latin typeface="나눔스퀘어" panose="020B0600000101010101" pitchFamily="50" charset="-127"/>
              <a:ea typeface="나눔스퀘어" panose="020B0600000101010101" pitchFamily="50" charset="-127"/>
              <a:cs typeface="+mn-cs"/>
            </a:endParaRPr>
          </a:p>
          <a:p>
            <a:pPr marL="171455" marR="0" lvl="0" indent="-171455" algn="l" defTabSz="914400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맑은 고딕" panose="020B0503020000020004" pitchFamily="50" charset="-127"/>
              <a:buChar char="▷"/>
              <a:tabLst/>
              <a:defRPr/>
            </a:pPr>
            <a:r>
              <a:rPr kumimoji="0" lang="en-US" altLang="ko-KR" sz="1400" b="1" i="0" u="none" strike="noStrike" kern="1200" cap="none" spc="-100" normalizeH="0" baseline="0" noProof="0" dirty="0">
                <a:ln w="13500">
                  <a:noFill/>
                  <a:prstDash val="solid"/>
                </a:ln>
                <a:solidFill>
                  <a:prstClr val="black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uLnTx/>
                <a:uFillTx/>
                <a:latin typeface="나눔스퀘어" panose="020B0600000101010101" pitchFamily="50" charset="-127"/>
                <a:ea typeface="나눔스퀘어" panose="020B0600000101010101" pitchFamily="50" charset="-127"/>
                <a:cs typeface="+mn-cs"/>
              </a:rPr>
              <a:t>(</a:t>
            </a:r>
            <a:r>
              <a:rPr kumimoji="0" lang="ko-KR" altLang="en-US" sz="1400" b="1" i="0" u="none" strike="noStrike" kern="1200" cap="none" spc="-100" normalizeH="0" baseline="0" noProof="0" dirty="0">
                <a:ln w="13500">
                  <a:noFill/>
                  <a:prstDash val="solid"/>
                </a:ln>
                <a:solidFill>
                  <a:prstClr val="black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uLnTx/>
                <a:uFillTx/>
                <a:latin typeface="나눔스퀘어" panose="020B0600000101010101" pitchFamily="50" charset="-127"/>
                <a:ea typeface="나눔스퀘어" panose="020B0600000101010101" pitchFamily="50" charset="-127"/>
                <a:cs typeface="+mn-cs"/>
              </a:rPr>
              <a:t>비용</a:t>
            </a:r>
            <a:r>
              <a:rPr kumimoji="0" lang="en-US" altLang="ko-KR" sz="1400" b="1" i="0" u="none" strike="noStrike" kern="1200" cap="none" spc="-100" normalizeH="0" baseline="0" noProof="0" dirty="0">
                <a:ln w="13500">
                  <a:noFill/>
                  <a:prstDash val="solid"/>
                </a:ln>
                <a:solidFill>
                  <a:prstClr val="black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uLnTx/>
                <a:uFillTx/>
                <a:latin typeface="나눔스퀘어" panose="020B0600000101010101" pitchFamily="50" charset="-127"/>
                <a:ea typeface="나눔스퀘어" panose="020B0600000101010101" pitchFamily="50" charset="-127"/>
                <a:cs typeface="+mn-cs"/>
              </a:rPr>
              <a:t>)  </a:t>
            </a:r>
            <a:r>
              <a:rPr kumimoji="0" lang="ko-KR" altLang="en-US" sz="1400" b="1" i="0" u="none" strike="noStrike" kern="1200" cap="none" spc="-100" normalizeH="0" baseline="0" noProof="0" dirty="0">
                <a:ln w="13500">
                  <a:noFill/>
                  <a:prstDash val="solid"/>
                </a:ln>
                <a:solidFill>
                  <a:srgbClr val="0000FF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uLnTx/>
                <a:uFillTx/>
                <a:latin typeface="나눔스퀘어" panose="020B0600000101010101" pitchFamily="50" charset="-127"/>
                <a:ea typeface="나눔스퀘어" panose="020B0600000101010101" pitchFamily="50" charset="-127"/>
                <a:cs typeface="+mn-cs"/>
              </a:rPr>
              <a:t>증가  </a:t>
            </a:r>
            <a:r>
              <a:rPr kumimoji="0" lang="ko-KR" altLang="en-US" sz="1400" b="0" i="0" u="none" strike="noStrike" kern="1200" cap="none" spc="-100" normalizeH="0" baseline="0" noProof="0" dirty="0">
                <a:ln w="13500">
                  <a:noFill/>
                  <a:prstDash val="solid"/>
                </a:ln>
                <a:solidFill>
                  <a:prstClr val="black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uLnTx/>
                <a:uFillTx/>
                <a:latin typeface="나눔스퀘어" panose="020B0600000101010101" pitchFamily="50" charset="-127"/>
                <a:ea typeface="나눔스퀘어" panose="020B0600000101010101" pitchFamily="50" charset="-127"/>
                <a:cs typeface="+mn-cs"/>
              </a:rPr>
              <a:t>추세 </a:t>
            </a:r>
            <a:endParaRPr kumimoji="0" lang="en-US" altLang="ko-KR" sz="1100" b="0" i="0" u="none" strike="noStrike" kern="1200" cap="none" spc="-100" normalizeH="0" baseline="0" noProof="0" dirty="0">
              <a:ln w="13500">
                <a:noFill/>
                <a:prstDash val="solid"/>
              </a:ln>
              <a:solidFill>
                <a:prstClr val="black"/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uLnTx/>
              <a:uFillTx/>
              <a:latin typeface="나눔스퀘어" panose="020B0600000101010101" pitchFamily="50" charset="-127"/>
              <a:ea typeface="나눔스퀘어" panose="020B0600000101010101" pitchFamily="50" charset="-127"/>
              <a:cs typeface="+mn-cs"/>
            </a:endParaRPr>
          </a:p>
          <a:p>
            <a:pPr marL="171455" marR="0" lvl="0" indent="-171455" algn="l" defTabSz="914400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kumimoji="0" lang="en-US" altLang="ko-KR" sz="1200" b="0" i="0" u="none" strike="noStrike" kern="1200" cap="none" spc="0" normalizeH="0" baseline="0" noProof="0" dirty="0">
                <a:ln w="13500">
                  <a:noFill/>
                  <a:prstDash val="solid"/>
                </a:ln>
                <a:solidFill>
                  <a:prstClr val="black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uLnTx/>
                <a:uFillTx/>
                <a:latin typeface="나눔스퀘어" panose="020B0600000101010101" pitchFamily="50" charset="-127"/>
                <a:ea typeface="나눔스퀘어" panose="020B0600000101010101" pitchFamily="50" charset="-127"/>
                <a:cs typeface="+mn-cs"/>
              </a:rPr>
              <a:t>2017</a:t>
            </a:r>
            <a:r>
              <a:rPr kumimoji="0" lang="ko-KR" altLang="en-US" sz="1200" b="0" i="0" u="none" strike="noStrike" kern="1200" cap="none" spc="0" normalizeH="0" baseline="0" noProof="0" dirty="0">
                <a:ln w="13500">
                  <a:noFill/>
                  <a:prstDash val="solid"/>
                </a:ln>
                <a:solidFill>
                  <a:prstClr val="black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uLnTx/>
                <a:uFillTx/>
                <a:latin typeface="나눔스퀘어" panose="020B0600000101010101" pitchFamily="50" charset="-127"/>
                <a:ea typeface="나눔스퀘어" panose="020B0600000101010101" pitchFamily="50" charset="-127"/>
                <a:cs typeface="+mn-cs"/>
              </a:rPr>
              <a:t>년 약 </a:t>
            </a:r>
            <a:r>
              <a:rPr lang="en-US" altLang="ko-KR" sz="1200" dirty="0">
                <a:ln w="13500">
                  <a:noFill/>
                  <a:prstDash val="solid"/>
                </a:ln>
                <a:solidFill>
                  <a:prstClr val="black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나눔스퀘어" panose="020B0600000101010101" pitchFamily="50" charset="-127"/>
                <a:ea typeface="나눔스퀘어" panose="020B0600000101010101" pitchFamily="50" charset="-127"/>
              </a:rPr>
              <a:t>2,362</a:t>
            </a:r>
            <a:r>
              <a:rPr lang="ko-KR" altLang="en-US" sz="1200" dirty="0">
                <a:ln w="13500">
                  <a:noFill/>
                  <a:prstDash val="solid"/>
                </a:ln>
                <a:solidFill>
                  <a:prstClr val="black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나눔스퀘어" panose="020B0600000101010101" pitchFamily="50" charset="-127"/>
                <a:ea typeface="나눔스퀘어" panose="020B0600000101010101" pitchFamily="50" charset="-127"/>
              </a:rPr>
              <a:t>억</a:t>
            </a:r>
            <a:r>
              <a:rPr kumimoji="0" lang="ko-KR" altLang="en-US" sz="1200" b="0" i="0" u="none" strike="noStrike" kern="1200" cap="none" spc="0" normalizeH="0" baseline="0" noProof="0" dirty="0">
                <a:ln w="13500">
                  <a:noFill/>
                  <a:prstDash val="solid"/>
                </a:ln>
                <a:solidFill>
                  <a:prstClr val="black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uLnTx/>
                <a:uFillTx/>
                <a:latin typeface="나눔스퀘어" panose="020B0600000101010101" pitchFamily="50" charset="-127"/>
                <a:ea typeface="나눔스퀘어" panose="020B0600000101010101" pitchFamily="50" charset="-127"/>
                <a:cs typeface="+mn-cs"/>
              </a:rPr>
              <a:t>원 → </a:t>
            </a:r>
            <a:r>
              <a:rPr kumimoji="0" lang="en-US" altLang="ko-KR" sz="1200" b="0" i="0" u="none" strike="noStrike" kern="1200" cap="none" spc="0" normalizeH="0" baseline="0" noProof="0" dirty="0">
                <a:ln w="13500">
                  <a:noFill/>
                  <a:prstDash val="solid"/>
                </a:ln>
                <a:solidFill>
                  <a:prstClr val="black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uLnTx/>
                <a:uFillTx/>
                <a:latin typeface="나눔스퀘어" panose="020B0600000101010101" pitchFamily="50" charset="-127"/>
                <a:ea typeface="나눔스퀘어" panose="020B0600000101010101" pitchFamily="50" charset="-127"/>
                <a:cs typeface="+mn-cs"/>
              </a:rPr>
              <a:t>2021</a:t>
            </a:r>
            <a:r>
              <a:rPr kumimoji="0" lang="ko-KR" altLang="en-US" sz="1200" b="0" i="0" u="none" strike="noStrike" kern="1200" cap="none" spc="0" normalizeH="0" baseline="0" noProof="0" dirty="0">
                <a:ln w="13500">
                  <a:noFill/>
                  <a:prstDash val="solid"/>
                </a:ln>
                <a:solidFill>
                  <a:prstClr val="black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uLnTx/>
                <a:uFillTx/>
                <a:latin typeface="나눔스퀘어" panose="020B0600000101010101" pitchFamily="50" charset="-127"/>
                <a:ea typeface="나눔스퀘어" panose="020B0600000101010101" pitchFamily="50" charset="-127"/>
                <a:cs typeface="+mn-cs"/>
              </a:rPr>
              <a:t>년 </a:t>
            </a:r>
            <a:r>
              <a:rPr lang="en-US" altLang="ko-KR" sz="1200" dirty="0">
                <a:ln w="13500">
                  <a:noFill/>
                  <a:prstDash val="solid"/>
                </a:ln>
                <a:solidFill>
                  <a:prstClr val="black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나눔스퀘어" panose="020B0600000101010101" pitchFamily="50" charset="-127"/>
                <a:ea typeface="나눔스퀘어" panose="020B0600000101010101" pitchFamily="50" charset="-127"/>
              </a:rPr>
              <a:t>2,857</a:t>
            </a:r>
            <a:r>
              <a:rPr lang="ko-KR" altLang="en-US" sz="1200" dirty="0">
                <a:ln w="13500">
                  <a:noFill/>
                  <a:prstDash val="solid"/>
                </a:ln>
                <a:solidFill>
                  <a:prstClr val="black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나눔스퀘어" panose="020B0600000101010101" pitchFamily="50" charset="-127"/>
                <a:ea typeface="나눔스퀘어" panose="020B0600000101010101" pitchFamily="50" charset="-127"/>
              </a:rPr>
              <a:t>억</a:t>
            </a:r>
            <a:r>
              <a:rPr kumimoji="0" lang="ko-KR" altLang="en-US" sz="1200" b="0" i="0" u="none" strike="noStrike" kern="1200" cap="none" spc="0" normalizeH="0" baseline="0" noProof="0" dirty="0">
                <a:ln w="13500">
                  <a:noFill/>
                  <a:prstDash val="solid"/>
                </a:ln>
                <a:solidFill>
                  <a:prstClr val="black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uLnTx/>
                <a:uFillTx/>
                <a:latin typeface="나눔스퀘어" panose="020B0600000101010101" pitchFamily="50" charset="-127"/>
                <a:ea typeface="나눔스퀘어" panose="020B0600000101010101" pitchFamily="50" charset="-127"/>
                <a:cs typeface="+mn-cs"/>
              </a:rPr>
              <a:t>원</a:t>
            </a:r>
            <a:endParaRPr kumimoji="0" lang="en-US" altLang="ko-KR" sz="1200" b="0" i="0" u="none" strike="noStrike" kern="1200" cap="none" spc="0" normalizeH="0" baseline="0" noProof="0" dirty="0">
              <a:ln w="13500">
                <a:noFill/>
                <a:prstDash val="solid"/>
              </a:ln>
              <a:solidFill>
                <a:prstClr val="black"/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uLnTx/>
              <a:uFillTx/>
              <a:latin typeface="나눔스퀘어" panose="020B0600000101010101" pitchFamily="50" charset="-127"/>
              <a:ea typeface="나눔스퀘어" panose="020B0600000101010101" pitchFamily="50" charset="-127"/>
              <a:cs typeface="+mn-cs"/>
            </a:endParaRPr>
          </a:p>
          <a:p>
            <a:pPr marL="171455" marR="0" lvl="0" indent="-171455" algn="l" defTabSz="914400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kumimoji="0" lang="en-US" altLang="ko-KR" sz="1200" b="0" i="0" u="none" strike="noStrike" kern="1200" cap="none" spc="0" normalizeH="0" baseline="0" noProof="0" dirty="0">
                <a:ln w="13500">
                  <a:noFill/>
                  <a:prstDash val="solid"/>
                </a:ln>
                <a:solidFill>
                  <a:prstClr val="black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uLnTx/>
                <a:uFillTx/>
                <a:latin typeface="나눔스퀘어" panose="020B0600000101010101" pitchFamily="50" charset="-127"/>
                <a:ea typeface="나눔스퀘어" panose="020B0600000101010101" pitchFamily="50" charset="-127"/>
                <a:cs typeface="+mn-cs"/>
              </a:rPr>
              <a:t>2020</a:t>
            </a:r>
            <a:r>
              <a:rPr kumimoji="0" lang="ko-KR" altLang="en-US" sz="1200" b="0" i="0" u="none" strike="noStrike" kern="1200" cap="none" spc="0" normalizeH="0" baseline="0" noProof="0" dirty="0">
                <a:ln w="13500">
                  <a:noFill/>
                  <a:prstDash val="solid"/>
                </a:ln>
                <a:solidFill>
                  <a:prstClr val="black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uLnTx/>
                <a:uFillTx/>
                <a:latin typeface="나눔스퀘어" panose="020B0600000101010101" pitchFamily="50" charset="-127"/>
                <a:ea typeface="나눔스퀘어" panose="020B0600000101010101" pitchFamily="50" charset="-127"/>
                <a:cs typeface="+mn-cs"/>
              </a:rPr>
              <a:t>년도를 제외하고 꾸준히 증가 추세임</a:t>
            </a:r>
            <a:r>
              <a:rPr kumimoji="0" lang="en-US" altLang="ko-KR" sz="1200" b="0" i="0" u="none" strike="noStrike" kern="1200" cap="none" spc="0" normalizeH="0" baseline="0" noProof="0" dirty="0">
                <a:ln w="13500">
                  <a:noFill/>
                  <a:prstDash val="solid"/>
                </a:ln>
                <a:solidFill>
                  <a:prstClr val="black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uLnTx/>
                <a:uFillTx/>
                <a:latin typeface="나눔스퀘어" panose="020B0600000101010101" pitchFamily="50" charset="-127"/>
                <a:ea typeface="나눔스퀘어" panose="020B0600000101010101" pitchFamily="50" charset="-127"/>
                <a:cs typeface="+mn-cs"/>
              </a:rPr>
              <a:t>. 2021</a:t>
            </a:r>
            <a:r>
              <a:rPr kumimoji="0" lang="ko-KR" altLang="en-US" sz="1200" b="0" i="0" u="none" strike="noStrike" kern="1200" cap="none" spc="0" normalizeH="0" baseline="0" noProof="0" dirty="0">
                <a:ln w="13500">
                  <a:noFill/>
                  <a:prstDash val="solid"/>
                </a:ln>
                <a:solidFill>
                  <a:prstClr val="black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uLnTx/>
                <a:uFillTx/>
                <a:latin typeface="나눔스퀘어" panose="020B0600000101010101" pitchFamily="50" charset="-127"/>
                <a:ea typeface="나눔스퀘어" panose="020B0600000101010101" pitchFamily="50" charset="-127"/>
                <a:cs typeface="+mn-cs"/>
              </a:rPr>
              <a:t>년도에 전년 대비하여 약 </a:t>
            </a:r>
            <a:r>
              <a:rPr kumimoji="0" lang="en-US" altLang="ko-KR" sz="1200" b="0" i="0" u="none" strike="noStrike" kern="1200" cap="none" spc="0" normalizeH="0" baseline="0" noProof="0" dirty="0">
                <a:ln w="13500">
                  <a:noFill/>
                  <a:prstDash val="solid"/>
                </a:ln>
                <a:solidFill>
                  <a:prstClr val="black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uLnTx/>
                <a:uFillTx/>
                <a:latin typeface="나눔스퀘어" panose="020B0600000101010101" pitchFamily="50" charset="-127"/>
                <a:ea typeface="나눔스퀘어" panose="020B0600000101010101" pitchFamily="50" charset="-127"/>
                <a:cs typeface="+mn-cs"/>
              </a:rPr>
              <a:t>160</a:t>
            </a:r>
            <a:r>
              <a:rPr kumimoji="0" lang="ko-KR" altLang="en-US" sz="1200" b="0" i="0" u="none" strike="noStrike" kern="1200" cap="none" spc="0" normalizeH="0" baseline="0" noProof="0" dirty="0">
                <a:ln w="13500">
                  <a:noFill/>
                  <a:prstDash val="solid"/>
                </a:ln>
                <a:solidFill>
                  <a:prstClr val="black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uLnTx/>
                <a:uFillTx/>
                <a:latin typeface="나눔스퀘어" panose="020B0600000101010101" pitchFamily="50" charset="-127"/>
                <a:ea typeface="나눔스퀘어" panose="020B0600000101010101" pitchFamily="50" charset="-127"/>
                <a:cs typeface="+mn-cs"/>
              </a:rPr>
              <a:t>억원 가량 증가함</a:t>
            </a:r>
            <a:endParaRPr kumimoji="0" lang="en-US" altLang="ko-KR" sz="1200" b="0" i="0" u="none" strike="noStrike" kern="1200" cap="none" spc="0" normalizeH="0" baseline="0" noProof="0" dirty="0">
              <a:ln w="13500">
                <a:noFill/>
                <a:prstDash val="solid"/>
              </a:ln>
              <a:solidFill>
                <a:prstClr val="black"/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uLnTx/>
              <a:uFillTx/>
              <a:latin typeface="나눔스퀘어" panose="020B0600000101010101" pitchFamily="50" charset="-127"/>
              <a:ea typeface="나눔스퀘어" panose="020B0600000101010101" pitchFamily="50" charset="-127"/>
              <a:cs typeface="+mn-cs"/>
            </a:endParaRPr>
          </a:p>
          <a:p>
            <a:pPr marL="0" marR="0" lvl="0" indent="0" algn="l" defTabSz="914400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ko-KR" sz="500" b="0" i="0" u="none" strike="noStrike" kern="1200" cap="none" spc="0" normalizeH="0" baseline="0" noProof="0" dirty="0">
              <a:ln w="13500">
                <a:noFill/>
                <a:prstDash val="solid"/>
              </a:ln>
              <a:solidFill>
                <a:prstClr val="black"/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uLnTx/>
              <a:uFillTx/>
              <a:latin typeface="나눔스퀘어" panose="020B0600000101010101" pitchFamily="50" charset="-127"/>
              <a:ea typeface="나눔스퀘어" panose="020B0600000101010101" pitchFamily="50" charset="-127"/>
              <a:cs typeface="+mn-cs"/>
            </a:endParaRPr>
          </a:p>
          <a:p>
            <a:pPr marL="171455" marR="0" lvl="0" indent="-171455" algn="l" defTabSz="914400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맑은 고딕" panose="020B0503020000020004" pitchFamily="50" charset="-127"/>
              <a:buChar char="▷"/>
              <a:tabLst/>
              <a:defRPr/>
            </a:pPr>
            <a:r>
              <a:rPr kumimoji="0" lang="en-US" altLang="ko-KR" sz="1400" b="0" i="0" u="none" strike="noStrike" kern="1200" cap="none" spc="-100" normalizeH="0" baseline="0" noProof="0" dirty="0">
                <a:ln w="13500">
                  <a:noFill/>
                  <a:prstDash val="solid"/>
                </a:ln>
                <a:solidFill>
                  <a:prstClr val="black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uLnTx/>
                <a:uFillTx/>
                <a:latin typeface="나눔스퀘어" panose="020B0600000101010101" pitchFamily="50" charset="-127"/>
                <a:ea typeface="나눔스퀘어" panose="020B0600000101010101" pitchFamily="50" charset="-127"/>
                <a:cs typeface="+mn-cs"/>
              </a:rPr>
              <a:t> </a:t>
            </a:r>
            <a:r>
              <a:rPr lang="ko-KR" altLang="en-US" sz="1400" spc="-100" dirty="0">
                <a:ln w="13500">
                  <a:noFill/>
                  <a:prstDash val="solid"/>
                </a:ln>
                <a:solidFill>
                  <a:prstClr val="black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나눔스퀘어" panose="020B0600000101010101" pitchFamily="50" charset="-127"/>
                <a:ea typeface="나눔스퀘어" panose="020B0600000101010101" pitchFamily="50" charset="-127"/>
              </a:rPr>
              <a:t>당기순이익을 기록한 </a:t>
            </a:r>
            <a:r>
              <a:rPr lang="en-US" altLang="ko-KR" sz="1400" spc="-100" dirty="0">
                <a:ln w="13500">
                  <a:noFill/>
                  <a:prstDash val="solid"/>
                </a:ln>
                <a:solidFill>
                  <a:prstClr val="black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나눔스퀘어" panose="020B0600000101010101" pitchFamily="50" charset="-127"/>
                <a:ea typeface="나눔스퀘어" panose="020B0600000101010101" pitchFamily="50" charset="-127"/>
              </a:rPr>
              <a:t>‘17</a:t>
            </a:r>
            <a:r>
              <a:rPr lang="ko-KR" altLang="en-US" sz="1400" spc="-100" dirty="0">
                <a:ln w="13500">
                  <a:noFill/>
                  <a:prstDash val="solid"/>
                </a:ln>
                <a:solidFill>
                  <a:prstClr val="black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나눔스퀘어" panose="020B0600000101010101" pitchFamily="50" charset="-127"/>
                <a:ea typeface="나눔스퀘어" panose="020B0600000101010101" pitchFamily="50" charset="-127"/>
              </a:rPr>
              <a:t>년</a:t>
            </a:r>
            <a:r>
              <a:rPr lang="en-US" altLang="ko-KR" sz="1400" spc="-100" dirty="0">
                <a:ln w="13500">
                  <a:noFill/>
                  <a:prstDash val="solid"/>
                </a:ln>
                <a:solidFill>
                  <a:prstClr val="black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나눔스퀘어" panose="020B0600000101010101" pitchFamily="50" charset="-127"/>
                <a:ea typeface="나눔스퀘어" panose="020B0600000101010101" pitchFamily="50" charset="-127"/>
              </a:rPr>
              <a:t>, ‘18</a:t>
            </a:r>
            <a:r>
              <a:rPr lang="ko-KR" altLang="en-US" sz="1400" spc="-100" dirty="0">
                <a:ln w="13500">
                  <a:noFill/>
                  <a:prstDash val="solid"/>
                </a:ln>
                <a:solidFill>
                  <a:prstClr val="black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나눔스퀘어" panose="020B0600000101010101" pitchFamily="50" charset="-127"/>
                <a:ea typeface="나눔스퀘어" panose="020B0600000101010101" pitchFamily="50" charset="-127"/>
              </a:rPr>
              <a:t>년을 제외하고</a:t>
            </a:r>
            <a:r>
              <a:rPr lang="en-US" altLang="ko-KR" sz="1400" spc="-100" dirty="0">
                <a:ln w="13500">
                  <a:noFill/>
                  <a:prstDash val="solid"/>
                </a:ln>
                <a:solidFill>
                  <a:prstClr val="black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나눔스퀘어" panose="020B0600000101010101" pitchFamily="50" charset="-127"/>
                <a:ea typeface="나눔스퀘어" panose="020B0600000101010101" pitchFamily="50" charset="-127"/>
              </a:rPr>
              <a:t>, </a:t>
            </a:r>
            <a:r>
              <a:rPr lang="ko-KR" altLang="en-US" sz="1400" spc="-100" dirty="0">
                <a:ln w="13500">
                  <a:noFill/>
                  <a:prstDash val="solid"/>
                </a:ln>
                <a:solidFill>
                  <a:prstClr val="black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나눔스퀘어" panose="020B0600000101010101" pitchFamily="50" charset="-127"/>
                <a:ea typeface="나눔스퀘어" panose="020B0600000101010101" pitchFamily="50" charset="-127"/>
              </a:rPr>
              <a:t>그 외 모든 해에 </a:t>
            </a:r>
            <a:r>
              <a:rPr lang="ko-KR" altLang="en-US" sz="1400" spc="-100" dirty="0" err="1">
                <a:ln w="13500">
                  <a:noFill/>
                  <a:prstDash val="solid"/>
                </a:ln>
                <a:solidFill>
                  <a:prstClr val="black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나눔스퀘어" panose="020B0600000101010101" pitchFamily="50" charset="-127"/>
                <a:ea typeface="나눔스퀘어" panose="020B0600000101010101" pitchFamily="50" charset="-127"/>
              </a:rPr>
              <a:t>당기순손실</a:t>
            </a:r>
            <a:r>
              <a:rPr lang="ko-KR" altLang="en-US" sz="1400" spc="-100" dirty="0">
                <a:ln w="13500">
                  <a:noFill/>
                  <a:prstDash val="solid"/>
                </a:ln>
                <a:solidFill>
                  <a:prstClr val="black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나눔스퀘어" panose="020B0600000101010101" pitchFamily="50" charset="-127"/>
                <a:ea typeface="나눔스퀘어" panose="020B0600000101010101" pitchFamily="50" charset="-127"/>
              </a:rPr>
              <a:t> 발생</a:t>
            </a:r>
            <a:r>
              <a:rPr lang="en-US" altLang="ko-KR" sz="1400" spc="-100" dirty="0">
                <a:ln w="13500">
                  <a:noFill/>
                  <a:prstDash val="solid"/>
                </a:ln>
                <a:solidFill>
                  <a:prstClr val="black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나눔스퀘어" panose="020B0600000101010101" pitchFamily="50" charset="-127"/>
                <a:ea typeface="나눔스퀘어" panose="020B0600000101010101" pitchFamily="50" charset="-127"/>
              </a:rPr>
              <a:t>, </a:t>
            </a:r>
            <a:r>
              <a:rPr lang="ko-KR" altLang="en-US" sz="1400" spc="-100" dirty="0">
                <a:ln w="13500">
                  <a:noFill/>
                  <a:prstDash val="solid"/>
                </a:ln>
                <a:solidFill>
                  <a:prstClr val="black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나눔스퀘어" panose="020B0600000101010101" pitchFamily="50" charset="-127"/>
                <a:ea typeface="나눔스퀘어" panose="020B0600000101010101" pitchFamily="50" charset="-127"/>
              </a:rPr>
              <a:t>영업손실은 모든 해에 발생함</a:t>
            </a:r>
            <a:endParaRPr lang="en-US" altLang="ko-KR" sz="1400" spc="-100" dirty="0">
              <a:ln w="13500">
                <a:noFill/>
                <a:prstDash val="solid"/>
              </a:ln>
              <a:solidFill>
                <a:prstClr val="black"/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  <a:p>
            <a:pPr marR="0" lvl="0" algn="l" defTabSz="914400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lang="en-US" altLang="ko-KR" sz="500" spc="-100" dirty="0">
              <a:ln w="13500">
                <a:noFill/>
                <a:prstDash val="solid"/>
              </a:ln>
              <a:solidFill>
                <a:prstClr val="black"/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  <a:p>
            <a:pPr marL="171455" marR="0" lvl="0" indent="-171455" algn="l" defTabSz="914400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맑은 고딕" panose="020B0503020000020004" pitchFamily="50" charset="-127"/>
              <a:buChar char="▷"/>
              <a:tabLst/>
              <a:defRPr/>
            </a:pPr>
            <a:r>
              <a:rPr kumimoji="0" lang="en-US" altLang="ko-KR" sz="1400" b="0" i="0" u="none" strike="noStrike" kern="1200" cap="none" spc="-100" normalizeH="0" baseline="0" noProof="0" dirty="0">
                <a:ln w="13500">
                  <a:noFill/>
                  <a:prstDash val="solid"/>
                </a:ln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uLnTx/>
                <a:uFillTx/>
                <a:latin typeface="나눔스퀘어" panose="020B0600000101010101" pitchFamily="50" charset="-127"/>
                <a:ea typeface="나눔스퀘어" panose="020B0600000101010101" pitchFamily="50" charset="-127"/>
                <a:cs typeface="+mn-cs"/>
              </a:rPr>
              <a:t> </a:t>
            </a:r>
            <a:r>
              <a:rPr kumimoji="0" lang="ko-KR" altLang="en-US" sz="1400" b="0" i="0" u="none" strike="noStrike" kern="1200" cap="none" spc="-100" normalizeH="0" baseline="0" noProof="0" dirty="0">
                <a:ln w="13500">
                  <a:noFill/>
                  <a:prstDash val="solid"/>
                </a:ln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uLnTx/>
                <a:uFillTx/>
                <a:latin typeface="나눔스퀘어" panose="020B0600000101010101" pitchFamily="50" charset="-127"/>
                <a:ea typeface="나눔스퀘어" panose="020B0600000101010101" pitchFamily="50" charset="-127"/>
                <a:cs typeface="+mn-cs"/>
              </a:rPr>
              <a:t>영업손실과 </a:t>
            </a:r>
            <a:r>
              <a:rPr kumimoji="0" lang="ko-KR" altLang="en-US" sz="1400" b="0" i="0" u="none" strike="noStrike" kern="1200" cap="none" spc="-100" normalizeH="0" baseline="0" noProof="0" dirty="0" err="1">
                <a:ln w="13500">
                  <a:noFill/>
                  <a:prstDash val="solid"/>
                </a:ln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uLnTx/>
                <a:uFillTx/>
                <a:latin typeface="나눔스퀘어" panose="020B0600000101010101" pitchFamily="50" charset="-127"/>
                <a:ea typeface="나눔스퀘어" panose="020B0600000101010101" pitchFamily="50" charset="-127"/>
                <a:cs typeface="+mn-cs"/>
              </a:rPr>
              <a:t>당기순손실</a:t>
            </a:r>
            <a:r>
              <a:rPr kumimoji="0" lang="ko-KR" altLang="en-US" sz="1400" b="0" i="0" u="none" strike="noStrike" kern="1200" cap="none" spc="-100" normalizeH="0" baseline="0" noProof="0" dirty="0">
                <a:ln w="13500">
                  <a:noFill/>
                  <a:prstDash val="solid"/>
                </a:ln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uLnTx/>
                <a:uFillTx/>
                <a:latin typeface="나눔스퀘어" panose="020B0600000101010101" pitchFamily="50" charset="-127"/>
                <a:ea typeface="나눔스퀘어" panose="020B0600000101010101" pitchFamily="50" charset="-127"/>
                <a:cs typeface="+mn-cs"/>
              </a:rPr>
              <a:t> 모두 적자폭 꾸준히 증가</a:t>
            </a:r>
            <a:endParaRPr kumimoji="0" lang="en-US" altLang="ko-KR" sz="1400" b="0" i="0" u="none" strike="noStrike" kern="1200" cap="none" spc="-100" normalizeH="0" baseline="0" noProof="0" dirty="0">
              <a:ln w="13500">
                <a:noFill/>
                <a:prstDash val="solid"/>
              </a:ln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uLnTx/>
              <a:uFillTx/>
              <a:latin typeface="나눔스퀘어" panose="020B0600000101010101" pitchFamily="50" charset="-127"/>
              <a:ea typeface="나눔스퀘어" panose="020B0600000101010101" pitchFamily="50" charset="-127"/>
              <a:cs typeface="+mn-cs"/>
            </a:endParaRPr>
          </a:p>
          <a:p>
            <a:pPr marL="0" marR="0" lvl="0" indent="0" algn="l" defTabSz="914400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ko-KR" sz="800" b="0" i="0" u="none" strike="noStrike" kern="1200" cap="none" spc="-100" normalizeH="0" baseline="0" noProof="0" dirty="0">
              <a:ln w="13500">
                <a:noFill/>
                <a:prstDash val="solid"/>
              </a:ln>
              <a:solidFill>
                <a:prstClr val="black"/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uLnTx/>
              <a:uFillTx/>
              <a:latin typeface="나눔스퀘어" panose="020B0600000101010101" pitchFamily="50" charset="-127"/>
              <a:ea typeface="나눔스퀘어" panose="020B0600000101010101" pitchFamily="50" charset="-127"/>
              <a:cs typeface="+mn-cs"/>
            </a:endParaRPr>
          </a:p>
          <a:p>
            <a:pPr marL="171455" marR="0" lvl="0" indent="-171455" algn="l" defTabSz="914400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맑은 고딕" panose="020B0503020000020004" pitchFamily="50" charset="-127"/>
              <a:buChar char="▷"/>
              <a:tabLst/>
              <a:defRPr/>
            </a:pPr>
            <a:r>
              <a:rPr kumimoji="0" lang="en-US" altLang="ko-KR" sz="1400" b="0" i="0" u="none" strike="noStrike" kern="1200" cap="none" spc="-100" normalizeH="0" baseline="0" noProof="0" dirty="0">
                <a:ln w="13500">
                  <a:noFill/>
                  <a:prstDash val="solid"/>
                </a:ln>
                <a:solidFill>
                  <a:prstClr val="black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uLnTx/>
                <a:uFillTx/>
                <a:latin typeface="나눔스퀘어" panose="020B0600000101010101" pitchFamily="50" charset="-127"/>
                <a:ea typeface="나눔스퀘어" panose="020B0600000101010101" pitchFamily="50" charset="-127"/>
                <a:cs typeface="+mn-cs"/>
              </a:rPr>
              <a:t>2021</a:t>
            </a:r>
            <a:r>
              <a:rPr kumimoji="0" lang="ko-KR" altLang="en-US" sz="1400" b="0" i="0" u="none" strike="noStrike" kern="1200" cap="none" spc="-100" normalizeH="0" baseline="0" noProof="0" dirty="0">
                <a:ln w="13500">
                  <a:noFill/>
                  <a:prstDash val="solid"/>
                </a:ln>
                <a:solidFill>
                  <a:prstClr val="black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uLnTx/>
                <a:uFillTx/>
                <a:latin typeface="나눔스퀘어" panose="020B0600000101010101" pitchFamily="50" charset="-127"/>
                <a:ea typeface="나눔스퀘어" panose="020B0600000101010101" pitchFamily="50" charset="-127"/>
                <a:cs typeface="+mn-cs"/>
              </a:rPr>
              <a:t>년 기준 </a:t>
            </a:r>
            <a:r>
              <a:rPr kumimoji="0" lang="ko-KR" altLang="en-US" sz="1400" b="1" i="0" u="none" strike="noStrike" kern="1200" cap="none" spc="-100" normalizeH="0" baseline="0" noProof="0" dirty="0">
                <a:ln w="13500">
                  <a:noFill/>
                  <a:prstDash val="solid"/>
                </a:ln>
                <a:solidFill>
                  <a:srgbClr val="FF0000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uLnTx/>
                <a:uFillTx/>
                <a:latin typeface="나눔스퀘어" panose="020B0600000101010101" pitchFamily="50" charset="-127"/>
                <a:ea typeface="나눔스퀘어" panose="020B0600000101010101" pitchFamily="50" charset="-127"/>
                <a:cs typeface="+mn-cs"/>
              </a:rPr>
              <a:t>영업손실은  </a:t>
            </a:r>
            <a:r>
              <a:rPr lang="en-US" altLang="ko-KR" sz="1400" b="1" spc="-100" dirty="0">
                <a:ln w="13500">
                  <a:noFill/>
                  <a:prstDash val="solid"/>
                </a:ln>
                <a:solidFill>
                  <a:srgbClr val="FF0000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나눔스퀘어" panose="020B0600000101010101" pitchFamily="50" charset="-127"/>
                <a:ea typeface="나눔스퀘어" panose="020B0600000101010101" pitchFamily="50" charset="-127"/>
              </a:rPr>
              <a:t>535</a:t>
            </a:r>
            <a:r>
              <a:rPr lang="ko-KR" altLang="en-US" sz="1400" b="1" spc="-100" dirty="0">
                <a:ln w="13500">
                  <a:noFill/>
                  <a:prstDash val="solid"/>
                </a:ln>
                <a:solidFill>
                  <a:srgbClr val="FF0000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나눔스퀘어" panose="020B0600000101010101" pitchFamily="50" charset="-127"/>
                <a:ea typeface="나눔스퀘어" panose="020B0600000101010101" pitchFamily="50" charset="-127"/>
              </a:rPr>
              <a:t>억</a:t>
            </a:r>
            <a:r>
              <a:rPr kumimoji="0" lang="ko-KR" altLang="en-US" sz="1400" b="1" i="0" u="none" strike="noStrike" kern="1200" cap="none" spc="-100" normalizeH="0" baseline="0" noProof="0" dirty="0">
                <a:ln w="13500">
                  <a:noFill/>
                  <a:prstDash val="solid"/>
                </a:ln>
                <a:solidFill>
                  <a:srgbClr val="FF0000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uLnTx/>
                <a:uFillTx/>
                <a:latin typeface="나눔스퀘어" panose="020B0600000101010101" pitchFamily="50" charset="-127"/>
                <a:ea typeface="나눔스퀘어" panose="020B0600000101010101" pitchFamily="50" charset="-127"/>
                <a:cs typeface="+mn-cs"/>
              </a:rPr>
              <a:t>원</a:t>
            </a:r>
            <a:r>
              <a:rPr kumimoji="0" lang="en-US" altLang="ko-KR" sz="1400" b="0" i="0" u="none" strike="noStrike" kern="1200" cap="none" spc="-100" normalizeH="0" baseline="0" noProof="0" dirty="0">
                <a:ln w="13500">
                  <a:noFill/>
                  <a:prstDash val="solid"/>
                </a:ln>
                <a:solidFill>
                  <a:srgbClr val="FF0000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uLnTx/>
                <a:uFillTx/>
                <a:latin typeface="나눔스퀘어" panose="020B0600000101010101" pitchFamily="50" charset="-127"/>
                <a:ea typeface="나눔스퀘어" panose="020B0600000101010101" pitchFamily="50" charset="-127"/>
                <a:cs typeface="+mn-cs"/>
              </a:rPr>
              <a:t>, </a:t>
            </a:r>
          </a:p>
          <a:p>
            <a:pPr marL="0" marR="0" lvl="0" indent="176213" algn="l" defTabSz="914400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400" b="1" i="0" u="none" strike="noStrike" kern="1200" cap="none" spc="-100" normalizeH="0" baseline="0" noProof="0" dirty="0">
                <a:ln w="13500">
                  <a:noFill/>
                  <a:prstDash val="solid"/>
                </a:ln>
                <a:solidFill>
                  <a:srgbClr val="FF0000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uLnTx/>
                <a:uFillTx/>
                <a:latin typeface="나눔스퀘어" panose="020B0600000101010101" pitchFamily="50" charset="-127"/>
                <a:ea typeface="나눔스퀘어" panose="020B0600000101010101" pitchFamily="50" charset="-127"/>
                <a:cs typeface="+mn-cs"/>
              </a:rPr>
              <a:t>                             </a:t>
            </a:r>
            <a:r>
              <a:rPr kumimoji="0" lang="ko-KR" altLang="en-US" sz="1400" b="1" i="0" u="none" strike="noStrike" kern="1200" cap="none" spc="-100" normalizeH="0" baseline="0" noProof="0" dirty="0" err="1">
                <a:ln w="13500">
                  <a:noFill/>
                  <a:prstDash val="solid"/>
                </a:ln>
                <a:solidFill>
                  <a:srgbClr val="FF0000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uLnTx/>
                <a:uFillTx/>
                <a:latin typeface="나눔스퀘어" panose="020B0600000101010101" pitchFamily="50" charset="-127"/>
                <a:ea typeface="나눔스퀘어" panose="020B0600000101010101" pitchFamily="50" charset="-127"/>
                <a:cs typeface="+mn-cs"/>
              </a:rPr>
              <a:t>당기순손실</a:t>
            </a:r>
            <a:r>
              <a:rPr kumimoji="0" lang="ko-KR" altLang="en-US" sz="1400" b="1" i="0" u="none" strike="noStrike" kern="1200" cap="none" spc="-100" normalizeH="0" baseline="0" noProof="0" dirty="0">
                <a:ln w="13500">
                  <a:noFill/>
                  <a:prstDash val="solid"/>
                </a:ln>
                <a:solidFill>
                  <a:srgbClr val="FF0000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uLnTx/>
                <a:uFillTx/>
                <a:latin typeface="나눔스퀘어" panose="020B0600000101010101" pitchFamily="50" charset="-127"/>
                <a:ea typeface="나눔스퀘어" panose="020B0600000101010101" pitchFamily="50" charset="-127"/>
                <a:cs typeface="+mn-cs"/>
              </a:rPr>
              <a:t>  </a:t>
            </a:r>
            <a:r>
              <a:rPr lang="en-US" altLang="ko-KR" sz="1400" b="1" spc="-100" dirty="0">
                <a:ln w="13500">
                  <a:noFill/>
                  <a:prstDash val="solid"/>
                </a:ln>
                <a:solidFill>
                  <a:srgbClr val="FF0000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나눔스퀘어" panose="020B0600000101010101" pitchFamily="50" charset="-127"/>
                <a:ea typeface="나눔스퀘어" panose="020B0600000101010101" pitchFamily="50" charset="-127"/>
              </a:rPr>
              <a:t>394</a:t>
            </a:r>
            <a:r>
              <a:rPr lang="ko-KR" altLang="en-US" sz="1400" b="1" spc="-100" dirty="0">
                <a:ln w="13500">
                  <a:noFill/>
                  <a:prstDash val="solid"/>
                </a:ln>
                <a:solidFill>
                  <a:srgbClr val="FF0000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나눔스퀘어" panose="020B0600000101010101" pitchFamily="50" charset="-127"/>
                <a:ea typeface="나눔스퀘어" panose="020B0600000101010101" pitchFamily="50" charset="-127"/>
              </a:rPr>
              <a:t>억</a:t>
            </a:r>
            <a:r>
              <a:rPr kumimoji="0" lang="ko-KR" altLang="en-US" sz="1400" b="1" i="0" u="none" strike="noStrike" kern="1200" cap="none" spc="-100" normalizeH="0" baseline="0" noProof="0" dirty="0">
                <a:ln w="13500">
                  <a:noFill/>
                  <a:prstDash val="solid"/>
                </a:ln>
                <a:solidFill>
                  <a:srgbClr val="FF0000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uLnTx/>
                <a:uFillTx/>
                <a:latin typeface="나눔스퀘어" panose="020B0600000101010101" pitchFamily="50" charset="-127"/>
                <a:ea typeface="나눔스퀘어" panose="020B0600000101010101" pitchFamily="50" charset="-127"/>
                <a:cs typeface="+mn-cs"/>
              </a:rPr>
              <a:t>원을 기록</a:t>
            </a:r>
            <a:r>
              <a:rPr kumimoji="0" lang="ko-KR" altLang="en-US" sz="1400" b="0" i="0" u="none" strike="noStrike" kern="1200" cap="none" spc="-100" normalizeH="0" baseline="0" noProof="0" dirty="0">
                <a:ln w="13500">
                  <a:noFill/>
                  <a:prstDash val="solid"/>
                </a:ln>
                <a:solidFill>
                  <a:prstClr val="black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uLnTx/>
                <a:uFillTx/>
                <a:latin typeface="나눔스퀘어" panose="020B0600000101010101" pitchFamily="50" charset="-127"/>
                <a:ea typeface="나눔스퀘어" panose="020B0600000101010101" pitchFamily="50" charset="-127"/>
                <a:cs typeface="+mn-cs"/>
              </a:rPr>
              <a:t>함</a:t>
            </a:r>
            <a:endParaRPr kumimoji="0" lang="en-US" altLang="ko-KR" sz="1400" b="1" i="0" u="none" strike="noStrike" kern="1200" cap="none" spc="-100" normalizeH="0" baseline="0" noProof="0" dirty="0">
              <a:ln w="13500">
                <a:noFill/>
                <a:prstDash val="solid"/>
              </a:ln>
              <a:solidFill>
                <a:prstClr val="black"/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uLnTx/>
              <a:uFillTx/>
              <a:latin typeface="나눔스퀘어" panose="020B0600000101010101" pitchFamily="50" charset="-127"/>
              <a:ea typeface="나눔스퀘어" panose="020B0600000101010101" pitchFamily="50" charset="-127"/>
              <a:cs typeface="+mn-cs"/>
            </a:endParaRPr>
          </a:p>
        </p:txBody>
      </p:sp>
      <p:graphicFrame>
        <p:nvGraphicFramePr>
          <p:cNvPr id="7" name="차트 6">
            <a:extLst>
              <a:ext uri="{FF2B5EF4-FFF2-40B4-BE49-F238E27FC236}">
                <a16:creationId xmlns:a16="http://schemas.microsoft.com/office/drawing/2014/main" id="{3D4C0F01-9DAA-B852-E96B-76288EE7616A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568317906"/>
              </p:ext>
            </p:extLst>
          </p:nvPr>
        </p:nvGraphicFramePr>
        <p:xfrm>
          <a:off x="982506" y="4279769"/>
          <a:ext cx="5946292" cy="223533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337064606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BA15A9CA-A496-CD82-B369-D66997306C89}"/>
              </a:ext>
            </a:extLst>
          </p:cNvPr>
          <p:cNvSpPr txBox="1"/>
          <p:nvPr/>
        </p:nvSpPr>
        <p:spPr>
          <a:xfrm>
            <a:off x="357869" y="113586"/>
            <a:ext cx="105813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dirty="0">
                <a:ln>
                  <a:solidFill>
                    <a:schemeClr val="bg2">
                      <a:lumMod val="50000"/>
                      <a:alpha val="15000"/>
                    </a:schemeClr>
                  </a:solidFill>
                </a:ln>
                <a:solidFill>
                  <a:schemeClr val="bg1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3. </a:t>
            </a:r>
            <a:r>
              <a:rPr lang="ko-KR" altLang="en-US" sz="2800" dirty="0">
                <a:ln>
                  <a:solidFill>
                    <a:schemeClr val="bg2">
                      <a:lumMod val="50000"/>
                      <a:alpha val="15000"/>
                    </a:schemeClr>
                  </a:solidFill>
                </a:ln>
                <a:solidFill>
                  <a:schemeClr val="bg1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상수도 사업 현황</a:t>
            </a:r>
          </a:p>
        </p:txBody>
      </p:sp>
      <p:sp>
        <p:nvSpPr>
          <p:cNvPr id="3" name="슬라이드 번호 개체 틀 3">
            <a:extLst>
              <a:ext uri="{FF2B5EF4-FFF2-40B4-BE49-F238E27FC236}">
                <a16:creationId xmlns:a16="http://schemas.microsoft.com/office/drawing/2014/main" id="{70EFE05E-54B7-98B6-B4D9-EC390246E79C}"/>
              </a:ext>
            </a:extLst>
          </p:cNvPr>
          <p:cNvSpPr txBox="1">
            <a:spLocks/>
          </p:cNvSpPr>
          <p:nvPr/>
        </p:nvSpPr>
        <p:spPr>
          <a:xfrm>
            <a:off x="9370996" y="6577059"/>
            <a:ext cx="2743200" cy="280942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b="1" kern="120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A9013713-8F85-4DC6-9CD9-6D7320748E27}" type="slidenum">
              <a:rPr lang="ko-KR" altLang="en-US" sz="1400" smtClean="0">
                <a:solidFill>
                  <a:schemeClr val="bg1">
                    <a:lumMod val="50000"/>
                  </a:schemeClr>
                </a:solidFill>
              </a:rPr>
              <a:pPr algn="r"/>
              <a:t>12</a:t>
            </a:fld>
            <a:endParaRPr lang="ko-KR" altLang="en-US" sz="14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EAEB868-246B-063A-0A6E-FEB21F492DFE}"/>
              </a:ext>
            </a:extLst>
          </p:cNvPr>
          <p:cNvSpPr txBox="1"/>
          <p:nvPr/>
        </p:nvSpPr>
        <p:spPr>
          <a:xfrm>
            <a:off x="1034813" y="1192410"/>
            <a:ext cx="9781410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0" h="38100"/>
            </a:sp3d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b="1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인천광역시 과거 </a:t>
            </a:r>
            <a:r>
              <a:rPr lang="en-US" altLang="ko-KR" b="1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5</a:t>
            </a:r>
            <a:r>
              <a:rPr lang="ko-KR" altLang="en-US" b="1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개연도 재무분석 </a:t>
            </a:r>
            <a:r>
              <a:rPr lang="en-US" altLang="ko-KR" b="1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– </a:t>
            </a:r>
            <a:r>
              <a:rPr lang="ko-KR" altLang="en-US" b="1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급수수익 및 총괄원가</a:t>
            </a:r>
          </a:p>
        </p:txBody>
      </p:sp>
      <p:pic>
        <p:nvPicPr>
          <p:cNvPr id="12" name="Picture 3" descr="D:\0.DATA(-2016)\파워포인트 자료\소스_PNG 이미지\#기타아이콘\0120.png">
            <a:extLst>
              <a:ext uri="{FF2B5EF4-FFF2-40B4-BE49-F238E27FC236}">
                <a16:creationId xmlns:a16="http://schemas.microsoft.com/office/drawing/2014/main" id="{11563906-7B3C-364E-9E09-1BB06A6955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1192410"/>
            <a:ext cx="349013" cy="3490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11" name="표 10">
            <a:extLst>
              <a:ext uri="{FF2B5EF4-FFF2-40B4-BE49-F238E27FC236}">
                <a16:creationId xmlns:a16="http://schemas.microsoft.com/office/drawing/2014/main" id="{022209B6-6D89-D9CE-92F7-4A91A70B095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92410375"/>
              </p:ext>
            </p:extLst>
          </p:nvPr>
        </p:nvGraphicFramePr>
        <p:xfrm>
          <a:off x="837246" y="1655293"/>
          <a:ext cx="6126293" cy="2743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806293">
                  <a:extLst>
                    <a:ext uri="{9D8B030D-6E8A-4147-A177-3AD203B41FA5}">
                      <a16:colId xmlns:a16="http://schemas.microsoft.com/office/drawing/2014/main" val="1424819970"/>
                    </a:ext>
                  </a:extLst>
                </a:gridCol>
                <a:gridCol w="864000">
                  <a:extLst>
                    <a:ext uri="{9D8B030D-6E8A-4147-A177-3AD203B41FA5}">
                      <a16:colId xmlns:a16="http://schemas.microsoft.com/office/drawing/2014/main" val="3334022327"/>
                    </a:ext>
                  </a:extLst>
                </a:gridCol>
                <a:gridCol w="864000">
                  <a:extLst>
                    <a:ext uri="{9D8B030D-6E8A-4147-A177-3AD203B41FA5}">
                      <a16:colId xmlns:a16="http://schemas.microsoft.com/office/drawing/2014/main" val="3651290035"/>
                    </a:ext>
                  </a:extLst>
                </a:gridCol>
                <a:gridCol w="864000">
                  <a:extLst>
                    <a:ext uri="{9D8B030D-6E8A-4147-A177-3AD203B41FA5}">
                      <a16:colId xmlns:a16="http://schemas.microsoft.com/office/drawing/2014/main" val="3336204384"/>
                    </a:ext>
                  </a:extLst>
                </a:gridCol>
                <a:gridCol w="864000">
                  <a:extLst>
                    <a:ext uri="{9D8B030D-6E8A-4147-A177-3AD203B41FA5}">
                      <a16:colId xmlns:a16="http://schemas.microsoft.com/office/drawing/2014/main" val="1586844679"/>
                    </a:ext>
                  </a:extLst>
                </a:gridCol>
                <a:gridCol w="864000">
                  <a:extLst>
                    <a:ext uri="{9D8B030D-6E8A-4147-A177-3AD203B41FA5}">
                      <a16:colId xmlns:a16="http://schemas.microsoft.com/office/drawing/2014/main" val="3767952753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200" b="0" dirty="0" err="1">
                          <a:solidFill>
                            <a:schemeClr val="bg1"/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</a:rPr>
                        <a:t>총괄원가</a:t>
                      </a:r>
                      <a:r>
                        <a:rPr lang="ko-KR" altLang="en-US" sz="1200" b="0" dirty="0">
                          <a:solidFill>
                            <a:schemeClr val="bg1"/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</a:rPr>
                        <a:t> 계산서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A3967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200" b="0" dirty="0">
                          <a:solidFill>
                            <a:schemeClr val="bg1"/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</a:rPr>
                        <a:t>2017</a:t>
                      </a:r>
                      <a:r>
                        <a:rPr lang="ko-KR" altLang="en-US" sz="1200" b="0" dirty="0">
                          <a:solidFill>
                            <a:schemeClr val="bg1"/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</a:rPr>
                        <a:t>년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A3967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200" b="0" dirty="0">
                          <a:solidFill>
                            <a:schemeClr val="bg1"/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</a:rPr>
                        <a:t>2018</a:t>
                      </a:r>
                      <a:r>
                        <a:rPr lang="ko-KR" altLang="en-US" sz="1200" b="0" dirty="0">
                          <a:solidFill>
                            <a:schemeClr val="bg1"/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</a:rPr>
                        <a:t>년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A3967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200" b="0" dirty="0">
                          <a:solidFill>
                            <a:schemeClr val="bg1"/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</a:rPr>
                        <a:t>2019</a:t>
                      </a:r>
                      <a:r>
                        <a:rPr lang="ko-KR" altLang="en-US" sz="1200" b="0" dirty="0">
                          <a:solidFill>
                            <a:schemeClr val="bg1"/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</a:rPr>
                        <a:t>년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A3967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200" b="0" dirty="0">
                          <a:solidFill>
                            <a:schemeClr val="bg1"/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</a:rPr>
                        <a:t>2020</a:t>
                      </a:r>
                      <a:r>
                        <a:rPr lang="ko-KR" altLang="en-US" sz="1200" b="0" dirty="0">
                          <a:solidFill>
                            <a:schemeClr val="bg1"/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</a:rPr>
                        <a:t>년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A3967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200" b="0" dirty="0">
                          <a:solidFill>
                            <a:schemeClr val="bg1"/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</a:rPr>
                        <a:t>2021</a:t>
                      </a:r>
                      <a:r>
                        <a:rPr lang="ko-KR" altLang="en-US" sz="1200" b="0" dirty="0">
                          <a:solidFill>
                            <a:schemeClr val="bg1"/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</a:rPr>
                        <a:t>년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A396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49043721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pPr algn="dist" latinLnBrk="1">
                        <a:lnSpc>
                          <a:spcPct val="100000"/>
                        </a:lnSpc>
                      </a:pPr>
                      <a:r>
                        <a:rPr lang="ko-KR" altLang="en-US" sz="1200" b="0" spc="-100" baseline="0" dirty="0" err="1"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</a:rPr>
                        <a:t>연간생산량</a:t>
                      </a:r>
                      <a:r>
                        <a:rPr lang="en-US" altLang="ko-KR" sz="1200" b="0" spc="-100" baseline="0" dirty="0"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</a:rPr>
                        <a:t>(</a:t>
                      </a:r>
                      <a:r>
                        <a:rPr lang="ko-KR" altLang="en-US" sz="1200" b="0" spc="-100" baseline="0" dirty="0"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</a:rPr>
                        <a:t>천㎥</a:t>
                      </a:r>
                      <a:r>
                        <a:rPr lang="en-US" altLang="ko-KR" sz="1200" b="0" spc="-100" baseline="0" dirty="0"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</a:rPr>
                        <a:t>)</a:t>
                      </a:r>
                      <a:endParaRPr lang="ko-KR" altLang="en-US" sz="1200" b="0" spc="-100" baseline="0" dirty="0">
                        <a:latin typeface="나눔스퀘어 ExtraBold" panose="020B0600000101010101" pitchFamily="50" charset="-127"/>
                        <a:ea typeface="나눔스퀘어 ExtraBold" panose="020B0600000101010101" pitchFamily="50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 dirty="0">
                          <a:solidFill>
                            <a:srgbClr val="00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372,725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>
                          <a:solidFill>
                            <a:srgbClr val="00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385,785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>
                          <a:solidFill>
                            <a:srgbClr val="00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394,001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>
                          <a:solidFill>
                            <a:srgbClr val="00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392,179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>
                          <a:solidFill>
                            <a:srgbClr val="00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393,223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22547616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pPr algn="dist" latinLnBrk="1">
                        <a:lnSpc>
                          <a:spcPct val="100000"/>
                        </a:lnSpc>
                      </a:pPr>
                      <a:r>
                        <a:rPr lang="ko-KR" altLang="en-US" sz="1200" b="0" spc="-100" baseline="0" dirty="0" err="1"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</a:rPr>
                        <a:t>연간조정량</a:t>
                      </a:r>
                      <a:r>
                        <a:rPr lang="en-US" altLang="ko-KR" sz="1200" b="0" spc="-100" baseline="0" dirty="0"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</a:rPr>
                        <a:t>(</a:t>
                      </a:r>
                      <a:r>
                        <a:rPr lang="ko-KR" altLang="en-US" sz="1200" b="0" spc="-100" baseline="0" dirty="0"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</a:rPr>
                        <a:t>천㎥</a:t>
                      </a:r>
                      <a:r>
                        <a:rPr lang="en-US" altLang="ko-KR" sz="1200" b="0" spc="-100" baseline="0" dirty="0"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</a:rPr>
                        <a:t>)</a:t>
                      </a:r>
                      <a:endParaRPr lang="ko-KR" altLang="en-US" sz="1200" b="0" spc="-100" baseline="0" dirty="0">
                        <a:latin typeface="나눔스퀘어 ExtraBold" panose="020B0600000101010101" pitchFamily="50" charset="-127"/>
                        <a:ea typeface="나눔스퀘어 ExtraBold" panose="020B0600000101010101" pitchFamily="50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>
                          <a:solidFill>
                            <a:srgbClr val="00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340,209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>
                          <a:solidFill>
                            <a:srgbClr val="00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348,913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>
                          <a:solidFill>
                            <a:srgbClr val="00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347,191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>
                          <a:solidFill>
                            <a:srgbClr val="00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340,933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>
                          <a:solidFill>
                            <a:srgbClr val="00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346,900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10307621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pPr algn="dist" latinLnBrk="1">
                        <a:lnSpc>
                          <a:spcPct val="100000"/>
                        </a:lnSpc>
                      </a:pPr>
                      <a:r>
                        <a:rPr lang="ko-KR" altLang="en-US" sz="1200" b="0" spc="-100" baseline="0" dirty="0"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</a:rPr>
                        <a:t>급수수익</a:t>
                      </a:r>
                      <a:r>
                        <a:rPr lang="en-US" altLang="ko-KR" sz="1200" b="0" spc="-100" baseline="0" dirty="0"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</a:rPr>
                        <a:t>(</a:t>
                      </a:r>
                      <a:r>
                        <a:rPr lang="ko-KR" altLang="en-US" sz="1200" b="0" spc="-100" baseline="0" dirty="0"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</a:rPr>
                        <a:t>억원</a:t>
                      </a:r>
                      <a:r>
                        <a:rPr lang="en-US" altLang="ko-KR" sz="1200" b="0" spc="-100" baseline="0" dirty="0"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</a:rPr>
                        <a:t>)</a:t>
                      </a:r>
                      <a:endParaRPr lang="ko-KR" altLang="en-US" sz="1200" b="0" spc="-100" baseline="0" dirty="0">
                        <a:latin typeface="나눔스퀘어 ExtraBold" panose="020B0600000101010101" pitchFamily="50" charset="-127"/>
                        <a:ea typeface="나눔스퀘어 ExtraBold" panose="020B0600000101010101" pitchFamily="50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>
                          <a:solidFill>
                            <a:srgbClr val="00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2,252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>
                          <a:solidFill>
                            <a:srgbClr val="00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2,303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>
                          <a:solidFill>
                            <a:srgbClr val="00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2,172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>
                          <a:solidFill>
                            <a:srgbClr val="00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2,164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>
                          <a:solidFill>
                            <a:srgbClr val="00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2,234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76945353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pPr algn="dist" latinLnBrk="1">
                        <a:lnSpc>
                          <a:spcPct val="100000"/>
                        </a:lnSpc>
                      </a:pPr>
                      <a:r>
                        <a:rPr lang="ko-KR" altLang="en-US" sz="1200" b="0" spc="-100" baseline="0" dirty="0"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</a:rPr>
                        <a:t>총괄원가</a:t>
                      </a:r>
                      <a:r>
                        <a:rPr lang="en-US" altLang="ko-KR" sz="1200" b="0" spc="-100" baseline="0" dirty="0"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</a:rPr>
                        <a:t>(</a:t>
                      </a:r>
                      <a:r>
                        <a:rPr lang="ko-KR" altLang="en-US" sz="1200" b="0" spc="-100" baseline="0" dirty="0"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</a:rPr>
                        <a:t>억원</a:t>
                      </a:r>
                      <a:r>
                        <a:rPr lang="en-US" altLang="ko-KR" sz="1200" b="0" spc="-100" baseline="0" dirty="0"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</a:rPr>
                        <a:t>)</a:t>
                      </a:r>
                      <a:endParaRPr lang="ko-KR" altLang="en-US" sz="1200" b="0" spc="-100" baseline="0" dirty="0">
                        <a:latin typeface="나눔스퀘어 ExtraBold" panose="020B0600000101010101" pitchFamily="50" charset="-127"/>
                        <a:ea typeface="나눔스퀘어 ExtraBold" panose="020B0600000101010101" pitchFamily="50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>
                          <a:solidFill>
                            <a:srgbClr val="00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2,343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>
                          <a:solidFill>
                            <a:srgbClr val="00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2,381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>
                          <a:solidFill>
                            <a:srgbClr val="00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2,786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>
                          <a:solidFill>
                            <a:srgbClr val="00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2,742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>
                          <a:solidFill>
                            <a:srgbClr val="00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2,924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90799820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pPr algn="dist" latinLnBrk="1">
                        <a:lnSpc>
                          <a:spcPct val="100000"/>
                        </a:lnSpc>
                      </a:pPr>
                      <a:r>
                        <a:rPr lang="ko-KR" altLang="en-US" sz="1200" b="0" spc="-100" baseline="0" dirty="0" err="1"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</a:rPr>
                        <a:t>결함액</a:t>
                      </a:r>
                      <a:r>
                        <a:rPr lang="en-US" altLang="ko-KR" sz="1200" b="0" spc="-100" baseline="0" dirty="0"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</a:rPr>
                        <a:t>(</a:t>
                      </a:r>
                      <a:r>
                        <a:rPr lang="ko-KR" altLang="en-US" sz="1200" b="0" spc="-100" baseline="0" dirty="0"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</a:rPr>
                        <a:t>억원</a:t>
                      </a:r>
                      <a:r>
                        <a:rPr lang="en-US" altLang="ko-KR" sz="1200" b="0" spc="-100" baseline="0" dirty="0"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</a:rPr>
                        <a:t>)</a:t>
                      </a:r>
                      <a:endParaRPr lang="ko-KR" altLang="en-US" sz="1200" b="0" spc="-100" baseline="0" dirty="0">
                        <a:latin typeface="나눔스퀘어 ExtraBold" panose="020B0600000101010101" pitchFamily="50" charset="-127"/>
                        <a:ea typeface="나눔스퀘어 ExtraBold" panose="020B0600000101010101" pitchFamily="50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>
                          <a:solidFill>
                            <a:srgbClr val="00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91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>
                          <a:solidFill>
                            <a:srgbClr val="00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79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>
                          <a:solidFill>
                            <a:srgbClr val="00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614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>
                          <a:solidFill>
                            <a:srgbClr val="00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577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>
                          <a:solidFill>
                            <a:srgbClr val="00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690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02000461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pPr algn="dist" latinLnBrk="1">
                        <a:lnSpc>
                          <a:spcPct val="100000"/>
                        </a:lnSpc>
                      </a:pPr>
                      <a:r>
                        <a:rPr lang="ko-KR" altLang="en-US" sz="1200" b="0" spc="-100" baseline="0" dirty="0"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</a:rPr>
                        <a:t>㎥당 요금</a:t>
                      </a:r>
                      <a:r>
                        <a:rPr lang="en-US" altLang="ko-KR" sz="1200" b="0" spc="-100" baseline="0" dirty="0"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</a:rPr>
                        <a:t>(</a:t>
                      </a:r>
                      <a:r>
                        <a:rPr lang="ko-KR" altLang="en-US" sz="1200" b="0" spc="-100" baseline="0" dirty="0"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</a:rPr>
                        <a:t>원</a:t>
                      </a:r>
                      <a:r>
                        <a:rPr lang="en-US" altLang="ko-KR" sz="1200" b="0" spc="-100" baseline="0" dirty="0"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</a:rPr>
                        <a:t>/</a:t>
                      </a:r>
                      <a:r>
                        <a:rPr lang="ko-KR" altLang="en-US" sz="1200" b="0" spc="-100" baseline="0" dirty="0"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</a:rPr>
                        <a:t>㎥</a:t>
                      </a:r>
                      <a:r>
                        <a:rPr lang="en-US" altLang="ko-KR" sz="1200" b="0" spc="-100" baseline="0" dirty="0"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</a:rPr>
                        <a:t>)</a:t>
                      </a:r>
                      <a:endParaRPr lang="ko-KR" altLang="en-US" sz="1200" b="0" spc="-100" baseline="0" dirty="0">
                        <a:latin typeface="나눔스퀘어 ExtraBold" panose="020B0600000101010101" pitchFamily="50" charset="-127"/>
                        <a:ea typeface="나눔스퀘어 ExtraBold" panose="020B0600000101010101" pitchFamily="50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 dirty="0">
                          <a:solidFill>
                            <a:srgbClr val="00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661.93</a:t>
                      </a:r>
                      <a:endParaRPr lang="en-US" sz="1100" kern="0" spc="0" dirty="0">
                        <a:solidFill>
                          <a:srgbClr val="000000"/>
                        </a:solidFill>
                        <a:effectLst/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>
                          <a:solidFill>
                            <a:srgbClr val="00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659.99</a:t>
                      </a:r>
                      <a:endParaRPr lang="en-US" sz="1100" kern="0" spc="0">
                        <a:solidFill>
                          <a:srgbClr val="000000"/>
                        </a:solidFill>
                        <a:effectLst/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>
                          <a:solidFill>
                            <a:srgbClr val="00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625.52</a:t>
                      </a:r>
                      <a:endParaRPr lang="en-US" sz="1100" kern="0" spc="0">
                        <a:solidFill>
                          <a:srgbClr val="000000"/>
                        </a:solidFill>
                        <a:effectLst/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>
                          <a:solidFill>
                            <a:srgbClr val="00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634.82</a:t>
                      </a:r>
                      <a:endParaRPr lang="en-US" sz="1100" kern="0" spc="0">
                        <a:solidFill>
                          <a:srgbClr val="000000"/>
                        </a:solidFill>
                        <a:effectLst/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>
                          <a:solidFill>
                            <a:srgbClr val="00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643.98</a:t>
                      </a:r>
                      <a:endParaRPr lang="en-US" sz="1100" kern="0" spc="0">
                        <a:solidFill>
                          <a:srgbClr val="000000"/>
                        </a:solidFill>
                        <a:effectLst/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47113290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pPr algn="dist" latinLnBrk="1">
                        <a:lnSpc>
                          <a:spcPct val="100000"/>
                        </a:lnSpc>
                      </a:pPr>
                      <a:r>
                        <a:rPr lang="ko-KR" altLang="en-US" sz="1200" b="0" spc="-100" baseline="0" dirty="0"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</a:rPr>
                        <a:t>㎥당 원가</a:t>
                      </a:r>
                      <a:r>
                        <a:rPr lang="en-US" altLang="ko-KR" sz="1200" b="0" spc="-100" baseline="0" dirty="0"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</a:rPr>
                        <a:t>(</a:t>
                      </a:r>
                      <a:r>
                        <a:rPr lang="ko-KR" altLang="en-US" sz="1200" b="0" spc="-100" baseline="0" dirty="0"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</a:rPr>
                        <a:t>원</a:t>
                      </a:r>
                      <a:r>
                        <a:rPr lang="en-US" altLang="ko-KR" sz="1200" b="0" spc="-100" baseline="0" dirty="0"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</a:rPr>
                        <a:t>/</a:t>
                      </a:r>
                      <a:r>
                        <a:rPr lang="ko-KR" altLang="en-US" sz="1200" b="0" spc="-100" baseline="0" dirty="0"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</a:rPr>
                        <a:t>㎥</a:t>
                      </a:r>
                      <a:r>
                        <a:rPr lang="en-US" altLang="ko-KR" sz="1200" b="0" spc="-100" baseline="0" dirty="0"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</a:rPr>
                        <a:t>)</a:t>
                      </a:r>
                      <a:endParaRPr lang="ko-KR" altLang="en-US" sz="1200" b="0" spc="-100" baseline="0" dirty="0">
                        <a:latin typeface="나눔스퀘어 ExtraBold" panose="020B0600000101010101" pitchFamily="50" charset="-127"/>
                        <a:ea typeface="나눔스퀘어 ExtraBold" panose="020B0600000101010101" pitchFamily="50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>
                          <a:solidFill>
                            <a:srgbClr val="00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688.73</a:t>
                      </a:r>
                      <a:endParaRPr lang="en-US" sz="1100" kern="0" spc="0">
                        <a:solidFill>
                          <a:srgbClr val="000000"/>
                        </a:solidFill>
                        <a:effectLst/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>
                          <a:solidFill>
                            <a:srgbClr val="00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682.51</a:t>
                      </a:r>
                      <a:endParaRPr lang="en-US" sz="1100" kern="0" spc="0">
                        <a:solidFill>
                          <a:srgbClr val="000000"/>
                        </a:solidFill>
                        <a:effectLst/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>
                          <a:solidFill>
                            <a:srgbClr val="00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802.45</a:t>
                      </a:r>
                      <a:endParaRPr lang="en-US" sz="1100" kern="0" spc="0">
                        <a:solidFill>
                          <a:srgbClr val="000000"/>
                        </a:solidFill>
                        <a:effectLst/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>
                          <a:solidFill>
                            <a:srgbClr val="00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804.20</a:t>
                      </a:r>
                      <a:endParaRPr lang="en-US" sz="1100" kern="0" spc="0">
                        <a:solidFill>
                          <a:srgbClr val="000000"/>
                        </a:solidFill>
                        <a:effectLst/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>
                          <a:solidFill>
                            <a:srgbClr val="00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842.80</a:t>
                      </a:r>
                      <a:endParaRPr lang="en-US" sz="1100" kern="0" spc="0">
                        <a:solidFill>
                          <a:srgbClr val="000000"/>
                        </a:solidFill>
                        <a:effectLst/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15790540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pPr algn="dist" latinLnBrk="1">
                        <a:lnSpc>
                          <a:spcPct val="100000"/>
                        </a:lnSpc>
                      </a:pPr>
                      <a:r>
                        <a:rPr lang="ko-KR" altLang="en-US" sz="1200" b="0" spc="-100" baseline="0" dirty="0"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</a:rPr>
                        <a:t>요금현실화율</a:t>
                      </a:r>
                      <a:r>
                        <a:rPr lang="en-US" altLang="ko-KR" sz="1200" b="0" spc="-100" baseline="0" dirty="0"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</a:rPr>
                        <a:t>(%)</a:t>
                      </a:r>
                      <a:endParaRPr lang="ko-KR" altLang="en-US" sz="1200" b="0" spc="-100" baseline="0" dirty="0">
                        <a:latin typeface="나눔스퀘어 ExtraBold" panose="020B0600000101010101" pitchFamily="50" charset="-127"/>
                        <a:ea typeface="나눔스퀘어 ExtraBold" panose="020B0600000101010101" pitchFamily="50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>
                          <a:solidFill>
                            <a:srgbClr val="00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96.11%</a:t>
                      </a:r>
                      <a:endParaRPr lang="en-US" sz="1100" kern="0" spc="0">
                        <a:solidFill>
                          <a:srgbClr val="000000"/>
                        </a:solidFill>
                        <a:effectLst/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 dirty="0">
                          <a:solidFill>
                            <a:srgbClr val="00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96.70%</a:t>
                      </a:r>
                      <a:endParaRPr lang="en-US" sz="1100" kern="0" spc="0" dirty="0">
                        <a:solidFill>
                          <a:srgbClr val="000000"/>
                        </a:solidFill>
                        <a:effectLst/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 dirty="0">
                          <a:solidFill>
                            <a:srgbClr val="00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77.95%</a:t>
                      </a:r>
                      <a:endParaRPr lang="en-US" sz="1100" kern="0" spc="0" dirty="0">
                        <a:solidFill>
                          <a:srgbClr val="000000"/>
                        </a:solidFill>
                        <a:effectLst/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 dirty="0">
                          <a:solidFill>
                            <a:srgbClr val="00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78.94%</a:t>
                      </a:r>
                      <a:endParaRPr lang="en-US" sz="1100" kern="0" spc="0" dirty="0">
                        <a:solidFill>
                          <a:srgbClr val="000000"/>
                        </a:solidFill>
                        <a:effectLst/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 dirty="0">
                          <a:solidFill>
                            <a:srgbClr val="00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76.41%</a:t>
                      </a:r>
                      <a:endParaRPr lang="en-US" sz="1100" kern="0" spc="0" dirty="0">
                        <a:solidFill>
                          <a:srgbClr val="000000"/>
                        </a:solidFill>
                        <a:effectLst/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39208853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pPr algn="dist" latinLnBrk="1">
                        <a:lnSpc>
                          <a:spcPct val="100000"/>
                        </a:lnSpc>
                      </a:pPr>
                      <a:r>
                        <a:rPr lang="ko-KR" altLang="en-US" sz="1200" b="0" spc="-100" baseline="0" dirty="0"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</a:rPr>
                        <a:t>인상요인</a:t>
                      </a:r>
                      <a:r>
                        <a:rPr lang="en-US" altLang="ko-KR" sz="1200" b="0" spc="-100" baseline="0" dirty="0"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</a:rPr>
                        <a:t>(%)</a:t>
                      </a:r>
                      <a:endParaRPr lang="ko-KR" altLang="en-US" sz="1200" b="0" spc="-100" baseline="0" dirty="0">
                        <a:latin typeface="나눔스퀘어 ExtraBold" panose="020B0600000101010101" pitchFamily="50" charset="-127"/>
                        <a:ea typeface="나눔스퀘어 ExtraBold" panose="020B0600000101010101" pitchFamily="50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>
                          <a:solidFill>
                            <a:srgbClr val="00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4.05%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>
                          <a:solidFill>
                            <a:srgbClr val="00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3.41%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>
                          <a:solidFill>
                            <a:srgbClr val="00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28.29%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>
                          <a:solidFill>
                            <a:srgbClr val="00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26.68%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 dirty="0">
                          <a:solidFill>
                            <a:srgbClr val="00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30.87%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07690426"/>
                  </a:ext>
                </a:extLst>
              </a:tr>
            </a:tbl>
          </a:graphicData>
        </a:graphic>
      </p:graphicFrame>
      <p:sp>
        <p:nvSpPr>
          <p:cNvPr id="13" name="모서리가 둥근 직사각형 8">
            <a:extLst>
              <a:ext uri="{FF2B5EF4-FFF2-40B4-BE49-F238E27FC236}">
                <a16:creationId xmlns:a16="http://schemas.microsoft.com/office/drawing/2014/main" id="{283F589F-E32E-BC82-88AB-DDDD0EF8A3E2}"/>
              </a:ext>
            </a:extLst>
          </p:cNvPr>
          <p:cNvSpPr/>
          <p:nvPr/>
        </p:nvSpPr>
        <p:spPr bwMode="gray">
          <a:xfrm>
            <a:off x="7125419" y="1634883"/>
            <a:ext cx="4469929" cy="4952685"/>
          </a:xfrm>
          <a:prstGeom prst="roundRect">
            <a:avLst>
              <a:gd name="adj" fmla="val 4728"/>
            </a:avLst>
          </a:prstGeom>
          <a:noFill/>
          <a:ln w="15875">
            <a:solidFill>
              <a:schemeClr val="bg1">
                <a:lumMod val="75000"/>
              </a:schemeClr>
            </a:solidFill>
            <a:miter lim="800000"/>
            <a:headEnd/>
            <a:tailEnd/>
          </a:ln>
          <a:effectLst/>
        </p:spPr>
        <p:txBody>
          <a:bodyPr wrap="square" rtlCol="0" anchor="ctr">
            <a:noAutofit/>
            <a:flatTx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71455" marR="0" lvl="0" indent="-171455" algn="l" defTabSz="914400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맑은 고딕" panose="020B0503020000020004" pitchFamily="50" charset="-127"/>
              <a:buChar char="▷"/>
              <a:tabLst/>
              <a:defRPr/>
            </a:pPr>
            <a:r>
              <a:rPr kumimoji="0" lang="en-US" altLang="ko-KR" sz="1350" b="1" i="0" u="none" strike="noStrike" kern="1200" cap="none" spc="0" normalizeH="0" baseline="0" noProof="0" dirty="0">
                <a:ln w="13500">
                  <a:noFill/>
                  <a:prstDash val="solid"/>
                </a:ln>
                <a:solidFill>
                  <a:prstClr val="black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uLnTx/>
                <a:uFillTx/>
                <a:latin typeface="나눔스퀘어" panose="020B0600000101010101" pitchFamily="50" charset="-127"/>
                <a:ea typeface="나눔스퀘어" panose="020B0600000101010101" pitchFamily="50" charset="-127"/>
                <a:cs typeface="+mn-cs"/>
              </a:rPr>
              <a:t>(</a:t>
            </a:r>
            <a:r>
              <a:rPr kumimoji="0" lang="ko-KR" altLang="en-US" sz="1350" b="1" i="0" u="none" strike="noStrike" kern="1200" cap="none" spc="0" normalizeH="0" baseline="0" noProof="0" dirty="0">
                <a:ln w="13500">
                  <a:noFill/>
                  <a:prstDash val="solid"/>
                </a:ln>
                <a:solidFill>
                  <a:prstClr val="black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uLnTx/>
                <a:uFillTx/>
                <a:latin typeface="나눔스퀘어" panose="020B0600000101010101" pitchFamily="50" charset="-127"/>
                <a:ea typeface="나눔스퀘어" panose="020B0600000101010101" pitchFamily="50" charset="-127"/>
                <a:cs typeface="+mn-cs"/>
              </a:rPr>
              <a:t>생산량 및 조정량</a:t>
            </a:r>
            <a:r>
              <a:rPr kumimoji="0" lang="en-US" altLang="ko-KR" sz="1350" b="1" i="0" u="none" strike="noStrike" kern="1200" cap="none" spc="0" normalizeH="0" baseline="0" noProof="0" dirty="0">
                <a:ln w="13500">
                  <a:noFill/>
                  <a:prstDash val="solid"/>
                </a:ln>
                <a:solidFill>
                  <a:prstClr val="black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uLnTx/>
                <a:uFillTx/>
                <a:latin typeface="나눔스퀘어" panose="020B0600000101010101" pitchFamily="50" charset="-127"/>
                <a:ea typeface="나눔스퀘어" panose="020B0600000101010101" pitchFamily="50" charset="-127"/>
                <a:cs typeface="+mn-cs"/>
              </a:rPr>
              <a:t>) </a:t>
            </a:r>
            <a:r>
              <a:rPr kumimoji="0" lang="ko-KR" altLang="en-US" sz="1350" b="0" i="0" u="none" strike="noStrike" kern="1200" cap="none" spc="0" normalizeH="0" baseline="0" noProof="0" dirty="0">
                <a:ln w="13500">
                  <a:noFill/>
                  <a:prstDash val="solid"/>
                </a:ln>
                <a:solidFill>
                  <a:prstClr val="black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uLnTx/>
                <a:uFillTx/>
                <a:latin typeface="나눔스퀘어" panose="020B0600000101010101" pitchFamily="50" charset="-127"/>
                <a:ea typeface="나눔스퀘어" panose="020B0600000101010101" pitchFamily="50" charset="-127"/>
                <a:cs typeface="+mn-cs"/>
              </a:rPr>
              <a:t>생산량은 </a:t>
            </a:r>
            <a:r>
              <a:rPr kumimoji="0" lang="en-US" altLang="ko-KR" sz="1350" b="0" i="0" u="none" strike="noStrike" kern="1200" cap="none" spc="0" normalizeH="0" baseline="0" noProof="0" dirty="0">
                <a:ln w="13500">
                  <a:noFill/>
                  <a:prstDash val="solid"/>
                </a:ln>
                <a:solidFill>
                  <a:prstClr val="black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uLnTx/>
                <a:uFillTx/>
                <a:latin typeface="나눔스퀘어" panose="020B0600000101010101" pitchFamily="50" charset="-127"/>
                <a:ea typeface="나눔스퀘어" panose="020B0600000101010101" pitchFamily="50" charset="-127"/>
                <a:cs typeface="+mn-cs"/>
              </a:rPr>
              <a:t>’19</a:t>
            </a:r>
            <a:r>
              <a:rPr kumimoji="0" lang="ko-KR" altLang="en-US" sz="1350" b="0" i="0" u="none" strike="noStrike" kern="1200" cap="none" spc="0" normalizeH="0" baseline="0" noProof="0" dirty="0">
                <a:ln w="13500">
                  <a:noFill/>
                  <a:prstDash val="solid"/>
                </a:ln>
                <a:solidFill>
                  <a:prstClr val="black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uLnTx/>
                <a:uFillTx/>
                <a:latin typeface="나눔스퀘어" panose="020B0600000101010101" pitchFamily="50" charset="-127"/>
                <a:ea typeface="나눔스퀘어" panose="020B0600000101010101" pitchFamily="50" charset="-127"/>
                <a:cs typeface="+mn-cs"/>
              </a:rPr>
              <a:t>년도까지 증가 추세였으나</a:t>
            </a:r>
            <a:r>
              <a:rPr kumimoji="0" lang="en-US" altLang="ko-KR" sz="1350" b="0" i="0" u="none" strike="noStrike" kern="1200" cap="none" spc="0" normalizeH="0" baseline="0" noProof="0" dirty="0">
                <a:ln w="13500">
                  <a:noFill/>
                  <a:prstDash val="solid"/>
                </a:ln>
                <a:solidFill>
                  <a:prstClr val="black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uLnTx/>
                <a:uFillTx/>
                <a:latin typeface="나눔스퀘어" panose="020B0600000101010101" pitchFamily="50" charset="-127"/>
                <a:ea typeface="나눔스퀘어" panose="020B0600000101010101" pitchFamily="50" charset="-127"/>
                <a:cs typeface="+mn-cs"/>
              </a:rPr>
              <a:t> ’20</a:t>
            </a:r>
            <a:r>
              <a:rPr kumimoji="0" lang="ko-KR" altLang="en-US" sz="1350" b="0" i="0" u="none" strike="noStrike" kern="1200" cap="none" spc="0" normalizeH="0" baseline="0" noProof="0" dirty="0">
                <a:ln w="13500">
                  <a:noFill/>
                  <a:prstDash val="solid"/>
                </a:ln>
                <a:solidFill>
                  <a:prstClr val="black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uLnTx/>
                <a:uFillTx/>
                <a:latin typeface="나눔스퀘어" panose="020B0600000101010101" pitchFamily="50" charset="-127"/>
                <a:ea typeface="나눔스퀘어" panose="020B0600000101010101" pitchFamily="50" charset="-127"/>
                <a:cs typeface="+mn-cs"/>
              </a:rPr>
              <a:t>년도에 전년 대비 감소 후 </a:t>
            </a:r>
            <a:r>
              <a:rPr lang="en-US" altLang="ko-KR" sz="1350" dirty="0">
                <a:ln w="13500">
                  <a:noFill/>
                  <a:prstDash val="solid"/>
                </a:ln>
                <a:solidFill>
                  <a:prstClr val="black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나눔스퀘어" panose="020B0600000101010101" pitchFamily="50" charset="-127"/>
                <a:ea typeface="나눔스퀘어" panose="020B0600000101010101" pitchFamily="50" charset="-127"/>
              </a:rPr>
              <a:t>‘21</a:t>
            </a:r>
            <a:r>
              <a:rPr lang="ko-KR" altLang="en-US" sz="1350" dirty="0">
                <a:ln w="13500">
                  <a:noFill/>
                  <a:prstDash val="solid"/>
                </a:ln>
                <a:solidFill>
                  <a:prstClr val="black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나눔스퀘어" panose="020B0600000101010101" pitchFamily="50" charset="-127"/>
                <a:ea typeface="나눔스퀘어" panose="020B0600000101010101" pitchFamily="50" charset="-127"/>
              </a:rPr>
              <a:t>년도에 다시 증가함</a:t>
            </a:r>
            <a:endParaRPr lang="en-US" altLang="ko-KR" sz="1350" dirty="0">
              <a:ln w="13500">
                <a:noFill/>
                <a:prstDash val="solid"/>
              </a:ln>
              <a:solidFill>
                <a:prstClr val="black"/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  <a:p>
            <a:pPr marL="179388" marR="0" lvl="0" algn="l" defTabSz="914400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ko-KR" altLang="en-US" sz="1350" b="0" i="0" u="none" strike="noStrike" kern="1200" cap="none" spc="0" normalizeH="0" baseline="0" noProof="0" dirty="0">
                <a:ln w="13500">
                  <a:noFill/>
                  <a:prstDash val="solid"/>
                </a:ln>
                <a:solidFill>
                  <a:prstClr val="black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uLnTx/>
                <a:uFillTx/>
                <a:latin typeface="나눔스퀘어" panose="020B0600000101010101" pitchFamily="50" charset="-127"/>
                <a:ea typeface="나눔스퀘어" panose="020B0600000101010101" pitchFamily="50" charset="-127"/>
                <a:cs typeface="+mn-cs"/>
              </a:rPr>
              <a:t> </a:t>
            </a:r>
            <a:r>
              <a:rPr kumimoji="0" lang="ko-KR" altLang="en-US" sz="1350" b="0" i="0" u="none" strike="noStrike" kern="1200" cap="none" spc="0" normalizeH="0" baseline="0" noProof="0" dirty="0" err="1">
                <a:ln w="13500">
                  <a:noFill/>
                  <a:prstDash val="solid"/>
                </a:ln>
                <a:solidFill>
                  <a:prstClr val="black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uLnTx/>
                <a:uFillTx/>
                <a:latin typeface="나눔스퀘어" panose="020B0600000101010101" pitchFamily="50" charset="-127"/>
                <a:ea typeface="나눔스퀘어" panose="020B0600000101010101" pitchFamily="50" charset="-127"/>
                <a:cs typeface="+mn-cs"/>
              </a:rPr>
              <a:t>조정량은</a:t>
            </a:r>
            <a:r>
              <a:rPr kumimoji="0" lang="ko-KR" altLang="en-US" sz="1350" b="0" i="0" u="none" strike="noStrike" kern="1200" cap="none" spc="0" normalizeH="0" baseline="0" noProof="0" dirty="0">
                <a:ln w="13500">
                  <a:noFill/>
                  <a:prstDash val="solid"/>
                </a:ln>
                <a:solidFill>
                  <a:prstClr val="black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uLnTx/>
                <a:uFillTx/>
                <a:latin typeface="나눔스퀘어" panose="020B0600000101010101" pitchFamily="50" charset="-127"/>
                <a:ea typeface="나눔스퀘어" panose="020B0600000101010101" pitchFamily="50" charset="-127"/>
                <a:cs typeface="+mn-cs"/>
              </a:rPr>
              <a:t>  </a:t>
            </a:r>
            <a:r>
              <a:rPr kumimoji="0" lang="en-US" altLang="ko-KR" sz="1350" b="0" i="0" u="none" strike="noStrike" kern="1200" cap="none" spc="0" normalizeH="0" baseline="0" noProof="0" dirty="0">
                <a:ln w="13500">
                  <a:noFill/>
                  <a:prstDash val="solid"/>
                </a:ln>
                <a:solidFill>
                  <a:prstClr val="black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uLnTx/>
                <a:uFillTx/>
                <a:latin typeface="나눔스퀘어" panose="020B0600000101010101" pitchFamily="50" charset="-127"/>
                <a:ea typeface="나눔스퀘어" panose="020B0600000101010101" pitchFamily="50" charset="-127"/>
                <a:cs typeface="+mn-cs"/>
              </a:rPr>
              <a:t>’18</a:t>
            </a:r>
            <a:r>
              <a:rPr kumimoji="0" lang="ko-KR" altLang="en-US" sz="1350" b="0" i="0" u="none" strike="noStrike" kern="1200" cap="none" spc="0" normalizeH="0" baseline="0" noProof="0" dirty="0">
                <a:ln w="13500">
                  <a:noFill/>
                  <a:prstDash val="solid"/>
                </a:ln>
                <a:solidFill>
                  <a:prstClr val="black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uLnTx/>
                <a:uFillTx/>
                <a:latin typeface="나눔스퀘어" panose="020B0600000101010101" pitchFamily="50" charset="-127"/>
                <a:ea typeface="나눔스퀘어" panose="020B0600000101010101" pitchFamily="50" charset="-127"/>
                <a:cs typeface="+mn-cs"/>
              </a:rPr>
              <a:t>년도 이후 감소하다</a:t>
            </a:r>
            <a:r>
              <a:rPr kumimoji="0" lang="en-US" altLang="ko-KR" sz="1350" b="0" i="0" u="none" strike="noStrike" kern="1200" cap="none" spc="0" normalizeH="0" baseline="0" noProof="0" dirty="0">
                <a:ln w="13500">
                  <a:noFill/>
                  <a:prstDash val="solid"/>
                </a:ln>
                <a:solidFill>
                  <a:prstClr val="black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uLnTx/>
                <a:uFillTx/>
                <a:latin typeface="나눔스퀘어" panose="020B0600000101010101" pitchFamily="50" charset="-127"/>
                <a:ea typeface="나눔스퀘어" panose="020B0600000101010101" pitchFamily="50" charset="-127"/>
                <a:cs typeface="+mn-cs"/>
              </a:rPr>
              <a:t>, ’21</a:t>
            </a:r>
            <a:r>
              <a:rPr kumimoji="0" lang="ko-KR" altLang="en-US" sz="1350" b="0" i="0" u="none" strike="noStrike" kern="1200" cap="none" spc="0" normalizeH="0" baseline="0" noProof="0" dirty="0">
                <a:ln w="13500">
                  <a:noFill/>
                  <a:prstDash val="solid"/>
                </a:ln>
                <a:solidFill>
                  <a:prstClr val="black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uLnTx/>
                <a:uFillTx/>
                <a:latin typeface="나눔스퀘어" panose="020B0600000101010101" pitchFamily="50" charset="-127"/>
                <a:ea typeface="나눔스퀘어" panose="020B0600000101010101" pitchFamily="50" charset="-127"/>
                <a:cs typeface="+mn-cs"/>
              </a:rPr>
              <a:t>년도에 전년 대비하여 증가하였음</a:t>
            </a:r>
            <a:endParaRPr kumimoji="0" lang="en-US" altLang="ko-KR" sz="1350" b="0" i="0" u="none" strike="noStrike" kern="1200" cap="none" spc="0" normalizeH="0" baseline="0" noProof="0" dirty="0">
              <a:ln w="13500">
                <a:noFill/>
                <a:prstDash val="solid"/>
              </a:ln>
              <a:solidFill>
                <a:srgbClr val="FF0000"/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uLnTx/>
              <a:uFillTx/>
              <a:latin typeface="나눔스퀘어" panose="020B0600000101010101" pitchFamily="50" charset="-127"/>
              <a:ea typeface="나눔스퀘어" panose="020B0600000101010101" pitchFamily="50" charset="-127"/>
              <a:cs typeface="+mn-cs"/>
            </a:endParaRPr>
          </a:p>
          <a:p>
            <a:pPr marL="171455" marR="0" lvl="0" indent="-171455" algn="l" defTabSz="914400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kumimoji="0" lang="ko-KR" altLang="en-US" sz="1200" b="0" i="0" u="none" strike="noStrike" kern="1200" cap="none" spc="-150" normalizeH="0" baseline="0" noProof="0" dirty="0">
                <a:ln w="13500">
                  <a:noFill/>
                  <a:prstDash val="solid"/>
                </a:ln>
                <a:solidFill>
                  <a:prstClr val="black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uLnTx/>
                <a:uFillTx/>
                <a:latin typeface="나눔스퀘어" panose="020B0600000101010101" pitchFamily="50" charset="-127"/>
                <a:ea typeface="나눔스퀘어" panose="020B0600000101010101" pitchFamily="50" charset="-127"/>
                <a:cs typeface="+mn-cs"/>
              </a:rPr>
              <a:t>생산량 </a:t>
            </a:r>
            <a:r>
              <a:rPr kumimoji="0" lang="en-US" altLang="ko-KR" sz="1200" b="0" i="0" u="none" strike="noStrike" kern="1200" cap="none" spc="-150" normalizeH="0" baseline="0" noProof="0" dirty="0">
                <a:ln w="13500">
                  <a:noFill/>
                  <a:prstDash val="solid"/>
                </a:ln>
                <a:solidFill>
                  <a:prstClr val="black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uLnTx/>
                <a:uFillTx/>
                <a:latin typeface="나눔스퀘어" panose="020B0600000101010101" pitchFamily="50" charset="-127"/>
                <a:ea typeface="나눔스퀘어" panose="020B0600000101010101" pitchFamily="50" charset="-127"/>
                <a:cs typeface="+mn-cs"/>
              </a:rPr>
              <a:t>: ’17</a:t>
            </a:r>
            <a:r>
              <a:rPr kumimoji="0" lang="ko-KR" altLang="en-US" sz="1200" b="0" i="0" u="none" strike="noStrike" kern="1200" cap="none" spc="-150" normalizeH="0" baseline="0" noProof="0" dirty="0">
                <a:ln w="13500">
                  <a:noFill/>
                  <a:prstDash val="solid"/>
                </a:ln>
                <a:solidFill>
                  <a:prstClr val="black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uLnTx/>
                <a:uFillTx/>
                <a:latin typeface="나눔스퀘어" panose="020B0600000101010101" pitchFamily="50" charset="-127"/>
                <a:ea typeface="나눔스퀘어" panose="020B0600000101010101" pitchFamily="50" charset="-127"/>
                <a:cs typeface="+mn-cs"/>
              </a:rPr>
              <a:t>년  </a:t>
            </a:r>
            <a:r>
              <a:rPr lang="en-US" altLang="ko-KR" sz="1200" spc="-150" dirty="0">
                <a:ln w="13500">
                  <a:noFill/>
                  <a:prstDash val="solid"/>
                </a:ln>
                <a:solidFill>
                  <a:prstClr val="black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나눔스퀘어" panose="020B0600000101010101" pitchFamily="50" charset="-127"/>
                <a:ea typeface="나눔스퀘어" panose="020B0600000101010101" pitchFamily="50" charset="-127"/>
              </a:rPr>
              <a:t>372,725</a:t>
            </a:r>
            <a:r>
              <a:rPr kumimoji="0" lang="ko-KR" altLang="en-US" sz="1200" b="0" i="0" u="none" strike="noStrike" kern="1200" cap="none" spc="-150" normalizeH="0" baseline="0" noProof="0" dirty="0" err="1">
                <a:ln w="13500">
                  <a:noFill/>
                  <a:prstDash val="solid"/>
                </a:ln>
                <a:solidFill>
                  <a:prstClr val="black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uLnTx/>
                <a:uFillTx/>
                <a:latin typeface="나눔스퀘어" panose="020B0600000101010101" pitchFamily="50" charset="-127"/>
                <a:ea typeface="나눔스퀘어" panose="020B0600000101010101" pitchFamily="50" charset="-127"/>
                <a:cs typeface="+mn-cs"/>
              </a:rPr>
              <a:t>천톤</a:t>
            </a:r>
            <a:r>
              <a:rPr kumimoji="0" lang="ko-KR" altLang="en-US" sz="1200" b="0" i="0" u="none" strike="noStrike" kern="1200" cap="none" spc="-150" normalizeH="0" baseline="0" noProof="0" dirty="0">
                <a:ln w="13500">
                  <a:noFill/>
                  <a:prstDash val="solid"/>
                </a:ln>
                <a:solidFill>
                  <a:prstClr val="black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uLnTx/>
                <a:uFillTx/>
                <a:latin typeface="나눔스퀘어" panose="020B0600000101010101" pitchFamily="50" charset="-127"/>
                <a:ea typeface="나눔스퀘어" panose="020B0600000101010101" pitchFamily="50" charset="-127"/>
                <a:cs typeface="+mn-cs"/>
              </a:rPr>
              <a:t> </a:t>
            </a:r>
            <a:r>
              <a:rPr kumimoji="0" lang="en-US" altLang="ko-KR" sz="1200" b="0" i="0" u="none" strike="noStrike" kern="1200" cap="none" spc="-15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스퀘어" panose="020B0600000101010101" pitchFamily="50" charset="-127"/>
                <a:ea typeface="나눔스퀘어" panose="020B0600000101010101" pitchFamily="50" charset="-127"/>
                <a:cs typeface="+mn-cs"/>
              </a:rPr>
              <a:t>→ ’21</a:t>
            </a:r>
            <a:r>
              <a:rPr kumimoji="0" lang="ko-KR" altLang="en-US" sz="1200" b="0" i="0" u="none" strike="noStrike" kern="1200" cap="none" spc="-15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스퀘어" panose="020B0600000101010101" pitchFamily="50" charset="-127"/>
                <a:ea typeface="나눔스퀘어" panose="020B0600000101010101" pitchFamily="50" charset="-127"/>
                <a:cs typeface="+mn-cs"/>
              </a:rPr>
              <a:t>년  </a:t>
            </a:r>
            <a:r>
              <a:rPr lang="en-US" altLang="ko-KR" sz="1200" spc="-150" dirty="0">
                <a:solidFill>
                  <a:prstClr val="black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393,223</a:t>
            </a:r>
            <a:r>
              <a:rPr kumimoji="0" lang="ko-KR" altLang="en-US" sz="1200" b="0" i="0" u="none" strike="noStrike" kern="1200" cap="none" spc="-15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스퀘어" panose="020B0600000101010101" pitchFamily="50" charset="-127"/>
                <a:ea typeface="나눔스퀘어" panose="020B0600000101010101" pitchFamily="50" charset="-127"/>
                <a:cs typeface="+mn-cs"/>
              </a:rPr>
              <a:t>천톤</a:t>
            </a:r>
            <a:r>
              <a:rPr kumimoji="0" lang="en-US" altLang="ko-KR" sz="1200" b="0" i="0" u="none" strike="noStrike" kern="1200" cap="none" spc="-15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스퀘어" panose="020B0600000101010101" pitchFamily="50" charset="-127"/>
                <a:ea typeface="나눔스퀘어" panose="020B0600000101010101" pitchFamily="50" charset="-127"/>
                <a:cs typeface="+mn-cs"/>
              </a:rPr>
              <a:t>(</a:t>
            </a:r>
            <a:r>
              <a:rPr lang="ko-KR" altLang="en-US" sz="1200" b="1" spc="-150" dirty="0">
                <a:solidFill>
                  <a:srgbClr val="0000FF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증 </a:t>
            </a:r>
            <a:r>
              <a:rPr kumimoji="0" lang="en-US" altLang="ko-KR" sz="1200" b="1" i="0" u="none" strike="noStrike" kern="1200" cap="none" spc="-15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나눔스퀘어" panose="020B0600000101010101" pitchFamily="50" charset="-127"/>
                <a:ea typeface="나눔스퀘어" panose="020B0600000101010101" pitchFamily="50" charset="-127"/>
                <a:cs typeface="+mn-cs"/>
              </a:rPr>
              <a:t>20,498</a:t>
            </a:r>
            <a:r>
              <a:rPr kumimoji="0" lang="ko-KR" altLang="en-US" sz="1200" b="1" i="0" u="none" strike="noStrike" kern="1200" cap="none" spc="-150" normalizeH="0" baseline="0" noProof="0" dirty="0" err="1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나눔스퀘어" panose="020B0600000101010101" pitchFamily="50" charset="-127"/>
                <a:ea typeface="나눔스퀘어" panose="020B0600000101010101" pitchFamily="50" charset="-127"/>
                <a:cs typeface="+mn-cs"/>
              </a:rPr>
              <a:t>천톤</a:t>
            </a:r>
            <a:r>
              <a:rPr kumimoji="0" lang="en-US" altLang="ko-KR" sz="1200" b="0" i="0" u="none" strike="noStrike" kern="1200" cap="none" spc="-15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스퀘어" panose="020B0600000101010101" pitchFamily="50" charset="-127"/>
                <a:ea typeface="나눔스퀘어" panose="020B0600000101010101" pitchFamily="50" charset="-127"/>
                <a:cs typeface="+mn-cs"/>
              </a:rPr>
              <a:t>)</a:t>
            </a:r>
          </a:p>
          <a:p>
            <a:pPr marL="171455" marR="0" lvl="0" indent="-171455" algn="l" defTabSz="914400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kumimoji="0" lang="ko-KR" altLang="en-US" sz="1200" b="0" i="0" u="none" strike="noStrike" kern="1200" cap="none" spc="-150" normalizeH="0" baseline="0" noProof="0" dirty="0">
                <a:ln w="13500">
                  <a:noFill/>
                  <a:prstDash val="solid"/>
                </a:ln>
                <a:solidFill>
                  <a:prstClr val="black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uLnTx/>
                <a:uFillTx/>
                <a:latin typeface="나눔스퀘어" panose="020B0600000101010101" pitchFamily="50" charset="-127"/>
                <a:ea typeface="나눔스퀘어" panose="020B0600000101010101" pitchFamily="50" charset="-127"/>
                <a:cs typeface="+mn-cs"/>
              </a:rPr>
              <a:t>조정량 </a:t>
            </a:r>
            <a:r>
              <a:rPr kumimoji="0" lang="en-US" altLang="ko-KR" sz="1200" b="0" i="0" u="none" strike="noStrike" kern="1200" cap="none" spc="-150" normalizeH="0" baseline="0" noProof="0" dirty="0">
                <a:ln w="13500">
                  <a:noFill/>
                  <a:prstDash val="solid"/>
                </a:ln>
                <a:solidFill>
                  <a:prstClr val="black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uLnTx/>
                <a:uFillTx/>
                <a:latin typeface="나눔스퀘어" panose="020B0600000101010101" pitchFamily="50" charset="-127"/>
                <a:ea typeface="나눔스퀘어" panose="020B0600000101010101" pitchFamily="50" charset="-127"/>
                <a:cs typeface="+mn-cs"/>
              </a:rPr>
              <a:t>: ’17</a:t>
            </a:r>
            <a:r>
              <a:rPr kumimoji="0" lang="ko-KR" altLang="en-US" sz="1200" b="0" i="0" u="none" strike="noStrike" kern="1200" cap="none" spc="-150" normalizeH="0" baseline="0" noProof="0" dirty="0">
                <a:ln w="13500">
                  <a:noFill/>
                  <a:prstDash val="solid"/>
                </a:ln>
                <a:solidFill>
                  <a:prstClr val="black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uLnTx/>
                <a:uFillTx/>
                <a:latin typeface="나눔스퀘어" panose="020B0600000101010101" pitchFamily="50" charset="-127"/>
                <a:ea typeface="나눔스퀘어" panose="020B0600000101010101" pitchFamily="50" charset="-127"/>
                <a:cs typeface="+mn-cs"/>
              </a:rPr>
              <a:t>년  </a:t>
            </a:r>
            <a:r>
              <a:rPr lang="en-US" altLang="ko-KR" sz="1200" spc="-150" dirty="0">
                <a:ln w="13500">
                  <a:noFill/>
                  <a:prstDash val="solid"/>
                </a:ln>
                <a:solidFill>
                  <a:prstClr val="black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나눔스퀘어" panose="020B0600000101010101" pitchFamily="50" charset="-127"/>
                <a:ea typeface="나눔스퀘어" panose="020B0600000101010101" pitchFamily="50" charset="-127"/>
              </a:rPr>
              <a:t>340,209</a:t>
            </a:r>
            <a:r>
              <a:rPr kumimoji="0" lang="ko-KR" altLang="en-US" sz="1200" b="0" i="0" u="none" strike="noStrike" kern="1200" cap="none" spc="-150" normalizeH="0" baseline="0" noProof="0" dirty="0" err="1">
                <a:ln w="13500">
                  <a:noFill/>
                  <a:prstDash val="solid"/>
                </a:ln>
                <a:solidFill>
                  <a:prstClr val="black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uLnTx/>
                <a:uFillTx/>
                <a:latin typeface="나눔스퀘어" panose="020B0600000101010101" pitchFamily="50" charset="-127"/>
                <a:ea typeface="나눔스퀘어" panose="020B0600000101010101" pitchFamily="50" charset="-127"/>
                <a:cs typeface="+mn-cs"/>
              </a:rPr>
              <a:t>천톤</a:t>
            </a:r>
            <a:r>
              <a:rPr kumimoji="0" lang="ko-KR" altLang="en-US" sz="1200" b="0" i="0" u="none" strike="noStrike" kern="1200" cap="none" spc="-150" normalizeH="0" baseline="0" noProof="0" dirty="0">
                <a:ln w="13500">
                  <a:noFill/>
                  <a:prstDash val="solid"/>
                </a:ln>
                <a:solidFill>
                  <a:prstClr val="black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uLnTx/>
                <a:uFillTx/>
                <a:latin typeface="나눔스퀘어" panose="020B0600000101010101" pitchFamily="50" charset="-127"/>
                <a:ea typeface="나눔스퀘어" panose="020B0600000101010101" pitchFamily="50" charset="-127"/>
                <a:cs typeface="+mn-cs"/>
              </a:rPr>
              <a:t> </a:t>
            </a:r>
            <a:r>
              <a:rPr kumimoji="0" lang="en-US" altLang="ko-KR" sz="1200" b="0" i="0" u="none" strike="noStrike" kern="1200" cap="none" spc="-15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스퀘어" panose="020B0600000101010101" pitchFamily="50" charset="-127"/>
                <a:ea typeface="나눔스퀘어" panose="020B0600000101010101" pitchFamily="50" charset="-127"/>
                <a:cs typeface="+mn-cs"/>
              </a:rPr>
              <a:t>→ ’21</a:t>
            </a:r>
            <a:r>
              <a:rPr kumimoji="0" lang="ko-KR" altLang="en-US" sz="1200" b="0" i="0" u="none" strike="noStrike" kern="1200" cap="none" spc="-15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스퀘어" panose="020B0600000101010101" pitchFamily="50" charset="-127"/>
                <a:ea typeface="나눔스퀘어" panose="020B0600000101010101" pitchFamily="50" charset="-127"/>
                <a:cs typeface="+mn-cs"/>
              </a:rPr>
              <a:t>년  </a:t>
            </a:r>
            <a:r>
              <a:rPr lang="en-US" altLang="ko-KR" sz="1200" spc="-150" dirty="0">
                <a:solidFill>
                  <a:prstClr val="black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346,900</a:t>
            </a:r>
            <a:r>
              <a:rPr kumimoji="0" lang="ko-KR" altLang="en-US" sz="1200" b="0" i="0" u="none" strike="noStrike" kern="1200" cap="none" spc="-15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스퀘어" panose="020B0600000101010101" pitchFamily="50" charset="-127"/>
                <a:ea typeface="나눔스퀘어" panose="020B0600000101010101" pitchFamily="50" charset="-127"/>
                <a:cs typeface="+mn-cs"/>
              </a:rPr>
              <a:t>천톤</a:t>
            </a:r>
            <a:r>
              <a:rPr kumimoji="0" lang="en-US" altLang="ko-KR" sz="1200" b="0" i="0" u="none" strike="noStrike" kern="1200" cap="none" spc="-15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스퀘어" panose="020B0600000101010101" pitchFamily="50" charset="-127"/>
                <a:ea typeface="나눔스퀘어" panose="020B0600000101010101" pitchFamily="50" charset="-127"/>
                <a:cs typeface="+mn-cs"/>
              </a:rPr>
              <a:t>(</a:t>
            </a:r>
            <a:r>
              <a:rPr kumimoji="0" lang="ko-KR" altLang="en-US" sz="1200" b="1" i="0" u="none" strike="noStrike" kern="1200" cap="none" spc="-150" normalizeH="0" baseline="0" noProof="0" dirty="0">
                <a:ln>
                  <a:noFill/>
                </a:ln>
                <a:solidFill>
                  <a:srgbClr val="3232D7"/>
                </a:solidFill>
                <a:effectLst/>
                <a:uLnTx/>
                <a:uFillTx/>
                <a:latin typeface="나눔스퀘어" panose="020B0600000101010101" pitchFamily="50" charset="-127"/>
                <a:ea typeface="나눔스퀘어" panose="020B0600000101010101" pitchFamily="50" charset="-127"/>
                <a:cs typeface="+mn-cs"/>
              </a:rPr>
              <a:t>증 </a:t>
            </a:r>
            <a:r>
              <a:rPr kumimoji="0" lang="en-US" altLang="ko-KR" sz="1200" b="1" i="0" u="none" strike="noStrike" kern="1200" cap="none" spc="-150" normalizeH="0" baseline="0" noProof="0" dirty="0">
                <a:ln>
                  <a:noFill/>
                </a:ln>
                <a:solidFill>
                  <a:srgbClr val="3232D7"/>
                </a:solidFill>
                <a:effectLst/>
                <a:uLnTx/>
                <a:uFillTx/>
                <a:latin typeface="나눔스퀘어" panose="020B0600000101010101" pitchFamily="50" charset="-127"/>
                <a:ea typeface="나눔스퀘어" panose="020B0600000101010101" pitchFamily="50" charset="-127"/>
                <a:cs typeface="+mn-cs"/>
              </a:rPr>
              <a:t>6,692</a:t>
            </a:r>
            <a:r>
              <a:rPr kumimoji="0" lang="ko-KR" altLang="en-US" sz="1200" b="1" i="0" u="none" strike="noStrike" kern="1200" cap="none" spc="-150" normalizeH="0" baseline="0" noProof="0" dirty="0" err="1">
                <a:ln>
                  <a:noFill/>
                </a:ln>
                <a:solidFill>
                  <a:srgbClr val="3232D7"/>
                </a:solidFill>
                <a:effectLst/>
                <a:uLnTx/>
                <a:uFillTx/>
                <a:latin typeface="나눔스퀘어" panose="020B0600000101010101" pitchFamily="50" charset="-127"/>
                <a:ea typeface="나눔스퀘어" panose="020B0600000101010101" pitchFamily="50" charset="-127"/>
                <a:cs typeface="+mn-cs"/>
              </a:rPr>
              <a:t>천톤</a:t>
            </a:r>
            <a:r>
              <a:rPr kumimoji="0" lang="en-US" altLang="ko-KR" sz="1200" b="0" i="0" u="none" strike="noStrike" kern="1200" cap="none" spc="-15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스퀘어" panose="020B0600000101010101" pitchFamily="50" charset="-127"/>
                <a:ea typeface="나눔스퀘어" panose="020B0600000101010101" pitchFamily="50" charset="-127"/>
                <a:cs typeface="+mn-cs"/>
              </a:rPr>
              <a:t>)</a:t>
            </a:r>
            <a:endParaRPr kumimoji="0" lang="en-US" altLang="ko-KR" sz="1200" b="0" i="0" u="none" strike="noStrike" kern="1200" cap="none" spc="-150" normalizeH="0" baseline="0" noProof="0" dirty="0">
              <a:ln w="13500">
                <a:noFill/>
                <a:prstDash val="solid"/>
              </a:ln>
              <a:solidFill>
                <a:prstClr val="black"/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uLnTx/>
              <a:uFillTx/>
              <a:latin typeface="나눔스퀘어" panose="020B0600000101010101" pitchFamily="50" charset="-127"/>
              <a:ea typeface="나눔스퀘어" panose="020B0600000101010101" pitchFamily="50" charset="-127"/>
              <a:cs typeface="+mn-cs"/>
            </a:endParaRPr>
          </a:p>
          <a:p>
            <a:pPr marL="171455" marR="0" lvl="0" indent="-171455" algn="l" defTabSz="914400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맑은 고딕" panose="020B0503020000020004" pitchFamily="50" charset="-127"/>
              <a:buChar char="▷"/>
              <a:tabLst/>
              <a:defRPr/>
            </a:pPr>
            <a:endParaRPr kumimoji="0" lang="en-US" altLang="ko-KR" sz="800" b="0" i="0" u="none" strike="noStrike" kern="1200" cap="none" spc="0" normalizeH="0" baseline="0" noProof="0" dirty="0">
              <a:ln w="13500">
                <a:noFill/>
                <a:prstDash val="solid"/>
              </a:ln>
              <a:solidFill>
                <a:prstClr val="black"/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uLnTx/>
              <a:uFillTx/>
              <a:latin typeface="나눔스퀘어" panose="020B0600000101010101" pitchFamily="50" charset="-127"/>
              <a:ea typeface="나눔스퀘어" panose="020B0600000101010101" pitchFamily="50" charset="-127"/>
              <a:cs typeface="+mn-cs"/>
            </a:endParaRPr>
          </a:p>
          <a:p>
            <a:pPr marL="171455" marR="0" lvl="0" indent="-171455" algn="l" defTabSz="914400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맑은 고딕" panose="020B0503020000020004" pitchFamily="50" charset="-127"/>
              <a:buChar char="▷"/>
              <a:tabLst/>
              <a:defRPr/>
            </a:pPr>
            <a:r>
              <a:rPr kumimoji="0" lang="en-US" altLang="ko-KR" sz="1350" b="1" i="0" u="none" strike="noStrike" kern="1200" cap="none" spc="0" normalizeH="0" baseline="0" noProof="0" dirty="0">
                <a:ln w="13500">
                  <a:noFill/>
                  <a:prstDash val="solid"/>
                </a:ln>
                <a:solidFill>
                  <a:prstClr val="black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uLnTx/>
                <a:uFillTx/>
                <a:latin typeface="나눔스퀘어" panose="020B0600000101010101" pitchFamily="50" charset="-127"/>
                <a:ea typeface="나눔스퀘어" panose="020B0600000101010101" pitchFamily="50" charset="-127"/>
                <a:cs typeface="+mn-cs"/>
              </a:rPr>
              <a:t>(</a:t>
            </a:r>
            <a:r>
              <a:rPr kumimoji="0" lang="ko-KR" altLang="en-US" sz="1350" b="1" i="0" u="none" strike="noStrike" kern="1200" cap="none" spc="0" normalizeH="0" baseline="0" noProof="0" dirty="0">
                <a:ln w="13500">
                  <a:noFill/>
                  <a:prstDash val="solid"/>
                </a:ln>
                <a:solidFill>
                  <a:prstClr val="black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uLnTx/>
                <a:uFillTx/>
                <a:latin typeface="나눔스퀘어" panose="020B0600000101010101" pitchFamily="50" charset="-127"/>
                <a:ea typeface="나눔스퀘어" panose="020B0600000101010101" pitchFamily="50" charset="-127"/>
                <a:cs typeface="+mn-cs"/>
              </a:rPr>
              <a:t>급수수익</a:t>
            </a:r>
            <a:r>
              <a:rPr kumimoji="0" lang="en-US" altLang="ko-KR" sz="1350" b="1" i="0" u="none" strike="noStrike" kern="1200" cap="none" spc="0" normalizeH="0" baseline="0" noProof="0" dirty="0">
                <a:ln w="13500">
                  <a:noFill/>
                  <a:prstDash val="solid"/>
                </a:ln>
                <a:solidFill>
                  <a:prstClr val="black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uLnTx/>
                <a:uFillTx/>
                <a:latin typeface="나눔스퀘어" panose="020B0600000101010101" pitchFamily="50" charset="-127"/>
                <a:ea typeface="나눔스퀘어" panose="020B0600000101010101" pitchFamily="50" charset="-127"/>
                <a:cs typeface="+mn-cs"/>
              </a:rPr>
              <a:t>)</a:t>
            </a:r>
            <a:r>
              <a:rPr lang="en-US" altLang="ko-KR" sz="1350" b="1" baseline="0" dirty="0">
                <a:ln w="13500">
                  <a:noFill/>
                  <a:prstDash val="solid"/>
                </a:ln>
                <a:solidFill>
                  <a:prstClr val="black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나눔스퀘어" panose="020B0600000101010101" pitchFamily="50" charset="-127"/>
                <a:ea typeface="나눔스퀘어" panose="020B0600000101010101" pitchFamily="50" charset="-127"/>
              </a:rPr>
              <a:t> </a:t>
            </a:r>
            <a:r>
              <a:rPr kumimoji="0" lang="en-US" altLang="ko-KR" sz="1350" i="0" u="none" strike="noStrike" kern="1200" cap="none" spc="0" normalizeH="0" baseline="0" noProof="0" dirty="0">
                <a:ln w="13500">
                  <a:noFill/>
                  <a:prstDash val="solid"/>
                </a:ln>
                <a:solidFill>
                  <a:prstClr val="black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uLnTx/>
                <a:uFillTx/>
                <a:latin typeface="나눔스퀘어" panose="020B0600000101010101" pitchFamily="50" charset="-127"/>
                <a:ea typeface="나눔스퀘어" panose="020B0600000101010101" pitchFamily="50" charset="-127"/>
              </a:rPr>
              <a:t>’18</a:t>
            </a:r>
            <a:r>
              <a:rPr kumimoji="0" lang="ko-KR" altLang="en-US" sz="1350" i="0" u="none" strike="noStrike" kern="1200" cap="none" spc="0" normalizeH="0" baseline="0" noProof="0" dirty="0">
                <a:ln w="13500">
                  <a:noFill/>
                  <a:prstDash val="solid"/>
                </a:ln>
                <a:solidFill>
                  <a:prstClr val="black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uLnTx/>
                <a:uFillTx/>
                <a:latin typeface="나눔스퀘어" panose="020B0600000101010101" pitchFamily="50" charset="-127"/>
                <a:ea typeface="나눔스퀘어" panose="020B0600000101010101" pitchFamily="50" charset="-127"/>
              </a:rPr>
              <a:t>년도 이후 감소</a:t>
            </a:r>
            <a:r>
              <a:rPr lang="ko-KR" altLang="en-US" sz="1350" dirty="0">
                <a:ln w="13500">
                  <a:noFill/>
                  <a:prstDash val="solid"/>
                </a:ln>
                <a:solidFill>
                  <a:prstClr val="black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나눔스퀘어" panose="020B0600000101010101" pitchFamily="50" charset="-127"/>
                <a:ea typeface="나눔스퀘어" panose="020B0600000101010101" pitchFamily="50" charset="-127"/>
              </a:rPr>
              <a:t>하다 </a:t>
            </a:r>
            <a:r>
              <a:rPr lang="en-US" altLang="ko-KR" sz="1350" dirty="0">
                <a:ln w="13500">
                  <a:noFill/>
                  <a:prstDash val="solid"/>
                </a:ln>
                <a:solidFill>
                  <a:prstClr val="black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나눔스퀘어" panose="020B0600000101010101" pitchFamily="50" charset="-127"/>
                <a:ea typeface="나눔스퀘어" panose="020B0600000101010101" pitchFamily="50" charset="-127"/>
              </a:rPr>
              <a:t>’21</a:t>
            </a:r>
            <a:r>
              <a:rPr lang="ko-KR" altLang="en-US" sz="1350" dirty="0">
                <a:ln w="13500">
                  <a:noFill/>
                  <a:prstDash val="solid"/>
                </a:ln>
                <a:solidFill>
                  <a:prstClr val="black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나눔스퀘어" panose="020B0600000101010101" pitchFamily="50" charset="-127"/>
                <a:ea typeface="나눔스퀘어" panose="020B0600000101010101" pitchFamily="50" charset="-127"/>
              </a:rPr>
              <a:t>년도에 전년 대비하여 증가하였음</a:t>
            </a:r>
            <a:r>
              <a:rPr kumimoji="0" lang="en-US" altLang="ko-KR" sz="1350" i="0" u="none" strike="noStrike" kern="1200" cap="none" spc="0" normalizeH="0" baseline="0" noProof="0" dirty="0">
                <a:ln w="13500">
                  <a:noFill/>
                  <a:prstDash val="solid"/>
                </a:ln>
                <a:solidFill>
                  <a:prstClr val="black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uLnTx/>
                <a:uFillTx/>
                <a:latin typeface="나눔스퀘어" panose="020B0600000101010101" pitchFamily="50" charset="-127"/>
                <a:ea typeface="나눔스퀘어" panose="020B0600000101010101" pitchFamily="50" charset="-127"/>
              </a:rPr>
              <a:t> </a:t>
            </a:r>
            <a:endParaRPr lang="en-US" altLang="ko-KR" sz="1350" dirty="0">
              <a:ln w="13500">
                <a:noFill/>
                <a:prstDash val="solid"/>
              </a:ln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  <a:p>
            <a:pPr marL="171450" marR="0" lvl="0" indent="-171450" algn="l" defTabSz="914400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나눔스퀘어" panose="020B0600000101010101" pitchFamily="50" charset="-127"/>
              <a:buChar char="‐"/>
              <a:tabLst/>
              <a:defRPr/>
            </a:pPr>
            <a:r>
              <a:rPr kumimoji="0" lang="en-US" altLang="ko-KR" sz="1200" b="0" i="0" u="none" strike="noStrike" kern="1200" cap="none" spc="-100" normalizeH="0" baseline="0" noProof="0" dirty="0">
                <a:ln w="13500">
                  <a:noFill/>
                  <a:prstDash val="solid"/>
                </a:ln>
                <a:solidFill>
                  <a:prstClr val="black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uLnTx/>
                <a:uFillTx/>
                <a:latin typeface="나눔스퀘어" panose="020B0600000101010101" pitchFamily="50" charset="-127"/>
                <a:ea typeface="나눔스퀘어" panose="020B0600000101010101" pitchFamily="50" charset="-127"/>
                <a:cs typeface="+mn-cs"/>
              </a:rPr>
              <a:t>’17</a:t>
            </a:r>
            <a:r>
              <a:rPr kumimoji="0" lang="ko-KR" altLang="en-US" sz="1200" b="0" i="0" u="none" strike="noStrike" kern="1200" cap="none" spc="-100" normalizeH="0" baseline="0" noProof="0" dirty="0">
                <a:ln w="13500">
                  <a:noFill/>
                  <a:prstDash val="solid"/>
                </a:ln>
                <a:solidFill>
                  <a:prstClr val="black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uLnTx/>
                <a:uFillTx/>
                <a:latin typeface="나눔스퀘어" panose="020B0600000101010101" pitchFamily="50" charset="-127"/>
                <a:ea typeface="나눔스퀘어" panose="020B0600000101010101" pitchFamily="50" charset="-127"/>
                <a:cs typeface="+mn-cs"/>
              </a:rPr>
              <a:t>년 </a:t>
            </a:r>
            <a:r>
              <a:rPr lang="en-US" altLang="ko-KR" sz="1200" spc="-100" dirty="0">
                <a:ln w="13500">
                  <a:noFill/>
                  <a:prstDash val="solid"/>
                </a:ln>
                <a:solidFill>
                  <a:prstClr val="black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나눔스퀘어" panose="020B0600000101010101" pitchFamily="50" charset="-127"/>
                <a:ea typeface="나눔스퀘어" panose="020B0600000101010101" pitchFamily="50" charset="-127"/>
              </a:rPr>
              <a:t>2,252</a:t>
            </a:r>
            <a:r>
              <a:rPr lang="ko-KR" altLang="en-US" sz="1200" spc="-100" dirty="0">
                <a:ln w="13500">
                  <a:noFill/>
                  <a:prstDash val="solid"/>
                </a:ln>
                <a:solidFill>
                  <a:prstClr val="black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나눔스퀘어" panose="020B0600000101010101" pitchFamily="50" charset="-127"/>
                <a:ea typeface="나눔스퀘어" panose="020B0600000101010101" pitchFamily="50" charset="-127"/>
              </a:rPr>
              <a:t>억</a:t>
            </a:r>
            <a:r>
              <a:rPr kumimoji="0" lang="ko-KR" altLang="en-US" sz="1200" b="0" i="0" u="none" strike="noStrike" kern="1200" cap="none" spc="-100" normalizeH="0" baseline="0" noProof="0" dirty="0">
                <a:ln w="13500">
                  <a:noFill/>
                  <a:prstDash val="solid"/>
                </a:ln>
                <a:solidFill>
                  <a:prstClr val="black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uLnTx/>
                <a:uFillTx/>
                <a:latin typeface="나눔스퀘어" panose="020B0600000101010101" pitchFamily="50" charset="-127"/>
                <a:ea typeface="나눔스퀘어" panose="020B0600000101010101" pitchFamily="50" charset="-127"/>
                <a:cs typeface="+mn-cs"/>
              </a:rPr>
              <a:t>원 </a:t>
            </a:r>
            <a:r>
              <a:rPr kumimoji="0" lang="en-US" altLang="ko-KR" sz="1200" b="0" i="0" u="none" strike="noStrike" kern="1200" cap="none" spc="-10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스퀘어" panose="020B0600000101010101" pitchFamily="50" charset="-127"/>
                <a:ea typeface="나눔스퀘어" panose="020B0600000101010101" pitchFamily="50" charset="-127"/>
                <a:cs typeface="+mn-cs"/>
              </a:rPr>
              <a:t>→ ’21</a:t>
            </a:r>
            <a:r>
              <a:rPr kumimoji="0" lang="ko-KR" altLang="en-US" sz="1200" b="0" i="0" u="none" strike="noStrike" kern="1200" cap="none" spc="-10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스퀘어" panose="020B0600000101010101" pitchFamily="50" charset="-127"/>
                <a:ea typeface="나눔스퀘어" panose="020B0600000101010101" pitchFamily="50" charset="-127"/>
                <a:cs typeface="+mn-cs"/>
              </a:rPr>
              <a:t>년 </a:t>
            </a:r>
            <a:r>
              <a:rPr lang="en-US" altLang="ko-KR" sz="1200" spc="-100" dirty="0">
                <a:solidFill>
                  <a:prstClr val="black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2,234</a:t>
            </a:r>
            <a:r>
              <a:rPr lang="ko-KR" altLang="en-US" sz="1200" spc="-100" dirty="0">
                <a:solidFill>
                  <a:prstClr val="black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억</a:t>
            </a:r>
            <a:r>
              <a:rPr kumimoji="0" lang="ko-KR" altLang="en-US" sz="1200" b="0" i="0" u="none" strike="noStrike" kern="1200" cap="none" spc="-10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스퀘어" panose="020B0600000101010101" pitchFamily="50" charset="-127"/>
                <a:ea typeface="나눔스퀘어" panose="020B0600000101010101" pitchFamily="50" charset="-127"/>
                <a:cs typeface="+mn-cs"/>
              </a:rPr>
              <a:t>원</a:t>
            </a:r>
            <a:r>
              <a:rPr kumimoji="0" lang="en-US" altLang="ko-KR" sz="1200" b="0" i="0" u="none" strike="noStrike" kern="1200" cap="none" spc="-10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스퀘어" panose="020B0600000101010101" pitchFamily="50" charset="-127"/>
                <a:ea typeface="나눔스퀘어" panose="020B0600000101010101" pitchFamily="50" charset="-127"/>
                <a:cs typeface="+mn-cs"/>
              </a:rPr>
              <a:t>(</a:t>
            </a:r>
            <a:r>
              <a:rPr lang="ko-KR" altLang="en-US" sz="1200" b="1" spc="-100" dirty="0">
                <a:solidFill>
                  <a:srgbClr val="FF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감 </a:t>
            </a:r>
            <a:r>
              <a:rPr lang="en-US" altLang="ko-KR" sz="1200" b="1" spc="-100" dirty="0">
                <a:solidFill>
                  <a:srgbClr val="FF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18</a:t>
            </a:r>
            <a:r>
              <a:rPr lang="ko-KR" altLang="en-US" sz="1200" b="1" spc="-100" dirty="0">
                <a:solidFill>
                  <a:srgbClr val="FF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억</a:t>
            </a:r>
            <a:r>
              <a:rPr kumimoji="0" lang="ko-KR" altLang="en-US" sz="1200" b="1" i="0" u="none" strike="noStrike" kern="1200" cap="none" spc="-10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나눔스퀘어" panose="020B0600000101010101" pitchFamily="50" charset="-127"/>
                <a:ea typeface="나눔스퀘어" panose="020B0600000101010101" pitchFamily="50" charset="-127"/>
                <a:cs typeface="+mn-cs"/>
              </a:rPr>
              <a:t>원</a:t>
            </a:r>
            <a:r>
              <a:rPr kumimoji="0" lang="en-US" altLang="ko-KR" sz="1200" b="0" i="0" u="none" strike="noStrike" kern="1200" cap="none" spc="-10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스퀘어" panose="020B0600000101010101" pitchFamily="50" charset="-127"/>
                <a:ea typeface="나눔스퀘어" panose="020B0600000101010101" pitchFamily="50" charset="-127"/>
                <a:cs typeface="+mn-cs"/>
              </a:rPr>
              <a:t>)</a:t>
            </a:r>
            <a:endParaRPr kumimoji="0" lang="en-US" altLang="ko-KR" sz="1200" b="0" i="0" u="none" strike="noStrike" kern="1200" cap="none" spc="-100" normalizeH="0" baseline="0" noProof="0" dirty="0">
              <a:ln w="13500">
                <a:noFill/>
                <a:prstDash val="solid"/>
              </a:ln>
              <a:solidFill>
                <a:prstClr val="black"/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uLnTx/>
              <a:uFillTx/>
              <a:latin typeface="나눔스퀘어" panose="020B0600000101010101" pitchFamily="50" charset="-127"/>
              <a:ea typeface="나눔스퀘어" panose="020B0600000101010101" pitchFamily="50" charset="-127"/>
              <a:cs typeface="+mn-cs"/>
            </a:endParaRPr>
          </a:p>
          <a:p>
            <a:pPr marL="171455" marR="0" lvl="0" indent="-171455" algn="l" defTabSz="914400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맑은 고딕" panose="020B0503020000020004" pitchFamily="50" charset="-127"/>
              <a:buChar char="▷"/>
              <a:tabLst/>
              <a:defRPr/>
            </a:pPr>
            <a:endParaRPr kumimoji="0" lang="en-US" altLang="ko-KR" sz="800" b="0" i="0" u="none" strike="noStrike" kern="1200" cap="none" spc="0" normalizeH="0" baseline="0" noProof="0" dirty="0">
              <a:ln w="13500">
                <a:noFill/>
                <a:prstDash val="solid"/>
              </a:ln>
              <a:solidFill>
                <a:prstClr val="black"/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uLnTx/>
              <a:uFillTx/>
              <a:latin typeface="나눔스퀘어" panose="020B0600000101010101" pitchFamily="50" charset="-127"/>
              <a:ea typeface="나눔스퀘어" panose="020B0600000101010101" pitchFamily="50" charset="-127"/>
              <a:cs typeface="+mn-cs"/>
            </a:endParaRPr>
          </a:p>
          <a:p>
            <a:pPr marL="171455" marR="0" lvl="0" indent="-171455" algn="l" defTabSz="914400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맑은 고딕" panose="020B0503020000020004" pitchFamily="50" charset="-127"/>
              <a:buChar char="▷"/>
              <a:tabLst/>
              <a:defRPr/>
            </a:pPr>
            <a:r>
              <a:rPr kumimoji="0" lang="en-US" altLang="ko-KR" sz="1350" b="1" i="0" u="none" strike="noStrike" kern="1200" cap="none" spc="0" normalizeH="0" baseline="0" noProof="0" dirty="0">
                <a:ln w="13500">
                  <a:noFill/>
                  <a:prstDash val="solid"/>
                </a:ln>
                <a:solidFill>
                  <a:prstClr val="black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uLnTx/>
                <a:uFillTx/>
                <a:latin typeface="나눔스퀘어" panose="020B0600000101010101" pitchFamily="50" charset="-127"/>
                <a:ea typeface="나눔스퀘어" panose="020B0600000101010101" pitchFamily="50" charset="-127"/>
                <a:cs typeface="+mn-cs"/>
              </a:rPr>
              <a:t>(</a:t>
            </a:r>
            <a:r>
              <a:rPr kumimoji="0" lang="ko-KR" altLang="en-US" sz="1350" b="1" i="0" u="none" strike="noStrike" kern="1200" cap="none" spc="0" normalizeH="0" baseline="0" noProof="0" dirty="0">
                <a:ln w="13500">
                  <a:noFill/>
                  <a:prstDash val="solid"/>
                </a:ln>
                <a:solidFill>
                  <a:prstClr val="black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uLnTx/>
                <a:uFillTx/>
                <a:latin typeface="나눔스퀘어" panose="020B0600000101010101" pitchFamily="50" charset="-127"/>
                <a:ea typeface="나눔스퀘어" panose="020B0600000101010101" pitchFamily="50" charset="-127"/>
                <a:cs typeface="+mn-cs"/>
              </a:rPr>
              <a:t>총괄원가</a:t>
            </a:r>
            <a:r>
              <a:rPr kumimoji="0" lang="en-US" altLang="ko-KR" sz="1350" b="1" i="0" u="none" strike="noStrike" kern="1200" cap="none" spc="0" normalizeH="0" baseline="0" noProof="0" dirty="0">
                <a:ln w="13500">
                  <a:noFill/>
                  <a:prstDash val="solid"/>
                </a:ln>
                <a:solidFill>
                  <a:prstClr val="black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uLnTx/>
                <a:uFillTx/>
                <a:latin typeface="나눔스퀘어" panose="020B0600000101010101" pitchFamily="50" charset="-127"/>
                <a:ea typeface="나눔스퀘어" panose="020B0600000101010101" pitchFamily="50" charset="-127"/>
                <a:cs typeface="+mn-cs"/>
              </a:rPr>
              <a:t>) </a:t>
            </a:r>
            <a:r>
              <a:rPr kumimoji="0" lang="ko-KR" altLang="en-US" sz="1350" b="0" i="0" u="none" strike="noStrike" kern="1200" cap="none" spc="0" normalizeH="0" baseline="0" noProof="0" dirty="0">
                <a:ln w="13500">
                  <a:noFill/>
                  <a:prstDash val="solid"/>
                </a:ln>
                <a:solidFill>
                  <a:prstClr val="black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uLnTx/>
                <a:uFillTx/>
                <a:latin typeface="나눔스퀘어" panose="020B0600000101010101" pitchFamily="50" charset="-127"/>
                <a:ea typeface="나눔스퀘어" panose="020B0600000101010101" pitchFamily="50" charset="-127"/>
                <a:cs typeface="+mn-cs"/>
              </a:rPr>
              <a:t>꾸준히</a:t>
            </a:r>
            <a:r>
              <a:rPr kumimoji="0" lang="en-US" altLang="ko-KR" sz="1350" b="0" i="0" u="none" strike="noStrike" kern="1200" cap="none" spc="0" normalizeH="0" baseline="0" noProof="0" dirty="0">
                <a:ln w="13500">
                  <a:noFill/>
                  <a:prstDash val="solid"/>
                </a:ln>
                <a:solidFill>
                  <a:prstClr val="black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uLnTx/>
                <a:uFillTx/>
                <a:latin typeface="나눔스퀘어" panose="020B0600000101010101" pitchFamily="50" charset="-127"/>
                <a:ea typeface="나눔스퀘어" panose="020B0600000101010101" pitchFamily="50" charset="-127"/>
                <a:cs typeface="+mn-cs"/>
              </a:rPr>
              <a:t> </a:t>
            </a:r>
            <a:r>
              <a:rPr kumimoji="0" lang="ko-KR" altLang="en-US" sz="1350" b="1" i="0" u="none" strike="noStrike" kern="1200" cap="none" spc="0" normalizeH="0" baseline="0" noProof="0" dirty="0">
                <a:ln w="13500">
                  <a:noFill/>
                  <a:prstDash val="solid"/>
                </a:ln>
                <a:solidFill>
                  <a:srgbClr val="0000FF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uLnTx/>
                <a:uFillTx/>
                <a:latin typeface="나눔스퀘어" panose="020B0600000101010101" pitchFamily="50" charset="-127"/>
                <a:ea typeface="나눔스퀘어" panose="020B0600000101010101" pitchFamily="50" charset="-127"/>
                <a:cs typeface="+mn-cs"/>
              </a:rPr>
              <a:t>증가</a:t>
            </a:r>
            <a:r>
              <a:rPr kumimoji="0" lang="ko-KR" altLang="en-US" sz="1350" b="0" i="0" u="none" strike="noStrike" kern="1200" cap="none" spc="0" normalizeH="0" baseline="0" noProof="0" dirty="0">
                <a:ln w="13500">
                  <a:noFill/>
                  <a:prstDash val="solid"/>
                </a:ln>
                <a:solidFill>
                  <a:prstClr val="black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uLnTx/>
                <a:uFillTx/>
                <a:latin typeface="나눔스퀘어" panose="020B0600000101010101" pitchFamily="50" charset="-127"/>
                <a:ea typeface="나눔스퀘어" panose="020B0600000101010101" pitchFamily="50" charset="-127"/>
                <a:cs typeface="+mn-cs"/>
              </a:rPr>
              <a:t> 추세</a:t>
            </a:r>
            <a:endParaRPr kumimoji="0" lang="en-US" altLang="ko-KR" sz="1350" b="0" i="0" u="none" strike="noStrike" kern="1200" cap="none" spc="0" normalizeH="0" baseline="0" noProof="0" dirty="0">
              <a:ln w="13500">
                <a:noFill/>
                <a:prstDash val="solid"/>
              </a:ln>
              <a:solidFill>
                <a:prstClr val="black"/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uLnTx/>
              <a:uFillTx/>
              <a:latin typeface="나눔스퀘어" panose="020B0600000101010101" pitchFamily="50" charset="-127"/>
              <a:ea typeface="나눔스퀘어" panose="020B0600000101010101" pitchFamily="50" charset="-127"/>
              <a:cs typeface="+mn-cs"/>
            </a:endParaRPr>
          </a:p>
          <a:p>
            <a:pPr marL="171455" marR="0" lvl="0" indent="-171455" algn="l" defTabSz="914400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kumimoji="0" lang="en-US" altLang="ko-KR" sz="1200" b="0" i="0" u="none" strike="noStrike" kern="1200" cap="none" spc="-150" normalizeH="0" baseline="0" noProof="0" dirty="0">
                <a:ln w="13500">
                  <a:noFill/>
                  <a:prstDash val="solid"/>
                </a:ln>
                <a:solidFill>
                  <a:prstClr val="black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uLnTx/>
                <a:uFillTx/>
                <a:latin typeface="나눔스퀘어" panose="020B0600000101010101" pitchFamily="50" charset="-127"/>
                <a:ea typeface="나눔스퀘어" panose="020B0600000101010101" pitchFamily="50" charset="-127"/>
                <a:cs typeface="+mn-cs"/>
              </a:rPr>
              <a:t>’17</a:t>
            </a:r>
            <a:r>
              <a:rPr kumimoji="0" lang="ko-KR" altLang="en-US" sz="1200" b="0" i="0" u="none" strike="noStrike" kern="1200" cap="none" spc="-150" normalizeH="0" baseline="0" noProof="0" dirty="0">
                <a:ln w="13500">
                  <a:noFill/>
                  <a:prstDash val="solid"/>
                </a:ln>
                <a:solidFill>
                  <a:prstClr val="black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uLnTx/>
                <a:uFillTx/>
                <a:latin typeface="나눔스퀘어" panose="020B0600000101010101" pitchFamily="50" charset="-127"/>
                <a:ea typeface="나눔스퀘어" panose="020B0600000101010101" pitchFamily="50" charset="-127"/>
                <a:cs typeface="+mn-cs"/>
              </a:rPr>
              <a:t>년  </a:t>
            </a:r>
            <a:r>
              <a:rPr lang="en-US" altLang="ko-KR" sz="1200" spc="-150" dirty="0">
                <a:ln w="13500">
                  <a:noFill/>
                  <a:prstDash val="solid"/>
                </a:ln>
                <a:solidFill>
                  <a:prstClr val="black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나눔스퀘어" panose="020B0600000101010101" pitchFamily="50" charset="-127"/>
                <a:ea typeface="나눔스퀘어" panose="020B0600000101010101" pitchFamily="50" charset="-127"/>
              </a:rPr>
              <a:t>2,343</a:t>
            </a:r>
            <a:r>
              <a:rPr lang="ko-KR" altLang="en-US" sz="1200" spc="-150" dirty="0">
                <a:ln w="13500">
                  <a:noFill/>
                  <a:prstDash val="solid"/>
                </a:ln>
                <a:solidFill>
                  <a:prstClr val="black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나눔스퀘어" panose="020B0600000101010101" pitchFamily="50" charset="-127"/>
                <a:ea typeface="나눔스퀘어" panose="020B0600000101010101" pitchFamily="50" charset="-127"/>
              </a:rPr>
              <a:t>억</a:t>
            </a:r>
            <a:r>
              <a:rPr kumimoji="0" lang="ko-KR" altLang="en-US" sz="1200" b="0" i="0" u="none" strike="noStrike" kern="1200" cap="none" spc="-150" normalizeH="0" baseline="0" noProof="0" dirty="0">
                <a:ln w="13500">
                  <a:noFill/>
                  <a:prstDash val="solid"/>
                </a:ln>
                <a:solidFill>
                  <a:prstClr val="black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uLnTx/>
                <a:uFillTx/>
                <a:latin typeface="나눔스퀘어" panose="020B0600000101010101" pitchFamily="50" charset="-127"/>
                <a:ea typeface="나눔스퀘어" panose="020B0600000101010101" pitchFamily="50" charset="-127"/>
                <a:cs typeface="+mn-cs"/>
              </a:rPr>
              <a:t>원 </a:t>
            </a:r>
            <a:r>
              <a:rPr kumimoji="0" lang="en-US" altLang="ko-KR" sz="1200" b="0" i="0" u="none" strike="noStrike" kern="1200" cap="none" spc="-15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스퀘어" panose="020B0600000101010101" pitchFamily="50" charset="-127"/>
                <a:ea typeface="나눔스퀘어" panose="020B0600000101010101" pitchFamily="50" charset="-127"/>
                <a:cs typeface="+mn-cs"/>
              </a:rPr>
              <a:t>→ ’21</a:t>
            </a:r>
            <a:r>
              <a:rPr kumimoji="0" lang="ko-KR" altLang="en-US" sz="1200" b="0" i="0" u="none" strike="noStrike" kern="1200" cap="none" spc="-15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스퀘어" panose="020B0600000101010101" pitchFamily="50" charset="-127"/>
                <a:ea typeface="나눔스퀘어" panose="020B0600000101010101" pitchFamily="50" charset="-127"/>
                <a:cs typeface="+mn-cs"/>
              </a:rPr>
              <a:t>년  </a:t>
            </a:r>
            <a:r>
              <a:rPr lang="en-US" altLang="ko-KR" sz="1200" spc="-150" dirty="0">
                <a:solidFill>
                  <a:prstClr val="black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2,924</a:t>
            </a:r>
            <a:r>
              <a:rPr lang="ko-KR" altLang="en-US" sz="1200" spc="-150" dirty="0">
                <a:solidFill>
                  <a:prstClr val="black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억</a:t>
            </a:r>
            <a:r>
              <a:rPr kumimoji="0" lang="ko-KR" altLang="en-US" sz="1200" b="0" i="0" u="none" strike="noStrike" kern="1200" cap="none" spc="-15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스퀘어" panose="020B0600000101010101" pitchFamily="50" charset="-127"/>
                <a:ea typeface="나눔스퀘어" panose="020B0600000101010101" pitchFamily="50" charset="-127"/>
                <a:cs typeface="+mn-cs"/>
              </a:rPr>
              <a:t>원</a:t>
            </a:r>
            <a:r>
              <a:rPr kumimoji="0" lang="en-US" altLang="ko-KR" sz="1200" b="0" i="0" u="none" strike="noStrike" kern="1200" cap="none" spc="-15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스퀘어" panose="020B0600000101010101" pitchFamily="50" charset="-127"/>
                <a:ea typeface="나눔스퀘어" panose="020B0600000101010101" pitchFamily="50" charset="-127"/>
                <a:cs typeface="+mn-cs"/>
              </a:rPr>
              <a:t>(</a:t>
            </a:r>
            <a:r>
              <a:rPr kumimoji="0" lang="ko-KR" altLang="en-US" sz="1200" b="1" i="0" u="none" strike="noStrike" kern="1200" cap="none" spc="-15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나눔스퀘어" panose="020B0600000101010101" pitchFamily="50" charset="-127"/>
                <a:ea typeface="나눔스퀘어" panose="020B0600000101010101" pitchFamily="50" charset="-127"/>
                <a:cs typeface="+mn-cs"/>
              </a:rPr>
              <a:t>증  </a:t>
            </a:r>
            <a:r>
              <a:rPr lang="en-US" altLang="ko-KR" sz="1200" b="1" spc="-150" dirty="0">
                <a:solidFill>
                  <a:srgbClr val="0000FF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581</a:t>
            </a:r>
            <a:r>
              <a:rPr lang="ko-KR" altLang="en-US" sz="1200" b="1" spc="-150" dirty="0">
                <a:solidFill>
                  <a:srgbClr val="0000FF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억</a:t>
            </a:r>
            <a:r>
              <a:rPr kumimoji="0" lang="ko-KR" altLang="en-US" sz="1200" b="1" i="0" u="none" strike="noStrike" kern="1200" cap="none" spc="-15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나눔스퀘어" panose="020B0600000101010101" pitchFamily="50" charset="-127"/>
                <a:ea typeface="나눔스퀘어" panose="020B0600000101010101" pitchFamily="50" charset="-127"/>
                <a:cs typeface="+mn-cs"/>
              </a:rPr>
              <a:t>원</a:t>
            </a:r>
            <a:r>
              <a:rPr kumimoji="0" lang="en-US" altLang="ko-KR" sz="1200" b="0" i="0" u="none" strike="noStrike" kern="1200" cap="none" spc="-15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스퀘어" panose="020B0600000101010101" pitchFamily="50" charset="-127"/>
                <a:ea typeface="나눔스퀘어" panose="020B0600000101010101" pitchFamily="50" charset="-127"/>
                <a:cs typeface="+mn-cs"/>
              </a:rPr>
              <a:t>)</a:t>
            </a:r>
            <a:endParaRPr kumimoji="0" lang="en-US" altLang="ko-KR" sz="1200" b="0" i="0" u="none" strike="noStrike" kern="1200" cap="none" spc="-150" normalizeH="0" baseline="0" noProof="0" dirty="0">
              <a:ln w="13500">
                <a:noFill/>
                <a:prstDash val="solid"/>
              </a:ln>
              <a:solidFill>
                <a:prstClr val="black"/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uLnTx/>
              <a:uFillTx/>
              <a:latin typeface="나눔스퀘어" panose="020B0600000101010101" pitchFamily="50" charset="-127"/>
              <a:ea typeface="나눔스퀘어" panose="020B0600000101010101" pitchFamily="50" charset="-127"/>
              <a:cs typeface="+mn-cs"/>
            </a:endParaRPr>
          </a:p>
          <a:p>
            <a:pPr marL="171455" marR="0" lvl="0" indent="-171455" algn="l" defTabSz="914400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맑은 고딕" panose="020B0503020000020004" pitchFamily="50" charset="-127"/>
              <a:buChar char="▷"/>
              <a:tabLst/>
              <a:defRPr/>
            </a:pPr>
            <a:endParaRPr kumimoji="0" lang="en-US" altLang="ko-KR" sz="800" b="0" i="0" u="none" strike="noStrike" kern="1200" cap="none" spc="0" normalizeH="0" baseline="0" noProof="0" dirty="0">
              <a:ln w="13500">
                <a:noFill/>
                <a:prstDash val="solid"/>
              </a:ln>
              <a:solidFill>
                <a:prstClr val="black"/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uLnTx/>
              <a:uFillTx/>
              <a:latin typeface="나눔스퀘어" panose="020B0600000101010101" pitchFamily="50" charset="-127"/>
              <a:ea typeface="나눔스퀘어" panose="020B0600000101010101" pitchFamily="50" charset="-127"/>
              <a:cs typeface="+mn-cs"/>
            </a:endParaRPr>
          </a:p>
          <a:p>
            <a:pPr marL="171455" marR="0" lvl="0" indent="-171455" algn="l" defTabSz="914400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맑은 고딕" panose="020B0503020000020004" pitchFamily="50" charset="-127"/>
              <a:buChar char="▷"/>
              <a:tabLst/>
              <a:defRPr/>
            </a:pPr>
            <a:r>
              <a:rPr kumimoji="0" lang="en-US" altLang="ko-KR" sz="1350" b="1" i="0" u="none" strike="noStrike" kern="1200" cap="none" spc="0" normalizeH="0" baseline="0" noProof="0" dirty="0">
                <a:ln w="13500">
                  <a:noFill/>
                  <a:prstDash val="solid"/>
                </a:ln>
                <a:solidFill>
                  <a:prstClr val="black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uLnTx/>
                <a:uFillTx/>
                <a:latin typeface="나눔스퀘어" panose="020B0600000101010101" pitchFamily="50" charset="-127"/>
                <a:ea typeface="나눔스퀘어" panose="020B0600000101010101" pitchFamily="50" charset="-127"/>
                <a:cs typeface="+mn-cs"/>
              </a:rPr>
              <a:t>(</a:t>
            </a:r>
            <a:r>
              <a:rPr kumimoji="0" lang="ko-KR" altLang="en-US" sz="1350" b="1" i="0" u="none" strike="noStrike" kern="1200" cap="none" spc="0" normalizeH="0" baseline="0" noProof="0" dirty="0">
                <a:ln w="13500">
                  <a:noFill/>
                  <a:prstDash val="solid"/>
                </a:ln>
                <a:solidFill>
                  <a:prstClr val="black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uLnTx/>
                <a:uFillTx/>
                <a:latin typeface="나눔스퀘어" panose="020B0600000101010101" pitchFamily="50" charset="-127"/>
                <a:ea typeface="나눔스퀘어" panose="020B0600000101010101" pitchFamily="50" charset="-127"/>
                <a:cs typeface="+mn-cs"/>
              </a:rPr>
              <a:t>요금 현실화율</a:t>
            </a:r>
            <a:r>
              <a:rPr kumimoji="0" lang="en-US" altLang="ko-KR" sz="1350" b="1" i="0" u="none" strike="noStrike" kern="1200" cap="none" spc="0" normalizeH="0" baseline="0" noProof="0" dirty="0">
                <a:ln w="13500">
                  <a:noFill/>
                  <a:prstDash val="solid"/>
                </a:ln>
                <a:solidFill>
                  <a:prstClr val="black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uLnTx/>
                <a:uFillTx/>
                <a:latin typeface="나눔스퀘어" panose="020B0600000101010101" pitchFamily="50" charset="-127"/>
                <a:ea typeface="나눔스퀘어" panose="020B0600000101010101" pitchFamily="50" charset="-127"/>
                <a:cs typeface="+mn-cs"/>
              </a:rPr>
              <a:t>) </a:t>
            </a:r>
            <a:r>
              <a:rPr kumimoji="0" lang="ko-KR" altLang="en-US" sz="1350" b="0" i="0" u="none" strike="noStrike" kern="1200" cap="none" spc="0" normalizeH="0" baseline="0" noProof="0" dirty="0">
                <a:ln w="13500">
                  <a:noFill/>
                  <a:prstDash val="solid"/>
                </a:ln>
                <a:solidFill>
                  <a:prstClr val="black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uLnTx/>
                <a:uFillTx/>
                <a:latin typeface="나눔스퀘어" panose="020B0600000101010101" pitchFamily="50" charset="-127"/>
                <a:ea typeface="나눔스퀘어" panose="020B0600000101010101" pitchFamily="50" charset="-127"/>
                <a:cs typeface="+mn-cs"/>
              </a:rPr>
              <a:t> 최근 </a:t>
            </a:r>
            <a:r>
              <a:rPr kumimoji="0" lang="en-US" altLang="ko-KR" sz="1350" b="0" i="0" u="none" strike="noStrike" kern="1200" cap="none" spc="0" normalizeH="0" baseline="0" noProof="0" dirty="0">
                <a:ln w="13500">
                  <a:noFill/>
                  <a:prstDash val="solid"/>
                </a:ln>
                <a:solidFill>
                  <a:prstClr val="black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uLnTx/>
                <a:uFillTx/>
                <a:latin typeface="나눔스퀘어" panose="020B0600000101010101" pitchFamily="50" charset="-127"/>
                <a:ea typeface="나눔스퀘어" panose="020B0600000101010101" pitchFamily="50" charset="-127"/>
                <a:cs typeface="+mn-cs"/>
              </a:rPr>
              <a:t>5</a:t>
            </a:r>
            <a:r>
              <a:rPr kumimoji="0" lang="ko-KR" altLang="en-US" sz="1350" b="0" i="0" u="none" strike="noStrike" kern="1200" cap="none" spc="0" normalizeH="0" baseline="0" noProof="0" dirty="0">
                <a:ln w="13500">
                  <a:noFill/>
                  <a:prstDash val="solid"/>
                </a:ln>
                <a:solidFill>
                  <a:prstClr val="black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uLnTx/>
                <a:uFillTx/>
                <a:latin typeface="나눔스퀘어" panose="020B0600000101010101" pitchFamily="50" charset="-127"/>
                <a:ea typeface="나눔스퀘어" panose="020B0600000101010101" pitchFamily="50" charset="-127"/>
                <a:cs typeface="+mn-cs"/>
              </a:rPr>
              <a:t>년간 </a:t>
            </a:r>
            <a:r>
              <a:rPr lang="ko-KR" altLang="en-US" sz="1350" dirty="0">
                <a:ln w="13500">
                  <a:noFill/>
                  <a:prstDash val="solid"/>
                </a:ln>
                <a:solidFill>
                  <a:prstClr val="black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나눔스퀘어" panose="020B0600000101010101" pitchFamily="50" charset="-127"/>
                <a:ea typeface="나눔스퀘어" panose="020B0600000101010101" pitchFamily="50" charset="-127"/>
              </a:rPr>
              <a:t>요금 현실화율이 가장 높았던</a:t>
            </a:r>
            <a:r>
              <a:rPr kumimoji="0" lang="ko-KR" altLang="en-US" sz="1350" b="0" i="0" u="none" strike="noStrike" kern="1200" cap="none" spc="0" normalizeH="0" baseline="0" noProof="0" dirty="0">
                <a:ln w="13500">
                  <a:noFill/>
                  <a:prstDash val="solid"/>
                </a:ln>
                <a:solidFill>
                  <a:prstClr val="black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uLnTx/>
                <a:uFillTx/>
                <a:latin typeface="나눔스퀘어" panose="020B0600000101010101" pitchFamily="50" charset="-127"/>
                <a:ea typeface="나눔스퀘어" panose="020B0600000101010101" pitchFamily="50" charset="-127"/>
                <a:cs typeface="+mn-cs"/>
              </a:rPr>
              <a:t> </a:t>
            </a:r>
            <a:r>
              <a:rPr kumimoji="0" lang="en-US" altLang="ko-KR" sz="1350" b="0" i="0" u="none" strike="noStrike" kern="1200" cap="none" spc="0" normalizeH="0" baseline="0" noProof="0" dirty="0">
                <a:ln w="13500">
                  <a:noFill/>
                  <a:prstDash val="solid"/>
                </a:ln>
                <a:solidFill>
                  <a:prstClr val="black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uLnTx/>
                <a:uFillTx/>
                <a:latin typeface="나눔스퀘어" panose="020B0600000101010101" pitchFamily="50" charset="-127"/>
                <a:ea typeface="나눔스퀘어" panose="020B0600000101010101" pitchFamily="50" charset="-127"/>
                <a:cs typeface="+mn-cs"/>
              </a:rPr>
              <a:t>‘18</a:t>
            </a:r>
            <a:r>
              <a:rPr kumimoji="0" lang="ko-KR" altLang="en-US" sz="1350" b="0" i="0" u="none" strike="noStrike" kern="1200" cap="none" spc="0" normalizeH="0" baseline="0" noProof="0" dirty="0">
                <a:ln w="13500">
                  <a:noFill/>
                  <a:prstDash val="solid"/>
                </a:ln>
                <a:solidFill>
                  <a:prstClr val="black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uLnTx/>
                <a:uFillTx/>
                <a:latin typeface="나눔스퀘어" panose="020B0600000101010101" pitchFamily="50" charset="-127"/>
                <a:ea typeface="나눔스퀘어" panose="020B0600000101010101" pitchFamily="50" charset="-127"/>
                <a:cs typeface="+mn-cs"/>
              </a:rPr>
              <a:t>년도 이후로 </a:t>
            </a:r>
            <a:r>
              <a:rPr kumimoji="0" lang="ko-KR" altLang="en-US" sz="1350" b="1" i="0" u="none" strike="noStrike" kern="1200" cap="none" spc="0" normalizeH="0" baseline="0" noProof="0" dirty="0">
                <a:ln w="13500">
                  <a:noFill/>
                  <a:prstDash val="solid"/>
                </a:ln>
                <a:solidFill>
                  <a:srgbClr val="FF0000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uLnTx/>
                <a:uFillTx/>
                <a:latin typeface="나눔스퀘어" panose="020B0600000101010101" pitchFamily="50" charset="-127"/>
                <a:ea typeface="나눔스퀘어" panose="020B0600000101010101" pitchFamily="50" charset="-127"/>
                <a:cs typeface="+mn-cs"/>
              </a:rPr>
              <a:t>감소</a:t>
            </a:r>
            <a:r>
              <a:rPr kumimoji="0" lang="ko-KR" altLang="en-US" sz="1350" b="0" i="0" u="none" strike="noStrike" kern="1200" cap="none" spc="0" normalizeH="0" baseline="0" noProof="0" dirty="0">
                <a:ln w="13500">
                  <a:noFill/>
                  <a:prstDash val="solid"/>
                </a:ln>
                <a:solidFill>
                  <a:prstClr val="black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uLnTx/>
                <a:uFillTx/>
                <a:latin typeface="나눔스퀘어" panose="020B0600000101010101" pitchFamily="50" charset="-127"/>
                <a:ea typeface="나눔스퀘어" panose="020B0600000101010101" pitchFamily="50" charset="-127"/>
                <a:cs typeface="+mn-cs"/>
              </a:rPr>
              <a:t> 추세</a:t>
            </a:r>
            <a:endParaRPr kumimoji="0" lang="en-US" altLang="ko-KR" sz="1350" b="0" i="0" u="none" strike="noStrike" kern="1200" cap="none" spc="0" normalizeH="0" baseline="0" noProof="0" dirty="0">
              <a:ln w="13500">
                <a:noFill/>
                <a:prstDash val="solid"/>
              </a:ln>
              <a:solidFill>
                <a:prstClr val="black"/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uLnTx/>
              <a:uFillTx/>
              <a:latin typeface="나눔스퀘어" panose="020B0600000101010101" pitchFamily="50" charset="-127"/>
              <a:ea typeface="나눔스퀘어" panose="020B0600000101010101" pitchFamily="50" charset="-127"/>
              <a:cs typeface="+mn-cs"/>
            </a:endParaRPr>
          </a:p>
          <a:p>
            <a:pPr marL="171455" marR="0" lvl="0" indent="-171455" algn="l" defTabSz="914400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kumimoji="0" lang="en-US" altLang="ko-KR" sz="1200" b="0" i="0" u="none" strike="noStrike" kern="1200" cap="none" spc="-10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스퀘어" panose="020B0600000101010101" pitchFamily="50" charset="-127"/>
                <a:ea typeface="나눔스퀘어" panose="020B0600000101010101" pitchFamily="50" charset="-127"/>
                <a:cs typeface="+mn-cs"/>
              </a:rPr>
              <a:t>‘17</a:t>
            </a:r>
            <a:r>
              <a:rPr kumimoji="0" lang="ko-KR" altLang="en-US" sz="1200" b="0" i="0" u="none" strike="noStrike" kern="1200" cap="none" spc="-10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스퀘어" panose="020B0600000101010101" pitchFamily="50" charset="-127"/>
                <a:ea typeface="나눔스퀘어" panose="020B0600000101010101" pitchFamily="50" charset="-127"/>
                <a:cs typeface="+mn-cs"/>
              </a:rPr>
              <a:t>년 </a:t>
            </a:r>
            <a:r>
              <a:rPr lang="en-US" altLang="ko-KR" sz="1200" spc="-100" dirty="0">
                <a:solidFill>
                  <a:prstClr val="black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96.1</a:t>
            </a:r>
            <a:r>
              <a:rPr kumimoji="0" lang="en-US" altLang="ko-KR" sz="1200" b="0" i="0" u="none" strike="noStrike" kern="1200" cap="none" spc="-10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스퀘어" panose="020B0600000101010101" pitchFamily="50" charset="-127"/>
                <a:ea typeface="나눔스퀘어" panose="020B0600000101010101" pitchFamily="50" charset="-127"/>
                <a:cs typeface="+mn-cs"/>
              </a:rPr>
              <a:t>% → ’21</a:t>
            </a:r>
            <a:r>
              <a:rPr kumimoji="0" lang="ko-KR" altLang="en-US" sz="1200" b="0" i="0" u="none" strike="noStrike" kern="1200" cap="none" spc="-10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스퀘어" panose="020B0600000101010101" pitchFamily="50" charset="-127"/>
                <a:ea typeface="나눔스퀘어" panose="020B0600000101010101" pitchFamily="50" charset="-127"/>
                <a:cs typeface="+mn-cs"/>
              </a:rPr>
              <a:t>년 </a:t>
            </a:r>
            <a:r>
              <a:rPr lang="en-US" altLang="ko-KR" sz="1200" spc="-100" dirty="0">
                <a:solidFill>
                  <a:prstClr val="black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76.4</a:t>
            </a:r>
            <a:r>
              <a:rPr kumimoji="0" lang="en-US" altLang="ko-KR" sz="1200" b="0" i="0" u="none" strike="noStrike" kern="1200" cap="none" spc="-10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스퀘어" panose="020B0600000101010101" pitchFamily="50" charset="-127"/>
                <a:ea typeface="나눔스퀘어" panose="020B0600000101010101" pitchFamily="50" charset="-127"/>
                <a:cs typeface="+mn-cs"/>
              </a:rPr>
              <a:t>%</a:t>
            </a:r>
          </a:p>
        </p:txBody>
      </p:sp>
      <p:graphicFrame>
        <p:nvGraphicFramePr>
          <p:cNvPr id="14" name="차트 13">
            <a:extLst>
              <a:ext uri="{FF2B5EF4-FFF2-40B4-BE49-F238E27FC236}">
                <a16:creationId xmlns:a16="http://schemas.microsoft.com/office/drawing/2014/main" id="{38E0944C-AAE1-078B-4CE3-FFD4C1FB910F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193653289"/>
              </p:ext>
            </p:extLst>
          </p:nvPr>
        </p:nvGraphicFramePr>
        <p:xfrm>
          <a:off x="837246" y="4512364"/>
          <a:ext cx="6126293" cy="207520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231558704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모서리가 둥근 직사각형 11">
            <a:extLst>
              <a:ext uri="{FF2B5EF4-FFF2-40B4-BE49-F238E27FC236}">
                <a16:creationId xmlns:a16="http://schemas.microsoft.com/office/drawing/2014/main" id="{9EACB9D7-4AD0-4490-F848-ECDECAAE2CE5}"/>
              </a:ext>
            </a:extLst>
          </p:cNvPr>
          <p:cNvSpPr/>
          <p:nvPr/>
        </p:nvSpPr>
        <p:spPr>
          <a:xfrm>
            <a:off x="687936" y="1641306"/>
            <a:ext cx="7094403" cy="1787694"/>
          </a:xfrm>
          <a:prstGeom prst="roundRect">
            <a:avLst/>
          </a:prstGeom>
          <a:noFill/>
          <a:ln w="19050">
            <a:solidFill>
              <a:srgbClr val="B8B8B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스퀘어 Bold" panose="020B0600000101010101" pitchFamily="50" charset="-127"/>
                <a:ea typeface="나눔스퀘어 Bold" panose="020B0600000101010101" pitchFamily="50" charset="-127"/>
                <a:cs typeface="+mn-cs"/>
              </a:rPr>
              <a:t>▷ </a:t>
            </a:r>
            <a:r>
              <a:rPr kumimoji="0" lang="ko-KR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나눔스퀘어 Bold" panose="020B0600000101010101" pitchFamily="50" charset="-127"/>
                <a:ea typeface="나눔스퀘어 Bold" panose="020B0600000101010101" pitchFamily="50" charset="-127"/>
                <a:cs typeface="+mn-cs"/>
              </a:rPr>
              <a:t>가정용</a:t>
            </a:r>
            <a:r>
              <a:rPr kumimoji="0" lang="ko-KR" alt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나눔스퀘어 Bold" panose="020B0600000101010101" pitchFamily="50" charset="-127"/>
                <a:ea typeface="나눔스퀘어 Bold" panose="020B0600000101010101" pitchFamily="50" charset="-127"/>
                <a:cs typeface="+mn-cs"/>
              </a:rPr>
              <a:t>의</a:t>
            </a:r>
            <a:r>
              <a:rPr kumimoji="0" lang="ko-KR" alt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스퀘어 Bold" panose="020B0600000101010101" pitchFamily="50" charset="-127"/>
                <a:ea typeface="나눔스퀘어 Bold" panose="020B0600000101010101" pitchFamily="50" charset="-127"/>
                <a:cs typeface="+mn-cs"/>
              </a:rPr>
              <a:t> 경우 누진단계 없이 톤당 단가로 부과하고 있음</a:t>
            </a:r>
            <a:endParaRPr kumimoji="0" lang="en-US" altLang="ko-KR" sz="1600" b="0" i="0" u="none" strike="noStrike" kern="1200" cap="none" spc="-20" normalizeH="0" baseline="0" noProof="0" dirty="0">
              <a:ln w="13500">
                <a:noFill/>
                <a:prstDash val="solid"/>
              </a:ln>
              <a:solidFill>
                <a:prstClr val="black"/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uLnTx/>
              <a:uFillTx/>
              <a:latin typeface="나눔스퀘어 Bold" panose="020B0600000101010101" pitchFamily="50" charset="-127"/>
              <a:ea typeface="나눔스퀘어 Bold" panose="020B0600000101010101" pitchFamily="50" charset="-127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ko-KR" sz="300" b="0" i="0" u="none" strike="noStrike" kern="1200" cap="none" spc="-20" normalizeH="0" baseline="0" noProof="0" dirty="0">
              <a:ln w="13500">
                <a:noFill/>
                <a:prstDash val="solid"/>
              </a:ln>
              <a:solidFill>
                <a:prstClr val="black">
                  <a:lumMod val="75000"/>
                  <a:lumOff val="25000"/>
                  <a:alpha val="95000"/>
                </a:prst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uLnTx/>
              <a:uFillTx/>
              <a:latin typeface="나눔스퀘어 Bold" panose="020B0600000101010101" pitchFamily="50" charset="-127"/>
              <a:ea typeface="나눔스퀘어 Bold" panose="020B0600000101010101" pitchFamily="50" charset="-127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나눔스퀘어 Bold" panose="020B0600000101010101" pitchFamily="50" charset="-127"/>
                <a:ea typeface="나눔스퀘어 Bold" panose="020B0600000101010101" pitchFamily="50" charset="-127"/>
                <a:cs typeface="+mn-cs"/>
              </a:rPr>
              <a:t>▷ </a:t>
            </a:r>
            <a:r>
              <a:rPr kumimoji="0" lang="ko-KR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나눔스퀘어 Bold" panose="020B0600000101010101" pitchFamily="50" charset="-127"/>
                <a:ea typeface="나눔스퀘어 Bold" panose="020B0600000101010101" pitchFamily="50" charset="-127"/>
                <a:cs typeface="+mn-cs"/>
              </a:rPr>
              <a:t>일반용</a:t>
            </a:r>
            <a:r>
              <a:rPr kumimoji="0" lang="ko-KR" alt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나눔스퀘어 Bold" panose="020B0600000101010101" pitchFamily="50" charset="-127"/>
                <a:ea typeface="나눔스퀘어 Bold" panose="020B0600000101010101" pitchFamily="50" charset="-127"/>
                <a:cs typeface="+mn-cs"/>
              </a:rPr>
              <a:t>의</a:t>
            </a:r>
            <a:r>
              <a:rPr kumimoji="0" lang="ko-KR" alt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스퀘어 Bold" panose="020B0600000101010101" pitchFamily="50" charset="-127"/>
                <a:ea typeface="나눔스퀘어 Bold" panose="020B0600000101010101" pitchFamily="50" charset="-127"/>
                <a:cs typeface="+mn-cs"/>
              </a:rPr>
              <a:t> 경우 </a:t>
            </a:r>
            <a:r>
              <a:rPr lang="ko-KR" altLang="en-US" sz="1600" dirty="0">
                <a:solidFill>
                  <a:prstClr val="black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세부 업태별로 구분</a:t>
            </a:r>
            <a:r>
              <a:rPr lang="en-US" altLang="ko-KR" sz="1600" dirty="0">
                <a:solidFill>
                  <a:prstClr val="black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(</a:t>
            </a:r>
            <a:r>
              <a:rPr lang="ko-KR" altLang="en-US" sz="1600" dirty="0">
                <a:solidFill>
                  <a:prstClr val="black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일반용</a:t>
            </a:r>
            <a:r>
              <a:rPr lang="en-US" altLang="ko-KR" sz="1600" dirty="0">
                <a:solidFill>
                  <a:prstClr val="black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, </a:t>
            </a:r>
            <a:r>
              <a:rPr lang="ko-KR" altLang="en-US" sz="1600" dirty="0">
                <a:solidFill>
                  <a:prstClr val="black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군부대 및 제조업소</a:t>
            </a:r>
            <a:r>
              <a:rPr lang="en-US" altLang="ko-KR" sz="1600" dirty="0">
                <a:solidFill>
                  <a:prstClr val="black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, </a:t>
            </a:r>
            <a:r>
              <a:rPr lang="ko-KR" altLang="en-US" sz="1600" dirty="0">
                <a:solidFill>
                  <a:prstClr val="black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학교</a:t>
            </a:r>
            <a:r>
              <a:rPr lang="en-US" altLang="ko-KR" sz="1600" dirty="0">
                <a:solidFill>
                  <a:prstClr val="black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)</a:t>
            </a:r>
          </a:p>
          <a:p>
            <a:pPr marR="0" lvl="0" indent="268288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600" dirty="0">
                <a:solidFill>
                  <a:srgbClr val="0000FF"/>
                </a:solidFill>
                <a:highlight>
                  <a:srgbClr val="FFFF00"/>
                </a:highlight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일반용 </a:t>
            </a:r>
            <a:r>
              <a:rPr lang="en-US" altLang="ko-KR" sz="1600" dirty="0">
                <a:solidFill>
                  <a:srgbClr val="0000FF"/>
                </a:solidFill>
                <a:highlight>
                  <a:srgbClr val="FFFF00"/>
                </a:highlight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-</a:t>
            </a:r>
            <a:r>
              <a:rPr lang="ko-KR" altLang="en-US" sz="1600" dirty="0">
                <a:solidFill>
                  <a:srgbClr val="0000FF"/>
                </a:solidFill>
                <a:highlight>
                  <a:srgbClr val="FFFF00"/>
                </a:highlight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 </a:t>
            </a:r>
            <a:r>
              <a:rPr lang="en-US" altLang="ko-KR" sz="1600" dirty="0">
                <a:solidFill>
                  <a:srgbClr val="0000FF"/>
                </a:solidFill>
                <a:highlight>
                  <a:srgbClr val="FFFF00"/>
                </a:highlight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2</a:t>
            </a:r>
            <a:r>
              <a:rPr lang="ko-KR" altLang="en-US" sz="1600" dirty="0">
                <a:solidFill>
                  <a:srgbClr val="0000FF"/>
                </a:solidFill>
                <a:highlight>
                  <a:srgbClr val="FFFF00"/>
                </a:highlight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단계</a:t>
            </a:r>
            <a:r>
              <a:rPr lang="en-US" altLang="ko-KR" sz="1600" dirty="0">
                <a:solidFill>
                  <a:srgbClr val="0000FF"/>
                </a:solidFill>
                <a:highlight>
                  <a:srgbClr val="FFFF00"/>
                </a:highlight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, </a:t>
            </a:r>
            <a:r>
              <a:rPr lang="ko-KR" altLang="en-US" sz="1600" dirty="0">
                <a:solidFill>
                  <a:srgbClr val="0000FF"/>
                </a:solidFill>
                <a:highlight>
                  <a:srgbClr val="FFFF00"/>
                </a:highlight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군부대 및 제조업소 </a:t>
            </a:r>
            <a:r>
              <a:rPr lang="en-US" altLang="ko-KR" sz="1600" dirty="0">
                <a:solidFill>
                  <a:srgbClr val="0000FF"/>
                </a:solidFill>
                <a:highlight>
                  <a:srgbClr val="FFFF00"/>
                </a:highlight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- 2</a:t>
            </a:r>
            <a:r>
              <a:rPr lang="ko-KR" altLang="en-US" sz="1600" dirty="0">
                <a:solidFill>
                  <a:srgbClr val="0000FF"/>
                </a:solidFill>
                <a:highlight>
                  <a:srgbClr val="FFFF00"/>
                </a:highlight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단계</a:t>
            </a:r>
            <a:r>
              <a:rPr lang="en-US" altLang="ko-KR" sz="1600" dirty="0">
                <a:solidFill>
                  <a:srgbClr val="0000FF"/>
                </a:solidFill>
                <a:highlight>
                  <a:srgbClr val="FFFF00"/>
                </a:highlight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, </a:t>
            </a:r>
            <a:r>
              <a:rPr lang="ko-KR" altLang="en-US" sz="1600" dirty="0">
                <a:solidFill>
                  <a:srgbClr val="0000FF"/>
                </a:solidFill>
                <a:highlight>
                  <a:srgbClr val="FFFF00"/>
                </a:highlight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학교 </a:t>
            </a:r>
            <a:r>
              <a:rPr lang="en-US" altLang="ko-KR" sz="1600" dirty="0">
                <a:solidFill>
                  <a:srgbClr val="0000FF"/>
                </a:solidFill>
                <a:highlight>
                  <a:srgbClr val="FFFF00"/>
                </a:highlight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-</a:t>
            </a:r>
            <a:r>
              <a:rPr lang="ko-KR" altLang="en-US" sz="1600" dirty="0">
                <a:solidFill>
                  <a:srgbClr val="0000FF"/>
                </a:solidFill>
                <a:highlight>
                  <a:srgbClr val="FFFF00"/>
                </a:highlight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 단일로 구분</a:t>
            </a:r>
            <a:r>
              <a:rPr lang="ko-KR" altLang="en-US" sz="1600" dirty="0">
                <a:solidFill>
                  <a:prstClr val="black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됨</a:t>
            </a:r>
            <a:endParaRPr kumimoji="0" lang="en-US" altLang="ko-KR" sz="1600" b="0" i="0" u="none" strike="noStrike" kern="1200" cap="none" spc="-20" normalizeH="0" baseline="0" noProof="0" dirty="0">
              <a:ln w="13500">
                <a:noFill/>
                <a:prstDash val="solid"/>
              </a:ln>
              <a:solidFill>
                <a:schemeClr val="tx1"/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uLnTx/>
              <a:uFillTx/>
              <a:latin typeface="나눔스퀘어 Bold" panose="020B0600000101010101" pitchFamily="50" charset="-127"/>
              <a:ea typeface="나눔스퀘어 Bold" panose="020B0600000101010101" pitchFamily="50" charset="-127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ko-KR" sz="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나눔스퀘어 Bold" panose="020B0600000101010101" pitchFamily="50" charset="-127"/>
              <a:ea typeface="나눔스퀘어 Bold" panose="020B0600000101010101" pitchFamily="50" charset="-127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나눔스퀘어 Bold" panose="020B0600000101010101" pitchFamily="50" charset="-127"/>
                <a:ea typeface="나눔스퀘어 Bold" panose="020B0600000101010101" pitchFamily="50" charset="-127"/>
                <a:cs typeface="+mn-cs"/>
              </a:rPr>
              <a:t>▷ </a:t>
            </a:r>
            <a:r>
              <a:rPr lang="ko-KR" altLang="en-US" sz="1600" dirty="0">
                <a:solidFill>
                  <a:srgbClr val="0000FF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욕탕</a:t>
            </a:r>
            <a:r>
              <a:rPr kumimoji="0" lang="ko-KR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나눔스퀘어 Bold" panose="020B0600000101010101" pitchFamily="50" charset="-127"/>
                <a:ea typeface="나눔스퀘어 Bold" panose="020B0600000101010101" pitchFamily="50" charset="-127"/>
                <a:cs typeface="+mn-cs"/>
              </a:rPr>
              <a:t>용</a:t>
            </a:r>
            <a:r>
              <a:rPr kumimoji="0" lang="ko-KR" alt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스퀘어 Bold" panose="020B0600000101010101" pitchFamily="50" charset="-127"/>
                <a:ea typeface="나눔스퀘어 Bold" panose="020B0600000101010101" pitchFamily="50" charset="-127"/>
                <a:cs typeface="+mn-cs"/>
              </a:rPr>
              <a:t>의</a:t>
            </a:r>
            <a:r>
              <a:rPr kumimoji="0" lang="ko-KR" alt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나눔스퀘어 Bold" panose="020B0600000101010101" pitchFamily="50" charset="-127"/>
                <a:ea typeface="나눔스퀘어 Bold" panose="020B0600000101010101" pitchFamily="50" charset="-127"/>
                <a:cs typeface="+mn-cs"/>
              </a:rPr>
              <a:t> </a:t>
            </a:r>
            <a:r>
              <a:rPr kumimoji="0" lang="ko-KR" alt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스퀘어 Bold" panose="020B0600000101010101" pitchFamily="50" charset="-127"/>
                <a:ea typeface="나눔스퀘어 Bold" panose="020B0600000101010101" pitchFamily="50" charset="-127"/>
                <a:cs typeface="+mn-cs"/>
              </a:rPr>
              <a:t>경우 누진단계 </a:t>
            </a:r>
            <a:r>
              <a:rPr kumimoji="0" lang="en-US" altLang="ko-KR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스퀘어 Bold" panose="020B0600000101010101" pitchFamily="50" charset="-127"/>
                <a:ea typeface="나눔스퀘어 Bold" panose="020B0600000101010101" pitchFamily="50" charset="-127"/>
                <a:cs typeface="+mn-cs"/>
              </a:rPr>
              <a:t>3</a:t>
            </a:r>
            <a:r>
              <a:rPr kumimoji="0" lang="ko-KR" alt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스퀘어 Bold" panose="020B0600000101010101" pitchFamily="50" charset="-127"/>
                <a:ea typeface="나눔스퀘어 Bold" panose="020B0600000101010101" pitchFamily="50" charset="-127"/>
                <a:cs typeface="+mn-cs"/>
              </a:rPr>
              <a:t>단계로 구분하고 있으며</a:t>
            </a:r>
            <a:r>
              <a:rPr kumimoji="0" lang="en-US" altLang="ko-KR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스퀘어 Bold" panose="020B0600000101010101" pitchFamily="50" charset="-127"/>
                <a:ea typeface="나눔스퀘어 Bold" panose="020B0600000101010101" pitchFamily="50" charset="-127"/>
                <a:cs typeface="+mn-cs"/>
              </a:rPr>
              <a:t>, 2</a:t>
            </a:r>
            <a:r>
              <a:rPr kumimoji="0" lang="ko-KR" alt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스퀘어 Bold" panose="020B0600000101010101" pitchFamily="50" charset="-127"/>
                <a:ea typeface="나눔스퀘어 Bold" panose="020B0600000101010101" pitchFamily="50" charset="-127"/>
                <a:cs typeface="+mn-cs"/>
              </a:rPr>
              <a:t>단계의 </a:t>
            </a:r>
            <a:r>
              <a:rPr kumimoji="0" lang="ko-KR" altLang="en-US" sz="16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스퀘어 Bold" panose="020B0600000101010101" pitchFamily="50" charset="-127"/>
                <a:ea typeface="나눔스퀘어 Bold" panose="020B0600000101010101" pitchFamily="50" charset="-127"/>
                <a:cs typeface="+mn-cs"/>
              </a:rPr>
              <a:t>조정량</a:t>
            </a:r>
            <a:r>
              <a:rPr kumimoji="0" lang="ko-KR" alt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스퀘어 Bold" panose="020B0600000101010101" pitchFamily="50" charset="-127"/>
                <a:ea typeface="나눔스퀘어 Bold" panose="020B0600000101010101" pitchFamily="50" charset="-127"/>
                <a:cs typeface="+mn-cs"/>
              </a:rPr>
              <a:t> 비율이 높음</a:t>
            </a:r>
            <a:endParaRPr kumimoji="0" lang="en-US" altLang="ko-KR" sz="1600" b="0" i="0" u="none" strike="noStrike" kern="1200" cap="none" spc="-20" normalizeH="0" baseline="0" noProof="0" dirty="0">
              <a:ln w="13500">
                <a:noFill/>
                <a:prstDash val="solid"/>
              </a:ln>
              <a:solidFill>
                <a:prstClr val="black"/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uLnTx/>
              <a:uFillTx/>
              <a:latin typeface="나눔스퀘어 Bold" panose="020B0600000101010101" pitchFamily="50" charset="-127"/>
              <a:ea typeface="나눔스퀘어 Bold" panose="020B0600000101010101" pitchFamily="50" charset="-127"/>
              <a:cs typeface="+mn-cs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458521F-1D64-B81E-BD18-2A7437AC8388}"/>
              </a:ext>
            </a:extLst>
          </p:cNvPr>
          <p:cNvSpPr txBox="1"/>
          <p:nvPr/>
        </p:nvSpPr>
        <p:spPr>
          <a:xfrm>
            <a:off x="781386" y="3651835"/>
            <a:ext cx="7000954" cy="215444"/>
          </a:xfrm>
          <a:prstGeom prst="rect">
            <a:avLst/>
          </a:prstGeom>
          <a:noFill/>
          <a:ln w="25400">
            <a:noFill/>
          </a:ln>
          <a:effectLst/>
        </p:spPr>
        <p:txBody>
          <a:bodyPr wrap="square" lIns="0" tIns="0" rIns="0" bIns="0" rtlCol="0" anchor="ctr" anchorCtr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400" b="0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62917">
                      <a:prstClr val="black"/>
                    </a:gs>
                    <a:gs pos="75833">
                      <a:prstClr val="black"/>
                    </a:gs>
                    <a:gs pos="40000">
                      <a:prstClr val="black"/>
                    </a:gs>
                  </a:gsLst>
                  <a:path path="circle">
                    <a:fillToRect l="50000" t="50000" r="50000" b="50000"/>
                  </a:path>
                </a:gradFill>
                <a:effectLst/>
                <a:uLnTx/>
                <a:uFillTx/>
                <a:latin typeface="나눔스퀘어 Bold" panose="020B0600000101010101" pitchFamily="50" charset="-127"/>
                <a:ea typeface="나눔스퀘어 Bold" panose="020B0600000101010101" pitchFamily="50" charset="-127"/>
                <a:cs typeface="+mn-cs"/>
              </a:rPr>
              <a:t>[ 2021</a:t>
            </a:r>
            <a:r>
              <a:rPr kumimoji="0" lang="ko-KR" altLang="en-US" sz="1400" b="0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62917">
                      <a:prstClr val="black"/>
                    </a:gs>
                    <a:gs pos="75833">
                      <a:prstClr val="black"/>
                    </a:gs>
                    <a:gs pos="40000">
                      <a:prstClr val="black"/>
                    </a:gs>
                  </a:gsLst>
                  <a:path path="circle">
                    <a:fillToRect l="50000" t="50000" r="50000" b="50000"/>
                  </a:path>
                </a:gradFill>
                <a:effectLst/>
                <a:uLnTx/>
                <a:uFillTx/>
                <a:latin typeface="나눔스퀘어 Bold" panose="020B0600000101010101" pitchFamily="50" charset="-127"/>
                <a:ea typeface="나눔스퀘어 Bold" panose="020B0600000101010101" pitchFamily="50" charset="-127"/>
                <a:cs typeface="+mn-cs"/>
              </a:rPr>
              <a:t>년 인천광역시의 상수도 업종별 ∙ 단계별 조정량 및 조정액 </a:t>
            </a:r>
            <a:r>
              <a:rPr kumimoji="0" lang="en-US" altLang="ko-KR" sz="1400" b="0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62917">
                      <a:prstClr val="black"/>
                    </a:gs>
                    <a:gs pos="75833">
                      <a:prstClr val="black"/>
                    </a:gs>
                    <a:gs pos="40000">
                      <a:prstClr val="black"/>
                    </a:gs>
                  </a:gsLst>
                  <a:path path="circle">
                    <a:fillToRect l="50000" t="50000" r="50000" b="50000"/>
                  </a:path>
                </a:gradFill>
                <a:effectLst/>
                <a:uLnTx/>
                <a:uFillTx/>
                <a:latin typeface="나눔스퀘어 Bold" panose="020B0600000101010101" pitchFamily="50" charset="-127"/>
                <a:ea typeface="나눔스퀘어 Bold" panose="020B0600000101010101" pitchFamily="50" charset="-127"/>
                <a:cs typeface="+mn-cs"/>
              </a:rPr>
              <a:t>]</a:t>
            </a:r>
            <a:endParaRPr kumimoji="0" lang="ko-KR" altLang="en-US" sz="1400" b="0" i="0" u="none" strike="noStrike" kern="1200" cap="none" spc="0" normalizeH="0" baseline="0" noProof="0" dirty="0">
              <a:ln>
                <a:noFill/>
              </a:ln>
              <a:gradFill>
                <a:gsLst>
                  <a:gs pos="62917">
                    <a:prstClr val="black"/>
                  </a:gs>
                  <a:gs pos="75833">
                    <a:prstClr val="black"/>
                  </a:gs>
                  <a:gs pos="40000">
                    <a:prstClr val="black"/>
                  </a:gs>
                </a:gsLst>
                <a:path path="circle">
                  <a:fillToRect l="50000" t="50000" r="50000" b="50000"/>
                </a:path>
              </a:gradFill>
              <a:effectLst/>
              <a:uLnTx/>
              <a:uFillTx/>
              <a:latin typeface="나눔스퀘어 Bold" panose="020B0600000101010101" pitchFamily="50" charset="-127"/>
              <a:ea typeface="나눔스퀘어 Bold" panose="020B0600000101010101" pitchFamily="50" charset="-127"/>
              <a:cs typeface="+mn-cs"/>
            </a:endParaRPr>
          </a:p>
        </p:txBody>
      </p:sp>
      <p:graphicFrame>
        <p:nvGraphicFramePr>
          <p:cNvPr id="5" name="표 4">
            <a:extLst>
              <a:ext uri="{FF2B5EF4-FFF2-40B4-BE49-F238E27FC236}">
                <a16:creationId xmlns:a16="http://schemas.microsoft.com/office/drawing/2014/main" id="{62D0729E-C761-724C-4D04-4526E1108FF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69142791"/>
              </p:ext>
            </p:extLst>
          </p:nvPr>
        </p:nvGraphicFramePr>
        <p:xfrm>
          <a:off x="791980" y="3975070"/>
          <a:ext cx="6948000" cy="2626073"/>
        </p:xfrm>
        <a:graphic>
          <a:graphicData uri="http://schemas.openxmlformats.org/drawingml/2006/table">
            <a:tbl>
              <a:tblPr/>
              <a:tblGrid>
                <a:gridCol w="576000">
                  <a:extLst>
                    <a:ext uri="{9D8B030D-6E8A-4147-A177-3AD203B41FA5}">
                      <a16:colId xmlns:a16="http://schemas.microsoft.com/office/drawing/2014/main" val="1682949791"/>
                    </a:ext>
                  </a:extLst>
                </a:gridCol>
                <a:gridCol w="828000">
                  <a:extLst>
                    <a:ext uri="{9D8B030D-6E8A-4147-A177-3AD203B41FA5}">
                      <a16:colId xmlns:a16="http://schemas.microsoft.com/office/drawing/2014/main" val="953104424"/>
                    </a:ext>
                  </a:extLst>
                </a:gridCol>
                <a:gridCol w="1008000">
                  <a:extLst>
                    <a:ext uri="{9D8B030D-6E8A-4147-A177-3AD203B41FA5}">
                      <a16:colId xmlns:a16="http://schemas.microsoft.com/office/drawing/2014/main" val="1515124151"/>
                    </a:ext>
                  </a:extLst>
                </a:gridCol>
                <a:gridCol w="1080000">
                  <a:extLst>
                    <a:ext uri="{9D8B030D-6E8A-4147-A177-3AD203B41FA5}">
                      <a16:colId xmlns:a16="http://schemas.microsoft.com/office/drawing/2014/main" val="1314225360"/>
                    </a:ext>
                  </a:extLst>
                </a:gridCol>
                <a:gridCol w="1080000">
                  <a:extLst>
                    <a:ext uri="{9D8B030D-6E8A-4147-A177-3AD203B41FA5}">
                      <a16:colId xmlns:a16="http://schemas.microsoft.com/office/drawing/2014/main" val="3085787198"/>
                    </a:ext>
                  </a:extLst>
                </a:gridCol>
                <a:gridCol w="1116000">
                  <a:extLst>
                    <a:ext uri="{9D8B030D-6E8A-4147-A177-3AD203B41FA5}">
                      <a16:colId xmlns:a16="http://schemas.microsoft.com/office/drawing/2014/main" val="3943067751"/>
                    </a:ext>
                  </a:extLst>
                </a:gridCol>
                <a:gridCol w="1260000">
                  <a:extLst>
                    <a:ext uri="{9D8B030D-6E8A-4147-A177-3AD203B41FA5}">
                      <a16:colId xmlns:a16="http://schemas.microsoft.com/office/drawing/2014/main" val="1619644678"/>
                    </a:ext>
                  </a:extLst>
                </a:gridCol>
              </a:tblGrid>
              <a:tr h="221108"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-50" dirty="0">
                          <a:solidFill>
                            <a:srgbClr val="FFFFFF"/>
                          </a:solidFill>
                          <a:effectLst/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</a:rPr>
                        <a:t>업종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나눔스퀘어 ExtraBold" panose="020B0600000101010101" pitchFamily="50" charset="-127"/>
                        <a:ea typeface="나눔스퀘어 ExtraBold" panose="020B0600000101010101" pitchFamily="50" charset="-127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 w="7112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5959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C3D62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-50" dirty="0">
                          <a:solidFill>
                            <a:srgbClr val="FFFFFF"/>
                          </a:solidFill>
                          <a:effectLst/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</a:rPr>
                        <a:t>사용 구분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나눔스퀘어 ExtraBold" panose="020B0600000101010101" pitchFamily="50" charset="-127"/>
                        <a:ea typeface="나눔스퀘어 ExtraBold" panose="020B0600000101010101" pitchFamily="50" charset="-127"/>
                      </a:endParaRPr>
                    </a:p>
                  </a:txBody>
                  <a:tcPr marL="64770" marR="64770" marT="17907" marB="17907" anchor="ctr">
                    <a:lnL w="7112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5959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C3D6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-50" dirty="0" err="1">
                          <a:solidFill>
                            <a:srgbClr val="FFFFFF"/>
                          </a:solidFill>
                          <a:effectLst/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</a:rPr>
                        <a:t>조정량</a:t>
                      </a:r>
                      <a:r>
                        <a:rPr lang="en-US" altLang="ko-KR" sz="1200" b="1" kern="0" spc="-50" dirty="0">
                          <a:solidFill>
                            <a:srgbClr val="FFFFFF"/>
                          </a:solidFill>
                          <a:effectLst/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</a:rPr>
                        <a:t>(</a:t>
                      </a:r>
                      <a:r>
                        <a:rPr lang="ko-KR" altLang="en-US" sz="1200" b="1" kern="0" spc="-50" dirty="0">
                          <a:solidFill>
                            <a:srgbClr val="FFFFFF"/>
                          </a:solidFill>
                          <a:effectLst/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</a:rPr>
                        <a:t>천</a:t>
                      </a:r>
                      <a:r>
                        <a:rPr lang="ko-KR" altLang="en-US" sz="1200" b="1" kern="0" spc="-50" dirty="0">
                          <a:solidFill>
                            <a:srgbClr val="FFFFFF"/>
                          </a:solidFill>
                          <a:effectLst/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㎥</a:t>
                      </a:r>
                      <a:r>
                        <a:rPr lang="en-US" altLang="ko-KR" sz="1200" b="1" kern="0" spc="-50" dirty="0">
                          <a:solidFill>
                            <a:srgbClr val="FFFFFF"/>
                          </a:solidFill>
                          <a:effectLst/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)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나눔스퀘어 ExtraBold" panose="020B0600000101010101" pitchFamily="50" charset="-127"/>
                        <a:ea typeface="나눔스퀘어 ExtraBold" panose="020B0600000101010101" pitchFamily="50" charset="-127"/>
                      </a:endParaRPr>
                    </a:p>
                  </a:txBody>
                  <a:tcPr marL="64770" marR="64770" marT="17907" marB="17907" anchor="ctr">
                    <a:lnL w="7112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5959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C3D6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-50" dirty="0" err="1">
                          <a:solidFill>
                            <a:srgbClr val="FFFFFF"/>
                          </a:solidFill>
                          <a:effectLst/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</a:rPr>
                        <a:t>조정액</a:t>
                      </a:r>
                      <a:r>
                        <a:rPr lang="en-US" altLang="ko-KR" sz="1200" b="1" kern="0" spc="-50" dirty="0">
                          <a:solidFill>
                            <a:srgbClr val="FFFFFF"/>
                          </a:solidFill>
                          <a:effectLst/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</a:rPr>
                        <a:t>(</a:t>
                      </a:r>
                      <a:r>
                        <a:rPr lang="ko-KR" altLang="en-US" sz="1200" b="1" kern="0" spc="-50" dirty="0">
                          <a:solidFill>
                            <a:srgbClr val="FFFFFF"/>
                          </a:solidFill>
                          <a:effectLst/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</a:rPr>
                        <a:t>백만원</a:t>
                      </a:r>
                      <a:r>
                        <a:rPr lang="en-US" altLang="ko-KR" sz="1200" b="1" kern="0" spc="-50" dirty="0">
                          <a:solidFill>
                            <a:srgbClr val="FFFFFF"/>
                          </a:solidFill>
                          <a:effectLst/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</a:rPr>
                        <a:t>)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나눔스퀘어 ExtraBold" panose="020B0600000101010101" pitchFamily="50" charset="-127"/>
                        <a:ea typeface="나눔스퀘어 ExtraBold" panose="020B0600000101010101" pitchFamily="50" charset="-127"/>
                      </a:endParaRPr>
                    </a:p>
                  </a:txBody>
                  <a:tcPr marL="64770" marR="64770" marT="17907" marB="17907" anchor="ctr">
                    <a:lnL w="7112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5959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C3D6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-50" dirty="0">
                          <a:solidFill>
                            <a:srgbClr val="FFFFFF"/>
                          </a:solidFill>
                          <a:effectLst/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</a:rPr>
                        <a:t>㎥당 단가</a:t>
                      </a:r>
                      <a:r>
                        <a:rPr lang="en-US" altLang="ko-KR" sz="1200" b="1" kern="0" spc="-50" dirty="0">
                          <a:solidFill>
                            <a:srgbClr val="FFFFFF"/>
                          </a:solidFill>
                          <a:effectLst/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</a:rPr>
                        <a:t>(</a:t>
                      </a:r>
                      <a:r>
                        <a:rPr lang="ko-KR" altLang="en-US" sz="1200" b="1" kern="0" spc="-50" dirty="0">
                          <a:solidFill>
                            <a:srgbClr val="FFFFFF"/>
                          </a:solidFill>
                          <a:effectLst/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</a:rPr>
                        <a:t>원</a:t>
                      </a:r>
                      <a:r>
                        <a:rPr lang="en-US" altLang="ko-KR" sz="1200" b="1" kern="0" spc="-50" dirty="0">
                          <a:solidFill>
                            <a:srgbClr val="FFFFFF"/>
                          </a:solidFill>
                          <a:effectLst/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</a:rPr>
                        <a:t>/</a:t>
                      </a:r>
                      <a:r>
                        <a:rPr lang="en-US" altLang="ko-KR" sz="1200" b="1" kern="0" spc="-50" dirty="0">
                          <a:solidFill>
                            <a:srgbClr val="FFFFFF"/>
                          </a:solidFill>
                          <a:effectLst/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㎥)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나눔스퀘어 ExtraBold" panose="020B0600000101010101" pitchFamily="50" charset="-127"/>
                        <a:ea typeface="나눔스퀘어 ExtraBold" panose="020B0600000101010101" pitchFamily="50" charset="-127"/>
                      </a:endParaRPr>
                    </a:p>
                  </a:txBody>
                  <a:tcPr marL="64770" marR="64770" marT="17907" marB="17907" anchor="ctr">
                    <a:lnL w="7112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5959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C3D6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-50" dirty="0">
                          <a:solidFill>
                            <a:srgbClr val="FFFFFF"/>
                          </a:solidFill>
                          <a:effectLst/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</a:rPr>
                        <a:t>실제 요금단가</a:t>
                      </a:r>
                      <a:r>
                        <a:rPr lang="en-US" altLang="ko-KR" sz="1200" b="1" kern="0" spc="-50" dirty="0">
                          <a:solidFill>
                            <a:srgbClr val="FFFFFF"/>
                          </a:solidFill>
                          <a:effectLst/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</a:rPr>
                        <a:t>(</a:t>
                      </a:r>
                      <a:r>
                        <a:rPr lang="ko-KR" altLang="en-US" sz="1200" b="1" kern="0" spc="-50" dirty="0">
                          <a:solidFill>
                            <a:srgbClr val="FFFFFF"/>
                          </a:solidFill>
                          <a:effectLst/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</a:rPr>
                        <a:t>원</a:t>
                      </a:r>
                      <a:r>
                        <a:rPr lang="en-US" altLang="ko-KR" sz="1200" b="1" kern="0" spc="-50" dirty="0">
                          <a:solidFill>
                            <a:srgbClr val="FFFFFF"/>
                          </a:solidFill>
                          <a:effectLst/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</a:rPr>
                        <a:t>)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나눔스퀘어 ExtraBold" panose="020B0600000101010101" pitchFamily="50" charset="-127"/>
                        <a:ea typeface="나눔스퀘어 ExtraBold" panose="020B0600000101010101" pitchFamily="50" charset="-127"/>
                      </a:endParaRPr>
                    </a:p>
                  </a:txBody>
                  <a:tcPr marL="64770" marR="64770" marT="17907" marB="17907" anchor="ctr">
                    <a:lnL w="7112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21590" cap="flat" cmpd="sng" algn="ctr">
                      <a:solidFill>
                        <a:srgbClr val="5959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C3D6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82956228"/>
                  </a:ext>
                </a:extLst>
              </a:tr>
              <a:tr h="226629"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-50" dirty="0">
                          <a:solidFill>
                            <a:srgbClr val="000000"/>
                          </a:solidFill>
                          <a:effectLst/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가정용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나눔스퀘어 Bold" panose="020B0600000101010101" pitchFamily="50" charset="-127"/>
                        <a:ea typeface="나눔스퀘어 Bold" panose="020B0600000101010101" pitchFamily="50" charset="-127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 w="17907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7907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6F7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톤당</a:t>
                      </a:r>
                    </a:p>
                  </a:txBody>
                  <a:tcPr marL="64770" marR="64770" marT="17907" marB="17907" anchor="ctr">
                    <a:lnL w="17907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7907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7907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 dirty="0">
                          <a:solidFill>
                            <a:srgbClr val="00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212,150 </a:t>
                      </a:r>
                    </a:p>
                  </a:txBody>
                  <a:tcPr marL="64770" marR="64770" marT="17907" marB="17907" anchor="ctr">
                    <a:lnL w="17907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7907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7907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 dirty="0">
                          <a:solidFill>
                            <a:srgbClr val="00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96,415 </a:t>
                      </a:r>
                    </a:p>
                  </a:txBody>
                  <a:tcPr marL="64770" marR="64770" marT="17907" marB="17907" anchor="ctr">
                    <a:lnL w="17907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7907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7907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 dirty="0">
                          <a:solidFill>
                            <a:srgbClr val="00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454.5 </a:t>
                      </a:r>
                    </a:p>
                  </a:txBody>
                  <a:tcPr marL="64770" marR="64770" marT="17907" marB="17907" anchor="ctr">
                    <a:lnL w="17907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7907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7907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470 </a:t>
                      </a:r>
                    </a:p>
                  </a:txBody>
                  <a:tcPr marL="64770" marR="64770" marT="17907" marB="17907" anchor="ctr">
                    <a:lnL w="17907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7112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7907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63770201"/>
                  </a:ext>
                </a:extLst>
              </a:tr>
              <a:tr h="254364">
                <a:tc rowSpan="5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-50" dirty="0">
                          <a:solidFill>
                            <a:srgbClr val="000000"/>
                          </a:solidFill>
                          <a:effectLst/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일반용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나눔스퀘어 Bold" panose="020B0600000101010101" pitchFamily="50" charset="-127"/>
                        <a:ea typeface="나눔스퀘어 Bold" panose="020B0600000101010101" pitchFamily="50" charset="-127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 w="17907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7907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7907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6F7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일반용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나눔스퀘어 Bold" panose="020B0600000101010101" pitchFamily="50" charset="-127"/>
                        <a:ea typeface="나눔스퀘어 Bold" panose="020B0600000101010101" pitchFamily="50" charset="-127"/>
                      </a:endParaRPr>
                    </a:p>
                  </a:txBody>
                  <a:tcPr marL="64770" marR="64770" marT="17907" marB="17907" anchor="ctr">
                    <a:lnL w="17907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7907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7907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7907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 dirty="0">
                          <a:solidFill>
                            <a:srgbClr val="000000"/>
                          </a:solidFill>
                          <a:effectLst/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1~300</a:t>
                      </a:r>
                    </a:p>
                  </a:txBody>
                  <a:tcPr marL="64770" marR="64770" marT="17907" marB="17907" anchor="ctr">
                    <a:lnL w="17907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7907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7907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7907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 dirty="0">
                          <a:solidFill>
                            <a:srgbClr val="00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43,630 </a:t>
                      </a:r>
                    </a:p>
                  </a:txBody>
                  <a:tcPr marL="64770" marR="64770" marT="17907" marB="17907" anchor="ctr">
                    <a:lnL w="17907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7907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7907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7907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31,578 </a:t>
                      </a:r>
                    </a:p>
                  </a:txBody>
                  <a:tcPr marL="64770" marR="64770" marT="17907" marB="17907" anchor="ctr">
                    <a:lnL w="17907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7907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7907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7907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 dirty="0">
                          <a:solidFill>
                            <a:srgbClr val="00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723.8 </a:t>
                      </a:r>
                    </a:p>
                  </a:txBody>
                  <a:tcPr marL="64770" marR="64770" marT="17907" marB="17907" anchor="ctr">
                    <a:lnL w="17907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7907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7907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7907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 dirty="0">
                          <a:solidFill>
                            <a:srgbClr val="00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870 </a:t>
                      </a:r>
                    </a:p>
                  </a:txBody>
                  <a:tcPr marL="64770" marR="64770" marT="17907" marB="17907" anchor="ctr">
                    <a:lnL w="17907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7907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7907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41590221"/>
                  </a:ext>
                </a:extLst>
              </a:tr>
              <a:tr h="22662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0">
                          <a:solidFill>
                            <a:srgbClr val="000000"/>
                          </a:solidFill>
                          <a:effectLst/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301</a:t>
                      </a: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이상</a:t>
                      </a:r>
                    </a:p>
                  </a:txBody>
                  <a:tcPr marL="64770" marR="64770" marT="17907" marB="17907" anchor="ctr">
                    <a:lnL w="17907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7907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7907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7907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34,618 </a:t>
                      </a:r>
                    </a:p>
                  </a:txBody>
                  <a:tcPr marL="64770" marR="64770" marT="17907" marB="17907" anchor="ctr">
                    <a:lnL w="17907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7907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7907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7907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36,033 </a:t>
                      </a:r>
                    </a:p>
                  </a:txBody>
                  <a:tcPr marL="64770" marR="64770" marT="17907" marB="17907" anchor="ctr">
                    <a:lnL w="17907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7907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7907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7907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1,040.9 </a:t>
                      </a:r>
                    </a:p>
                  </a:txBody>
                  <a:tcPr marL="64770" marR="64770" marT="17907" marB="17907" anchor="ctr">
                    <a:lnL w="17907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7907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7907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7907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 dirty="0">
                          <a:solidFill>
                            <a:srgbClr val="00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1,120 </a:t>
                      </a:r>
                    </a:p>
                  </a:txBody>
                  <a:tcPr marL="64770" marR="64770" marT="17907" marB="17907" anchor="ctr">
                    <a:lnL w="17907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7907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7907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29159244"/>
                  </a:ext>
                </a:extLst>
              </a:tr>
              <a:tr h="25436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군부대</a:t>
                      </a: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ffectLst/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,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나눔스퀘어 Bold" panose="020B0600000101010101" pitchFamily="50" charset="-127"/>
                        <a:ea typeface="나눔스퀘어 Bold" panose="020B0600000101010101" pitchFamily="50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제조업소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나눔스퀘어 Bold" panose="020B0600000101010101" pitchFamily="50" charset="-127"/>
                        <a:ea typeface="나눔스퀘어 Bold" panose="020B0600000101010101" pitchFamily="50" charset="-127"/>
                      </a:endParaRPr>
                    </a:p>
                  </a:txBody>
                  <a:tcPr marL="64770" marR="64770" marT="17907" marB="17907" anchor="ctr">
                    <a:lnL w="17907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7907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7907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7907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 dirty="0">
                          <a:solidFill>
                            <a:srgbClr val="000000"/>
                          </a:solidFill>
                          <a:effectLst/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1~300</a:t>
                      </a:r>
                    </a:p>
                  </a:txBody>
                  <a:tcPr marL="64770" marR="64770" marT="17907" marB="17907" anchor="ctr">
                    <a:lnL w="17907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7907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7907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7907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4,278 </a:t>
                      </a:r>
                    </a:p>
                  </a:txBody>
                  <a:tcPr marL="64770" marR="64770" marT="17907" marB="17907" anchor="ctr">
                    <a:lnL w="17907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7907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7907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7907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3,700 </a:t>
                      </a:r>
                    </a:p>
                  </a:txBody>
                  <a:tcPr marL="64770" marR="64770" marT="17907" marB="17907" anchor="ctr">
                    <a:lnL w="17907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7907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7907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7907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864.9 </a:t>
                      </a:r>
                    </a:p>
                  </a:txBody>
                  <a:tcPr marL="64770" marR="64770" marT="17907" marB="17907" anchor="ctr">
                    <a:lnL w="17907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7907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7907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7907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 dirty="0">
                          <a:solidFill>
                            <a:srgbClr val="00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870 </a:t>
                      </a:r>
                    </a:p>
                  </a:txBody>
                  <a:tcPr marL="64770" marR="64770" marT="17907" marB="17907" anchor="ctr">
                    <a:lnL w="17907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7907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7907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14506269"/>
                  </a:ext>
                </a:extLst>
              </a:tr>
              <a:tr h="22662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301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이상</a:t>
                      </a:r>
                    </a:p>
                  </a:txBody>
                  <a:tcPr marL="64770" marR="64770" marT="17907" marB="17907" anchor="ctr">
                    <a:lnL w="17907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7907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7907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7907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44,990 </a:t>
                      </a:r>
                    </a:p>
                  </a:txBody>
                  <a:tcPr marL="64770" marR="64770" marT="17907" marB="17907" anchor="ctr">
                    <a:lnL w="17907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7907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7907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7907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 dirty="0">
                          <a:solidFill>
                            <a:srgbClr val="00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41,461 </a:t>
                      </a:r>
                    </a:p>
                  </a:txBody>
                  <a:tcPr marL="64770" marR="64770" marT="17907" marB="17907" anchor="ctr">
                    <a:lnL w="17907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7907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7907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7907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921.6 </a:t>
                      </a:r>
                    </a:p>
                  </a:txBody>
                  <a:tcPr marL="64770" marR="64770" marT="17907" marB="17907" anchor="ctr">
                    <a:lnL w="17907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7907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7907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7907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 dirty="0">
                          <a:solidFill>
                            <a:srgbClr val="00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940 </a:t>
                      </a:r>
                    </a:p>
                  </a:txBody>
                  <a:tcPr marL="64770" marR="64770" marT="17907" marB="17907" anchor="ctr">
                    <a:lnL w="17907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7907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7907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73072886"/>
                  </a:ext>
                </a:extLst>
              </a:tr>
              <a:tr h="25436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학교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나눔스퀘어 Bold" panose="020B0600000101010101" pitchFamily="50" charset="-127"/>
                        <a:ea typeface="나눔스퀘어 Bold" panose="020B0600000101010101" pitchFamily="50" charset="-127"/>
                      </a:endParaRPr>
                    </a:p>
                  </a:txBody>
                  <a:tcPr marL="64770" marR="64770" marT="17907" marB="17907" anchor="ctr">
                    <a:lnL w="17907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7907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7907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7907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톤당</a:t>
                      </a:r>
                    </a:p>
                  </a:txBody>
                  <a:tcPr marL="64770" marR="64770" marT="17907" marB="17907" anchor="ctr">
                    <a:lnL w="17907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7907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7907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7907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4,176 </a:t>
                      </a:r>
                    </a:p>
                  </a:txBody>
                  <a:tcPr marL="64770" marR="64770" marT="17907" marB="17907" anchor="ctr">
                    <a:lnL w="17907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7907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7907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7907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 dirty="0">
                          <a:solidFill>
                            <a:srgbClr val="00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3,355 </a:t>
                      </a:r>
                    </a:p>
                  </a:txBody>
                  <a:tcPr marL="64770" marR="64770" marT="17907" marB="17907" anchor="ctr">
                    <a:lnL w="17907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7907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7907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7907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803.4 </a:t>
                      </a:r>
                    </a:p>
                  </a:txBody>
                  <a:tcPr marL="64770" marR="64770" marT="17907" marB="17907" anchor="ctr">
                    <a:lnL w="17907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7907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7907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7907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 dirty="0">
                          <a:solidFill>
                            <a:srgbClr val="00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830 </a:t>
                      </a:r>
                    </a:p>
                  </a:txBody>
                  <a:tcPr marL="64770" marR="64770" marT="17907" marB="17907" anchor="ctr">
                    <a:lnL w="17907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7907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7907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57259311"/>
                  </a:ext>
                </a:extLst>
              </a:tr>
              <a:tr h="226629">
                <a:tc rowSpan="3"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-50" dirty="0">
                          <a:solidFill>
                            <a:srgbClr val="000000"/>
                          </a:solidFill>
                          <a:effectLst/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욕탕용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나눔스퀘어 Bold" panose="020B0600000101010101" pitchFamily="50" charset="-127"/>
                        <a:ea typeface="나눔스퀘어 Bold" panose="020B0600000101010101" pitchFamily="50" charset="-127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 w="17907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7907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2385" cap="flat" cmpd="dbl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6F7"/>
                    </a:solidFill>
                  </a:tcPr>
                </a:tc>
                <a:tc rowSpan="3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-150" dirty="0">
                          <a:solidFill>
                            <a:srgbClr val="000000"/>
                          </a:solidFill>
                          <a:effectLst/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1~1,000</a:t>
                      </a:r>
                      <a:endParaRPr lang="en-US" sz="1200" kern="0" spc="0" dirty="0">
                        <a:solidFill>
                          <a:srgbClr val="000000"/>
                        </a:solidFill>
                        <a:effectLst/>
                        <a:latin typeface="나눔스퀘어 Bold" panose="020B0600000101010101" pitchFamily="50" charset="-127"/>
                        <a:ea typeface="나눔스퀘어 Bold" panose="020B0600000101010101" pitchFamily="50" charset="-127"/>
                      </a:endParaRPr>
                    </a:p>
                  </a:txBody>
                  <a:tcPr marL="64770" marR="64770" marT="17907" marB="17907" anchor="ctr">
                    <a:lnL w="17907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7907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7907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7907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521 </a:t>
                      </a:r>
                    </a:p>
                  </a:txBody>
                  <a:tcPr marL="64770" marR="64770" marT="17907" marB="17907" anchor="ctr">
                    <a:lnL w="17907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7907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7907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7907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353 </a:t>
                      </a:r>
                    </a:p>
                  </a:txBody>
                  <a:tcPr marL="64770" marR="64770" marT="17907" marB="17907" anchor="ctr">
                    <a:lnL w="17907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7907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7907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7907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677.8 </a:t>
                      </a:r>
                    </a:p>
                  </a:txBody>
                  <a:tcPr marL="64770" marR="64770" marT="17907" marB="17907" anchor="ctr">
                    <a:lnL w="17907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7907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7907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7907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 dirty="0">
                          <a:solidFill>
                            <a:srgbClr val="00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590 </a:t>
                      </a:r>
                    </a:p>
                  </a:txBody>
                  <a:tcPr marL="64770" marR="64770" marT="17907" marB="17907" anchor="ctr">
                    <a:lnL w="17907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7907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7907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88465640"/>
                  </a:ext>
                </a:extLst>
              </a:tr>
              <a:tr h="226629"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-150" dirty="0">
                          <a:solidFill>
                            <a:srgbClr val="000000"/>
                          </a:solidFill>
                          <a:effectLst/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1,001~3,000</a:t>
                      </a:r>
                      <a:endParaRPr lang="en-US" sz="1200" kern="0" spc="0" dirty="0">
                        <a:solidFill>
                          <a:srgbClr val="000000"/>
                        </a:solidFill>
                        <a:effectLst/>
                        <a:latin typeface="나눔스퀘어 Bold" panose="020B0600000101010101" pitchFamily="50" charset="-127"/>
                        <a:ea typeface="나눔스퀘어 Bold" panose="020B0600000101010101" pitchFamily="50" charset="-127"/>
                      </a:endParaRPr>
                    </a:p>
                  </a:txBody>
                  <a:tcPr marL="64770" marR="64770" marT="17907" marB="17907" anchor="ctr">
                    <a:lnL w="17907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7907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7907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7907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1,084 </a:t>
                      </a:r>
                    </a:p>
                  </a:txBody>
                  <a:tcPr marL="64770" marR="64770" marT="17907" marB="17907" anchor="ctr">
                    <a:lnL w="17907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7907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7907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7907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929 </a:t>
                      </a:r>
                    </a:p>
                  </a:txBody>
                  <a:tcPr marL="64770" marR="64770" marT="17907" marB="17907" anchor="ctr">
                    <a:lnL w="17907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7907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7907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7907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857.1 </a:t>
                      </a:r>
                    </a:p>
                  </a:txBody>
                  <a:tcPr marL="64770" marR="64770" marT="17907" marB="17907" anchor="ctr">
                    <a:lnL w="17907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7907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7907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7907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 dirty="0">
                          <a:solidFill>
                            <a:srgbClr val="00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810 </a:t>
                      </a:r>
                    </a:p>
                  </a:txBody>
                  <a:tcPr marL="64770" marR="64770" marT="17907" marB="17907" anchor="ctr">
                    <a:lnL w="17907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7907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7907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86285478"/>
                  </a:ext>
                </a:extLst>
              </a:tr>
              <a:tr h="254364"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-150" dirty="0">
                          <a:solidFill>
                            <a:srgbClr val="000000"/>
                          </a:solidFill>
                          <a:effectLst/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3,001</a:t>
                      </a:r>
                      <a:r>
                        <a:rPr lang="ko-KR" altLang="en-US" sz="1200" kern="0" spc="-150" dirty="0">
                          <a:solidFill>
                            <a:srgbClr val="000000"/>
                          </a:solidFill>
                          <a:effectLst/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이상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나눔스퀘어 Bold" panose="020B0600000101010101" pitchFamily="50" charset="-127"/>
                        <a:ea typeface="나눔스퀘어 Bold" panose="020B0600000101010101" pitchFamily="50" charset="-127"/>
                      </a:endParaRPr>
                    </a:p>
                  </a:txBody>
                  <a:tcPr marL="64770" marR="64770" marT="17907" marB="17907" anchor="ctr">
                    <a:lnL w="17907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7907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7907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2385" cap="flat" cmpd="dbl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203 </a:t>
                      </a:r>
                    </a:p>
                  </a:txBody>
                  <a:tcPr marL="64770" marR="64770" marT="17907" marB="17907" anchor="ctr">
                    <a:lnL w="17907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7907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7907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2385" cap="flat" cmpd="dbl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 dirty="0">
                          <a:solidFill>
                            <a:srgbClr val="00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192 </a:t>
                      </a:r>
                    </a:p>
                  </a:txBody>
                  <a:tcPr marL="64770" marR="64770" marT="17907" marB="17907" anchor="ctr">
                    <a:lnL w="17907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7907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7907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2385" cap="flat" cmpd="dbl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 dirty="0">
                          <a:solidFill>
                            <a:srgbClr val="00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948.4 </a:t>
                      </a:r>
                    </a:p>
                  </a:txBody>
                  <a:tcPr marL="64770" marR="64770" marT="17907" marB="17907" anchor="ctr">
                    <a:lnL w="17907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7907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7907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2385" cap="flat" cmpd="dbl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 dirty="0">
                          <a:solidFill>
                            <a:srgbClr val="00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990 </a:t>
                      </a:r>
                    </a:p>
                  </a:txBody>
                  <a:tcPr marL="64770" marR="64770" marT="17907" marB="17907" anchor="ctr">
                    <a:lnL w="17907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7907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2385" cap="flat" cmpd="dbl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24194785"/>
                  </a:ext>
                </a:extLst>
              </a:tr>
              <a:tr h="254364">
                <a:tc gridSpan="3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-50" dirty="0">
                          <a:solidFill>
                            <a:srgbClr val="000000"/>
                          </a:solidFill>
                          <a:effectLst/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합계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나눔스퀘어 Bold" panose="020B0600000101010101" pitchFamily="50" charset="-127"/>
                        <a:ea typeface="나눔스퀘어 Bold" panose="020B0600000101010101" pitchFamily="50" charset="-127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 w="17907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2385" cap="flat" cmpd="dbl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5959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6F7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0" spc="0">
                          <a:solidFill>
                            <a:srgbClr val="00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345,648</a:t>
                      </a:r>
                      <a:endParaRPr lang="en-US" sz="1200" kern="0" spc="0">
                        <a:solidFill>
                          <a:srgbClr val="000000"/>
                        </a:solidFill>
                        <a:effectLst/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marL="64770" marR="64770" marT="17907" marB="17907" anchor="ctr">
                    <a:lnL w="17907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7907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2385" cap="flat" cmpd="dbl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5959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0" spc="0">
                          <a:solidFill>
                            <a:srgbClr val="00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214,015</a:t>
                      </a:r>
                      <a:endParaRPr lang="en-US" sz="1200" kern="0" spc="0">
                        <a:solidFill>
                          <a:srgbClr val="000000"/>
                        </a:solidFill>
                        <a:effectLst/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marL="64770" marR="64770" marT="17907" marB="17907" anchor="ctr">
                    <a:lnL w="17907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7907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2385" cap="flat" cmpd="dbl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5959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0" spc="0" dirty="0">
                          <a:solidFill>
                            <a:srgbClr val="00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619.2 </a:t>
                      </a:r>
                      <a:endParaRPr lang="en-US" sz="1200" kern="0" spc="0" dirty="0">
                        <a:solidFill>
                          <a:srgbClr val="000000"/>
                        </a:solidFill>
                        <a:effectLst/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marL="64770" marR="64770" marT="17907" marB="17907" anchor="ctr">
                    <a:lnL w="17907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7907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2385" cap="flat" cmpd="dbl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5959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marL="64770" marR="64770" marT="17907" marB="17907" anchor="ctr">
                    <a:lnL w="17907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2385" cap="flat" cmpd="dbl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5959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5822426"/>
                  </a:ext>
                </a:extLst>
              </a:tr>
            </a:tbl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585A8FF6-8A3C-A6CF-0CBF-CAAB2261C548}"/>
              </a:ext>
            </a:extLst>
          </p:cNvPr>
          <p:cNvSpPr txBox="1"/>
          <p:nvPr/>
        </p:nvSpPr>
        <p:spPr>
          <a:xfrm>
            <a:off x="357869" y="113586"/>
            <a:ext cx="105813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dirty="0">
                <a:ln>
                  <a:solidFill>
                    <a:schemeClr val="bg2">
                      <a:lumMod val="50000"/>
                      <a:alpha val="15000"/>
                    </a:schemeClr>
                  </a:solidFill>
                </a:ln>
                <a:solidFill>
                  <a:schemeClr val="bg1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3. </a:t>
            </a:r>
            <a:r>
              <a:rPr lang="ko-KR" altLang="en-US" sz="2800" dirty="0">
                <a:ln>
                  <a:solidFill>
                    <a:schemeClr val="bg2">
                      <a:lumMod val="50000"/>
                      <a:alpha val="15000"/>
                    </a:schemeClr>
                  </a:solidFill>
                </a:ln>
                <a:solidFill>
                  <a:schemeClr val="bg1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상수도 사업 현황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3B1A1B1-805A-6251-E6F8-96A5479FEA7C}"/>
              </a:ext>
            </a:extLst>
          </p:cNvPr>
          <p:cNvSpPr txBox="1"/>
          <p:nvPr/>
        </p:nvSpPr>
        <p:spPr>
          <a:xfrm>
            <a:off x="1034813" y="1192410"/>
            <a:ext cx="9781410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0" h="38100"/>
            </a:sp3d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b="1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인천광역시 상수도 세부 업종별</a:t>
            </a:r>
            <a:r>
              <a:rPr lang="en-US" altLang="ko-KR" b="1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·</a:t>
            </a:r>
            <a:r>
              <a:rPr lang="ko-KR" altLang="en-US" b="1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단계별 요금 부과 현황</a:t>
            </a:r>
          </a:p>
        </p:txBody>
      </p:sp>
      <p:pic>
        <p:nvPicPr>
          <p:cNvPr id="8" name="Picture 3" descr="D:\0.DATA(-2016)\파워포인트 자료\소스_PNG 이미지\#기타아이콘\0120.png">
            <a:extLst>
              <a:ext uri="{FF2B5EF4-FFF2-40B4-BE49-F238E27FC236}">
                <a16:creationId xmlns:a16="http://schemas.microsoft.com/office/drawing/2014/main" id="{76E212F2-3AC2-626A-1005-99ECDA66500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1192410"/>
            <a:ext cx="349013" cy="3490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9" name="차트 8">
            <a:extLst>
              <a:ext uri="{FF2B5EF4-FFF2-40B4-BE49-F238E27FC236}">
                <a16:creationId xmlns:a16="http://schemas.microsoft.com/office/drawing/2014/main" id="{54429B9C-6215-2378-2BE4-0C1C8E91987C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525441052"/>
              </p:ext>
            </p:extLst>
          </p:nvPr>
        </p:nvGraphicFramePr>
        <p:xfrm>
          <a:off x="7293718" y="1383282"/>
          <a:ext cx="4572000" cy="274095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0" name="차트 9">
            <a:extLst>
              <a:ext uri="{FF2B5EF4-FFF2-40B4-BE49-F238E27FC236}">
                <a16:creationId xmlns:a16="http://schemas.microsoft.com/office/drawing/2014/main" id="{E810180D-FF87-00AA-B095-FA4B8AF67DE2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345200138"/>
              </p:ext>
            </p:extLst>
          </p:nvPr>
        </p:nvGraphicFramePr>
        <p:xfrm>
          <a:off x="7293718" y="3923231"/>
          <a:ext cx="4584326" cy="272975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27888991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7EDD7FDC-D283-A4D2-3E93-F6986D416BC7}"/>
              </a:ext>
            </a:extLst>
          </p:cNvPr>
          <p:cNvSpPr txBox="1"/>
          <p:nvPr/>
        </p:nvSpPr>
        <p:spPr>
          <a:xfrm>
            <a:off x="858630" y="3020785"/>
            <a:ext cx="595223" cy="788023"/>
          </a:xfrm>
          <a:prstGeom prst="rect">
            <a:avLst/>
          </a:prstGeom>
          <a:noFill/>
          <a:ln w="25400">
            <a:noFill/>
          </a:ln>
          <a:effectLst/>
        </p:spPr>
        <p:txBody>
          <a:bodyPr wrap="square" lIns="0" tIns="0" rIns="0" bIns="0" rtlCol="0" anchor="b" anchorCtr="0">
            <a:noAutofit/>
          </a:bodyPr>
          <a:lstStyle/>
          <a:p>
            <a:pPr algn="ctr">
              <a:buNone/>
            </a:pPr>
            <a:r>
              <a:rPr lang="en-US" altLang="ko-KR" sz="5400" b="1" dirty="0">
                <a:solidFill>
                  <a:srgbClr val="0A396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울릉도M" panose="02030600000101010101" pitchFamily="18" charset="-127"/>
                <a:ea typeface="HY울릉도M" panose="02030600000101010101" pitchFamily="18" charset="-127"/>
              </a:rPr>
              <a:t>4</a:t>
            </a:r>
            <a:endParaRPr lang="ko-KR" altLang="en-US" sz="5400" b="1" dirty="0">
              <a:solidFill>
                <a:srgbClr val="0A3967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울릉도M" panose="02030600000101010101" pitchFamily="18" charset="-127"/>
              <a:ea typeface="HY울릉도M" panose="02030600000101010101" pitchFamily="18" charset="-127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18C7E66-E43F-830D-3C43-284C89E341A9}"/>
              </a:ext>
            </a:extLst>
          </p:cNvPr>
          <p:cNvSpPr txBox="1"/>
          <p:nvPr/>
        </p:nvSpPr>
        <p:spPr>
          <a:xfrm>
            <a:off x="1649795" y="3144889"/>
            <a:ext cx="8668488" cy="539811"/>
          </a:xfrm>
          <a:prstGeom prst="rect">
            <a:avLst/>
          </a:prstGeom>
          <a:noFill/>
          <a:ln w="25400">
            <a:noFill/>
          </a:ln>
          <a:effectLst/>
        </p:spPr>
        <p:txBody>
          <a:bodyPr wrap="square" lIns="0" tIns="0" rIns="0" bIns="0" rtlCol="0" anchor="ctr" anchorCtr="0">
            <a:noAutofit/>
          </a:bodyPr>
          <a:lstStyle/>
          <a:p>
            <a:pPr algn="just">
              <a:buNone/>
            </a:pPr>
            <a:r>
              <a:rPr lang="ko-KR" altLang="en-US" sz="3600" dirty="0">
                <a:solidFill>
                  <a:schemeClr val="tx1">
                    <a:lumMod val="75000"/>
                    <a:lumOff val="2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상수도 요금 인상 및 제도 개선 필요성</a:t>
            </a:r>
          </a:p>
        </p:txBody>
      </p:sp>
    </p:spTree>
    <p:extLst>
      <p:ext uri="{BB962C8B-B14F-4D97-AF65-F5344CB8AC3E}">
        <p14:creationId xmlns:p14="http://schemas.microsoft.com/office/powerpoint/2010/main" val="119315328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BA15A9CA-A496-CD82-B369-D66997306C89}"/>
              </a:ext>
            </a:extLst>
          </p:cNvPr>
          <p:cNvSpPr txBox="1"/>
          <p:nvPr/>
        </p:nvSpPr>
        <p:spPr>
          <a:xfrm>
            <a:off x="357869" y="113586"/>
            <a:ext cx="105813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dirty="0">
                <a:ln>
                  <a:solidFill>
                    <a:schemeClr val="bg2">
                      <a:lumMod val="50000"/>
                      <a:alpha val="15000"/>
                    </a:schemeClr>
                  </a:solidFill>
                </a:ln>
                <a:solidFill>
                  <a:schemeClr val="bg1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4. </a:t>
            </a:r>
            <a:r>
              <a:rPr lang="ko-KR" altLang="en-US" sz="2800" dirty="0">
                <a:ln>
                  <a:solidFill>
                    <a:schemeClr val="bg2">
                      <a:lumMod val="50000"/>
                      <a:alpha val="15000"/>
                    </a:schemeClr>
                  </a:solidFill>
                </a:ln>
                <a:solidFill>
                  <a:schemeClr val="bg1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상수도 요금인상 및 제도개선 필요성</a:t>
            </a:r>
          </a:p>
        </p:txBody>
      </p:sp>
      <p:sp>
        <p:nvSpPr>
          <p:cNvPr id="3" name="슬라이드 번호 개체 틀 3">
            <a:extLst>
              <a:ext uri="{FF2B5EF4-FFF2-40B4-BE49-F238E27FC236}">
                <a16:creationId xmlns:a16="http://schemas.microsoft.com/office/drawing/2014/main" id="{01AE9999-39D8-13E9-203C-23B3BB273F8B}"/>
              </a:ext>
            </a:extLst>
          </p:cNvPr>
          <p:cNvSpPr txBox="1">
            <a:spLocks/>
          </p:cNvSpPr>
          <p:nvPr/>
        </p:nvSpPr>
        <p:spPr>
          <a:xfrm>
            <a:off x="9370996" y="6577059"/>
            <a:ext cx="2743200" cy="280942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b="1" kern="120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A9013713-8F85-4DC6-9CD9-6D7320748E27}" type="slidenum">
              <a:rPr lang="ko-KR" altLang="en-US" sz="1400" smtClean="0">
                <a:solidFill>
                  <a:schemeClr val="bg1">
                    <a:lumMod val="50000"/>
                  </a:schemeClr>
                </a:solidFill>
              </a:rPr>
              <a:pPr algn="r"/>
              <a:t>15</a:t>
            </a:fld>
            <a:endParaRPr lang="ko-KR" altLang="en-US" sz="14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2" name="순서도: 데이터 1">
            <a:extLst>
              <a:ext uri="{FF2B5EF4-FFF2-40B4-BE49-F238E27FC236}">
                <a16:creationId xmlns:a16="http://schemas.microsoft.com/office/drawing/2014/main" id="{DF0A59DF-D586-5A1D-0967-2B2972BC5CAE}"/>
              </a:ext>
            </a:extLst>
          </p:cNvPr>
          <p:cNvSpPr/>
          <p:nvPr/>
        </p:nvSpPr>
        <p:spPr>
          <a:xfrm rot="10800000">
            <a:off x="1419863" y="1255221"/>
            <a:ext cx="3609565" cy="277762"/>
          </a:xfrm>
          <a:custGeom>
            <a:avLst/>
            <a:gdLst>
              <a:gd name="connsiteX0" fmla="*/ 0 w 10000"/>
              <a:gd name="connsiteY0" fmla="*/ 10000 h 10000"/>
              <a:gd name="connsiteX1" fmla="*/ 2000 w 10000"/>
              <a:gd name="connsiteY1" fmla="*/ 0 h 10000"/>
              <a:gd name="connsiteX2" fmla="*/ 10000 w 10000"/>
              <a:gd name="connsiteY2" fmla="*/ 0 h 10000"/>
              <a:gd name="connsiteX3" fmla="*/ 8000 w 10000"/>
              <a:gd name="connsiteY3" fmla="*/ 10000 h 10000"/>
              <a:gd name="connsiteX4" fmla="*/ 0 w 10000"/>
              <a:gd name="connsiteY4" fmla="*/ 10000 h 10000"/>
              <a:gd name="connsiteX0" fmla="*/ 0 w 10000"/>
              <a:gd name="connsiteY0" fmla="*/ 10000 h 10000"/>
              <a:gd name="connsiteX1" fmla="*/ 2000 w 10000"/>
              <a:gd name="connsiteY1" fmla="*/ 0 h 10000"/>
              <a:gd name="connsiteX2" fmla="*/ 10000 w 10000"/>
              <a:gd name="connsiteY2" fmla="*/ 0 h 10000"/>
              <a:gd name="connsiteX3" fmla="*/ 8943 w 10000"/>
              <a:gd name="connsiteY3" fmla="*/ 9200 h 10000"/>
              <a:gd name="connsiteX4" fmla="*/ 0 w 10000"/>
              <a:gd name="connsiteY4" fmla="*/ 10000 h 10000"/>
              <a:gd name="connsiteX0" fmla="*/ 0 w 9000"/>
              <a:gd name="connsiteY0" fmla="*/ 9200 h 9200"/>
              <a:gd name="connsiteX1" fmla="*/ 1000 w 9000"/>
              <a:gd name="connsiteY1" fmla="*/ 0 h 9200"/>
              <a:gd name="connsiteX2" fmla="*/ 9000 w 9000"/>
              <a:gd name="connsiteY2" fmla="*/ 0 h 9200"/>
              <a:gd name="connsiteX3" fmla="*/ 7943 w 9000"/>
              <a:gd name="connsiteY3" fmla="*/ 9200 h 9200"/>
              <a:gd name="connsiteX4" fmla="*/ 0 w 9000"/>
              <a:gd name="connsiteY4" fmla="*/ 9200 h 9200"/>
              <a:gd name="connsiteX0" fmla="*/ 0 w 10000"/>
              <a:gd name="connsiteY0" fmla="*/ 10000 h 10000"/>
              <a:gd name="connsiteX1" fmla="*/ 1111 w 10000"/>
              <a:gd name="connsiteY1" fmla="*/ 0 h 10000"/>
              <a:gd name="connsiteX2" fmla="*/ 10000 w 10000"/>
              <a:gd name="connsiteY2" fmla="*/ 0 h 10000"/>
              <a:gd name="connsiteX3" fmla="*/ 8826 w 10000"/>
              <a:gd name="connsiteY3" fmla="*/ 10000 h 10000"/>
              <a:gd name="connsiteX4" fmla="*/ 0 w 10000"/>
              <a:gd name="connsiteY4" fmla="*/ 10000 h 10000"/>
              <a:gd name="connsiteX0" fmla="*/ 0 w 10000"/>
              <a:gd name="connsiteY0" fmla="*/ 10000 h 10000"/>
              <a:gd name="connsiteX1" fmla="*/ 1111 w 10000"/>
              <a:gd name="connsiteY1" fmla="*/ 0 h 10000"/>
              <a:gd name="connsiteX2" fmla="*/ 10000 w 10000"/>
              <a:gd name="connsiteY2" fmla="*/ 0 h 10000"/>
              <a:gd name="connsiteX3" fmla="*/ 8826 w 10000"/>
              <a:gd name="connsiteY3" fmla="*/ 10000 h 10000"/>
              <a:gd name="connsiteX4" fmla="*/ 0 w 10000"/>
              <a:gd name="connsiteY4" fmla="*/ 10000 h 10000"/>
              <a:gd name="connsiteX0" fmla="*/ 0 w 10000"/>
              <a:gd name="connsiteY0" fmla="*/ 10000 h 10000"/>
              <a:gd name="connsiteX1" fmla="*/ 1111 w 10000"/>
              <a:gd name="connsiteY1" fmla="*/ 0 h 10000"/>
              <a:gd name="connsiteX2" fmla="*/ 10000 w 10000"/>
              <a:gd name="connsiteY2" fmla="*/ 0 h 10000"/>
              <a:gd name="connsiteX3" fmla="*/ 8826 w 10000"/>
              <a:gd name="connsiteY3" fmla="*/ 10000 h 10000"/>
              <a:gd name="connsiteX4" fmla="*/ 0 w 10000"/>
              <a:gd name="connsiteY4" fmla="*/ 10000 h 10000"/>
              <a:gd name="connsiteX0" fmla="*/ 0 w 10068"/>
              <a:gd name="connsiteY0" fmla="*/ 10000 h 10000"/>
              <a:gd name="connsiteX1" fmla="*/ 1111 w 10068"/>
              <a:gd name="connsiteY1" fmla="*/ 0 h 10000"/>
              <a:gd name="connsiteX2" fmla="*/ 10000 w 10068"/>
              <a:gd name="connsiteY2" fmla="*/ 0 h 10000"/>
              <a:gd name="connsiteX3" fmla="*/ 8826 w 10068"/>
              <a:gd name="connsiteY3" fmla="*/ 10000 h 10000"/>
              <a:gd name="connsiteX4" fmla="*/ 0 w 10068"/>
              <a:gd name="connsiteY4" fmla="*/ 10000 h 10000"/>
              <a:gd name="connsiteX0" fmla="*/ 0 w 10000"/>
              <a:gd name="connsiteY0" fmla="*/ 10000 h 10000"/>
              <a:gd name="connsiteX1" fmla="*/ 1111 w 10000"/>
              <a:gd name="connsiteY1" fmla="*/ 0 h 10000"/>
              <a:gd name="connsiteX2" fmla="*/ 10000 w 10000"/>
              <a:gd name="connsiteY2" fmla="*/ 0 h 10000"/>
              <a:gd name="connsiteX3" fmla="*/ 8826 w 10000"/>
              <a:gd name="connsiteY3" fmla="*/ 10000 h 10000"/>
              <a:gd name="connsiteX4" fmla="*/ 0 w 10000"/>
              <a:gd name="connsiteY4" fmla="*/ 10000 h 10000"/>
              <a:gd name="connsiteX0" fmla="*/ 0 w 10000"/>
              <a:gd name="connsiteY0" fmla="*/ 10000 h 10000"/>
              <a:gd name="connsiteX1" fmla="*/ 1111 w 10000"/>
              <a:gd name="connsiteY1" fmla="*/ 0 h 10000"/>
              <a:gd name="connsiteX2" fmla="*/ 10000 w 10000"/>
              <a:gd name="connsiteY2" fmla="*/ 0 h 10000"/>
              <a:gd name="connsiteX3" fmla="*/ 8826 w 10000"/>
              <a:gd name="connsiteY3" fmla="*/ 10000 h 10000"/>
              <a:gd name="connsiteX4" fmla="*/ 0 w 10000"/>
              <a:gd name="connsiteY4" fmla="*/ 10000 h 10000"/>
              <a:gd name="connsiteX0" fmla="*/ 0 w 10000"/>
              <a:gd name="connsiteY0" fmla="*/ 10000 h 10000"/>
              <a:gd name="connsiteX1" fmla="*/ 1111 w 10000"/>
              <a:gd name="connsiteY1" fmla="*/ 0 h 10000"/>
              <a:gd name="connsiteX2" fmla="*/ 10000 w 10000"/>
              <a:gd name="connsiteY2" fmla="*/ 0 h 10000"/>
              <a:gd name="connsiteX3" fmla="*/ 8826 w 10000"/>
              <a:gd name="connsiteY3" fmla="*/ 10000 h 10000"/>
              <a:gd name="connsiteX4" fmla="*/ 0 w 10000"/>
              <a:gd name="connsiteY4" fmla="*/ 10000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000" h="10000">
                <a:moveTo>
                  <a:pt x="0" y="10000"/>
                </a:moveTo>
                <a:cubicBezTo>
                  <a:pt x="370" y="6667"/>
                  <a:pt x="180" y="7154"/>
                  <a:pt x="1111" y="0"/>
                </a:cubicBezTo>
                <a:lnTo>
                  <a:pt x="10000" y="0"/>
                </a:lnTo>
                <a:cubicBezTo>
                  <a:pt x="9172" y="8918"/>
                  <a:pt x="9217" y="6667"/>
                  <a:pt x="8826" y="10000"/>
                </a:cubicBezTo>
                <a:lnTo>
                  <a:pt x="0" y="10000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3" name="Rectangle 34">
            <a:extLst>
              <a:ext uri="{FF2B5EF4-FFF2-40B4-BE49-F238E27FC236}">
                <a16:creationId xmlns:a16="http://schemas.microsoft.com/office/drawing/2014/main" id="{D055D4CF-E645-35B0-EC49-AE677B2954FB}"/>
              </a:ext>
            </a:extLst>
          </p:cNvPr>
          <p:cNvSpPr/>
          <p:nvPr/>
        </p:nvSpPr>
        <p:spPr>
          <a:xfrm>
            <a:off x="1557523" y="1194047"/>
            <a:ext cx="4359801" cy="400110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>
              <a:defRPr/>
            </a:pPr>
            <a:r>
              <a:rPr lang="ko-KR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NanumSquare" charset="0"/>
              </a:rPr>
              <a:t>인천광역시의 재정 건전성</a:t>
            </a:r>
            <a:endParaRPr lang="en-US" altLang="ko-KR" sz="2000" b="1" dirty="0">
              <a:solidFill>
                <a:schemeClr val="tx1">
                  <a:lumMod val="75000"/>
                  <a:lumOff val="2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NanumSquare" charset="0"/>
            </a:endParaRPr>
          </a:p>
        </p:txBody>
      </p:sp>
      <p:graphicFrame>
        <p:nvGraphicFramePr>
          <p:cNvPr id="24" name="표 23">
            <a:extLst>
              <a:ext uri="{FF2B5EF4-FFF2-40B4-BE49-F238E27FC236}">
                <a16:creationId xmlns:a16="http://schemas.microsoft.com/office/drawing/2014/main" id="{9646DB0D-E6A2-3389-5253-8D8BCF1081A2}"/>
              </a:ext>
            </a:extLst>
          </p:cNvPr>
          <p:cNvGraphicFramePr>
            <a:graphicFrameLocks noGrp="1"/>
          </p:cNvGraphicFramePr>
          <p:nvPr/>
        </p:nvGraphicFramePr>
        <p:xfrm>
          <a:off x="4436072" y="4663203"/>
          <a:ext cx="5716645" cy="1548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559675">
                  <a:extLst>
                    <a:ext uri="{9D8B030D-6E8A-4147-A177-3AD203B41FA5}">
                      <a16:colId xmlns:a16="http://schemas.microsoft.com/office/drawing/2014/main" val="3334022327"/>
                    </a:ext>
                  </a:extLst>
                </a:gridCol>
                <a:gridCol w="831394">
                  <a:extLst>
                    <a:ext uri="{9D8B030D-6E8A-4147-A177-3AD203B41FA5}">
                      <a16:colId xmlns:a16="http://schemas.microsoft.com/office/drawing/2014/main" val="2369543147"/>
                    </a:ext>
                  </a:extLst>
                </a:gridCol>
                <a:gridCol w="831394">
                  <a:extLst>
                    <a:ext uri="{9D8B030D-6E8A-4147-A177-3AD203B41FA5}">
                      <a16:colId xmlns:a16="http://schemas.microsoft.com/office/drawing/2014/main" val="4042447194"/>
                    </a:ext>
                  </a:extLst>
                </a:gridCol>
                <a:gridCol w="831394">
                  <a:extLst>
                    <a:ext uri="{9D8B030D-6E8A-4147-A177-3AD203B41FA5}">
                      <a16:colId xmlns:a16="http://schemas.microsoft.com/office/drawing/2014/main" val="1433607377"/>
                    </a:ext>
                  </a:extLst>
                </a:gridCol>
                <a:gridCol w="831394">
                  <a:extLst>
                    <a:ext uri="{9D8B030D-6E8A-4147-A177-3AD203B41FA5}">
                      <a16:colId xmlns:a16="http://schemas.microsoft.com/office/drawing/2014/main" val="1338532511"/>
                    </a:ext>
                  </a:extLst>
                </a:gridCol>
                <a:gridCol w="831394">
                  <a:extLst>
                    <a:ext uri="{9D8B030D-6E8A-4147-A177-3AD203B41FA5}">
                      <a16:colId xmlns:a16="http://schemas.microsoft.com/office/drawing/2014/main" val="2098681131"/>
                    </a:ext>
                  </a:extLst>
                </a:gridCol>
              </a:tblGrid>
              <a:tr h="36000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kern="1200" dirty="0">
                          <a:solidFill>
                            <a:schemeClr val="bg1"/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  <a:cs typeface="+mn-cs"/>
                        </a:rPr>
                        <a:t>구 분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A3967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0" spc="-200" baseline="0" dirty="0">
                          <a:solidFill>
                            <a:schemeClr val="bg1"/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</a:rPr>
                        <a:t>2017</a:t>
                      </a:r>
                      <a:r>
                        <a:rPr lang="ko-KR" altLang="en-US" sz="1100" b="0" spc="-200" baseline="0" dirty="0">
                          <a:solidFill>
                            <a:schemeClr val="bg1"/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</a:rPr>
                        <a:t>년</a:t>
                      </a:r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A3967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0" spc="-200" baseline="0" dirty="0">
                          <a:solidFill>
                            <a:schemeClr val="bg1"/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</a:rPr>
                        <a:t>2018</a:t>
                      </a:r>
                      <a:r>
                        <a:rPr lang="ko-KR" altLang="en-US" sz="1100" b="0" spc="-200" baseline="0" dirty="0">
                          <a:solidFill>
                            <a:schemeClr val="bg1"/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</a:rPr>
                        <a:t>년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A3967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0" spc="-200" baseline="0" dirty="0">
                          <a:solidFill>
                            <a:schemeClr val="bg1"/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</a:rPr>
                        <a:t>2019</a:t>
                      </a:r>
                      <a:r>
                        <a:rPr lang="ko-KR" altLang="en-US" sz="1100" b="0" spc="-200" baseline="0" dirty="0">
                          <a:solidFill>
                            <a:schemeClr val="bg1"/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</a:rPr>
                        <a:t>년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A3967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0" spc="-200" baseline="0" dirty="0">
                          <a:solidFill>
                            <a:schemeClr val="bg1"/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</a:rPr>
                        <a:t>2020</a:t>
                      </a:r>
                      <a:r>
                        <a:rPr lang="ko-KR" altLang="en-US" sz="1100" b="0" spc="-200" baseline="0" dirty="0">
                          <a:solidFill>
                            <a:schemeClr val="bg1"/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</a:rPr>
                        <a:t>년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A3967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0" spc="-200" baseline="0" dirty="0">
                          <a:solidFill>
                            <a:schemeClr val="bg1"/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</a:rPr>
                        <a:t>2021</a:t>
                      </a:r>
                      <a:r>
                        <a:rPr lang="ko-KR" altLang="en-US" sz="1100" b="0" spc="-200" baseline="0" dirty="0">
                          <a:solidFill>
                            <a:schemeClr val="bg1"/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</a:rPr>
                        <a:t>년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A396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49043721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200" b="1" spc="-200" dirty="0"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톤당 요금</a:t>
                      </a:r>
                      <a:r>
                        <a:rPr lang="en-US" altLang="ko-KR" sz="1200" b="1" spc="-200" dirty="0"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(㎥</a:t>
                      </a:r>
                      <a:r>
                        <a:rPr lang="ko-KR" altLang="en-US" sz="1200" b="1" spc="-200" dirty="0"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당</a:t>
                      </a:r>
                      <a:r>
                        <a:rPr lang="en-US" altLang="ko-KR" sz="1200" b="1" spc="-200" dirty="0"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)</a:t>
                      </a:r>
                      <a:endParaRPr lang="ko-KR" altLang="en-US" sz="1200" b="1" spc="-200" dirty="0">
                        <a:latin typeface="나눔스퀘어 Bold" panose="020B0600000101010101" pitchFamily="50" charset="-127"/>
                        <a:ea typeface="나눔스퀘어 Bold" panose="020B0600000101010101" pitchFamily="50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 dirty="0">
                          <a:solidFill>
                            <a:srgbClr val="00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661.93</a:t>
                      </a:r>
                      <a:endParaRPr lang="en-US" sz="1100" kern="0" spc="0" dirty="0">
                        <a:solidFill>
                          <a:srgbClr val="000000"/>
                        </a:solidFill>
                        <a:effectLst/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marL="64770" marR="64770" marT="17907" marB="17907"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>
                          <a:solidFill>
                            <a:srgbClr val="00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659.99</a:t>
                      </a:r>
                      <a:endParaRPr lang="en-US" sz="1100" kern="0" spc="0">
                        <a:solidFill>
                          <a:srgbClr val="000000"/>
                        </a:solidFill>
                        <a:effectLst/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>
                          <a:solidFill>
                            <a:srgbClr val="00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625.52</a:t>
                      </a:r>
                      <a:endParaRPr lang="en-US" sz="1100" kern="0" spc="0">
                        <a:solidFill>
                          <a:srgbClr val="000000"/>
                        </a:solidFill>
                        <a:effectLst/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>
                          <a:solidFill>
                            <a:srgbClr val="00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634.82</a:t>
                      </a:r>
                      <a:endParaRPr lang="en-US" sz="1100" kern="0" spc="0">
                        <a:solidFill>
                          <a:srgbClr val="000000"/>
                        </a:solidFill>
                        <a:effectLst/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>
                          <a:solidFill>
                            <a:srgbClr val="00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643.98</a:t>
                      </a:r>
                      <a:endParaRPr lang="en-US" sz="1100" kern="0" spc="0">
                        <a:solidFill>
                          <a:srgbClr val="000000"/>
                        </a:solidFill>
                        <a:effectLst/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36537447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marL="0" marR="0" indent="0" algn="ctr" defTabSz="914423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1" spc="-200" dirty="0"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톤당 원가</a:t>
                      </a:r>
                      <a:r>
                        <a:rPr lang="en-US" altLang="ko-KR" sz="1200" b="1" spc="-200" dirty="0"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(㎥</a:t>
                      </a:r>
                      <a:r>
                        <a:rPr lang="ko-KR" altLang="en-US" sz="1200" b="1" spc="-200" dirty="0"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당</a:t>
                      </a:r>
                      <a:r>
                        <a:rPr lang="en-US" altLang="ko-KR" sz="1200" b="1" spc="-200" dirty="0"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)</a:t>
                      </a:r>
                      <a:endParaRPr lang="ko-KR" altLang="en-US" sz="1200" b="1" spc="-200" dirty="0">
                        <a:latin typeface="나눔스퀘어 Bold" panose="020B0600000101010101" pitchFamily="50" charset="-127"/>
                        <a:ea typeface="나눔스퀘어 Bold" panose="020B0600000101010101" pitchFamily="50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>
                          <a:solidFill>
                            <a:srgbClr val="00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688.73</a:t>
                      </a:r>
                      <a:endParaRPr lang="en-US" sz="1100" kern="0" spc="0">
                        <a:solidFill>
                          <a:srgbClr val="000000"/>
                        </a:solidFill>
                        <a:effectLst/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marL="64770" marR="64770" marT="17907" marB="17907"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>
                          <a:solidFill>
                            <a:srgbClr val="00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682.51</a:t>
                      </a:r>
                      <a:endParaRPr lang="en-US" sz="1100" kern="0" spc="0">
                        <a:solidFill>
                          <a:srgbClr val="000000"/>
                        </a:solidFill>
                        <a:effectLst/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>
                          <a:solidFill>
                            <a:srgbClr val="00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802.45</a:t>
                      </a:r>
                      <a:endParaRPr lang="en-US" sz="1100" kern="0" spc="0">
                        <a:solidFill>
                          <a:srgbClr val="000000"/>
                        </a:solidFill>
                        <a:effectLst/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>
                          <a:solidFill>
                            <a:srgbClr val="00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804.20</a:t>
                      </a:r>
                      <a:endParaRPr lang="en-US" sz="1100" kern="0" spc="0">
                        <a:solidFill>
                          <a:srgbClr val="000000"/>
                        </a:solidFill>
                        <a:effectLst/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 dirty="0">
                          <a:solidFill>
                            <a:srgbClr val="00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842.80</a:t>
                      </a:r>
                      <a:endParaRPr lang="en-US" sz="1100" kern="0" spc="0" dirty="0">
                        <a:solidFill>
                          <a:srgbClr val="000000"/>
                        </a:solidFill>
                        <a:effectLst/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63986388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200" b="1" spc="-200" dirty="0"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요금 현실화율</a:t>
                      </a:r>
                      <a:r>
                        <a:rPr lang="en-US" altLang="ko-KR" sz="1200" b="1" spc="-200" dirty="0"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(%)</a:t>
                      </a:r>
                      <a:endParaRPr lang="ko-KR" altLang="en-US" sz="1200" b="1" spc="-200" dirty="0">
                        <a:latin typeface="나눔스퀘어 Bold" panose="020B0600000101010101" pitchFamily="50" charset="-127"/>
                        <a:ea typeface="나눔스퀘어 Bold" panose="020B0600000101010101" pitchFamily="50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>
                          <a:solidFill>
                            <a:srgbClr val="00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96.11%</a:t>
                      </a:r>
                      <a:endParaRPr lang="en-US" sz="1100" kern="0" spc="0">
                        <a:solidFill>
                          <a:srgbClr val="000000"/>
                        </a:solidFill>
                        <a:effectLst/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marL="64770" marR="64770" marT="17907" marB="17907"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 dirty="0">
                          <a:solidFill>
                            <a:srgbClr val="00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96.70%</a:t>
                      </a:r>
                      <a:endParaRPr lang="en-US" sz="1100" kern="0" spc="0" dirty="0">
                        <a:solidFill>
                          <a:srgbClr val="000000"/>
                        </a:solidFill>
                        <a:effectLst/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 dirty="0">
                          <a:solidFill>
                            <a:srgbClr val="00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77.95%</a:t>
                      </a:r>
                      <a:endParaRPr lang="en-US" sz="1100" kern="0" spc="0" dirty="0">
                        <a:solidFill>
                          <a:srgbClr val="000000"/>
                        </a:solidFill>
                        <a:effectLst/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 dirty="0">
                          <a:solidFill>
                            <a:srgbClr val="00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78.94%</a:t>
                      </a:r>
                      <a:endParaRPr lang="en-US" sz="1100" kern="0" spc="0" dirty="0">
                        <a:solidFill>
                          <a:srgbClr val="000000"/>
                        </a:solidFill>
                        <a:effectLst/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 dirty="0">
                          <a:solidFill>
                            <a:srgbClr val="00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76.41%</a:t>
                      </a:r>
                      <a:endParaRPr lang="en-US" sz="1100" kern="0" spc="0" dirty="0">
                        <a:solidFill>
                          <a:srgbClr val="000000"/>
                        </a:solidFill>
                        <a:effectLst/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96432260"/>
                  </a:ext>
                </a:extLst>
              </a:tr>
            </a:tbl>
          </a:graphicData>
        </a:graphic>
      </p:graphicFrame>
      <p:sp>
        <p:nvSpPr>
          <p:cNvPr id="35" name="직사각형 34">
            <a:extLst>
              <a:ext uri="{FF2B5EF4-FFF2-40B4-BE49-F238E27FC236}">
                <a16:creationId xmlns:a16="http://schemas.microsoft.com/office/drawing/2014/main" id="{B715C4B9-DB8D-0012-09CD-42EA573DCADC}"/>
              </a:ext>
            </a:extLst>
          </p:cNvPr>
          <p:cNvSpPr/>
          <p:nvPr/>
        </p:nvSpPr>
        <p:spPr>
          <a:xfrm>
            <a:off x="996953" y="932437"/>
            <a:ext cx="53572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ko-KR" sz="5400" b="1" dirty="0">
                <a:ln w="0"/>
                <a:solidFill>
                  <a:schemeClr val="accent1">
                    <a:lumMod val="50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a typeface="맑은 고딕" panose="020B0503020000020004" pitchFamily="50" charset="-127"/>
              </a:rPr>
              <a:t>1</a:t>
            </a:r>
          </a:p>
        </p:txBody>
      </p:sp>
      <p:sp>
        <p:nvSpPr>
          <p:cNvPr id="36" name="모서리가 둥근 직사각형 11">
            <a:extLst>
              <a:ext uri="{FF2B5EF4-FFF2-40B4-BE49-F238E27FC236}">
                <a16:creationId xmlns:a16="http://schemas.microsoft.com/office/drawing/2014/main" id="{B505868F-6897-E5D4-62BC-5254FF75B10E}"/>
              </a:ext>
            </a:extLst>
          </p:cNvPr>
          <p:cNvSpPr/>
          <p:nvPr/>
        </p:nvSpPr>
        <p:spPr>
          <a:xfrm>
            <a:off x="717581" y="1806030"/>
            <a:ext cx="10830254" cy="2310293"/>
          </a:xfrm>
          <a:prstGeom prst="roundRect">
            <a:avLst/>
          </a:prstGeom>
          <a:noFill/>
          <a:ln w="19050">
            <a:solidFill>
              <a:srgbClr val="B8B8B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79389" indent="-179389">
              <a:lnSpc>
                <a:spcPct val="150000"/>
              </a:lnSpc>
            </a:pPr>
            <a:r>
              <a:rPr lang="ko-KR" altLang="en-US" sz="1600" dirty="0">
                <a:solidFill>
                  <a:schemeClr val="tx1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▷ </a:t>
            </a:r>
            <a:r>
              <a:rPr lang="en-US" altLang="ko-KR" sz="1600" dirty="0">
                <a:solidFill>
                  <a:schemeClr val="tx1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2019</a:t>
            </a:r>
            <a:r>
              <a:rPr lang="ko-KR" altLang="en-US" sz="1600" dirty="0">
                <a:solidFill>
                  <a:schemeClr val="tx1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년을 제외하고 </a:t>
            </a:r>
            <a:r>
              <a:rPr lang="en-US" altLang="ko-KR" sz="1600" dirty="0">
                <a:solidFill>
                  <a:schemeClr val="tx1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2013</a:t>
            </a:r>
            <a:r>
              <a:rPr lang="ko-KR" altLang="en-US" sz="1600" dirty="0">
                <a:solidFill>
                  <a:schemeClr val="tx1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년부터 </a:t>
            </a:r>
            <a:r>
              <a:rPr lang="en-US" altLang="ko-KR" sz="1600" dirty="0">
                <a:solidFill>
                  <a:schemeClr val="tx1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2021</a:t>
            </a:r>
            <a:r>
              <a:rPr lang="ko-KR" altLang="en-US" sz="1600" dirty="0">
                <a:solidFill>
                  <a:schemeClr val="tx1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년까지 과거 </a:t>
            </a:r>
            <a:r>
              <a:rPr lang="en-US" altLang="ko-KR" sz="1600" dirty="0">
                <a:solidFill>
                  <a:schemeClr val="tx1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9</a:t>
            </a:r>
            <a:r>
              <a:rPr lang="ko-KR" altLang="en-US" sz="1600" dirty="0">
                <a:solidFill>
                  <a:schemeClr val="tx1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개년간 생산 원가는 증가 추세임 </a:t>
            </a:r>
            <a:r>
              <a:rPr lang="ko-KR" altLang="en-US" sz="1100" dirty="0">
                <a:solidFill>
                  <a:schemeClr val="tx1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 </a:t>
            </a:r>
            <a:endParaRPr lang="en-US" altLang="ko-KR" sz="1600" dirty="0">
              <a:solidFill>
                <a:schemeClr val="tx1"/>
              </a:solidFill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  <a:p>
            <a:pPr marL="179389" indent="-179389">
              <a:lnSpc>
                <a:spcPct val="150000"/>
              </a:lnSpc>
            </a:pPr>
            <a:endParaRPr lang="en-US" altLang="ko-KR" sz="200" dirty="0">
              <a:solidFill>
                <a:schemeClr val="tx1"/>
              </a:solidFill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  <a:p>
            <a:pPr marL="179389" indent="-179389">
              <a:lnSpc>
                <a:spcPct val="150000"/>
              </a:lnSpc>
            </a:pPr>
            <a:r>
              <a:rPr lang="ko-KR" altLang="en-US" sz="1600" dirty="0">
                <a:solidFill>
                  <a:schemeClr val="tx1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▷ 그에 비해 요금은 </a:t>
            </a:r>
            <a:r>
              <a:rPr lang="en-US" altLang="ko-KR" sz="1600" dirty="0">
                <a:solidFill>
                  <a:schemeClr val="tx1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2013</a:t>
            </a:r>
            <a:r>
              <a:rPr lang="ko-KR" altLang="en-US" sz="1600" dirty="0">
                <a:solidFill>
                  <a:schemeClr val="tx1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년 이후 요금 동결로 고정된 상태임</a:t>
            </a:r>
            <a:r>
              <a:rPr lang="en-US" altLang="ko-KR" sz="1600" dirty="0">
                <a:solidFill>
                  <a:schemeClr val="tx1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(</a:t>
            </a:r>
            <a:r>
              <a:rPr lang="ko-KR" altLang="en-US" sz="1600" dirty="0">
                <a:solidFill>
                  <a:schemeClr val="tx1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업종별 요금 기준</a:t>
            </a:r>
            <a:r>
              <a:rPr lang="en-US" altLang="ko-KR" sz="1600" dirty="0">
                <a:solidFill>
                  <a:schemeClr val="tx1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)</a:t>
            </a:r>
          </a:p>
          <a:p>
            <a:pPr marL="179389" indent="-179389">
              <a:lnSpc>
                <a:spcPct val="150000"/>
              </a:lnSpc>
            </a:pPr>
            <a:endParaRPr lang="en-US" altLang="ko-KR" sz="200" dirty="0">
              <a:solidFill>
                <a:schemeClr val="tx1"/>
              </a:solidFill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  <a:p>
            <a:pPr marL="179389" indent="-179389">
              <a:lnSpc>
                <a:spcPct val="150000"/>
              </a:lnSpc>
            </a:pPr>
            <a:r>
              <a:rPr lang="ko-KR" altLang="ko-KR" dirty="0">
                <a:solidFill>
                  <a:srgbClr val="0000FF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⇒</a:t>
            </a:r>
            <a:r>
              <a:rPr lang="en-US" altLang="ko-KR" dirty="0">
                <a:solidFill>
                  <a:srgbClr val="0000FF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 </a:t>
            </a:r>
            <a:r>
              <a:rPr lang="ko-KR" altLang="en-US" spc="-100" dirty="0">
                <a:solidFill>
                  <a:srgbClr val="0000FF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주요시설 투자 지속으로 총괄원가는 지속적으로 증가되고</a:t>
            </a:r>
            <a:r>
              <a:rPr lang="en-US" altLang="ko-KR" spc="-100" dirty="0">
                <a:solidFill>
                  <a:srgbClr val="0000FF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, </a:t>
            </a:r>
            <a:r>
              <a:rPr lang="ko-KR" altLang="en-US" spc="-100" dirty="0">
                <a:solidFill>
                  <a:srgbClr val="0000FF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이에 따라 </a:t>
            </a:r>
            <a:r>
              <a:rPr lang="ko-KR" altLang="en-US" spc="-100" dirty="0" err="1">
                <a:solidFill>
                  <a:srgbClr val="0000FF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요금현실화율은</a:t>
            </a:r>
            <a:r>
              <a:rPr lang="ko-KR" altLang="en-US" spc="-100" dirty="0">
                <a:solidFill>
                  <a:srgbClr val="0000FF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 감소할 것임</a:t>
            </a:r>
            <a:r>
              <a:rPr lang="en-US" altLang="ko-KR" spc="-100" dirty="0">
                <a:solidFill>
                  <a:srgbClr val="0000FF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.</a:t>
            </a:r>
            <a:endParaRPr lang="en-US" altLang="ko-KR" spc="-100" dirty="0">
              <a:solidFill>
                <a:srgbClr val="0000FF"/>
              </a:solidFill>
              <a:highlight>
                <a:srgbClr val="FFFF00"/>
              </a:highlight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  <a:p>
            <a:pPr marL="179388" indent="84138">
              <a:lnSpc>
                <a:spcPct val="150000"/>
              </a:lnSpc>
            </a:pPr>
            <a:r>
              <a:rPr lang="ko-KR" altLang="en-US" spc="-100" dirty="0">
                <a:solidFill>
                  <a:srgbClr val="0000FF"/>
                </a:solidFill>
                <a:highlight>
                  <a:srgbClr val="FFFF00"/>
                </a:highlight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향후 신설 사업의 투자 계획 및 상수도 사업의 안정적인 유지를 위해 원가를 보상할 수 있는 수준의 요금 수익이 필요함</a:t>
            </a:r>
            <a:endParaRPr lang="en-US" altLang="ko-KR" spc="-100" dirty="0">
              <a:solidFill>
                <a:srgbClr val="0000FF"/>
              </a:solidFill>
              <a:highlight>
                <a:srgbClr val="FFFF00"/>
              </a:highlight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</p:txBody>
      </p:sp>
      <p:grpSp>
        <p:nvGrpSpPr>
          <p:cNvPr id="5" name="그룹 4">
            <a:extLst>
              <a:ext uri="{FF2B5EF4-FFF2-40B4-BE49-F238E27FC236}">
                <a16:creationId xmlns:a16="http://schemas.microsoft.com/office/drawing/2014/main" id="{713E16EE-818F-D919-EBCF-6C950C9AB3EC}"/>
              </a:ext>
            </a:extLst>
          </p:cNvPr>
          <p:cNvGrpSpPr/>
          <p:nvPr/>
        </p:nvGrpSpPr>
        <p:grpSpPr>
          <a:xfrm>
            <a:off x="2286365" y="4448654"/>
            <a:ext cx="1702287" cy="1760531"/>
            <a:chOff x="483079" y="3880206"/>
            <a:chExt cx="1702287" cy="1760531"/>
          </a:xfrm>
        </p:grpSpPr>
        <p:grpSp>
          <p:nvGrpSpPr>
            <p:cNvPr id="7" name="그룹 6">
              <a:extLst>
                <a:ext uri="{FF2B5EF4-FFF2-40B4-BE49-F238E27FC236}">
                  <a16:creationId xmlns:a16="http://schemas.microsoft.com/office/drawing/2014/main" id="{4B28D5BB-E5D1-EA7C-2509-2F00E6B43EEB}"/>
                </a:ext>
              </a:extLst>
            </p:cNvPr>
            <p:cNvGrpSpPr/>
            <p:nvPr/>
          </p:nvGrpSpPr>
          <p:grpSpPr>
            <a:xfrm>
              <a:off x="483079" y="3880206"/>
              <a:ext cx="1702287" cy="1760531"/>
              <a:chOff x="518399" y="4122964"/>
              <a:chExt cx="2136200" cy="1975759"/>
            </a:xfrm>
          </p:grpSpPr>
          <p:cxnSp>
            <p:nvCxnSpPr>
              <p:cNvPr id="10" name="직선 화살표 연결선 9">
                <a:extLst>
                  <a:ext uri="{FF2B5EF4-FFF2-40B4-BE49-F238E27FC236}">
                    <a16:creationId xmlns:a16="http://schemas.microsoft.com/office/drawing/2014/main" id="{33B45786-8C1D-1B7A-9F46-6601170AF812}"/>
                  </a:ext>
                </a:extLst>
              </p:cNvPr>
              <p:cNvCxnSpPr/>
              <p:nvPr/>
            </p:nvCxnSpPr>
            <p:spPr>
              <a:xfrm>
                <a:off x="518399" y="4122964"/>
                <a:ext cx="0" cy="1975757"/>
              </a:xfrm>
              <a:prstGeom prst="straightConnector1">
                <a:avLst/>
              </a:prstGeom>
              <a:ln w="47625">
                <a:solidFill>
                  <a:srgbClr val="006666"/>
                </a:solidFill>
                <a:headEnd type="arrow" w="sm" len="med"/>
                <a:tailEnd type="non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" name="직선 화살표 연결선 10">
                <a:extLst>
                  <a:ext uri="{FF2B5EF4-FFF2-40B4-BE49-F238E27FC236}">
                    <a16:creationId xmlns:a16="http://schemas.microsoft.com/office/drawing/2014/main" id="{B85C3558-CD5D-FCC2-6050-3ECC272E2508}"/>
                  </a:ext>
                </a:extLst>
              </p:cNvPr>
              <p:cNvCxnSpPr/>
              <p:nvPr/>
            </p:nvCxnSpPr>
            <p:spPr>
              <a:xfrm flipH="1" flipV="1">
                <a:off x="518399" y="6098722"/>
                <a:ext cx="2136200" cy="1"/>
              </a:xfrm>
              <a:prstGeom prst="straightConnector1">
                <a:avLst/>
              </a:prstGeom>
              <a:ln w="47625">
                <a:solidFill>
                  <a:srgbClr val="006666"/>
                </a:solidFill>
                <a:headEnd type="arrow" w="sm" len="med"/>
                <a:tailEnd type="non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" name="직선 화살표 연결선 11">
                <a:extLst>
                  <a:ext uri="{FF2B5EF4-FFF2-40B4-BE49-F238E27FC236}">
                    <a16:creationId xmlns:a16="http://schemas.microsoft.com/office/drawing/2014/main" id="{F4F4E3BD-83AB-E3D8-F7E2-232AEAF83018}"/>
                  </a:ext>
                </a:extLst>
              </p:cNvPr>
              <p:cNvCxnSpPr/>
              <p:nvPr/>
            </p:nvCxnSpPr>
            <p:spPr>
              <a:xfrm flipH="1">
                <a:off x="522417" y="4351564"/>
                <a:ext cx="1918704" cy="1747157"/>
              </a:xfrm>
              <a:prstGeom prst="straightConnector1">
                <a:avLst/>
              </a:prstGeom>
              <a:ln w="34925">
                <a:solidFill>
                  <a:srgbClr val="0033CC"/>
                </a:solidFill>
                <a:headEnd type="arrow" w="sm" len="med"/>
                <a:tailEnd type="none"/>
              </a:ln>
            </p:spPr>
            <p:style>
              <a:lnRef idx="1">
                <a:schemeClr val="accent6"/>
              </a:lnRef>
              <a:fillRef idx="0">
                <a:schemeClr val="accent6"/>
              </a:fillRef>
              <a:effectRef idx="0">
                <a:schemeClr val="accent6"/>
              </a:effectRef>
              <a:fontRef idx="minor">
                <a:schemeClr val="tx1"/>
              </a:fontRef>
            </p:style>
          </p:cxnSp>
          <p:cxnSp>
            <p:nvCxnSpPr>
              <p:cNvPr id="13" name="직선 화살표 연결선 12">
                <a:extLst>
                  <a:ext uri="{FF2B5EF4-FFF2-40B4-BE49-F238E27FC236}">
                    <a16:creationId xmlns:a16="http://schemas.microsoft.com/office/drawing/2014/main" id="{83193C66-5105-1A26-E722-270F574A5326}"/>
                  </a:ext>
                </a:extLst>
              </p:cNvPr>
              <p:cNvCxnSpPr/>
              <p:nvPr/>
            </p:nvCxnSpPr>
            <p:spPr>
              <a:xfrm flipH="1" flipV="1">
                <a:off x="522416" y="5110842"/>
                <a:ext cx="2088000" cy="1"/>
              </a:xfrm>
              <a:prstGeom prst="straightConnector1">
                <a:avLst/>
              </a:prstGeom>
              <a:ln w="34925">
                <a:solidFill>
                  <a:srgbClr val="FF0000"/>
                </a:solidFill>
                <a:headEnd type="arrow" w="sm" len="med"/>
                <a:tailEnd type="none"/>
              </a:ln>
            </p:spPr>
            <p:style>
              <a:lnRef idx="1">
                <a:schemeClr val="accent6"/>
              </a:lnRef>
              <a:fillRef idx="0">
                <a:schemeClr val="accent6"/>
              </a:fillRef>
              <a:effectRef idx="0">
                <a:schemeClr val="accent6"/>
              </a:effectRef>
              <a:fontRef idx="minor">
                <a:schemeClr val="tx1"/>
              </a:fontRef>
            </p:style>
          </p:cxnSp>
        </p:grpSp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20506A04-92A6-38AF-6968-F68A3F5D0ADB}"/>
                </a:ext>
              </a:extLst>
            </p:cNvPr>
            <p:cNvSpPr txBox="1"/>
            <p:nvPr/>
          </p:nvSpPr>
          <p:spPr>
            <a:xfrm>
              <a:off x="1354407" y="4800713"/>
              <a:ext cx="745901" cy="281180"/>
            </a:xfrm>
            <a:prstGeom prst="rect">
              <a:avLst/>
            </a:prstGeom>
            <a:noFill/>
            <a:ln w="25400">
              <a:noFill/>
            </a:ln>
            <a:effectLst/>
          </p:spPr>
          <p:txBody>
            <a:bodyPr wrap="square" lIns="0" tIns="0" rIns="0" bIns="0" rtlCol="0" anchor="ctr" anchorCtr="0">
              <a:noAutofit/>
            </a:bodyPr>
            <a:lstStyle/>
            <a:p>
              <a:pPr algn="ctr">
                <a:buNone/>
              </a:pPr>
              <a:r>
                <a:rPr lang="ko-KR" altLang="en-US" sz="1400" b="1" spc="-200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rPr>
                <a:t>요금 </a:t>
              </a:r>
            </a:p>
          </p:txBody>
        </p: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8ABF4B0F-D911-8328-68CE-E9F996E1BE29}"/>
                </a:ext>
              </a:extLst>
            </p:cNvPr>
            <p:cNvSpPr txBox="1"/>
            <p:nvPr/>
          </p:nvSpPr>
          <p:spPr>
            <a:xfrm>
              <a:off x="1103816" y="3977388"/>
              <a:ext cx="745901" cy="281180"/>
            </a:xfrm>
            <a:prstGeom prst="rect">
              <a:avLst/>
            </a:prstGeom>
            <a:noFill/>
            <a:ln w="25400">
              <a:noFill/>
            </a:ln>
            <a:effectLst/>
          </p:spPr>
          <p:txBody>
            <a:bodyPr wrap="square" lIns="0" tIns="0" rIns="0" bIns="0" rtlCol="0" anchor="ctr" anchorCtr="0">
              <a:noAutofit/>
            </a:bodyPr>
            <a:lstStyle/>
            <a:p>
              <a:pPr algn="ctr">
                <a:buNone/>
              </a:pPr>
              <a:r>
                <a:rPr lang="ko-KR" altLang="en-US" sz="1400" b="1" spc="-200" dirty="0">
                  <a:solidFill>
                    <a:srgbClr val="0033CC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rPr>
                <a:t>생산 원가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80063873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슬라이드 번호 개체 틀 3">
            <a:extLst>
              <a:ext uri="{FF2B5EF4-FFF2-40B4-BE49-F238E27FC236}">
                <a16:creationId xmlns:a16="http://schemas.microsoft.com/office/drawing/2014/main" id="{01AE9999-39D8-13E9-203C-23B3BB273F8B}"/>
              </a:ext>
            </a:extLst>
          </p:cNvPr>
          <p:cNvSpPr txBox="1">
            <a:spLocks/>
          </p:cNvSpPr>
          <p:nvPr/>
        </p:nvSpPr>
        <p:spPr>
          <a:xfrm>
            <a:off x="9370996" y="6577059"/>
            <a:ext cx="2743200" cy="280942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b="1" kern="120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A9013713-8F85-4DC6-9CD9-6D7320748E27}" type="slidenum">
              <a:rPr lang="ko-KR" altLang="en-US" sz="1400" smtClean="0">
                <a:solidFill>
                  <a:schemeClr val="bg1">
                    <a:lumMod val="50000"/>
                  </a:schemeClr>
                </a:solidFill>
              </a:rPr>
              <a:pPr algn="r"/>
              <a:t>16</a:t>
            </a:fld>
            <a:endParaRPr lang="ko-KR" altLang="en-US" sz="14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7" name="순서도: 데이터 1">
            <a:extLst>
              <a:ext uri="{FF2B5EF4-FFF2-40B4-BE49-F238E27FC236}">
                <a16:creationId xmlns:a16="http://schemas.microsoft.com/office/drawing/2014/main" id="{12F9525F-F3DC-51C5-9D7F-CAFAD3EF3AF8}"/>
              </a:ext>
            </a:extLst>
          </p:cNvPr>
          <p:cNvSpPr/>
          <p:nvPr/>
        </p:nvSpPr>
        <p:spPr>
          <a:xfrm rot="10800000">
            <a:off x="1352834" y="1340111"/>
            <a:ext cx="2572185" cy="277762"/>
          </a:xfrm>
          <a:custGeom>
            <a:avLst/>
            <a:gdLst>
              <a:gd name="connsiteX0" fmla="*/ 0 w 10000"/>
              <a:gd name="connsiteY0" fmla="*/ 10000 h 10000"/>
              <a:gd name="connsiteX1" fmla="*/ 2000 w 10000"/>
              <a:gd name="connsiteY1" fmla="*/ 0 h 10000"/>
              <a:gd name="connsiteX2" fmla="*/ 10000 w 10000"/>
              <a:gd name="connsiteY2" fmla="*/ 0 h 10000"/>
              <a:gd name="connsiteX3" fmla="*/ 8000 w 10000"/>
              <a:gd name="connsiteY3" fmla="*/ 10000 h 10000"/>
              <a:gd name="connsiteX4" fmla="*/ 0 w 10000"/>
              <a:gd name="connsiteY4" fmla="*/ 10000 h 10000"/>
              <a:gd name="connsiteX0" fmla="*/ 0 w 10000"/>
              <a:gd name="connsiteY0" fmla="*/ 10000 h 10000"/>
              <a:gd name="connsiteX1" fmla="*/ 2000 w 10000"/>
              <a:gd name="connsiteY1" fmla="*/ 0 h 10000"/>
              <a:gd name="connsiteX2" fmla="*/ 10000 w 10000"/>
              <a:gd name="connsiteY2" fmla="*/ 0 h 10000"/>
              <a:gd name="connsiteX3" fmla="*/ 8943 w 10000"/>
              <a:gd name="connsiteY3" fmla="*/ 9200 h 10000"/>
              <a:gd name="connsiteX4" fmla="*/ 0 w 10000"/>
              <a:gd name="connsiteY4" fmla="*/ 10000 h 10000"/>
              <a:gd name="connsiteX0" fmla="*/ 0 w 9000"/>
              <a:gd name="connsiteY0" fmla="*/ 9200 h 9200"/>
              <a:gd name="connsiteX1" fmla="*/ 1000 w 9000"/>
              <a:gd name="connsiteY1" fmla="*/ 0 h 9200"/>
              <a:gd name="connsiteX2" fmla="*/ 9000 w 9000"/>
              <a:gd name="connsiteY2" fmla="*/ 0 h 9200"/>
              <a:gd name="connsiteX3" fmla="*/ 7943 w 9000"/>
              <a:gd name="connsiteY3" fmla="*/ 9200 h 9200"/>
              <a:gd name="connsiteX4" fmla="*/ 0 w 9000"/>
              <a:gd name="connsiteY4" fmla="*/ 9200 h 9200"/>
              <a:gd name="connsiteX0" fmla="*/ 0 w 10000"/>
              <a:gd name="connsiteY0" fmla="*/ 10000 h 10000"/>
              <a:gd name="connsiteX1" fmla="*/ 1111 w 10000"/>
              <a:gd name="connsiteY1" fmla="*/ 0 h 10000"/>
              <a:gd name="connsiteX2" fmla="*/ 10000 w 10000"/>
              <a:gd name="connsiteY2" fmla="*/ 0 h 10000"/>
              <a:gd name="connsiteX3" fmla="*/ 8826 w 10000"/>
              <a:gd name="connsiteY3" fmla="*/ 10000 h 10000"/>
              <a:gd name="connsiteX4" fmla="*/ 0 w 10000"/>
              <a:gd name="connsiteY4" fmla="*/ 10000 h 10000"/>
              <a:gd name="connsiteX0" fmla="*/ 0 w 10000"/>
              <a:gd name="connsiteY0" fmla="*/ 10000 h 10000"/>
              <a:gd name="connsiteX1" fmla="*/ 1111 w 10000"/>
              <a:gd name="connsiteY1" fmla="*/ 0 h 10000"/>
              <a:gd name="connsiteX2" fmla="*/ 10000 w 10000"/>
              <a:gd name="connsiteY2" fmla="*/ 0 h 10000"/>
              <a:gd name="connsiteX3" fmla="*/ 8826 w 10000"/>
              <a:gd name="connsiteY3" fmla="*/ 10000 h 10000"/>
              <a:gd name="connsiteX4" fmla="*/ 0 w 10000"/>
              <a:gd name="connsiteY4" fmla="*/ 10000 h 10000"/>
              <a:gd name="connsiteX0" fmla="*/ 0 w 10000"/>
              <a:gd name="connsiteY0" fmla="*/ 10000 h 10000"/>
              <a:gd name="connsiteX1" fmla="*/ 1111 w 10000"/>
              <a:gd name="connsiteY1" fmla="*/ 0 h 10000"/>
              <a:gd name="connsiteX2" fmla="*/ 10000 w 10000"/>
              <a:gd name="connsiteY2" fmla="*/ 0 h 10000"/>
              <a:gd name="connsiteX3" fmla="*/ 8826 w 10000"/>
              <a:gd name="connsiteY3" fmla="*/ 10000 h 10000"/>
              <a:gd name="connsiteX4" fmla="*/ 0 w 10000"/>
              <a:gd name="connsiteY4" fmla="*/ 10000 h 10000"/>
              <a:gd name="connsiteX0" fmla="*/ 0 w 10068"/>
              <a:gd name="connsiteY0" fmla="*/ 10000 h 10000"/>
              <a:gd name="connsiteX1" fmla="*/ 1111 w 10068"/>
              <a:gd name="connsiteY1" fmla="*/ 0 h 10000"/>
              <a:gd name="connsiteX2" fmla="*/ 10000 w 10068"/>
              <a:gd name="connsiteY2" fmla="*/ 0 h 10000"/>
              <a:gd name="connsiteX3" fmla="*/ 8826 w 10068"/>
              <a:gd name="connsiteY3" fmla="*/ 10000 h 10000"/>
              <a:gd name="connsiteX4" fmla="*/ 0 w 10068"/>
              <a:gd name="connsiteY4" fmla="*/ 10000 h 10000"/>
              <a:gd name="connsiteX0" fmla="*/ 0 w 10000"/>
              <a:gd name="connsiteY0" fmla="*/ 10000 h 10000"/>
              <a:gd name="connsiteX1" fmla="*/ 1111 w 10000"/>
              <a:gd name="connsiteY1" fmla="*/ 0 h 10000"/>
              <a:gd name="connsiteX2" fmla="*/ 10000 w 10000"/>
              <a:gd name="connsiteY2" fmla="*/ 0 h 10000"/>
              <a:gd name="connsiteX3" fmla="*/ 8826 w 10000"/>
              <a:gd name="connsiteY3" fmla="*/ 10000 h 10000"/>
              <a:gd name="connsiteX4" fmla="*/ 0 w 10000"/>
              <a:gd name="connsiteY4" fmla="*/ 10000 h 10000"/>
              <a:gd name="connsiteX0" fmla="*/ 0 w 10000"/>
              <a:gd name="connsiteY0" fmla="*/ 10000 h 10000"/>
              <a:gd name="connsiteX1" fmla="*/ 1111 w 10000"/>
              <a:gd name="connsiteY1" fmla="*/ 0 h 10000"/>
              <a:gd name="connsiteX2" fmla="*/ 10000 w 10000"/>
              <a:gd name="connsiteY2" fmla="*/ 0 h 10000"/>
              <a:gd name="connsiteX3" fmla="*/ 8826 w 10000"/>
              <a:gd name="connsiteY3" fmla="*/ 10000 h 10000"/>
              <a:gd name="connsiteX4" fmla="*/ 0 w 10000"/>
              <a:gd name="connsiteY4" fmla="*/ 10000 h 10000"/>
              <a:gd name="connsiteX0" fmla="*/ 0 w 10000"/>
              <a:gd name="connsiteY0" fmla="*/ 10000 h 10000"/>
              <a:gd name="connsiteX1" fmla="*/ 1111 w 10000"/>
              <a:gd name="connsiteY1" fmla="*/ 0 h 10000"/>
              <a:gd name="connsiteX2" fmla="*/ 10000 w 10000"/>
              <a:gd name="connsiteY2" fmla="*/ 0 h 10000"/>
              <a:gd name="connsiteX3" fmla="*/ 8826 w 10000"/>
              <a:gd name="connsiteY3" fmla="*/ 10000 h 10000"/>
              <a:gd name="connsiteX4" fmla="*/ 0 w 10000"/>
              <a:gd name="connsiteY4" fmla="*/ 10000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000" h="10000">
                <a:moveTo>
                  <a:pt x="0" y="10000"/>
                </a:moveTo>
                <a:cubicBezTo>
                  <a:pt x="370" y="6667"/>
                  <a:pt x="180" y="7154"/>
                  <a:pt x="1111" y="0"/>
                </a:cubicBezTo>
                <a:lnTo>
                  <a:pt x="10000" y="0"/>
                </a:lnTo>
                <a:cubicBezTo>
                  <a:pt x="9172" y="8918"/>
                  <a:pt x="9217" y="6667"/>
                  <a:pt x="8826" y="10000"/>
                </a:cubicBezTo>
                <a:lnTo>
                  <a:pt x="0" y="10000"/>
                </a:lnTo>
                <a:close/>
              </a:path>
            </a:pathLst>
          </a:custGeom>
          <a:solidFill>
            <a:srgbClr val="DAE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Rectangle 34">
            <a:extLst>
              <a:ext uri="{FF2B5EF4-FFF2-40B4-BE49-F238E27FC236}">
                <a16:creationId xmlns:a16="http://schemas.microsoft.com/office/drawing/2014/main" id="{2635F34C-F205-6756-94A1-0AB434B2A9BD}"/>
              </a:ext>
            </a:extLst>
          </p:cNvPr>
          <p:cNvSpPr/>
          <p:nvPr/>
        </p:nvSpPr>
        <p:spPr>
          <a:xfrm>
            <a:off x="1576758" y="1278937"/>
            <a:ext cx="7238836" cy="400110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>
              <a:defRPr/>
            </a:pPr>
            <a:r>
              <a:rPr lang="ko-KR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NanumSquare" charset="0"/>
              </a:rPr>
              <a:t>재원 확보 필요성</a:t>
            </a:r>
            <a:endParaRPr lang="en-US" altLang="ko-KR" sz="2000" b="1" dirty="0">
              <a:solidFill>
                <a:schemeClr val="tx1">
                  <a:lumMod val="75000"/>
                  <a:lumOff val="2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NanumSquare" charset="0"/>
            </a:endParaRPr>
          </a:p>
        </p:txBody>
      </p:sp>
      <p:sp>
        <p:nvSpPr>
          <p:cNvPr id="9" name="모서리가 둥근 직사각형 11">
            <a:extLst>
              <a:ext uri="{FF2B5EF4-FFF2-40B4-BE49-F238E27FC236}">
                <a16:creationId xmlns:a16="http://schemas.microsoft.com/office/drawing/2014/main" id="{BF87687F-524D-F48D-368F-DF7B5795A6E9}"/>
              </a:ext>
            </a:extLst>
          </p:cNvPr>
          <p:cNvSpPr/>
          <p:nvPr/>
        </p:nvSpPr>
        <p:spPr>
          <a:xfrm>
            <a:off x="905078" y="1824117"/>
            <a:ext cx="10408427" cy="2139868"/>
          </a:xfrm>
          <a:prstGeom prst="roundRect">
            <a:avLst/>
          </a:prstGeom>
          <a:noFill/>
          <a:ln w="19050">
            <a:solidFill>
              <a:srgbClr val="B8B8B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79389" indent="-179389">
              <a:lnSpc>
                <a:spcPct val="150000"/>
              </a:lnSpc>
            </a:pPr>
            <a:r>
              <a:rPr lang="ko-KR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▷ 깨끗하고 안전한 수돗물 공급을 위해 향후 지속적으로 시설 </a:t>
            </a:r>
            <a:r>
              <a:rPr lang="ko-KR" altLang="en-US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신증설</a:t>
            </a:r>
            <a:r>
              <a:rPr lang="ko-KR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 사업</a:t>
            </a:r>
            <a:r>
              <a:rPr lang="en-US" altLang="ko-KR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, </a:t>
            </a:r>
            <a:r>
              <a:rPr lang="ko-KR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개량 사업 등 향후 투자계획 꾸준히 발생 예정</a:t>
            </a:r>
            <a:endParaRPr lang="en-US" altLang="ko-KR" sz="200" dirty="0">
              <a:solidFill>
                <a:schemeClr val="tx1">
                  <a:lumMod val="85000"/>
                  <a:lumOff val="15000"/>
                </a:schemeClr>
              </a:solidFill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  <a:p>
            <a:pPr marL="179389" indent="-179389">
              <a:lnSpc>
                <a:spcPct val="150000"/>
              </a:lnSpc>
            </a:pPr>
            <a:endParaRPr lang="en-US" altLang="ko-KR" sz="200" dirty="0">
              <a:solidFill>
                <a:schemeClr val="tx1"/>
              </a:solidFill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  <a:p>
            <a:pPr marL="263525" indent="-263525">
              <a:lnSpc>
                <a:spcPct val="150000"/>
              </a:lnSpc>
            </a:pPr>
            <a:r>
              <a:rPr lang="ko-KR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▷ 배수지 신</a:t>
            </a:r>
            <a:r>
              <a:rPr lang="en-US" altLang="ko-KR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·</a:t>
            </a:r>
            <a:r>
              <a:rPr lang="ko-KR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증설 계획</a:t>
            </a:r>
            <a:r>
              <a:rPr lang="en-US" altLang="ko-KR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, </a:t>
            </a:r>
            <a:r>
              <a:rPr lang="ko-KR" altLang="en-US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정수장</a:t>
            </a:r>
            <a:r>
              <a:rPr lang="ko-KR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 개량사업</a:t>
            </a:r>
            <a:r>
              <a:rPr lang="en-US" altLang="ko-KR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, </a:t>
            </a:r>
            <a:r>
              <a:rPr lang="ko-KR" altLang="en-US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해수담수화시설</a:t>
            </a:r>
            <a:r>
              <a:rPr lang="ko-KR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 설치 등 향후 </a:t>
            </a:r>
            <a:r>
              <a:rPr lang="en-US" altLang="ko-KR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5</a:t>
            </a:r>
            <a:r>
              <a:rPr lang="ko-KR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개년간</a:t>
            </a:r>
            <a:r>
              <a:rPr lang="en-US" altLang="ko-KR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(2023</a:t>
            </a:r>
            <a:r>
              <a:rPr lang="ko-KR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년</a:t>
            </a:r>
            <a:r>
              <a:rPr lang="en-US" altLang="ko-KR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~2027</a:t>
            </a:r>
            <a:r>
              <a:rPr lang="ko-KR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년</a:t>
            </a:r>
            <a:r>
              <a:rPr lang="en-US" altLang="ko-KR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) 14,012</a:t>
            </a:r>
            <a:r>
              <a:rPr lang="ko-KR" altLang="en-US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억원가량</a:t>
            </a:r>
            <a:r>
              <a:rPr lang="ko-KR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 투자가 계획되어 있어</a:t>
            </a:r>
            <a:r>
              <a:rPr lang="en-US" altLang="ko-KR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, </a:t>
            </a:r>
            <a:r>
              <a:rPr lang="ko-KR" altLang="en-US" sz="1600" dirty="0">
                <a:solidFill>
                  <a:srgbClr val="0000FF"/>
                </a:solidFill>
                <a:highlight>
                  <a:srgbClr val="FFFF00"/>
                </a:highlight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상수도의 효율적인 운영관리를 위한 재원 확보가 필요함</a:t>
            </a:r>
            <a:endParaRPr lang="en-US" altLang="ko-KR" sz="1600" dirty="0">
              <a:solidFill>
                <a:srgbClr val="0000FF"/>
              </a:solidFill>
              <a:highlight>
                <a:srgbClr val="FFFF00"/>
              </a:highlight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  <a:p>
            <a:pPr marL="179389" indent="-179389">
              <a:lnSpc>
                <a:spcPct val="150000"/>
              </a:lnSpc>
            </a:pPr>
            <a:endParaRPr lang="en-US" altLang="ko-KR" sz="200" dirty="0">
              <a:solidFill>
                <a:schemeClr val="tx1"/>
              </a:solidFill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  <a:p>
            <a:pPr marL="263525" indent="-263525">
              <a:lnSpc>
                <a:spcPct val="150000"/>
              </a:lnSpc>
            </a:pPr>
            <a:r>
              <a:rPr lang="ko-KR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▷ 상수도 사업의 특성상 </a:t>
            </a:r>
            <a:r>
              <a:rPr lang="ko-KR" altLang="en-US" sz="1600" u="sng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국비 지원 규모가 하수도와 비교하여 매우 적어</a:t>
            </a:r>
            <a:r>
              <a:rPr lang="en-US" altLang="ko-KR" sz="1600" u="sng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, </a:t>
            </a:r>
            <a:r>
              <a:rPr lang="ko-KR" altLang="en-US" sz="1600" u="sng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재원 마련이 필요</a:t>
            </a:r>
            <a:r>
              <a:rPr lang="ko-KR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함</a:t>
            </a:r>
            <a:r>
              <a:rPr lang="en-US" altLang="ko-KR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. </a:t>
            </a:r>
            <a:r>
              <a:rPr lang="ko-KR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다만</a:t>
            </a:r>
            <a:r>
              <a:rPr lang="en-US" altLang="ko-KR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, </a:t>
            </a:r>
            <a:r>
              <a:rPr lang="ko-KR" altLang="en-US" sz="1600" dirty="0">
                <a:solidFill>
                  <a:srgbClr val="FF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요금인상만이 대안이 될 수는 없을 것으로 판단되며</a:t>
            </a:r>
            <a:r>
              <a:rPr lang="en-US" altLang="ko-KR" sz="1600" dirty="0">
                <a:solidFill>
                  <a:srgbClr val="FF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, </a:t>
            </a:r>
            <a:r>
              <a:rPr lang="ko-KR" altLang="en-US" sz="1600" dirty="0">
                <a:solidFill>
                  <a:srgbClr val="FF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원인자부담금 인상 및 추가 차입금 등 다른 대안이 동반될 필요</a:t>
            </a:r>
            <a:r>
              <a:rPr lang="ko-KR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 있음</a:t>
            </a:r>
            <a:endParaRPr lang="en-US" altLang="ko-KR" sz="1600" dirty="0">
              <a:solidFill>
                <a:schemeClr val="tx1">
                  <a:lumMod val="85000"/>
                  <a:lumOff val="15000"/>
                </a:schemeClr>
              </a:solidFill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8DB0AB2C-09EB-DAA2-6FE9-6E64EBE18657}"/>
              </a:ext>
            </a:extLst>
          </p:cNvPr>
          <p:cNvSpPr/>
          <p:nvPr/>
        </p:nvSpPr>
        <p:spPr>
          <a:xfrm>
            <a:off x="929926" y="1017327"/>
            <a:ext cx="53572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ko-KR" sz="5400" b="1" dirty="0">
                <a:ln w="0"/>
                <a:solidFill>
                  <a:schemeClr val="accent1">
                    <a:lumMod val="50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a typeface="맑은 고딕" panose="020B0503020000020004" pitchFamily="50" charset="-127"/>
              </a:rPr>
              <a:t>2</a:t>
            </a:r>
          </a:p>
        </p:txBody>
      </p:sp>
      <p:grpSp>
        <p:nvGrpSpPr>
          <p:cNvPr id="42" name="그룹 41">
            <a:extLst>
              <a:ext uri="{FF2B5EF4-FFF2-40B4-BE49-F238E27FC236}">
                <a16:creationId xmlns:a16="http://schemas.microsoft.com/office/drawing/2014/main" id="{F8A33237-553D-B84D-1A5D-A28F4ED4617A}"/>
              </a:ext>
            </a:extLst>
          </p:cNvPr>
          <p:cNvGrpSpPr/>
          <p:nvPr/>
        </p:nvGrpSpPr>
        <p:grpSpPr>
          <a:xfrm>
            <a:off x="5092507" y="4230827"/>
            <a:ext cx="2277024" cy="755840"/>
            <a:chOff x="2864045" y="5208859"/>
            <a:chExt cx="1924789" cy="610591"/>
          </a:xfrm>
        </p:grpSpPr>
        <p:sp>
          <p:nvSpPr>
            <p:cNvPr id="43" name="말풍선: 모서리가 둥근 사각형 42">
              <a:extLst>
                <a:ext uri="{FF2B5EF4-FFF2-40B4-BE49-F238E27FC236}">
                  <a16:creationId xmlns:a16="http://schemas.microsoft.com/office/drawing/2014/main" id="{6E480F8A-6ECA-54DA-5C77-FC4BD1BAC634}"/>
                </a:ext>
              </a:extLst>
            </p:cNvPr>
            <p:cNvSpPr/>
            <p:nvPr/>
          </p:nvSpPr>
          <p:spPr>
            <a:xfrm>
              <a:off x="3257354" y="5208859"/>
              <a:ext cx="1138170" cy="581570"/>
            </a:xfrm>
            <a:prstGeom prst="round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600" b="1" spc="-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스퀘어 Bold" panose="020B0600000101010101" pitchFamily="50" charset="-127"/>
                <a:ea typeface="나눔스퀘어 Bold" panose="020B0600000101010101" pitchFamily="50" charset="-127"/>
              </a:endParaRPr>
            </a:p>
          </p:txBody>
        </p:sp>
        <p:sp>
          <p:nvSpPr>
            <p:cNvPr id="44" name="TextBox 43">
              <a:extLst>
                <a:ext uri="{FF2B5EF4-FFF2-40B4-BE49-F238E27FC236}">
                  <a16:creationId xmlns:a16="http://schemas.microsoft.com/office/drawing/2014/main" id="{0ECEF641-C85B-356D-B649-0294098A7E3D}"/>
                </a:ext>
              </a:extLst>
            </p:cNvPr>
            <p:cNvSpPr txBox="1"/>
            <p:nvPr/>
          </p:nvSpPr>
          <p:spPr>
            <a:xfrm>
              <a:off x="2864045" y="5240480"/>
              <a:ext cx="1924789" cy="578970"/>
            </a:xfrm>
            <a:prstGeom prst="round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ko-KR" altLang="en-US" sz="1600" b="1" spc="-200" dirty="0" err="1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정수장</a:t>
              </a:r>
              <a:endParaRPr lang="en-US" altLang="ko-KR" sz="1600" b="1" spc="-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스퀘어 Bold" panose="020B0600000101010101" pitchFamily="50" charset="-127"/>
                <a:ea typeface="나눔스퀘어 Bold" panose="020B0600000101010101" pitchFamily="50" charset="-127"/>
              </a:endParaRPr>
            </a:p>
            <a:p>
              <a:pPr algn="ctr"/>
              <a:r>
                <a:rPr lang="ko-KR" altLang="en-US" sz="1600" b="1" spc="-2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개량사업</a:t>
              </a:r>
              <a:endParaRPr lang="en-US" altLang="ko-KR" sz="1600" b="1" spc="-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스퀘어 Bold" panose="020B0600000101010101" pitchFamily="50" charset="-127"/>
                <a:ea typeface="나눔스퀘어 Bold" panose="020B0600000101010101" pitchFamily="50" charset="-127"/>
              </a:endParaRPr>
            </a:p>
          </p:txBody>
        </p:sp>
      </p:grpSp>
      <p:grpSp>
        <p:nvGrpSpPr>
          <p:cNvPr id="45" name="그룹 44">
            <a:extLst>
              <a:ext uri="{FF2B5EF4-FFF2-40B4-BE49-F238E27FC236}">
                <a16:creationId xmlns:a16="http://schemas.microsoft.com/office/drawing/2014/main" id="{7D7E0B9A-C196-A508-FBEB-19B58B2C77A2}"/>
              </a:ext>
            </a:extLst>
          </p:cNvPr>
          <p:cNvGrpSpPr/>
          <p:nvPr/>
        </p:nvGrpSpPr>
        <p:grpSpPr>
          <a:xfrm>
            <a:off x="3523419" y="4196921"/>
            <a:ext cx="2125137" cy="755840"/>
            <a:chOff x="2975357" y="4047996"/>
            <a:chExt cx="2125137" cy="755840"/>
          </a:xfrm>
        </p:grpSpPr>
        <p:sp>
          <p:nvSpPr>
            <p:cNvPr id="46" name="말풍선: 모서리가 둥근 사각형 45">
              <a:extLst>
                <a:ext uri="{FF2B5EF4-FFF2-40B4-BE49-F238E27FC236}">
                  <a16:creationId xmlns:a16="http://schemas.microsoft.com/office/drawing/2014/main" id="{41C684BD-28F2-57EB-C577-C40F5FF16AE2}"/>
                </a:ext>
              </a:extLst>
            </p:cNvPr>
            <p:cNvSpPr/>
            <p:nvPr/>
          </p:nvSpPr>
          <p:spPr>
            <a:xfrm>
              <a:off x="3384782" y="4047996"/>
              <a:ext cx="1361900" cy="755840"/>
            </a:xfrm>
            <a:prstGeom prst="roundRect">
              <a:avLst/>
            </a:prstGeom>
            <a:solidFill>
              <a:schemeClr val="accent5">
                <a:alpha val="50000"/>
              </a:schemeClr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스퀘어 Bold" panose="020B0600000101010101" pitchFamily="50" charset="-127"/>
                <a:ea typeface="나눔스퀘어 Bold" panose="020B0600000101010101" pitchFamily="50" charset="-127"/>
              </a:endParaRPr>
            </a:p>
          </p:txBody>
        </p:sp>
        <p:sp>
          <p:nvSpPr>
            <p:cNvPr id="47" name="TextBox 46">
              <a:extLst>
                <a:ext uri="{FF2B5EF4-FFF2-40B4-BE49-F238E27FC236}">
                  <a16:creationId xmlns:a16="http://schemas.microsoft.com/office/drawing/2014/main" id="{B765DBC5-2616-BA3A-2764-1397A25255CE}"/>
                </a:ext>
              </a:extLst>
            </p:cNvPr>
            <p:cNvSpPr txBox="1"/>
            <p:nvPr/>
          </p:nvSpPr>
          <p:spPr>
            <a:xfrm>
              <a:off x="2975357" y="4123840"/>
              <a:ext cx="2125137" cy="646986"/>
            </a:xfrm>
            <a:prstGeom prst="round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ko-KR" altLang="en-US" sz="1600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배수지</a:t>
              </a:r>
              <a:endParaRPr lang="en-US" altLang="ko-KR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스퀘어 Bold" panose="020B0600000101010101" pitchFamily="50" charset="-127"/>
                <a:ea typeface="나눔스퀘어 Bold" panose="020B0600000101010101" pitchFamily="50" charset="-127"/>
              </a:endParaRPr>
            </a:p>
            <a:p>
              <a:pPr algn="ctr"/>
              <a:r>
                <a:rPr lang="ko-KR" altLang="en-US" sz="1600" b="1" spc="-2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신</a:t>
              </a:r>
              <a:r>
                <a:rPr lang="en-US" altLang="ko-KR" sz="1600" b="1" spc="-2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·</a:t>
              </a:r>
              <a:r>
                <a:rPr lang="ko-KR" altLang="en-US" sz="1600" b="1" spc="-2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증설 계획</a:t>
              </a:r>
            </a:p>
          </p:txBody>
        </p:sp>
      </p:grpSp>
      <p:grpSp>
        <p:nvGrpSpPr>
          <p:cNvPr id="48" name="그룹 47">
            <a:extLst>
              <a:ext uri="{FF2B5EF4-FFF2-40B4-BE49-F238E27FC236}">
                <a16:creationId xmlns:a16="http://schemas.microsoft.com/office/drawing/2014/main" id="{9C910871-C59A-97B9-3AB6-834ADE772D1A}"/>
              </a:ext>
            </a:extLst>
          </p:cNvPr>
          <p:cNvGrpSpPr/>
          <p:nvPr/>
        </p:nvGrpSpPr>
        <p:grpSpPr>
          <a:xfrm>
            <a:off x="4173618" y="5134735"/>
            <a:ext cx="1617778" cy="863794"/>
            <a:chOff x="5858836" y="4163310"/>
            <a:chExt cx="1617778" cy="743347"/>
          </a:xfrm>
        </p:grpSpPr>
        <p:sp>
          <p:nvSpPr>
            <p:cNvPr id="49" name="말풍선: 모서리가 둥근 사각형 48">
              <a:extLst>
                <a:ext uri="{FF2B5EF4-FFF2-40B4-BE49-F238E27FC236}">
                  <a16:creationId xmlns:a16="http://schemas.microsoft.com/office/drawing/2014/main" id="{A154ADDA-5F4E-01A7-3F9F-92709A37B1DF}"/>
                </a:ext>
              </a:extLst>
            </p:cNvPr>
            <p:cNvSpPr/>
            <p:nvPr/>
          </p:nvSpPr>
          <p:spPr>
            <a:xfrm>
              <a:off x="5858836" y="4163310"/>
              <a:ext cx="1591009" cy="743347"/>
            </a:xfrm>
            <a:prstGeom prst="roundRect">
              <a:avLst/>
            </a:prstGeom>
            <a:solidFill>
              <a:schemeClr val="accent6">
                <a:alpha val="50000"/>
              </a:schemeClr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600" b="1" spc="-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스퀘어 Bold" panose="020B0600000101010101" pitchFamily="50" charset="-127"/>
                <a:ea typeface="나눔스퀘어 Bold" panose="020B0600000101010101" pitchFamily="50" charset="-127"/>
              </a:endParaRPr>
            </a:p>
          </p:txBody>
        </p:sp>
        <p:sp>
          <p:nvSpPr>
            <p:cNvPr id="50" name="TextBox 49">
              <a:extLst>
                <a:ext uri="{FF2B5EF4-FFF2-40B4-BE49-F238E27FC236}">
                  <a16:creationId xmlns:a16="http://schemas.microsoft.com/office/drawing/2014/main" id="{D6A98094-20BA-47B0-720C-2F19A6F99766}"/>
                </a:ext>
              </a:extLst>
            </p:cNvPr>
            <p:cNvSpPr txBox="1"/>
            <p:nvPr/>
          </p:nvSpPr>
          <p:spPr>
            <a:xfrm>
              <a:off x="5858836" y="4238575"/>
              <a:ext cx="1617778" cy="556770"/>
            </a:xfrm>
            <a:prstGeom prst="round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ko-KR" altLang="en-US" sz="1600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해수담수화</a:t>
              </a:r>
              <a:endParaRPr lang="en-US" altLang="ko-KR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스퀘어 Bold" panose="020B0600000101010101" pitchFamily="50" charset="-127"/>
                <a:ea typeface="나눔스퀘어 Bold" panose="020B0600000101010101" pitchFamily="50" charset="-127"/>
              </a:endParaRPr>
            </a:p>
            <a:p>
              <a:pPr algn="ctr"/>
              <a:r>
                <a:rPr lang="ko-KR" altLang="en-US" sz="1600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시설 설치사업</a:t>
              </a:r>
              <a:endParaRPr lang="en-US" altLang="ko-KR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스퀘어 Bold" panose="020B0600000101010101" pitchFamily="50" charset="-127"/>
                <a:ea typeface="나눔스퀘어 Bold" panose="020B0600000101010101" pitchFamily="50" charset="-127"/>
              </a:endParaRPr>
            </a:p>
          </p:txBody>
        </p:sp>
      </p:grpSp>
      <p:sp>
        <p:nvSpPr>
          <p:cNvPr id="23" name="TextBox 22">
            <a:extLst>
              <a:ext uri="{FF2B5EF4-FFF2-40B4-BE49-F238E27FC236}">
                <a16:creationId xmlns:a16="http://schemas.microsoft.com/office/drawing/2014/main" id="{EF14F026-81D2-016C-1AB8-9EBF5649EA69}"/>
              </a:ext>
            </a:extLst>
          </p:cNvPr>
          <p:cNvSpPr txBox="1"/>
          <p:nvPr/>
        </p:nvSpPr>
        <p:spPr>
          <a:xfrm>
            <a:off x="1197788" y="6417273"/>
            <a:ext cx="3747920" cy="138499"/>
          </a:xfrm>
          <a:prstGeom prst="rect">
            <a:avLst/>
          </a:prstGeom>
          <a:noFill/>
          <a:ln w="25400">
            <a:noFill/>
          </a:ln>
          <a:effectLst/>
        </p:spPr>
        <p:txBody>
          <a:bodyPr wrap="square" lIns="0" tIns="0" rIns="0" bIns="0" rtlCol="0" anchor="ctr" anchorCtr="0">
            <a:spAutoFit/>
          </a:bodyPr>
          <a:lstStyle/>
          <a:p>
            <a:r>
              <a:rPr lang="ko-KR" altLang="en-US" sz="900" dirty="0">
                <a:gradFill>
                  <a:gsLst>
                    <a:gs pos="62917">
                      <a:schemeClr val="tx1"/>
                    </a:gs>
                    <a:gs pos="75833">
                      <a:schemeClr val="tx1"/>
                    </a:gs>
                    <a:gs pos="40000">
                      <a:schemeClr val="tx1"/>
                    </a:gs>
                  </a:gsLst>
                  <a:path path="circle">
                    <a:fillToRect l="50000" t="50000" r="50000" b="50000"/>
                  </a:path>
                </a:gradFill>
                <a:latin typeface="나눔스퀘어" panose="020B0600000101010101" pitchFamily="50" charset="-127"/>
                <a:ea typeface="나눔스퀘어" panose="020B0600000101010101" pitchFamily="50" charset="-127"/>
              </a:rPr>
              <a:t>출처 </a:t>
            </a:r>
            <a:r>
              <a:rPr lang="en-US" altLang="ko-KR" sz="900" dirty="0">
                <a:gradFill>
                  <a:gsLst>
                    <a:gs pos="62917">
                      <a:schemeClr val="tx1"/>
                    </a:gs>
                    <a:gs pos="75833">
                      <a:schemeClr val="tx1"/>
                    </a:gs>
                    <a:gs pos="40000">
                      <a:schemeClr val="tx1"/>
                    </a:gs>
                  </a:gsLst>
                  <a:path path="circle">
                    <a:fillToRect l="50000" t="50000" r="50000" b="50000"/>
                  </a:path>
                </a:gradFill>
                <a:latin typeface="나눔스퀘어" panose="020B0600000101010101" pitchFamily="50" charset="-127"/>
                <a:ea typeface="나눔스퀘어" panose="020B0600000101010101" pitchFamily="50" charset="-127"/>
              </a:rPr>
              <a:t>: 2040 </a:t>
            </a:r>
            <a:r>
              <a:rPr lang="ko-KR" altLang="en-US" sz="900" dirty="0">
                <a:gradFill>
                  <a:gsLst>
                    <a:gs pos="62917">
                      <a:schemeClr val="tx1"/>
                    </a:gs>
                    <a:gs pos="75833">
                      <a:schemeClr val="tx1"/>
                    </a:gs>
                    <a:gs pos="40000">
                      <a:schemeClr val="tx1"/>
                    </a:gs>
                  </a:gsLst>
                  <a:path path="circle">
                    <a:fillToRect l="50000" t="50000" r="50000" b="50000"/>
                  </a:path>
                </a:gradFill>
                <a:latin typeface="나눔스퀘어" panose="020B0600000101010101" pitchFamily="50" charset="-127"/>
                <a:ea typeface="나눔스퀘어" panose="020B0600000101010101" pitchFamily="50" charset="-127"/>
              </a:rPr>
              <a:t>인천광역시 수도정비기본계획 주요투자사업계획</a:t>
            </a:r>
          </a:p>
        </p:txBody>
      </p:sp>
      <p:sp>
        <p:nvSpPr>
          <p:cNvPr id="12" name="직사각형 11">
            <a:extLst>
              <a:ext uri="{FF2B5EF4-FFF2-40B4-BE49-F238E27FC236}">
                <a16:creationId xmlns:a16="http://schemas.microsoft.com/office/drawing/2014/main" id="{787285D0-33E4-F118-AF4C-CAA573528D2E}"/>
              </a:ext>
            </a:extLst>
          </p:cNvPr>
          <p:cNvSpPr/>
          <p:nvPr/>
        </p:nvSpPr>
        <p:spPr>
          <a:xfrm>
            <a:off x="1868246" y="4532164"/>
            <a:ext cx="1483099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ko-KR" altLang="en-US" sz="2000" b="1" cap="none" spc="0" dirty="0">
                <a:ln w="0"/>
                <a:solidFill>
                  <a:schemeClr val="accent5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향후</a:t>
            </a:r>
            <a:endParaRPr lang="en-US" altLang="ko-KR" sz="2000" b="1" cap="none" spc="0" dirty="0">
              <a:ln w="0"/>
              <a:solidFill>
                <a:schemeClr val="accent5">
                  <a:lumMod val="5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나눔스퀘어 ExtraBold" panose="020B0600000101010101" pitchFamily="50" charset="-127"/>
              <a:ea typeface="나눔스퀘어 ExtraBold" panose="020B0600000101010101" pitchFamily="50" charset="-127"/>
            </a:endParaRPr>
          </a:p>
          <a:p>
            <a:pPr algn="ctr"/>
            <a:r>
              <a:rPr lang="ko-KR" altLang="en-US" sz="2000" b="1" dirty="0">
                <a:ln w="0"/>
                <a:solidFill>
                  <a:schemeClr val="accent5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상수도 사업 </a:t>
            </a:r>
            <a:endParaRPr lang="en-US" altLang="ko-KR" sz="2000" b="1" dirty="0">
              <a:ln w="0"/>
              <a:solidFill>
                <a:schemeClr val="accent5">
                  <a:lumMod val="5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나눔스퀘어 ExtraBold" panose="020B0600000101010101" pitchFamily="50" charset="-127"/>
              <a:ea typeface="나눔스퀘어 ExtraBold" panose="020B0600000101010101" pitchFamily="50" charset="-127"/>
            </a:endParaRPr>
          </a:p>
          <a:p>
            <a:pPr algn="ctr"/>
            <a:r>
              <a:rPr lang="ko-KR" altLang="en-US" sz="2000" b="1" cap="none" spc="0" dirty="0">
                <a:ln w="0"/>
                <a:solidFill>
                  <a:schemeClr val="accent5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투자 계획</a:t>
            </a:r>
            <a:endParaRPr lang="en-US" altLang="ko-KR" sz="2000" b="1" cap="none" spc="0" dirty="0">
              <a:ln w="0"/>
              <a:solidFill>
                <a:schemeClr val="accent5">
                  <a:lumMod val="5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나눔스퀘어 ExtraBold" panose="020B0600000101010101" pitchFamily="50" charset="-127"/>
              <a:ea typeface="나눔스퀘어 ExtraBold" panose="020B0600000101010101" pitchFamily="50" charset="-127"/>
            </a:endParaRPr>
          </a:p>
        </p:txBody>
      </p:sp>
      <p:sp>
        <p:nvSpPr>
          <p:cNvPr id="17" name="십자형 16">
            <a:extLst>
              <a:ext uri="{FF2B5EF4-FFF2-40B4-BE49-F238E27FC236}">
                <a16:creationId xmlns:a16="http://schemas.microsoft.com/office/drawing/2014/main" id="{36A11066-E56E-BD1B-990F-283FD9B8BFE3}"/>
              </a:ext>
            </a:extLst>
          </p:cNvPr>
          <p:cNvSpPr/>
          <p:nvPr/>
        </p:nvSpPr>
        <p:spPr>
          <a:xfrm>
            <a:off x="9342826" y="4830569"/>
            <a:ext cx="357809" cy="365126"/>
          </a:xfrm>
          <a:prstGeom prst="plus">
            <a:avLst>
              <a:gd name="adj" fmla="val 32940"/>
            </a:avLst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97A61BDA-49E7-3F03-B633-0ABBBC7BA879}"/>
              </a:ext>
            </a:extLst>
          </p:cNvPr>
          <p:cNvSpPr/>
          <p:nvPr/>
        </p:nvSpPr>
        <p:spPr>
          <a:xfrm>
            <a:off x="9816706" y="4629059"/>
            <a:ext cx="1184940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ko-KR" altLang="en-US" sz="2000" b="1" dirty="0">
                <a:ln w="0"/>
                <a:solidFill>
                  <a:schemeClr val="accent5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추가 계획</a:t>
            </a:r>
            <a:endParaRPr lang="en-US" altLang="ko-KR" sz="2000" b="1" cap="none" spc="0" dirty="0">
              <a:ln w="0"/>
              <a:solidFill>
                <a:schemeClr val="accent5">
                  <a:lumMod val="5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나눔스퀘어 ExtraBold" panose="020B0600000101010101" pitchFamily="50" charset="-127"/>
              <a:ea typeface="나눔스퀘어 ExtraBold" panose="020B0600000101010101" pitchFamily="50" charset="-127"/>
            </a:endParaRPr>
          </a:p>
          <a:p>
            <a:pPr algn="ctr"/>
            <a:r>
              <a:rPr lang="ko-KR" altLang="en-US" sz="2000" b="1" cap="none" spc="0" dirty="0">
                <a:ln w="0"/>
                <a:solidFill>
                  <a:schemeClr val="accent5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신설 </a:t>
            </a:r>
            <a:r>
              <a:rPr lang="ko-KR" altLang="en-US" sz="2000" b="1" dirty="0">
                <a:ln w="0"/>
                <a:solidFill>
                  <a:schemeClr val="accent5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사업</a:t>
            </a:r>
            <a:endParaRPr lang="en-US" altLang="ko-KR" sz="2000" b="1" cap="none" spc="0" dirty="0">
              <a:ln w="0"/>
              <a:solidFill>
                <a:schemeClr val="accent5">
                  <a:lumMod val="5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나눔스퀘어 ExtraBold" panose="020B0600000101010101" pitchFamily="50" charset="-127"/>
              <a:ea typeface="나눔스퀘어 ExtraBold" panose="020B0600000101010101" pitchFamily="50" charset="-127"/>
            </a:endParaRPr>
          </a:p>
        </p:txBody>
      </p:sp>
      <p:pic>
        <p:nvPicPr>
          <p:cNvPr id="19" name="Picture 22" descr="E:\포폴정리\멀캠\개체\자주쓰는 PNG\화살표2.png">
            <a:extLst>
              <a:ext uri="{FF2B5EF4-FFF2-40B4-BE49-F238E27FC236}">
                <a16:creationId xmlns:a16="http://schemas.microsoft.com/office/drawing/2014/main" id="{022AAD9C-9C58-038A-E901-1ED2409F73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rot="5400000" flipV="1">
            <a:off x="2356151" y="4979832"/>
            <a:ext cx="2336074" cy="358783"/>
          </a:xfrm>
          <a:prstGeom prst="rect">
            <a:avLst/>
          </a:prstGeom>
          <a:noFill/>
        </p:spPr>
      </p:pic>
      <p:grpSp>
        <p:nvGrpSpPr>
          <p:cNvPr id="30" name="그룹 29">
            <a:extLst>
              <a:ext uri="{FF2B5EF4-FFF2-40B4-BE49-F238E27FC236}">
                <a16:creationId xmlns:a16="http://schemas.microsoft.com/office/drawing/2014/main" id="{DB1F06D9-80AF-6244-25C8-B761F23C14BE}"/>
              </a:ext>
            </a:extLst>
          </p:cNvPr>
          <p:cNvGrpSpPr/>
          <p:nvPr/>
        </p:nvGrpSpPr>
        <p:grpSpPr>
          <a:xfrm>
            <a:off x="5596809" y="5174269"/>
            <a:ext cx="2125137" cy="755840"/>
            <a:chOff x="2975357" y="4047996"/>
            <a:chExt cx="2125137" cy="755840"/>
          </a:xfrm>
        </p:grpSpPr>
        <p:sp>
          <p:nvSpPr>
            <p:cNvPr id="31" name="말풍선: 모서리가 둥근 사각형 45">
              <a:extLst>
                <a:ext uri="{FF2B5EF4-FFF2-40B4-BE49-F238E27FC236}">
                  <a16:creationId xmlns:a16="http://schemas.microsoft.com/office/drawing/2014/main" id="{542F94B2-E33E-AF67-169E-C2A659090E63}"/>
                </a:ext>
              </a:extLst>
            </p:cNvPr>
            <p:cNvSpPr/>
            <p:nvPr/>
          </p:nvSpPr>
          <p:spPr>
            <a:xfrm>
              <a:off x="3384782" y="4047996"/>
              <a:ext cx="1361900" cy="755840"/>
            </a:xfrm>
            <a:prstGeom prst="roundRect">
              <a:avLst/>
            </a:prstGeom>
            <a:solidFill>
              <a:schemeClr val="accent4">
                <a:alpha val="50000"/>
              </a:schemeClr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스퀘어 Bold" panose="020B0600000101010101" pitchFamily="50" charset="-127"/>
                <a:ea typeface="나눔스퀘어 Bold" panose="020B0600000101010101" pitchFamily="50" charset="-127"/>
              </a:endParaRPr>
            </a:p>
          </p:txBody>
        </p:sp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769C48DB-A116-7122-49D5-9D6EC09B3F67}"/>
                </a:ext>
              </a:extLst>
            </p:cNvPr>
            <p:cNvSpPr txBox="1"/>
            <p:nvPr/>
          </p:nvSpPr>
          <p:spPr>
            <a:xfrm>
              <a:off x="2975357" y="4123840"/>
              <a:ext cx="2125137" cy="646986"/>
            </a:xfrm>
            <a:prstGeom prst="round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ko-KR" altLang="en-US" sz="1600" b="1" dirty="0" err="1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가압장</a:t>
              </a:r>
              <a:endParaRPr lang="en-US" altLang="ko-KR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스퀘어 Bold" panose="020B0600000101010101" pitchFamily="50" charset="-127"/>
                <a:ea typeface="나눔스퀘어 Bold" panose="020B0600000101010101" pitchFamily="50" charset="-127"/>
              </a:endParaRPr>
            </a:p>
            <a:p>
              <a:pPr algn="ctr"/>
              <a:r>
                <a:rPr lang="ko-KR" altLang="en-US" sz="1600" b="1" spc="-2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개량사업</a:t>
              </a:r>
            </a:p>
          </p:txBody>
        </p:sp>
      </p:grpSp>
      <p:grpSp>
        <p:nvGrpSpPr>
          <p:cNvPr id="33" name="그룹 32">
            <a:extLst>
              <a:ext uri="{FF2B5EF4-FFF2-40B4-BE49-F238E27FC236}">
                <a16:creationId xmlns:a16="http://schemas.microsoft.com/office/drawing/2014/main" id="{9CAFBB97-B7C6-5F17-0433-13E75F8862C0}"/>
              </a:ext>
            </a:extLst>
          </p:cNvPr>
          <p:cNvGrpSpPr/>
          <p:nvPr/>
        </p:nvGrpSpPr>
        <p:grpSpPr>
          <a:xfrm>
            <a:off x="7232616" y="4176850"/>
            <a:ext cx="1617778" cy="863794"/>
            <a:chOff x="5858836" y="4163310"/>
            <a:chExt cx="1617778" cy="743347"/>
          </a:xfrm>
        </p:grpSpPr>
        <p:sp>
          <p:nvSpPr>
            <p:cNvPr id="34" name="말풍선: 모서리가 둥근 사각형 48">
              <a:extLst>
                <a:ext uri="{FF2B5EF4-FFF2-40B4-BE49-F238E27FC236}">
                  <a16:creationId xmlns:a16="http://schemas.microsoft.com/office/drawing/2014/main" id="{4C655311-74E7-E53B-CFF7-525F388F4417}"/>
                </a:ext>
              </a:extLst>
            </p:cNvPr>
            <p:cNvSpPr/>
            <p:nvPr/>
          </p:nvSpPr>
          <p:spPr>
            <a:xfrm>
              <a:off x="5858836" y="4163310"/>
              <a:ext cx="1591009" cy="743347"/>
            </a:xfrm>
            <a:prstGeom prst="roundRect">
              <a:avLst/>
            </a:prstGeom>
            <a:solidFill>
              <a:schemeClr val="accent3">
                <a:alpha val="50000"/>
              </a:schemeClr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600" b="1" spc="-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스퀘어 Bold" panose="020B0600000101010101" pitchFamily="50" charset="-127"/>
                <a:ea typeface="나눔스퀘어 Bold" panose="020B0600000101010101" pitchFamily="50" charset="-127"/>
              </a:endParaRPr>
            </a:p>
          </p:txBody>
        </p:sp>
        <p:sp>
          <p:nvSpPr>
            <p:cNvPr id="35" name="TextBox 34">
              <a:extLst>
                <a:ext uri="{FF2B5EF4-FFF2-40B4-BE49-F238E27FC236}">
                  <a16:creationId xmlns:a16="http://schemas.microsoft.com/office/drawing/2014/main" id="{426F68AF-CFE0-3F05-3908-F040ED5B7492}"/>
                </a:ext>
              </a:extLst>
            </p:cNvPr>
            <p:cNvSpPr txBox="1"/>
            <p:nvPr/>
          </p:nvSpPr>
          <p:spPr>
            <a:xfrm>
              <a:off x="5858836" y="4238575"/>
              <a:ext cx="1617778" cy="556771"/>
            </a:xfrm>
            <a:prstGeom prst="round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ko-KR" altLang="en-US" sz="1600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고도정수</a:t>
              </a:r>
              <a:endParaRPr lang="en-US" altLang="ko-KR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스퀘어 Bold" panose="020B0600000101010101" pitchFamily="50" charset="-127"/>
                <a:ea typeface="나눔스퀘어 Bold" panose="020B0600000101010101" pitchFamily="50" charset="-127"/>
              </a:endParaRPr>
            </a:p>
            <a:p>
              <a:pPr algn="ctr"/>
              <a:r>
                <a:rPr lang="ko-KR" altLang="en-US" sz="1600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처리시설 도입</a:t>
              </a:r>
              <a:endParaRPr lang="en-US" altLang="ko-KR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스퀘어 Bold" panose="020B0600000101010101" pitchFamily="50" charset="-127"/>
                <a:ea typeface="나눔스퀘어 Bold" panose="020B0600000101010101" pitchFamily="50" charset="-127"/>
              </a:endParaRPr>
            </a:p>
          </p:txBody>
        </p:sp>
      </p:grpSp>
      <p:grpSp>
        <p:nvGrpSpPr>
          <p:cNvPr id="36" name="그룹 35">
            <a:extLst>
              <a:ext uri="{FF2B5EF4-FFF2-40B4-BE49-F238E27FC236}">
                <a16:creationId xmlns:a16="http://schemas.microsoft.com/office/drawing/2014/main" id="{926D9A47-8E06-7564-ED1D-E189D5E593E2}"/>
              </a:ext>
            </a:extLst>
          </p:cNvPr>
          <p:cNvGrpSpPr/>
          <p:nvPr/>
        </p:nvGrpSpPr>
        <p:grpSpPr>
          <a:xfrm>
            <a:off x="7609741" y="5268654"/>
            <a:ext cx="1346455" cy="719915"/>
            <a:chOff x="3257354" y="5208859"/>
            <a:chExt cx="1138170" cy="581570"/>
          </a:xfrm>
        </p:grpSpPr>
        <p:sp>
          <p:nvSpPr>
            <p:cNvPr id="37" name="말풍선: 모서리가 둥근 사각형 42">
              <a:extLst>
                <a:ext uri="{FF2B5EF4-FFF2-40B4-BE49-F238E27FC236}">
                  <a16:creationId xmlns:a16="http://schemas.microsoft.com/office/drawing/2014/main" id="{1053790E-0B18-E20B-5B8B-FBA68A96FE67}"/>
                </a:ext>
              </a:extLst>
            </p:cNvPr>
            <p:cNvSpPr/>
            <p:nvPr/>
          </p:nvSpPr>
          <p:spPr>
            <a:xfrm>
              <a:off x="3257354" y="5208859"/>
              <a:ext cx="1138170" cy="581570"/>
            </a:xfrm>
            <a:prstGeom prst="roundRect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600" b="1" spc="-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스퀘어 Bold" panose="020B0600000101010101" pitchFamily="50" charset="-127"/>
                <a:ea typeface="나눔스퀘어 Bold" panose="020B0600000101010101" pitchFamily="50" charset="-127"/>
              </a:endParaRPr>
            </a:p>
          </p:txBody>
        </p:sp>
        <p:sp>
          <p:nvSpPr>
            <p:cNvPr id="38" name="TextBox 37">
              <a:extLst>
                <a:ext uri="{FF2B5EF4-FFF2-40B4-BE49-F238E27FC236}">
                  <a16:creationId xmlns:a16="http://schemas.microsoft.com/office/drawing/2014/main" id="{A502FE7C-EB44-C33E-F274-CB178FC230F1}"/>
                </a:ext>
              </a:extLst>
            </p:cNvPr>
            <p:cNvSpPr txBox="1"/>
            <p:nvPr/>
          </p:nvSpPr>
          <p:spPr>
            <a:xfrm>
              <a:off x="3267459" y="5265103"/>
              <a:ext cx="1128065" cy="472400"/>
            </a:xfrm>
            <a:prstGeom prst="roundRect">
              <a:avLst>
                <a:gd name="adj" fmla="val 0"/>
              </a:avLst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ko-KR" altLang="en-US" sz="1600" b="1" spc="-2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통합급수체계 구축</a:t>
              </a:r>
              <a:endParaRPr lang="en-US" altLang="ko-KR" sz="1600" b="1" spc="-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스퀘어 Bold" panose="020B0600000101010101" pitchFamily="50" charset="-127"/>
                <a:ea typeface="나눔스퀘어 Bold" panose="020B0600000101010101" pitchFamily="50" charset="-127"/>
              </a:endParaRPr>
            </a:p>
          </p:txBody>
        </p: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E576B2FA-E603-3A50-D91C-8633EF845F5F}"/>
              </a:ext>
            </a:extLst>
          </p:cNvPr>
          <p:cNvSpPr txBox="1"/>
          <p:nvPr/>
        </p:nvSpPr>
        <p:spPr>
          <a:xfrm>
            <a:off x="357869" y="113586"/>
            <a:ext cx="105813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dirty="0">
                <a:ln>
                  <a:solidFill>
                    <a:schemeClr val="bg2">
                      <a:lumMod val="50000"/>
                      <a:alpha val="15000"/>
                    </a:schemeClr>
                  </a:solidFill>
                </a:ln>
                <a:solidFill>
                  <a:schemeClr val="bg1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4. </a:t>
            </a:r>
            <a:r>
              <a:rPr lang="ko-KR" altLang="en-US" sz="2800" dirty="0">
                <a:ln>
                  <a:solidFill>
                    <a:schemeClr val="bg2">
                      <a:lumMod val="50000"/>
                      <a:alpha val="15000"/>
                    </a:schemeClr>
                  </a:solidFill>
                </a:ln>
                <a:solidFill>
                  <a:schemeClr val="bg1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상수도 요금인상 및 제도개선 필요성</a:t>
            </a:r>
          </a:p>
        </p:txBody>
      </p:sp>
    </p:spTree>
    <p:extLst>
      <p:ext uri="{BB962C8B-B14F-4D97-AF65-F5344CB8AC3E}">
        <p14:creationId xmlns:p14="http://schemas.microsoft.com/office/powerpoint/2010/main" val="35678050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슬라이드 번호 개체 틀 3">
            <a:extLst>
              <a:ext uri="{FF2B5EF4-FFF2-40B4-BE49-F238E27FC236}">
                <a16:creationId xmlns:a16="http://schemas.microsoft.com/office/drawing/2014/main" id="{01AE9999-39D8-13E9-203C-23B3BB273F8B}"/>
              </a:ext>
            </a:extLst>
          </p:cNvPr>
          <p:cNvSpPr txBox="1">
            <a:spLocks/>
          </p:cNvSpPr>
          <p:nvPr/>
        </p:nvSpPr>
        <p:spPr>
          <a:xfrm>
            <a:off x="9370996" y="6577059"/>
            <a:ext cx="2743200" cy="280942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b="1" kern="120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A9013713-8F85-4DC6-9CD9-6D7320748E27}" type="slidenum">
              <a:rPr lang="ko-KR" altLang="en-US" sz="1400" smtClean="0">
                <a:solidFill>
                  <a:schemeClr val="bg1">
                    <a:lumMod val="50000"/>
                  </a:schemeClr>
                </a:solidFill>
              </a:rPr>
              <a:pPr algn="r"/>
              <a:t>17</a:t>
            </a:fld>
            <a:endParaRPr lang="ko-KR" altLang="en-US" sz="14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5" name="순서도: 데이터 1">
            <a:extLst>
              <a:ext uri="{FF2B5EF4-FFF2-40B4-BE49-F238E27FC236}">
                <a16:creationId xmlns:a16="http://schemas.microsoft.com/office/drawing/2014/main" id="{C82FF352-CA63-429B-A76D-9D92F55AC4E9}"/>
              </a:ext>
            </a:extLst>
          </p:cNvPr>
          <p:cNvSpPr/>
          <p:nvPr/>
        </p:nvSpPr>
        <p:spPr>
          <a:xfrm rot="10800000">
            <a:off x="1367313" y="1359226"/>
            <a:ext cx="2707771" cy="277762"/>
          </a:xfrm>
          <a:custGeom>
            <a:avLst/>
            <a:gdLst>
              <a:gd name="connsiteX0" fmla="*/ 0 w 10000"/>
              <a:gd name="connsiteY0" fmla="*/ 10000 h 10000"/>
              <a:gd name="connsiteX1" fmla="*/ 2000 w 10000"/>
              <a:gd name="connsiteY1" fmla="*/ 0 h 10000"/>
              <a:gd name="connsiteX2" fmla="*/ 10000 w 10000"/>
              <a:gd name="connsiteY2" fmla="*/ 0 h 10000"/>
              <a:gd name="connsiteX3" fmla="*/ 8000 w 10000"/>
              <a:gd name="connsiteY3" fmla="*/ 10000 h 10000"/>
              <a:gd name="connsiteX4" fmla="*/ 0 w 10000"/>
              <a:gd name="connsiteY4" fmla="*/ 10000 h 10000"/>
              <a:gd name="connsiteX0" fmla="*/ 0 w 10000"/>
              <a:gd name="connsiteY0" fmla="*/ 10000 h 10000"/>
              <a:gd name="connsiteX1" fmla="*/ 2000 w 10000"/>
              <a:gd name="connsiteY1" fmla="*/ 0 h 10000"/>
              <a:gd name="connsiteX2" fmla="*/ 10000 w 10000"/>
              <a:gd name="connsiteY2" fmla="*/ 0 h 10000"/>
              <a:gd name="connsiteX3" fmla="*/ 8943 w 10000"/>
              <a:gd name="connsiteY3" fmla="*/ 9200 h 10000"/>
              <a:gd name="connsiteX4" fmla="*/ 0 w 10000"/>
              <a:gd name="connsiteY4" fmla="*/ 10000 h 10000"/>
              <a:gd name="connsiteX0" fmla="*/ 0 w 9000"/>
              <a:gd name="connsiteY0" fmla="*/ 9200 h 9200"/>
              <a:gd name="connsiteX1" fmla="*/ 1000 w 9000"/>
              <a:gd name="connsiteY1" fmla="*/ 0 h 9200"/>
              <a:gd name="connsiteX2" fmla="*/ 9000 w 9000"/>
              <a:gd name="connsiteY2" fmla="*/ 0 h 9200"/>
              <a:gd name="connsiteX3" fmla="*/ 7943 w 9000"/>
              <a:gd name="connsiteY3" fmla="*/ 9200 h 9200"/>
              <a:gd name="connsiteX4" fmla="*/ 0 w 9000"/>
              <a:gd name="connsiteY4" fmla="*/ 9200 h 9200"/>
              <a:gd name="connsiteX0" fmla="*/ 0 w 10000"/>
              <a:gd name="connsiteY0" fmla="*/ 10000 h 10000"/>
              <a:gd name="connsiteX1" fmla="*/ 1111 w 10000"/>
              <a:gd name="connsiteY1" fmla="*/ 0 h 10000"/>
              <a:gd name="connsiteX2" fmla="*/ 10000 w 10000"/>
              <a:gd name="connsiteY2" fmla="*/ 0 h 10000"/>
              <a:gd name="connsiteX3" fmla="*/ 8826 w 10000"/>
              <a:gd name="connsiteY3" fmla="*/ 10000 h 10000"/>
              <a:gd name="connsiteX4" fmla="*/ 0 w 10000"/>
              <a:gd name="connsiteY4" fmla="*/ 10000 h 10000"/>
              <a:gd name="connsiteX0" fmla="*/ 0 w 10000"/>
              <a:gd name="connsiteY0" fmla="*/ 10000 h 10000"/>
              <a:gd name="connsiteX1" fmla="*/ 1111 w 10000"/>
              <a:gd name="connsiteY1" fmla="*/ 0 h 10000"/>
              <a:gd name="connsiteX2" fmla="*/ 10000 w 10000"/>
              <a:gd name="connsiteY2" fmla="*/ 0 h 10000"/>
              <a:gd name="connsiteX3" fmla="*/ 8826 w 10000"/>
              <a:gd name="connsiteY3" fmla="*/ 10000 h 10000"/>
              <a:gd name="connsiteX4" fmla="*/ 0 w 10000"/>
              <a:gd name="connsiteY4" fmla="*/ 10000 h 10000"/>
              <a:gd name="connsiteX0" fmla="*/ 0 w 10000"/>
              <a:gd name="connsiteY0" fmla="*/ 10000 h 10000"/>
              <a:gd name="connsiteX1" fmla="*/ 1111 w 10000"/>
              <a:gd name="connsiteY1" fmla="*/ 0 h 10000"/>
              <a:gd name="connsiteX2" fmla="*/ 10000 w 10000"/>
              <a:gd name="connsiteY2" fmla="*/ 0 h 10000"/>
              <a:gd name="connsiteX3" fmla="*/ 8826 w 10000"/>
              <a:gd name="connsiteY3" fmla="*/ 10000 h 10000"/>
              <a:gd name="connsiteX4" fmla="*/ 0 w 10000"/>
              <a:gd name="connsiteY4" fmla="*/ 10000 h 10000"/>
              <a:gd name="connsiteX0" fmla="*/ 0 w 10068"/>
              <a:gd name="connsiteY0" fmla="*/ 10000 h 10000"/>
              <a:gd name="connsiteX1" fmla="*/ 1111 w 10068"/>
              <a:gd name="connsiteY1" fmla="*/ 0 h 10000"/>
              <a:gd name="connsiteX2" fmla="*/ 10000 w 10068"/>
              <a:gd name="connsiteY2" fmla="*/ 0 h 10000"/>
              <a:gd name="connsiteX3" fmla="*/ 8826 w 10068"/>
              <a:gd name="connsiteY3" fmla="*/ 10000 h 10000"/>
              <a:gd name="connsiteX4" fmla="*/ 0 w 10068"/>
              <a:gd name="connsiteY4" fmla="*/ 10000 h 10000"/>
              <a:gd name="connsiteX0" fmla="*/ 0 w 10000"/>
              <a:gd name="connsiteY0" fmla="*/ 10000 h 10000"/>
              <a:gd name="connsiteX1" fmla="*/ 1111 w 10000"/>
              <a:gd name="connsiteY1" fmla="*/ 0 h 10000"/>
              <a:gd name="connsiteX2" fmla="*/ 10000 w 10000"/>
              <a:gd name="connsiteY2" fmla="*/ 0 h 10000"/>
              <a:gd name="connsiteX3" fmla="*/ 8826 w 10000"/>
              <a:gd name="connsiteY3" fmla="*/ 10000 h 10000"/>
              <a:gd name="connsiteX4" fmla="*/ 0 w 10000"/>
              <a:gd name="connsiteY4" fmla="*/ 10000 h 10000"/>
              <a:gd name="connsiteX0" fmla="*/ 0 w 10000"/>
              <a:gd name="connsiteY0" fmla="*/ 10000 h 10000"/>
              <a:gd name="connsiteX1" fmla="*/ 1111 w 10000"/>
              <a:gd name="connsiteY1" fmla="*/ 0 h 10000"/>
              <a:gd name="connsiteX2" fmla="*/ 10000 w 10000"/>
              <a:gd name="connsiteY2" fmla="*/ 0 h 10000"/>
              <a:gd name="connsiteX3" fmla="*/ 8826 w 10000"/>
              <a:gd name="connsiteY3" fmla="*/ 10000 h 10000"/>
              <a:gd name="connsiteX4" fmla="*/ 0 w 10000"/>
              <a:gd name="connsiteY4" fmla="*/ 10000 h 10000"/>
              <a:gd name="connsiteX0" fmla="*/ 0 w 10000"/>
              <a:gd name="connsiteY0" fmla="*/ 10000 h 10000"/>
              <a:gd name="connsiteX1" fmla="*/ 1111 w 10000"/>
              <a:gd name="connsiteY1" fmla="*/ 0 h 10000"/>
              <a:gd name="connsiteX2" fmla="*/ 10000 w 10000"/>
              <a:gd name="connsiteY2" fmla="*/ 0 h 10000"/>
              <a:gd name="connsiteX3" fmla="*/ 8826 w 10000"/>
              <a:gd name="connsiteY3" fmla="*/ 10000 h 10000"/>
              <a:gd name="connsiteX4" fmla="*/ 0 w 10000"/>
              <a:gd name="connsiteY4" fmla="*/ 10000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000" h="10000">
                <a:moveTo>
                  <a:pt x="0" y="10000"/>
                </a:moveTo>
                <a:cubicBezTo>
                  <a:pt x="370" y="6667"/>
                  <a:pt x="180" y="7154"/>
                  <a:pt x="1111" y="0"/>
                </a:cubicBezTo>
                <a:lnTo>
                  <a:pt x="10000" y="0"/>
                </a:lnTo>
                <a:cubicBezTo>
                  <a:pt x="9172" y="8918"/>
                  <a:pt x="9217" y="6667"/>
                  <a:pt x="8826" y="10000"/>
                </a:cubicBezTo>
                <a:lnTo>
                  <a:pt x="0" y="10000"/>
                </a:lnTo>
                <a:close/>
              </a:path>
            </a:pathLst>
          </a:custGeom>
          <a:solidFill>
            <a:srgbClr val="DAE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Rectangle 34">
            <a:extLst>
              <a:ext uri="{FF2B5EF4-FFF2-40B4-BE49-F238E27FC236}">
                <a16:creationId xmlns:a16="http://schemas.microsoft.com/office/drawing/2014/main" id="{A40DEEE3-7E1A-CAF7-4768-2F53CF56EEFE}"/>
              </a:ext>
            </a:extLst>
          </p:cNvPr>
          <p:cNvSpPr/>
          <p:nvPr/>
        </p:nvSpPr>
        <p:spPr>
          <a:xfrm>
            <a:off x="1504972" y="1298052"/>
            <a:ext cx="4359801" cy="400110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>
              <a:defRPr/>
            </a:pPr>
            <a:r>
              <a:rPr lang="ko-KR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NanumSquare" charset="0"/>
              </a:rPr>
              <a:t>원가 절감의 한계</a:t>
            </a:r>
            <a:endParaRPr lang="en-US" altLang="ko-KR" sz="2000" b="1" dirty="0">
              <a:solidFill>
                <a:schemeClr val="tx1">
                  <a:lumMod val="75000"/>
                  <a:lumOff val="2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NanumSquare" charset="0"/>
            </a:endParaRP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B49655F0-EE28-8B8A-D81D-BD9D72DAAD0F}"/>
              </a:ext>
            </a:extLst>
          </p:cNvPr>
          <p:cNvSpPr/>
          <p:nvPr/>
        </p:nvSpPr>
        <p:spPr>
          <a:xfrm>
            <a:off x="944402" y="1036442"/>
            <a:ext cx="53572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ko-KR" sz="5400" b="1" dirty="0">
                <a:ln w="0"/>
                <a:solidFill>
                  <a:schemeClr val="accent1">
                    <a:lumMod val="50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a typeface="맑은 고딕" panose="020B0503020000020004" pitchFamily="50" charset="-127"/>
              </a:rPr>
              <a:t>3</a:t>
            </a:r>
          </a:p>
        </p:txBody>
      </p:sp>
      <p:sp>
        <p:nvSpPr>
          <p:cNvPr id="8" name="순서도: 데이터 1">
            <a:extLst>
              <a:ext uri="{FF2B5EF4-FFF2-40B4-BE49-F238E27FC236}">
                <a16:creationId xmlns:a16="http://schemas.microsoft.com/office/drawing/2014/main" id="{1BA1C5AA-88EE-14E1-B0E1-C49F9615FB4D}"/>
              </a:ext>
            </a:extLst>
          </p:cNvPr>
          <p:cNvSpPr/>
          <p:nvPr/>
        </p:nvSpPr>
        <p:spPr>
          <a:xfrm>
            <a:off x="4724120" y="4695062"/>
            <a:ext cx="1140653" cy="277762"/>
          </a:xfrm>
          <a:custGeom>
            <a:avLst/>
            <a:gdLst>
              <a:gd name="connsiteX0" fmla="*/ 0 w 10000"/>
              <a:gd name="connsiteY0" fmla="*/ 10000 h 10000"/>
              <a:gd name="connsiteX1" fmla="*/ 2000 w 10000"/>
              <a:gd name="connsiteY1" fmla="*/ 0 h 10000"/>
              <a:gd name="connsiteX2" fmla="*/ 10000 w 10000"/>
              <a:gd name="connsiteY2" fmla="*/ 0 h 10000"/>
              <a:gd name="connsiteX3" fmla="*/ 8000 w 10000"/>
              <a:gd name="connsiteY3" fmla="*/ 10000 h 10000"/>
              <a:gd name="connsiteX4" fmla="*/ 0 w 10000"/>
              <a:gd name="connsiteY4" fmla="*/ 10000 h 10000"/>
              <a:gd name="connsiteX0" fmla="*/ 0 w 10000"/>
              <a:gd name="connsiteY0" fmla="*/ 10000 h 10000"/>
              <a:gd name="connsiteX1" fmla="*/ 2000 w 10000"/>
              <a:gd name="connsiteY1" fmla="*/ 0 h 10000"/>
              <a:gd name="connsiteX2" fmla="*/ 10000 w 10000"/>
              <a:gd name="connsiteY2" fmla="*/ 0 h 10000"/>
              <a:gd name="connsiteX3" fmla="*/ 8943 w 10000"/>
              <a:gd name="connsiteY3" fmla="*/ 9200 h 10000"/>
              <a:gd name="connsiteX4" fmla="*/ 0 w 10000"/>
              <a:gd name="connsiteY4" fmla="*/ 10000 h 10000"/>
              <a:gd name="connsiteX0" fmla="*/ 0 w 9000"/>
              <a:gd name="connsiteY0" fmla="*/ 9200 h 9200"/>
              <a:gd name="connsiteX1" fmla="*/ 1000 w 9000"/>
              <a:gd name="connsiteY1" fmla="*/ 0 h 9200"/>
              <a:gd name="connsiteX2" fmla="*/ 9000 w 9000"/>
              <a:gd name="connsiteY2" fmla="*/ 0 h 9200"/>
              <a:gd name="connsiteX3" fmla="*/ 7943 w 9000"/>
              <a:gd name="connsiteY3" fmla="*/ 9200 h 9200"/>
              <a:gd name="connsiteX4" fmla="*/ 0 w 9000"/>
              <a:gd name="connsiteY4" fmla="*/ 9200 h 9200"/>
              <a:gd name="connsiteX0" fmla="*/ 0 w 10000"/>
              <a:gd name="connsiteY0" fmla="*/ 10000 h 10000"/>
              <a:gd name="connsiteX1" fmla="*/ 1111 w 10000"/>
              <a:gd name="connsiteY1" fmla="*/ 0 h 10000"/>
              <a:gd name="connsiteX2" fmla="*/ 10000 w 10000"/>
              <a:gd name="connsiteY2" fmla="*/ 0 h 10000"/>
              <a:gd name="connsiteX3" fmla="*/ 8826 w 10000"/>
              <a:gd name="connsiteY3" fmla="*/ 10000 h 10000"/>
              <a:gd name="connsiteX4" fmla="*/ 0 w 10000"/>
              <a:gd name="connsiteY4" fmla="*/ 10000 h 10000"/>
              <a:gd name="connsiteX0" fmla="*/ 0 w 10000"/>
              <a:gd name="connsiteY0" fmla="*/ 10000 h 10000"/>
              <a:gd name="connsiteX1" fmla="*/ 1111 w 10000"/>
              <a:gd name="connsiteY1" fmla="*/ 0 h 10000"/>
              <a:gd name="connsiteX2" fmla="*/ 10000 w 10000"/>
              <a:gd name="connsiteY2" fmla="*/ 0 h 10000"/>
              <a:gd name="connsiteX3" fmla="*/ 8826 w 10000"/>
              <a:gd name="connsiteY3" fmla="*/ 10000 h 10000"/>
              <a:gd name="connsiteX4" fmla="*/ 0 w 10000"/>
              <a:gd name="connsiteY4" fmla="*/ 10000 h 10000"/>
              <a:gd name="connsiteX0" fmla="*/ 0 w 10000"/>
              <a:gd name="connsiteY0" fmla="*/ 10000 h 10000"/>
              <a:gd name="connsiteX1" fmla="*/ 1111 w 10000"/>
              <a:gd name="connsiteY1" fmla="*/ 0 h 10000"/>
              <a:gd name="connsiteX2" fmla="*/ 10000 w 10000"/>
              <a:gd name="connsiteY2" fmla="*/ 0 h 10000"/>
              <a:gd name="connsiteX3" fmla="*/ 8826 w 10000"/>
              <a:gd name="connsiteY3" fmla="*/ 10000 h 10000"/>
              <a:gd name="connsiteX4" fmla="*/ 0 w 10000"/>
              <a:gd name="connsiteY4" fmla="*/ 10000 h 10000"/>
              <a:gd name="connsiteX0" fmla="*/ 0 w 10068"/>
              <a:gd name="connsiteY0" fmla="*/ 10000 h 10000"/>
              <a:gd name="connsiteX1" fmla="*/ 1111 w 10068"/>
              <a:gd name="connsiteY1" fmla="*/ 0 h 10000"/>
              <a:gd name="connsiteX2" fmla="*/ 10000 w 10068"/>
              <a:gd name="connsiteY2" fmla="*/ 0 h 10000"/>
              <a:gd name="connsiteX3" fmla="*/ 8826 w 10068"/>
              <a:gd name="connsiteY3" fmla="*/ 10000 h 10000"/>
              <a:gd name="connsiteX4" fmla="*/ 0 w 10068"/>
              <a:gd name="connsiteY4" fmla="*/ 10000 h 10000"/>
              <a:gd name="connsiteX0" fmla="*/ 0 w 10000"/>
              <a:gd name="connsiteY0" fmla="*/ 10000 h 10000"/>
              <a:gd name="connsiteX1" fmla="*/ 1111 w 10000"/>
              <a:gd name="connsiteY1" fmla="*/ 0 h 10000"/>
              <a:gd name="connsiteX2" fmla="*/ 10000 w 10000"/>
              <a:gd name="connsiteY2" fmla="*/ 0 h 10000"/>
              <a:gd name="connsiteX3" fmla="*/ 8826 w 10000"/>
              <a:gd name="connsiteY3" fmla="*/ 10000 h 10000"/>
              <a:gd name="connsiteX4" fmla="*/ 0 w 10000"/>
              <a:gd name="connsiteY4" fmla="*/ 10000 h 10000"/>
              <a:gd name="connsiteX0" fmla="*/ 0 w 10000"/>
              <a:gd name="connsiteY0" fmla="*/ 10000 h 10000"/>
              <a:gd name="connsiteX1" fmla="*/ 1111 w 10000"/>
              <a:gd name="connsiteY1" fmla="*/ 0 h 10000"/>
              <a:gd name="connsiteX2" fmla="*/ 10000 w 10000"/>
              <a:gd name="connsiteY2" fmla="*/ 0 h 10000"/>
              <a:gd name="connsiteX3" fmla="*/ 8826 w 10000"/>
              <a:gd name="connsiteY3" fmla="*/ 10000 h 10000"/>
              <a:gd name="connsiteX4" fmla="*/ 0 w 10000"/>
              <a:gd name="connsiteY4" fmla="*/ 10000 h 10000"/>
              <a:gd name="connsiteX0" fmla="*/ 0 w 10000"/>
              <a:gd name="connsiteY0" fmla="*/ 10000 h 10000"/>
              <a:gd name="connsiteX1" fmla="*/ 1111 w 10000"/>
              <a:gd name="connsiteY1" fmla="*/ 0 h 10000"/>
              <a:gd name="connsiteX2" fmla="*/ 10000 w 10000"/>
              <a:gd name="connsiteY2" fmla="*/ 0 h 10000"/>
              <a:gd name="connsiteX3" fmla="*/ 8826 w 10000"/>
              <a:gd name="connsiteY3" fmla="*/ 10000 h 10000"/>
              <a:gd name="connsiteX4" fmla="*/ 0 w 10000"/>
              <a:gd name="connsiteY4" fmla="*/ 10000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000" h="10000">
                <a:moveTo>
                  <a:pt x="0" y="10000"/>
                </a:moveTo>
                <a:cubicBezTo>
                  <a:pt x="370" y="6667"/>
                  <a:pt x="180" y="7154"/>
                  <a:pt x="1111" y="0"/>
                </a:cubicBezTo>
                <a:lnTo>
                  <a:pt x="10000" y="0"/>
                </a:lnTo>
                <a:cubicBezTo>
                  <a:pt x="9172" y="8918"/>
                  <a:pt x="9217" y="6667"/>
                  <a:pt x="8826" y="10000"/>
                </a:cubicBezTo>
                <a:lnTo>
                  <a:pt x="0" y="10000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b="1" spc="-3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톤당요금</a:t>
            </a:r>
            <a:endParaRPr lang="ko-KR" altLang="en-US" sz="1600" b="1" spc="-3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순서도: 데이터 1">
            <a:extLst>
              <a:ext uri="{FF2B5EF4-FFF2-40B4-BE49-F238E27FC236}">
                <a16:creationId xmlns:a16="http://schemas.microsoft.com/office/drawing/2014/main" id="{25B551C1-21EF-52A6-3189-55CC02658F39}"/>
              </a:ext>
            </a:extLst>
          </p:cNvPr>
          <p:cNvSpPr/>
          <p:nvPr/>
        </p:nvSpPr>
        <p:spPr>
          <a:xfrm>
            <a:off x="4852425" y="4222694"/>
            <a:ext cx="1012348" cy="277762"/>
          </a:xfrm>
          <a:custGeom>
            <a:avLst/>
            <a:gdLst>
              <a:gd name="connsiteX0" fmla="*/ 0 w 10000"/>
              <a:gd name="connsiteY0" fmla="*/ 10000 h 10000"/>
              <a:gd name="connsiteX1" fmla="*/ 2000 w 10000"/>
              <a:gd name="connsiteY1" fmla="*/ 0 h 10000"/>
              <a:gd name="connsiteX2" fmla="*/ 10000 w 10000"/>
              <a:gd name="connsiteY2" fmla="*/ 0 h 10000"/>
              <a:gd name="connsiteX3" fmla="*/ 8000 w 10000"/>
              <a:gd name="connsiteY3" fmla="*/ 10000 h 10000"/>
              <a:gd name="connsiteX4" fmla="*/ 0 w 10000"/>
              <a:gd name="connsiteY4" fmla="*/ 10000 h 10000"/>
              <a:gd name="connsiteX0" fmla="*/ 0 w 10000"/>
              <a:gd name="connsiteY0" fmla="*/ 10000 h 10000"/>
              <a:gd name="connsiteX1" fmla="*/ 2000 w 10000"/>
              <a:gd name="connsiteY1" fmla="*/ 0 h 10000"/>
              <a:gd name="connsiteX2" fmla="*/ 10000 w 10000"/>
              <a:gd name="connsiteY2" fmla="*/ 0 h 10000"/>
              <a:gd name="connsiteX3" fmla="*/ 8943 w 10000"/>
              <a:gd name="connsiteY3" fmla="*/ 9200 h 10000"/>
              <a:gd name="connsiteX4" fmla="*/ 0 w 10000"/>
              <a:gd name="connsiteY4" fmla="*/ 10000 h 10000"/>
              <a:gd name="connsiteX0" fmla="*/ 0 w 9000"/>
              <a:gd name="connsiteY0" fmla="*/ 9200 h 9200"/>
              <a:gd name="connsiteX1" fmla="*/ 1000 w 9000"/>
              <a:gd name="connsiteY1" fmla="*/ 0 h 9200"/>
              <a:gd name="connsiteX2" fmla="*/ 9000 w 9000"/>
              <a:gd name="connsiteY2" fmla="*/ 0 h 9200"/>
              <a:gd name="connsiteX3" fmla="*/ 7943 w 9000"/>
              <a:gd name="connsiteY3" fmla="*/ 9200 h 9200"/>
              <a:gd name="connsiteX4" fmla="*/ 0 w 9000"/>
              <a:gd name="connsiteY4" fmla="*/ 9200 h 9200"/>
              <a:gd name="connsiteX0" fmla="*/ 0 w 10000"/>
              <a:gd name="connsiteY0" fmla="*/ 10000 h 10000"/>
              <a:gd name="connsiteX1" fmla="*/ 1111 w 10000"/>
              <a:gd name="connsiteY1" fmla="*/ 0 h 10000"/>
              <a:gd name="connsiteX2" fmla="*/ 10000 w 10000"/>
              <a:gd name="connsiteY2" fmla="*/ 0 h 10000"/>
              <a:gd name="connsiteX3" fmla="*/ 8826 w 10000"/>
              <a:gd name="connsiteY3" fmla="*/ 10000 h 10000"/>
              <a:gd name="connsiteX4" fmla="*/ 0 w 10000"/>
              <a:gd name="connsiteY4" fmla="*/ 10000 h 10000"/>
              <a:gd name="connsiteX0" fmla="*/ 0 w 10000"/>
              <a:gd name="connsiteY0" fmla="*/ 10000 h 10000"/>
              <a:gd name="connsiteX1" fmla="*/ 1111 w 10000"/>
              <a:gd name="connsiteY1" fmla="*/ 0 h 10000"/>
              <a:gd name="connsiteX2" fmla="*/ 10000 w 10000"/>
              <a:gd name="connsiteY2" fmla="*/ 0 h 10000"/>
              <a:gd name="connsiteX3" fmla="*/ 8826 w 10000"/>
              <a:gd name="connsiteY3" fmla="*/ 10000 h 10000"/>
              <a:gd name="connsiteX4" fmla="*/ 0 w 10000"/>
              <a:gd name="connsiteY4" fmla="*/ 10000 h 10000"/>
              <a:gd name="connsiteX0" fmla="*/ 0 w 10000"/>
              <a:gd name="connsiteY0" fmla="*/ 10000 h 10000"/>
              <a:gd name="connsiteX1" fmla="*/ 1111 w 10000"/>
              <a:gd name="connsiteY1" fmla="*/ 0 h 10000"/>
              <a:gd name="connsiteX2" fmla="*/ 10000 w 10000"/>
              <a:gd name="connsiteY2" fmla="*/ 0 h 10000"/>
              <a:gd name="connsiteX3" fmla="*/ 8826 w 10000"/>
              <a:gd name="connsiteY3" fmla="*/ 10000 h 10000"/>
              <a:gd name="connsiteX4" fmla="*/ 0 w 10000"/>
              <a:gd name="connsiteY4" fmla="*/ 10000 h 10000"/>
              <a:gd name="connsiteX0" fmla="*/ 0 w 10068"/>
              <a:gd name="connsiteY0" fmla="*/ 10000 h 10000"/>
              <a:gd name="connsiteX1" fmla="*/ 1111 w 10068"/>
              <a:gd name="connsiteY1" fmla="*/ 0 h 10000"/>
              <a:gd name="connsiteX2" fmla="*/ 10000 w 10068"/>
              <a:gd name="connsiteY2" fmla="*/ 0 h 10000"/>
              <a:gd name="connsiteX3" fmla="*/ 8826 w 10068"/>
              <a:gd name="connsiteY3" fmla="*/ 10000 h 10000"/>
              <a:gd name="connsiteX4" fmla="*/ 0 w 10068"/>
              <a:gd name="connsiteY4" fmla="*/ 10000 h 10000"/>
              <a:gd name="connsiteX0" fmla="*/ 0 w 10000"/>
              <a:gd name="connsiteY0" fmla="*/ 10000 h 10000"/>
              <a:gd name="connsiteX1" fmla="*/ 1111 w 10000"/>
              <a:gd name="connsiteY1" fmla="*/ 0 h 10000"/>
              <a:gd name="connsiteX2" fmla="*/ 10000 w 10000"/>
              <a:gd name="connsiteY2" fmla="*/ 0 h 10000"/>
              <a:gd name="connsiteX3" fmla="*/ 8826 w 10000"/>
              <a:gd name="connsiteY3" fmla="*/ 10000 h 10000"/>
              <a:gd name="connsiteX4" fmla="*/ 0 w 10000"/>
              <a:gd name="connsiteY4" fmla="*/ 10000 h 10000"/>
              <a:gd name="connsiteX0" fmla="*/ 0 w 10000"/>
              <a:gd name="connsiteY0" fmla="*/ 10000 h 10000"/>
              <a:gd name="connsiteX1" fmla="*/ 1111 w 10000"/>
              <a:gd name="connsiteY1" fmla="*/ 0 h 10000"/>
              <a:gd name="connsiteX2" fmla="*/ 10000 w 10000"/>
              <a:gd name="connsiteY2" fmla="*/ 0 h 10000"/>
              <a:gd name="connsiteX3" fmla="*/ 8826 w 10000"/>
              <a:gd name="connsiteY3" fmla="*/ 10000 h 10000"/>
              <a:gd name="connsiteX4" fmla="*/ 0 w 10000"/>
              <a:gd name="connsiteY4" fmla="*/ 10000 h 10000"/>
              <a:gd name="connsiteX0" fmla="*/ 0 w 10000"/>
              <a:gd name="connsiteY0" fmla="*/ 10000 h 10000"/>
              <a:gd name="connsiteX1" fmla="*/ 1111 w 10000"/>
              <a:gd name="connsiteY1" fmla="*/ 0 h 10000"/>
              <a:gd name="connsiteX2" fmla="*/ 10000 w 10000"/>
              <a:gd name="connsiteY2" fmla="*/ 0 h 10000"/>
              <a:gd name="connsiteX3" fmla="*/ 8826 w 10000"/>
              <a:gd name="connsiteY3" fmla="*/ 10000 h 10000"/>
              <a:gd name="connsiteX4" fmla="*/ 0 w 10000"/>
              <a:gd name="connsiteY4" fmla="*/ 10000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000" h="10000">
                <a:moveTo>
                  <a:pt x="0" y="10000"/>
                </a:moveTo>
                <a:cubicBezTo>
                  <a:pt x="370" y="6667"/>
                  <a:pt x="180" y="7154"/>
                  <a:pt x="1111" y="0"/>
                </a:cubicBezTo>
                <a:lnTo>
                  <a:pt x="10000" y="0"/>
                </a:lnTo>
                <a:cubicBezTo>
                  <a:pt x="9172" y="8918"/>
                  <a:pt x="9217" y="6667"/>
                  <a:pt x="8826" y="10000"/>
                </a:cubicBezTo>
                <a:lnTo>
                  <a:pt x="0" y="10000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b="1" spc="-3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톤당원가</a:t>
            </a:r>
            <a:endParaRPr lang="ko-KR" altLang="en-US" sz="1600" b="1" spc="-3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모서리가 둥근 직사각형 11">
            <a:extLst>
              <a:ext uri="{FF2B5EF4-FFF2-40B4-BE49-F238E27FC236}">
                <a16:creationId xmlns:a16="http://schemas.microsoft.com/office/drawing/2014/main" id="{FC8B6F27-B06C-6877-9A16-6CD2A9E6C7F5}"/>
              </a:ext>
            </a:extLst>
          </p:cNvPr>
          <p:cNvSpPr/>
          <p:nvPr/>
        </p:nvSpPr>
        <p:spPr>
          <a:xfrm>
            <a:off x="919554" y="1910035"/>
            <a:ext cx="10490126" cy="1582027"/>
          </a:xfrm>
          <a:prstGeom prst="roundRect">
            <a:avLst/>
          </a:prstGeom>
          <a:noFill/>
          <a:ln w="19050">
            <a:solidFill>
              <a:srgbClr val="B8B8B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79389" indent="-179389">
              <a:lnSpc>
                <a:spcPct val="150000"/>
              </a:lnSpc>
            </a:pPr>
            <a:r>
              <a:rPr lang="ko-KR" altLang="en-US" sz="1600" dirty="0">
                <a:solidFill>
                  <a:schemeClr val="tx1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▷ 생산 원가</a:t>
            </a:r>
            <a:r>
              <a:rPr lang="en-US" altLang="ko-KR" sz="1600" dirty="0">
                <a:solidFill>
                  <a:schemeClr val="tx1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(</a:t>
            </a:r>
            <a:r>
              <a:rPr lang="ko-KR" altLang="en-US" sz="1600" dirty="0">
                <a:solidFill>
                  <a:schemeClr val="tx1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톤당</a:t>
            </a:r>
            <a:r>
              <a:rPr lang="en-US" altLang="ko-KR" sz="1600" dirty="0">
                <a:solidFill>
                  <a:schemeClr val="tx1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)</a:t>
            </a:r>
            <a:r>
              <a:rPr lang="ko-KR" altLang="en-US" sz="1600" dirty="0">
                <a:solidFill>
                  <a:schemeClr val="tx1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는 </a:t>
            </a:r>
            <a:r>
              <a:rPr lang="en-US" altLang="ko-KR" sz="1600" dirty="0">
                <a:solidFill>
                  <a:schemeClr val="tx1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2018</a:t>
            </a:r>
            <a:r>
              <a:rPr lang="ko-KR" altLang="en-US" sz="1600" dirty="0">
                <a:solidFill>
                  <a:schemeClr val="tx1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년을 제외하고 꾸준히 증가하는 추세임</a:t>
            </a:r>
            <a:r>
              <a:rPr lang="en-US" altLang="ko-KR" sz="1600" dirty="0">
                <a:solidFill>
                  <a:schemeClr val="tx1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(2017</a:t>
            </a:r>
            <a:r>
              <a:rPr lang="ko-KR" altLang="en-US" sz="1600" dirty="0">
                <a:solidFill>
                  <a:schemeClr val="tx1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년 </a:t>
            </a:r>
            <a:r>
              <a:rPr lang="en-US" altLang="ko-KR" sz="1600" dirty="0">
                <a:solidFill>
                  <a:schemeClr val="tx1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688.7</a:t>
            </a:r>
            <a:r>
              <a:rPr lang="ko-KR" altLang="en-US" sz="1600" dirty="0">
                <a:solidFill>
                  <a:schemeClr val="tx1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원</a:t>
            </a:r>
            <a:r>
              <a:rPr lang="en-US" altLang="ko-KR" sz="1600" dirty="0">
                <a:solidFill>
                  <a:schemeClr val="tx1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/㎥ → 2021</a:t>
            </a:r>
            <a:r>
              <a:rPr lang="ko-KR" altLang="en-US" sz="1600" dirty="0">
                <a:solidFill>
                  <a:schemeClr val="tx1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년 </a:t>
            </a:r>
            <a:r>
              <a:rPr lang="en-US" altLang="ko-KR" sz="1600" dirty="0">
                <a:solidFill>
                  <a:schemeClr val="tx1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842.8</a:t>
            </a:r>
            <a:r>
              <a:rPr lang="ko-KR" altLang="en-US" sz="1600" dirty="0">
                <a:solidFill>
                  <a:schemeClr val="tx1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원</a:t>
            </a:r>
            <a:r>
              <a:rPr lang="en-US" altLang="ko-KR" sz="1600" dirty="0">
                <a:solidFill>
                  <a:schemeClr val="tx1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/㎥)</a:t>
            </a:r>
          </a:p>
          <a:p>
            <a:pPr marL="179389" indent="-179389">
              <a:lnSpc>
                <a:spcPct val="150000"/>
              </a:lnSpc>
            </a:pPr>
            <a:endParaRPr lang="en-US" altLang="ko-KR" sz="200" dirty="0">
              <a:solidFill>
                <a:schemeClr val="tx1"/>
              </a:solidFill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  <a:p>
            <a:pPr marL="179389" indent="-179389">
              <a:lnSpc>
                <a:spcPct val="150000"/>
              </a:lnSpc>
            </a:pPr>
            <a:r>
              <a:rPr lang="ko-KR" altLang="en-US" sz="1600" dirty="0">
                <a:solidFill>
                  <a:schemeClr val="tx1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▷ </a:t>
            </a:r>
            <a:r>
              <a:rPr lang="ko-KR" altLang="en-US" sz="1600" spc="-50" dirty="0">
                <a:solidFill>
                  <a:srgbClr val="C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원가 항목 중 감가상각비</a:t>
            </a:r>
            <a:r>
              <a:rPr lang="en-US" altLang="ko-KR" sz="1600" spc="-50" dirty="0">
                <a:solidFill>
                  <a:srgbClr val="C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(</a:t>
            </a:r>
            <a:r>
              <a:rPr lang="ko-KR" altLang="en-US" sz="1600" spc="-50" dirty="0">
                <a:solidFill>
                  <a:srgbClr val="C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전체 대비 </a:t>
            </a:r>
            <a:r>
              <a:rPr lang="en-US" altLang="ko-KR" sz="1600" spc="-50" dirty="0">
                <a:solidFill>
                  <a:srgbClr val="C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23.1%), </a:t>
            </a:r>
            <a:r>
              <a:rPr lang="ko-KR" altLang="en-US" sz="1600" spc="-50" dirty="0">
                <a:solidFill>
                  <a:srgbClr val="C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인력운영비</a:t>
            </a:r>
            <a:r>
              <a:rPr lang="en-US" altLang="ko-KR" sz="1600" spc="-50" dirty="0">
                <a:solidFill>
                  <a:srgbClr val="C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(</a:t>
            </a:r>
            <a:r>
              <a:rPr lang="ko-KR" altLang="en-US" sz="1600" spc="-50" dirty="0">
                <a:solidFill>
                  <a:srgbClr val="C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전체대비 </a:t>
            </a:r>
            <a:r>
              <a:rPr lang="en-US" altLang="ko-KR" sz="1600" spc="-50" dirty="0">
                <a:solidFill>
                  <a:srgbClr val="C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19.4%), </a:t>
            </a:r>
            <a:r>
              <a:rPr lang="ko-KR" altLang="en-US" sz="1600" spc="-50" dirty="0">
                <a:solidFill>
                  <a:srgbClr val="C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원정수구입비</a:t>
            </a:r>
            <a:r>
              <a:rPr lang="en-US" altLang="ko-KR" sz="1600" spc="-50" dirty="0">
                <a:solidFill>
                  <a:srgbClr val="C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(</a:t>
            </a:r>
            <a:r>
              <a:rPr lang="ko-KR" altLang="en-US" sz="1600" spc="-50" dirty="0">
                <a:solidFill>
                  <a:srgbClr val="C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전체대비 </a:t>
            </a:r>
            <a:r>
              <a:rPr lang="en-US" altLang="ko-KR" sz="1600" spc="-50" dirty="0">
                <a:solidFill>
                  <a:srgbClr val="C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19.1%) </a:t>
            </a:r>
            <a:r>
              <a:rPr lang="ko-KR" altLang="en-US" sz="1600" spc="-50" dirty="0">
                <a:solidFill>
                  <a:srgbClr val="C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비율이 높은 편임</a:t>
            </a:r>
            <a:endParaRPr lang="en-US" altLang="ko-KR" sz="1600" spc="-50" dirty="0">
              <a:solidFill>
                <a:srgbClr val="C00000"/>
              </a:solidFill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  <a:p>
            <a:pPr marL="179389" indent="-179389">
              <a:lnSpc>
                <a:spcPct val="150000"/>
              </a:lnSpc>
            </a:pPr>
            <a:endParaRPr lang="en-US" altLang="ko-KR" sz="200" dirty="0">
              <a:solidFill>
                <a:schemeClr val="tx1">
                  <a:lumMod val="85000"/>
                  <a:lumOff val="15000"/>
                </a:schemeClr>
              </a:solidFill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  <a:p>
            <a:pPr marL="179388">
              <a:lnSpc>
                <a:spcPct val="150000"/>
              </a:lnSpc>
            </a:pPr>
            <a:r>
              <a:rPr lang="ko-KR" altLang="ko-KR" dirty="0">
                <a:solidFill>
                  <a:srgbClr val="0000FF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⇒</a:t>
            </a:r>
            <a:r>
              <a:rPr lang="en-US" altLang="ko-KR" dirty="0">
                <a:solidFill>
                  <a:srgbClr val="0000FF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 </a:t>
            </a:r>
            <a:r>
              <a:rPr lang="ko-KR" altLang="en-US" dirty="0">
                <a:solidFill>
                  <a:srgbClr val="0000FF"/>
                </a:solidFill>
                <a:highlight>
                  <a:srgbClr val="FFFF00"/>
                </a:highlight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사업소의 생산 원가 절감의 노력에도 불구하고</a:t>
            </a:r>
            <a:r>
              <a:rPr lang="en-US" altLang="ko-KR" dirty="0">
                <a:solidFill>
                  <a:srgbClr val="0000FF"/>
                </a:solidFill>
                <a:highlight>
                  <a:srgbClr val="FFFF00"/>
                </a:highlight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, </a:t>
            </a:r>
            <a:r>
              <a:rPr lang="ko-KR" altLang="en-US" dirty="0">
                <a:solidFill>
                  <a:srgbClr val="0000FF"/>
                </a:solidFill>
                <a:highlight>
                  <a:srgbClr val="FFFF00"/>
                </a:highlight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수돗물 생산 원가 절감의 한계가 있음</a:t>
            </a:r>
            <a:endParaRPr lang="en-US" altLang="ko-KR" dirty="0">
              <a:solidFill>
                <a:srgbClr val="0000FF"/>
              </a:solidFill>
              <a:highlight>
                <a:srgbClr val="FFFF00"/>
              </a:highlight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</p:txBody>
      </p:sp>
      <p:graphicFrame>
        <p:nvGraphicFramePr>
          <p:cNvPr id="11" name="표 10">
            <a:extLst>
              <a:ext uri="{FF2B5EF4-FFF2-40B4-BE49-F238E27FC236}">
                <a16:creationId xmlns:a16="http://schemas.microsoft.com/office/drawing/2014/main" id="{EF0421B4-4D2E-A988-2A8E-428CE521D942}"/>
              </a:ext>
            </a:extLst>
          </p:cNvPr>
          <p:cNvGraphicFramePr>
            <a:graphicFrameLocks noGrp="1"/>
          </p:cNvGraphicFramePr>
          <p:nvPr/>
        </p:nvGraphicFramePr>
        <p:xfrm>
          <a:off x="5999148" y="4221360"/>
          <a:ext cx="5527519" cy="181566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81742">
                  <a:extLst>
                    <a:ext uri="{9D8B030D-6E8A-4147-A177-3AD203B41FA5}">
                      <a16:colId xmlns:a16="http://schemas.microsoft.com/office/drawing/2014/main" val="3334022327"/>
                    </a:ext>
                  </a:extLst>
                </a:gridCol>
                <a:gridCol w="393473">
                  <a:extLst>
                    <a:ext uri="{9D8B030D-6E8A-4147-A177-3AD203B41FA5}">
                      <a16:colId xmlns:a16="http://schemas.microsoft.com/office/drawing/2014/main" val="3411917506"/>
                    </a:ext>
                  </a:extLst>
                </a:gridCol>
                <a:gridCol w="714415">
                  <a:extLst>
                    <a:ext uri="{9D8B030D-6E8A-4147-A177-3AD203B41FA5}">
                      <a16:colId xmlns:a16="http://schemas.microsoft.com/office/drawing/2014/main" val="2320517370"/>
                    </a:ext>
                  </a:extLst>
                </a:gridCol>
                <a:gridCol w="698269">
                  <a:extLst>
                    <a:ext uri="{9D8B030D-6E8A-4147-A177-3AD203B41FA5}">
                      <a16:colId xmlns:a16="http://schemas.microsoft.com/office/drawing/2014/main" val="2243791470"/>
                    </a:ext>
                  </a:extLst>
                </a:gridCol>
                <a:gridCol w="822960">
                  <a:extLst>
                    <a:ext uri="{9D8B030D-6E8A-4147-A177-3AD203B41FA5}">
                      <a16:colId xmlns:a16="http://schemas.microsoft.com/office/drawing/2014/main" val="44656440"/>
                    </a:ext>
                  </a:extLst>
                </a:gridCol>
                <a:gridCol w="689957">
                  <a:extLst>
                    <a:ext uri="{9D8B030D-6E8A-4147-A177-3AD203B41FA5}">
                      <a16:colId xmlns:a16="http://schemas.microsoft.com/office/drawing/2014/main" val="3651290035"/>
                    </a:ext>
                  </a:extLst>
                </a:gridCol>
                <a:gridCol w="706581">
                  <a:extLst>
                    <a:ext uri="{9D8B030D-6E8A-4147-A177-3AD203B41FA5}">
                      <a16:colId xmlns:a16="http://schemas.microsoft.com/office/drawing/2014/main" val="3058173420"/>
                    </a:ext>
                  </a:extLst>
                </a:gridCol>
                <a:gridCol w="720122">
                  <a:extLst>
                    <a:ext uri="{9D8B030D-6E8A-4147-A177-3AD203B41FA5}">
                      <a16:colId xmlns:a16="http://schemas.microsoft.com/office/drawing/2014/main" val="1581359522"/>
                    </a:ext>
                  </a:extLst>
                </a:gridCol>
              </a:tblGrid>
              <a:tr h="422246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kern="1200" dirty="0">
                          <a:solidFill>
                            <a:schemeClr val="bg1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+mn-cs"/>
                        </a:rPr>
                        <a:t>톤당 원가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92F57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100" kern="1200" dirty="0">
                        <a:solidFill>
                          <a:schemeClr val="bg1"/>
                        </a:solidFill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+mn-cs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0" dirty="0">
                          <a:solidFill>
                            <a:schemeClr val="bg1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감가상각비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92F57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0" dirty="0">
                          <a:solidFill>
                            <a:schemeClr val="bg1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인력운영비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92F57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0" dirty="0">
                          <a:solidFill>
                            <a:schemeClr val="bg1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원정수구입비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92F57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0" dirty="0">
                          <a:solidFill>
                            <a:schemeClr val="bg1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수선교체비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92F57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0" dirty="0">
                          <a:solidFill>
                            <a:schemeClr val="bg1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자본비용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92F57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0" dirty="0">
                          <a:solidFill>
                            <a:schemeClr val="bg1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경상이전비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92F5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49043721"/>
                  </a:ext>
                </a:extLst>
              </a:tr>
              <a:tr h="1393416"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300" b="0" kern="1200" spc="-150" baseline="0" dirty="0">
                          <a:solidFill>
                            <a:schemeClr val="tx1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+mn-cs"/>
                        </a:rPr>
                        <a:t>842.8</a:t>
                      </a:r>
                      <a:r>
                        <a:rPr lang="ko-KR" altLang="en-US" sz="1300" b="0" kern="1200" spc="-150" baseline="0" dirty="0">
                          <a:solidFill>
                            <a:schemeClr val="tx1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+mn-cs"/>
                        </a:rPr>
                        <a:t>원</a:t>
                      </a:r>
                      <a:r>
                        <a:rPr lang="en-US" altLang="ko-KR" sz="1300" b="0" kern="1200" spc="-150" baseline="0" dirty="0">
                          <a:solidFill>
                            <a:schemeClr val="tx1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+mn-cs"/>
                        </a:rPr>
                        <a:t>/㎥</a:t>
                      </a:r>
                      <a:endParaRPr lang="ko-KR" altLang="en-US" sz="1300" b="0" kern="1200" spc="-150" baseline="0" dirty="0">
                        <a:solidFill>
                          <a:schemeClr val="tx1"/>
                        </a:solidFill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+mn-cs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sz="1300" b="0" kern="1200" spc="-150" baseline="0" dirty="0">
                        <a:solidFill>
                          <a:schemeClr val="tx1"/>
                        </a:solidFill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+mn-cs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300" b="0" i="0" u="none" strike="noStrike" kern="1200" spc="-150" baseline="0" dirty="0">
                          <a:solidFill>
                            <a:schemeClr val="tx1"/>
                          </a:solidFill>
                          <a:effectLst/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+mn-cs"/>
                        </a:rPr>
                        <a:t>194.5</a:t>
                      </a:r>
                      <a:r>
                        <a:rPr lang="ko-KR" altLang="en-US" sz="1300" b="0" kern="1200" spc="-150" baseline="0" dirty="0">
                          <a:solidFill>
                            <a:schemeClr val="tx1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+mn-cs"/>
                        </a:rPr>
                        <a:t>원</a:t>
                      </a:r>
                      <a:r>
                        <a:rPr lang="en-US" altLang="ko-KR" sz="1300" b="0" kern="1200" spc="-150" baseline="0" dirty="0">
                          <a:solidFill>
                            <a:schemeClr val="tx1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+mn-cs"/>
                        </a:rPr>
                        <a:t>/㎥</a:t>
                      </a:r>
                    </a:p>
                    <a:p>
                      <a:pPr algn="ctr" fontAlgn="ctr"/>
                      <a:r>
                        <a:rPr lang="en-US" altLang="ko-KR" sz="1300" b="0" i="0" u="none" strike="noStrike" spc="-150" baseline="0" dirty="0">
                          <a:solidFill>
                            <a:schemeClr val="tx1"/>
                          </a:solidFill>
                          <a:effectLst/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(23.1%)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300" b="0" kern="1200" spc="-150" baseline="0" dirty="0">
                          <a:solidFill>
                            <a:schemeClr val="tx1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+mn-cs"/>
                        </a:rPr>
                        <a:t>163.6</a:t>
                      </a:r>
                      <a:r>
                        <a:rPr lang="ko-KR" altLang="en-US" sz="1300" b="0" kern="1200" spc="-150" baseline="0" dirty="0">
                          <a:solidFill>
                            <a:schemeClr val="tx1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+mn-cs"/>
                        </a:rPr>
                        <a:t>원</a:t>
                      </a:r>
                      <a:r>
                        <a:rPr lang="en-US" altLang="ko-KR" sz="1300" b="0" kern="1200" spc="-150" baseline="0" dirty="0">
                          <a:solidFill>
                            <a:schemeClr val="tx1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+mn-cs"/>
                        </a:rPr>
                        <a:t>/㎥</a:t>
                      </a:r>
                      <a:endParaRPr lang="en-US" altLang="ko-KR" sz="1300" b="0" spc="-150" baseline="0" dirty="0">
                        <a:solidFill>
                          <a:schemeClr val="tx1"/>
                        </a:solidFill>
                        <a:latin typeface="나눔스퀘어 Bold" panose="020B0600000101010101" pitchFamily="50" charset="-127"/>
                        <a:ea typeface="나눔스퀘어 Bold" panose="020B0600000101010101" pitchFamily="50" charset="-127"/>
                      </a:endParaRPr>
                    </a:p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300" b="0" spc="-150" baseline="0" dirty="0">
                          <a:solidFill>
                            <a:schemeClr val="tx1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(19.4%)</a:t>
                      </a:r>
                      <a:endParaRPr lang="ko-KR" altLang="en-US" sz="1300" b="0" spc="-150" baseline="0" dirty="0">
                        <a:solidFill>
                          <a:schemeClr val="tx1"/>
                        </a:solidFill>
                        <a:latin typeface="나눔스퀘어 Bold" panose="020B0600000101010101" pitchFamily="50" charset="-127"/>
                        <a:ea typeface="나눔스퀘어 Bold" panose="020B0600000101010101" pitchFamily="50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en-US" altLang="ko-KR" sz="1300" b="0" kern="1200" spc="-150" baseline="0" dirty="0">
                        <a:solidFill>
                          <a:schemeClr val="tx1"/>
                        </a:solidFill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+mn-cs"/>
                      </a:endParaRPr>
                    </a:p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300" b="0" kern="1200" spc="-150" baseline="0" dirty="0">
                          <a:solidFill>
                            <a:schemeClr val="tx1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+mn-cs"/>
                        </a:rPr>
                        <a:t>161.0</a:t>
                      </a:r>
                      <a:r>
                        <a:rPr lang="ko-KR" altLang="en-US" sz="1300" b="0" kern="1200" spc="-150" baseline="0" dirty="0">
                          <a:solidFill>
                            <a:schemeClr val="tx1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+mn-cs"/>
                        </a:rPr>
                        <a:t>원</a:t>
                      </a:r>
                      <a:r>
                        <a:rPr lang="en-US" altLang="ko-KR" sz="1300" b="0" kern="1200" spc="-150" baseline="0" dirty="0">
                          <a:solidFill>
                            <a:schemeClr val="tx1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+mn-cs"/>
                        </a:rPr>
                        <a:t>/㎥</a:t>
                      </a:r>
                      <a:endParaRPr lang="en-US" altLang="ko-KR" sz="1300" b="0" spc="-150" baseline="0" dirty="0">
                        <a:solidFill>
                          <a:schemeClr val="tx1"/>
                        </a:solidFill>
                        <a:latin typeface="나눔스퀘어 Bold" panose="020B0600000101010101" pitchFamily="50" charset="-127"/>
                        <a:ea typeface="나눔스퀘어 Bold" panose="020B0600000101010101" pitchFamily="50" charset="-127"/>
                      </a:endParaRPr>
                    </a:p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300" b="0" spc="-150" baseline="0" dirty="0">
                          <a:solidFill>
                            <a:schemeClr val="tx1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(19.1%)</a:t>
                      </a:r>
                      <a:endParaRPr lang="ko-KR" altLang="en-US" sz="1300" b="0" spc="-150" baseline="0" dirty="0">
                        <a:solidFill>
                          <a:schemeClr val="tx1"/>
                        </a:solidFill>
                        <a:latin typeface="나눔스퀘어 Bold" panose="020B0600000101010101" pitchFamily="50" charset="-127"/>
                        <a:ea typeface="나눔스퀘어 Bold" panose="020B0600000101010101" pitchFamily="50" charset="-127"/>
                      </a:endParaRPr>
                    </a:p>
                    <a:p>
                      <a:pPr algn="ctr" fontAlgn="ctr"/>
                      <a:endParaRPr lang="en-US" altLang="ko-KR" sz="1300" b="0" i="0" u="none" strike="noStrike" spc="-150" baseline="0" dirty="0">
                        <a:solidFill>
                          <a:schemeClr val="tx1"/>
                        </a:solidFill>
                        <a:effectLst/>
                        <a:latin typeface="나눔스퀘어 Bold" panose="020B0600000101010101" pitchFamily="50" charset="-127"/>
                        <a:ea typeface="나눔스퀘어 Bold" panose="020B0600000101010101" pitchFamily="50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300" b="0" kern="1200" spc="-150" baseline="0" dirty="0">
                          <a:solidFill>
                            <a:schemeClr val="tx1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+mn-cs"/>
                        </a:rPr>
                        <a:t>110.6</a:t>
                      </a:r>
                      <a:r>
                        <a:rPr lang="ko-KR" altLang="en-US" sz="1300" b="0" kern="1200" spc="-150" baseline="0" dirty="0">
                          <a:solidFill>
                            <a:schemeClr val="tx1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+mn-cs"/>
                        </a:rPr>
                        <a:t>원</a:t>
                      </a:r>
                      <a:r>
                        <a:rPr lang="en-US" altLang="ko-KR" sz="1300" b="0" kern="1200" spc="-150" baseline="0" dirty="0">
                          <a:solidFill>
                            <a:schemeClr val="tx1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+mn-cs"/>
                        </a:rPr>
                        <a:t>/㎥</a:t>
                      </a:r>
                      <a:endParaRPr lang="en-US" altLang="ko-KR" sz="1300" b="0" spc="-150" baseline="0" dirty="0">
                        <a:solidFill>
                          <a:schemeClr val="tx1"/>
                        </a:solidFill>
                        <a:latin typeface="나눔스퀘어 Bold" panose="020B0600000101010101" pitchFamily="50" charset="-127"/>
                        <a:ea typeface="나눔스퀘어 Bold" panose="020B0600000101010101" pitchFamily="50" charset="-127"/>
                      </a:endParaRPr>
                    </a:p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300" b="0" spc="-150" baseline="0" dirty="0">
                          <a:solidFill>
                            <a:schemeClr val="tx1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(13.1%)</a:t>
                      </a:r>
                      <a:endParaRPr lang="ko-KR" altLang="en-US" sz="1300" b="0" spc="-150" baseline="0" dirty="0">
                        <a:solidFill>
                          <a:schemeClr val="tx1"/>
                        </a:solidFill>
                        <a:latin typeface="나눔스퀘어 Bold" panose="020B0600000101010101" pitchFamily="50" charset="-127"/>
                        <a:ea typeface="나눔스퀘어 Bold" panose="020B0600000101010101" pitchFamily="50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300" b="0" i="0" u="none" strike="noStrike" kern="1200" spc="-150" baseline="0" dirty="0">
                          <a:solidFill>
                            <a:schemeClr val="tx1"/>
                          </a:solidFill>
                          <a:effectLst/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+mn-cs"/>
                        </a:rPr>
                        <a:t>88.9</a:t>
                      </a:r>
                      <a:r>
                        <a:rPr lang="ko-KR" altLang="en-US" sz="1300" b="0" kern="1200" spc="-150" baseline="0" dirty="0">
                          <a:solidFill>
                            <a:schemeClr val="tx1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+mn-cs"/>
                        </a:rPr>
                        <a:t>원</a:t>
                      </a:r>
                      <a:r>
                        <a:rPr lang="en-US" altLang="ko-KR" sz="1300" b="0" kern="1200" spc="-150" baseline="0" dirty="0">
                          <a:solidFill>
                            <a:schemeClr val="tx1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+mn-cs"/>
                        </a:rPr>
                        <a:t>/㎥</a:t>
                      </a:r>
                    </a:p>
                    <a:p>
                      <a:pPr algn="ctr" fontAlgn="ctr"/>
                      <a:r>
                        <a:rPr lang="en-US" altLang="ko-KR" sz="1300" b="0" i="0" u="none" strike="noStrike" spc="-150" baseline="0" dirty="0">
                          <a:solidFill>
                            <a:schemeClr val="tx1"/>
                          </a:solidFill>
                          <a:effectLst/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(10.6%)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300" b="0" i="0" u="none" strike="noStrike" kern="1200" spc="-150" baseline="0" dirty="0">
                          <a:solidFill>
                            <a:schemeClr val="tx1"/>
                          </a:solidFill>
                          <a:effectLst/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+mn-cs"/>
                        </a:rPr>
                        <a:t>67.9</a:t>
                      </a:r>
                      <a:r>
                        <a:rPr lang="ko-KR" altLang="en-US" sz="1300" b="0" kern="1200" spc="-150" baseline="0" dirty="0">
                          <a:solidFill>
                            <a:schemeClr val="tx1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+mn-cs"/>
                        </a:rPr>
                        <a:t>원</a:t>
                      </a:r>
                      <a:r>
                        <a:rPr lang="en-US" altLang="ko-KR" sz="1300" b="0" kern="1200" spc="-150" baseline="0" dirty="0">
                          <a:solidFill>
                            <a:schemeClr val="tx1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+mn-cs"/>
                        </a:rPr>
                        <a:t>/㎥</a:t>
                      </a:r>
                    </a:p>
                    <a:p>
                      <a:pPr algn="ctr" fontAlgn="ctr"/>
                      <a:r>
                        <a:rPr lang="en-US" altLang="ko-KR" sz="1300" b="0" i="0" u="none" strike="noStrike" spc="-150" baseline="0" dirty="0">
                          <a:solidFill>
                            <a:schemeClr val="tx1"/>
                          </a:solidFill>
                          <a:effectLst/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(8.1%)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36537447"/>
                  </a:ext>
                </a:extLst>
              </a:tr>
            </a:tbl>
          </a:graphicData>
        </a:graphic>
      </p:graphicFrame>
      <p:pic>
        <p:nvPicPr>
          <p:cNvPr id="12" name="Picture 22" descr="E:\포폴정리\멀캠\개체\자주쓰는 PNG\화살표2.png">
            <a:extLst>
              <a:ext uri="{FF2B5EF4-FFF2-40B4-BE49-F238E27FC236}">
                <a16:creationId xmlns:a16="http://schemas.microsoft.com/office/drawing/2014/main" id="{4F80E7D3-6B43-8ED8-FC95-DB61EC79475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rot="16200000" flipV="1">
            <a:off x="6058576" y="4997212"/>
            <a:ext cx="1815661" cy="263950"/>
          </a:xfrm>
          <a:prstGeom prst="rect">
            <a:avLst/>
          </a:prstGeom>
          <a:noFill/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645E4988-91CB-69D9-2CF2-80ED859179BE}"/>
              </a:ext>
            </a:extLst>
          </p:cNvPr>
          <p:cNvSpPr txBox="1"/>
          <p:nvPr/>
        </p:nvSpPr>
        <p:spPr>
          <a:xfrm>
            <a:off x="5999148" y="3860299"/>
            <a:ext cx="5527519" cy="215444"/>
          </a:xfrm>
          <a:prstGeom prst="rect">
            <a:avLst/>
          </a:prstGeom>
          <a:noFill/>
          <a:ln w="25400">
            <a:noFill/>
          </a:ln>
          <a:effectLst/>
        </p:spPr>
        <p:txBody>
          <a:bodyPr wrap="square" lIns="0" tIns="0" rIns="0" bIns="0" rtlCol="0" anchor="ctr" anchorCtr="0">
            <a:spAutoFit/>
          </a:bodyPr>
          <a:lstStyle/>
          <a:p>
            <a:pPr algn="ctr"/>
            <a:r>
              <a:rPr lang="en-US" altLang="ko-KR" sz="1400" dirty="0">
                <a:gradFill>
                  <a:gsLst>
                    <a:gs pos="62917">
                      <a:schemeClr val="tx1"/>
                    </a:gs>
                    <a:gs pos="75833">
                      <a:schemeClr val="tx1"/>
                    </a:gs>
                    <a:gs pos="40000">
                      <a:schemeClr val="tx1"/>
                    </a:gs>
                  </a:gsLst>
                  <a:path path="circle">
                    <a:fillToRect l="50000" t="50000" r="50000" b="50000"/>
                  </a:path>
                </a:gra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[ </a:t>
            </a:r>
            <a:r>
              <a:rPr lang="ko-KR" altLang="en-US" sz="1400" dirty="0">
                <a:gradFill>
                  <a:gsLst>
                    <a:gs pos="62917">
                      <a:schemeClr val="tx1"/>
                    </a:gs>
                    <a:gs pos="75833">
                      <a:schemeClr val="tx1"/>
                    </a:gs>
                    <a:gs pos="40000">
                      <a:schemeClr val="tx1"/>
                    </a:gs>
                  </a:gsLst>
                  <a:path path="circle">
                    <a:fillToRect l="50000" t="50000" r="50000" b="50000"/>
                  </a:path>
                </a:gra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생산원가 구성비</a:t>
            </a:r>
            <a:r>
              <a:rPr lang="en-US" altLang="ko-KR" sz="1400" dirty="0">
                <a:gradFill>
                  <a:gsLst>
                    <a:gs pos="62917">
                      <a:schemeClr val="tx1"/>
                    </a:gs>
                    <a:gs pos="75833">
                      <a:schemeClr val="tx1"/>
                    </a:gs>
                    <a:gs pos="40000">
                      <a:schemeClr val="tx1"/>
                    </a:gs>
                  </a:gsLst>
                  <a:path path="circle">
                    <a:fillToRect l="50000" t="50000" r="50000" b="50000"/>
                  </a:path>
                </a:gra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(‘21</a:t>
            </a:r>
            <a:r>
              <a:rPr lang="ko-KR" altLang="en-US" sz="1400" dirty="0">
                <a:gradFill>
                  <a:gsLst>
                    <a:gs pos="62917">
                      <a:schemeClr val="tx1"/>
                    </a:gs>
                    <a:gs pos="75833">
                      <a:schemeClr val="tx1"/>
                    </a:gs>
                    <a:gs pos="40000">
                      <a:schemeClr val="tx1"/>
                    </a:gs>
                  </a:gsLst>
                  <a:path path="circle">
                    <a:fillToRect l="50000" t="50000" r="50000" b="50000"/>
                  </a:path>
                </a:gra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년도 기준</a:t>
            </a:r>
            <a:r>
              <a:rPr lang="en-US" altLang="ko-KR" sz="1400" dirty="0">
                <a:gradFill>
                  <a:gsLst>
                    <a:gs pos="62917">
                      <a:schemeClr val="tx1"/>
                    </a:gs>
                    <a:gs pos="75833">
                      <a:schemeClr val="tx1"/>
                    </a:gs>
                    <a:gs pos="40000">
                      <a:schemeClr val="tx1"/>
                    </a:gs>
                  </a:gsLst>
                  <a:path path="circle">
                    <a:fillToRect l="50000" t="50000" r="50000" b="50000"/>
                  </a:path>
                </a:gra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) - </a:t>
            </a:r>
            <a:r>
              <a:rPr lang="ko-KR" altLang="en-US" sz="1400" dirty="0">
                <a:gradFill>
                  <a:gsLst>
                    <a:gs pos="62917">
                      <a:schemeClr val="tx1"/>
                    </a:gs>
                    <a:gs pos="75833">
                      <a:schemeClr val="tx1"/>
                    </a:gs>
                    <a:gs pos="40000">
                      <a:schemeClr val="tx1"/>
                    </a:gs>
                  </a:gsLst>
                  <a:path path="circle">
                    <a:fillToRect l="50000" t="50000" r="50000" b="50000"/>
                  </a:path>
                </a:gra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상위</a:t>
            </a:r>
            <a:r>
              <a:rPr lang="en-US" altLang="ko-KR" sz="1400" dirty="0">
                <a:gradFill>
                  <a:gsLst>
                    <a:gs pos="62917">
                      <a:schemeClr val="tx1"/>
                    </a:gs>
                    <a:gs pos="75833">
                      <a:schemeClr val="tx1"/>
                    </a:gs>
                    <a:gs pos="40000">
                      <a:schemeClr val="tx1"/>
                    </a:gs>
                  </a:gsLst>
                  <a:path path="circle">
                    <a:fillToRect l="50000" t="50000" r="50000" b="50000"/>
                  </a:path>
                </a:gra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 ]</a:t>
            </a:r>
            <a:endParaRPr lang="ko-KR" altLang="en-US" sz="1400" dirty="0">
              <a:gradFill>
                <a:gsLst>
                  <a:gs pos="62917">
                    <a:schemeClr val="tx1"/>
                  </a:gs>
                  <a:gs pos="75833">
                    <a:schemeClr val="tx1"/>
                  </a:gs>
                  <a:gs pos="40000">
                    <a:schemeClr val="tx1"/>
                  </a:gs>
                </a:gsLst>
                <a:path path="circle">
                  <a:fillToRect l="50000" t="50000" r="50000" b="50000"/>
                </a:path>
              </a:gradFill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</p:txBody>
      </p:sp>
      <p:graphicFrame>
        <p:nvGraphicFramePr>
          <p:cNvPr id="4" name="차트 3">
            <a:extLst>
              <a:ext uri="{FF2B5EF4-FFF2-40B4-BE49-F238E27FC236}">
                <a16:creationId xmlns:a16="http://schemas.microsoft.com/office/drawing/2014/main" id="{C8D3E2E3-F610-A919-096B-69BA71121E93}"/>
              </a:ext>
            </a:extLst>
          </p:cNvPr>
          <p:cNvGraphicFramePr>
            <a:graphicFrameLocks/>
          </p:cNvGraphicFramePr>
          <p:nvPr/>
        </p:nvGraphicFramePr>
        <p:xfrm>
          <a:off x="756773" y="3990555"/>
          <a:ext cx="4236720" cy="202646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4" name="TextBox 13">
            <a:extLst>
              <a:ext uri="{FF2B5EF4-FFF2-40B4-BE49-F238E27FC236}">
                <a16:creationId xmlns:a16="http://schemas.microsoft.com/office/drawing/2014/main" id="{86D67C36-7FFA-40BC-1D11-72DC66A10A4C}"/>
              </a:ext>
            </a:extLst>
          </p:cNvPr>
          <p:cNvSpPr txBox="1"/>
          <p:nvPr/>
        </p:nvSpPr>
        <p:spPr>
          <a:xfrm>
            <a:off x="357869" y="113586"/>
            <a:ext cx="105813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dirty="0">
                <a:ln>
                  <a:solidFill>
                    <a:schemeClr val="bg2">
                      <a:lumMod val="50000"/>
                      <a:alpha val="15000"/>
                    </a:schemeClr>
                  </a:solidFill>
                </a:ln>
                <a:solidFill>
                  <a:schemeClr val="bg1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4. </a:t>
            </a:r>
            <a:r>
              <a:rPr lang="ko-KR" altLang="en-US" sz="2800" dirty="0">
                <a:ln>
                  <a:solidFill>
                    <a:schemeClr val="bg2">
                      <a:lumMod val="50000"/>
                      <a:alpha val="15000"/>
                    </a:schemeClr>
                  </a:solidFill>
                </a:ln>
                <a:solidFill>
                  <a:schemeClr val="bg1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상수도 요금인상 및 제도개선 필요성</a:t>
            </a:r>
          </a:p>
        </p:txBody>
      </p:sp>
    </p:spTree>
    <p:extLst>
      <p:ext uri="{BB962C8B-B14F-4D97-AF65-F5344CB8AC3E}">
        <p14:creationId xmlns:p14="http://schemas.microsoft.com/office/powerpoint/2010/main" val="343665375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차트 3">
            <a:extLst>
              <a:ext uri="{FF2B5EF4-FFF2-40B4-BE49-F238E27FC236}">
                <a16:creationId xmlns:a16="http://schemas.microsoft.com/office/drawing/2014/main" id="{750263A1-43FA-69D6-291B-7887EDCEBF22}"/>
              </a:ext>
            </a:extLst>
          </p:cNvPr>
          <p:cNvGraphicFramePr>
            <a:graphicFrameLocks/>
          </p:cNvGraphicFramePr>
          <p:nvPr/>
        </p:nvGraphicFramePr>
        <p:xfrm>
          <a:off x="7164842" y="4190992"/>
          <a:ext cx="3774402" cy="192112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슬라이드 번호 개체 틀 3">
            <a:extLst>
              <a:ext uri="{FF2B5EF4-FFF2-40B4-BE49-F238E27FC236}">
                <a16:creationId xmlns:a16="http://schemas.microsoft.com/office/drawing/2014/main" id="{01AE9999-39D8-13E9-203C-23B3BB273F8B}"/>
              </a:ext>
            </a:extLst>
          </p:cNvPr>
          <p:cNvSpPr txBox="1">
            <a:spLocks/>
          </p:cNvSpPr>
          <p:nvPr/>
        </p:nvSpPr>
        <p:spPr>
          <a:xfrm>
            <a:off x="9370996" y="6577059"/>
            <a:ext cx="2743200" cy="280942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b="1" kern="120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A9013713-8F85-4DC6-9CD9-6D7320748E27}" type="slidenum">
              <a:rPr lang="ko-KR" altLang="en-US" sz="1400" smtClean="0">
                <a:solidFill>
                  <a:schemeClr val="bg1">
                    <a:lumMod val="50000"/>
                  </a:schemeClr>
                </a:solidFill>
              </a:rPr>
              <a:pPr algn="r"/>
              <a:t>18</a:t>
            </a:fld>
            <a:endParaRPr lang="ko-KR" altLang="en-US" sz="14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7" name="순서도: 데이터 1">
            <a:extLst>
              <a:ext uri="{FF2B5EF4-FFF2-40B4-BE49-F238E27FC236}">
                <a16:creationId xmlns:a16="http://schemas.microsoft.com/office/drawing/2014/main" id="{12F9525F-F3DC-51C5-9D7F-CAFAD3EF3AF8}"/>
              </a:ext>
            </a:extLst>
          </p:cNvPr>
          <p:cNvSpPr/>
          <p:nvPr/>
        </p:nvSpPr>
        <p:spPr>
          <a:xfrm rot="10800000">
            <a:off x="1352833" y="1340111"/>
            <a:ext cx="5232901" cy="277762"/>
          </a:xfrm>
          <a:custGeom>
            <a:avLst/>
            <a:gdLst>
              <a:gd name="connsiteX0" fmla="*/ 0 w 10000"/>
              <a:gd name="connsiteY0" fmla="*/ 10000 h 10000"/>
              <a:gd name="connsiteX1" fmla="*/ 2000 w 10000"/>
              <a:gd name="connsiteY1" fmla="*/ 0 h 10000"/>
              <a:gd name="connsiteX2" fmla="*/ 10000 w 10000"/>
              <a:gd name="connsiteY2" fmla="*/ 0 h 10000"/>
              <a:gd name="connsiteX3" fmla="*/ 8000 w 10000"/>
              <a:gd name="connsiteY3" fmla="*/ 10000 h 10000"/>
              <a:gd name="connsiteX4" fmla="*/ 0 w 10000"/>
              <a:gd name="connsiteY4" fmla="*/ 10000 h 10000"/>
              <a:gd name="connsiteX0" fmla="*/ 0 w 10000"/>
              <a:gd name="connsiteY0" fmla="*/ 10000 h 10000"/>
              <a:gd name="connsiteX1" fmla="*/ 2000 w 10000"/>
              <a:gd name="connsiteY1" fmla="*/ 0 h 10000"/>
              <a:gd name="connsiteX2" fmla="*/ 10000 w 10000"/>
              <a:gd name="connsiteY2" fmla="*/ 0 h 10000"/>
              <a:gd name="connsiteX3" fmla="*/ 8943 w 10000"/>
              <a:gd name="connsiteY3" fmla="*/ 9200 h 10000"/>
              <a:gd name="connsiteX4" fmla="*/ 0 w 10000"/>
              <a:gd name="connsiteY4" fmla="*/ 10000 h 10000"/>
              <a:gd name="connsiteX0" fmla="*/ 0 w 9000"/>
              <a:gd name="connsiteY0" fmla="*/ 9200 h 9200"/>
              <a:gd name="connsiteX1" fmla="*/ 1000 w 9000"/>
              <a:gd name="connsiteY1" fmla="*/ 0 h 9200"/>
              <a:gd name="connsiteX2" fmla="*/ 9000 w 9000"/>
              <a:gd name="connsiteY2" fmla="*/ 0 h 9200"/>
              <a:gd name="connsiteX3" fmla="*/ 7943 w 9000"/>
              <a:gd name="connsiteY3" fmla="*/ 9200 h 9200"/>
              <a:gd name="connsiteX4" fmla="*/ 0 w 9000"/>
              <a:gd name="connsiteY4" fmla="*/ 9200 h 9200"/>
              <a:gd name="connsiteX0" fmla="*/ 0 w 10000"/>
              <a:gd name="connsiteY0" fmla="*/ 10000 h 10000"/>
              <a:gd name="connsiteX1" fmla="*/ 1111 w 10000"/>
              <a:gd name="connsiteY1" fmla="*/ 0 h 10000"/>
              <a:gd name="connsiteX2" fmla="*/ 10000 w 10000"/>
              <a:gd name="connsiteY2" fmla="*/ 0 h 10000"/>
              <a:gd name="connsiteX3" fmla="*/ 8826 w 10000"/>
              <a:gd name="connsiteY3" fmla="*/ 10000 h 10000"/>
              <a:gd name="connsiteX4" fmla="*/ 0 w 10000"/>
              <a:gd name="connsiteY4" fmla="*/ 10000 h 10000"/>
              <a:gd name="connsiteX0" fmla="*/ 0 w 10000"/>
              <a:gd name="connsiteY0" fmla="*/ 10000 h 10000"/>
              <a:gd name="connsiteX1" fmla="*/ 1111 w 10000"/>
              <a:gd name="connsiteY1" fmla="*/ 0 h 10000"/>
              <a:gd name="connsiteX2" fmla="*/ 10000 w 10000"/>
              <a:gd name="connsiteY2" fmla="*/ 0 h 10000"/>
              <a:gd name="connsiteX3" fmla="*/ 8826 w 10000"/>
              <a:gd name="connsiteY3" fmla="*/ 10000 h 10000"/>
              <a:gd name="connsiteX4" fmla="*/ 0 w 10000"/>
              <a:gd name="connsiteY4" fmla="*/ 10000 h 10000"/>
              <a:gd name="connsiteX0" fmla="*/ 0 w 10000"/>
              <a:gd name="connsiteY0" fmla="*/ 10000 h 10000"/>
              <a:gd name="connsiteX1" fmla="*/ 1111 w 10000"/>
              <a:gd name="connsiteY1" fmla="*/ 0 h 10000"/>
              <a:gd name="connsiteX2" fmla="*/ 10000 w 10000"/>
              <a:gd name="connsiteY2" fmla="*/ 0 h 10000"/>
              <a:gd name="connsiteX3" fmla="*/ 8826 w 10000"/>
              <a:gd name="connsiteY3" fmla="*/ 10000 h 10000"/>
              <a:gd name="connsiteX4" fmla="*/ 0 w 10000"/>
              <a:gd name="connsiteY4" fmla="*/ 10000 h 10000"/>
              <a:gd name="connsiteX0" fmla="*/ 0 w 10068"/>
              <a:gd name="connsiteY0" fmla="*/ 10000 h 10000"/>
              <a:gd name="connsiteX1" fmla="*/ 1111 w 10068"/>
              <a:gd name="connsiteY1" fmla="*/ 0 h 10000"/>
              <a:gd name="connsiteX2" fmla="*/ 10000 w 10068"/>
              <a:gd name="connsiteY2" fmla="*/ 0 h 10000"/>
              <a:gd name="connsiteX3" fmla="*/ 8826 w 10068"/>
              <a:gd name="connsiteY3" fmla="*/ 10000 h 10000"/>
              <a:gd name="connsiteX4" fmla="*/ 0 w 10068"/>
              <a:gd name="connsiteY4" fmla="*/ 10000 h 10000"/>
              <a:gd name="connsiteX0" fmla="*/ 0 w 10000"/>
              <a:gd name="connsiteY0" fmla="*/ 10000 h 10000"/>
              <a:gd name="connsiteX1" fmla="*/ 1111 w 10000"/>
              <a:gd name="connsiteY1" fmla="*/ 0 h 10000"/>
              <a:gd name="connsiteX2" fmla="*/ 10000 w 10000"/>
              <a:gd name="connsiteY2" fmla="*/ 0 h 10000"/>
              <a:gd name="connsiteX3" fmla="*/ 8826 w 10000"/>
              <a:gd name="connsiteY3" fmla="*/ 10000 h 10000"/>
              <a:gd name="connsiteX4" fmla="*/ 0 w 10000"/>
              <a:gd name="connsiteY4" fmla="*/ 10000 h 10000"/>
              <a:gd name="connsiteX0" fmla="*/ 0 w 10000"/>
              <a:gd name="connsiteY0" fmla="*/ 10000 h 10000"/>
              <a:gd name="connsiteX1" fmla="*/ 1111 w 10000"/>
              <a:gd name="connsiteY1" fmla="*/ 0 h 10000"/>
              <a:gd name="connsiteX2" fmla="*/ 10000 w 10000"/>
              <a:gd name="connsiteY2" fmla="*/ 0 h 10000"/>
              <a:gd name="connsiteX3" fmla="*/ 8826 w 10000"/>
              <a:gd name="connsiteY3" fmla="*/ 10000 h 10000"/>
              <a:gd name="connsiteX4" fmla="*/ 0 w 10000"/>
              <a:gd name="connsiteY4" fmla="*/ 10000 h 10000"/>
              <a:gd name="connsiteX0" fmla="*/ 0 w 10000"/>
              <a:gd name="connsiteY0" fmla="*/ 10000 h 10000"/>
              <a:gd name="connsiteX1" fmla="*/ 1111 w 10000"/>
              <a:gd name="connsiteY1" fmla="*/ 0 h 10000"/>
              <a:gd name="connsiteX2" fmla="*/ 10000 w 10000"/>
              <a:gd name="connsiteY2" fmla="*/ 0 h 10000"/>
              <a:gd name="connsiteX3" fmla="*/ 8826 w 10000"/>
              <a:gd name="connsiteY3" fmla="*/ 10000 h 10000"/>
              <a:gd name="connsiteX4" fmla="*/ 0 w 10000"/>
              <a:gd name="connsiteY4" fmla="*/ 10000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000" h="10000">
                <a:moveTo>
                  <a:pt x="0" y="10000"/>
                </a:moveTo>
                <a:cubicBezTo>
                  <a:pt x="370" y="6667"/>
                  <a:pt x="180" y="7154"/>
                  <a:pt x="1111" y="0"/>
                </a:cubicBezTo>
                <a:lnTo>
                  <a:pt x="10000" y="0"/>
                </a:lnTo>
                <a:cubicBezTo>
                  <a:pt x="9172" y="8918"/>
                  <a:pt x="9217" y="6667"/>
                  <a:pt x="8826" y="10000"/>
                </a:cubicBezTo>
                <a:lnTo>
                  <a:pt x="0" y="10000"/>
                </a:lnTo>
                <a:close/>
              </a:path>
            </a:pathLst>
          </a:custGeom>
          <a:solidFill>
            <a:srgbClr val="DAE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Rectangle 34">
            <a:extLst>
              <a:ext uri="{FF2B5EF4-FFF2-40B4-BE49-F238E27FC236}">
                <a16:creationId xmlns:a16="http://schemas.microsoft.com/office/drawing/2014/main" id="{2635F34C-F205-6756-94A1-0AB434B2A9BD}"/>
              </a:ext>
            </a:extLst>
          </p:cNvPr>
          <p:cNvSpPr/>
          <p:nvPr/>
        </p:nvSpPr>
        <p:spPr>
          <a:xfrm>
            <a:off x="1490496" y="1278937"/>
            <a:ext cx="7238836" cy="400110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>
              <a:defRPr/>
            </a:pPr>
            <a:r>
              <a:rPr lang="ko-KR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NanumSquare" charset="0"/>
              </a:rPr>
              <a:t>타 공공요금 대비 낮은 소비자 비용 부담</a:t>
            </a:r>
            <a:endParaRPr lang="en-US" altLang="ko-KR" sz="2000" b="1" dirty="0">
              <a:solidFill>
                <a:schemeClr val="tx1">
                  <a:lumMod val="75000"/>
                  <a:lumOff val="2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NanumSquare" charset="0"/>
            </a:endParaRPr>
          </a:p>
        </p:txBody>
      </p:sp>
      <p:sp>
        <p:nvSpPr>
          <p:cNvPr id="9" name="모서리가 둥근 직사각형 11">
            <a:extLst>
              <a:ext uri="{FF2B5EF4-FFF2-40B4-BE49-F238E27FC236}">
                <a16:creationId xmlns:a16="http://schemas.microsoft.com/office/drawing/2014/main" id="{BF87687F-524D-F48D-368F-DF7B5795A6E9}"/>
              </a:ext>
            </a:extLst>
          </p:cNvPr>
          <p:cNvSpPr/>
          <p:nvPr/>
        </p:nvSpPr>
        <p:spPr>
          <a:xfrm>
            <a:off x="905078" y="1890921"/>
            <a:ext cx="10408427" cy="1910518"/>
          </a:xfrm>
          <a:prstGeom prst="roundRect">
            <a:avLst/>
          </a:prstGeom>
          <a:noFill/>
          <a:ln w="19050">
            <a:solidFill>
              <a:srgbClr val="B8B8B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79389" indent="-179389">
              <a:lnSpc>
                <a:spcPct val="150000"/>
              </a:lnSpc>
            </a:pPr>
            <a:r>
              <a:rPr lang="ko-KR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▷ 상수도요금은 그동안 가계부담의 완화와 공공요금 관리차원에서 정책적으로 낮은 수준으로 책정</a:t>
            </a:r>
            <a:r>
              <a:rPr lang="en-US" altLang="ko-KR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·</a:t>
            </a:r>
            <a:r>
              <a:rPr lang="ko-KR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운영하였음</a:t>
            </a:r>
            <a:endParaRPr lang="en-US" altLang="ko-KR" sz="1600" dirty="0">
              <a:solidFill>
                <a:srgbClr val="0000FF"/>
              </a:solidFill>
              <a:highlight>
                <a:srgbClr val="FFFF00"/>
              </a:highlight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  <a:p>
            <a:pPr marL="179389" indent="-179389">
              <a:lnSpc>
                <a:spcPct val="150000"/>
              </a:lnSpc>
            </a:pPr>
            <a:endParaRPr lang="en-US" altLang="ko-KR" sz="200" dirty="0">
              <a:solidFill>
                <a:schemeClr val="tx1">
                  <a:lumMod val="85000"/>
                  <a:lumOff val="15000"/>
                </a:schemeClr>
              </a:solidFill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  <a:p>
            <a:pPr marL="179389" indent="-179389">
              <a:lnSpc>
                <a:spcPct val="150000"/>
              </a:lnSpc>
            </a:pPr>
            <a:r>
              <a:rPr lang="ko-KR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▷ 가계수지에서 타 </a:t>
            </a:r>
            <a:r>
              <a:rPr lang="ko-KR" altLang="en-US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재화들과의</a:t>
            </a:r>
            <a:r>
              <a:rPr lang="ko-KR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 인천광역시의 월평균 수도요금</a:t>
            </a:r>
            <a:r>
              <a:rPr lang="en-US" altLang="ko-KR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(</a:t>
            </a:r>
            <a:r>
              <a:rPr lang="ko-KR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상수도</a:t>
            </a:r>
            <a:r>
              <a:rPr lang="en-US" altLang="ko-KR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+</a:t>
            </a:r>
            <a:r>
              <a:rPr lang="ko-KR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하수도</a:t>
            </a:r>
            <a:r>
              <a:rPr lang="en-US" altLang="ko-KR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+</a:t>
            </a:r>
            <a:r>
              <a:rPr lang="ko-KR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물이용부담금</a:t>
            </a:r>
            <a:r>
              <a:rPr lang="en-US" altLang="ko-KR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)</a:t>
            </a:r>
            <a:r>
              <a:rPr lang="ko-KR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 </a:t>
            </a:r>
            <a:r>
              <a:rPr lang="ko-KR" altLang="en-US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비교시</a:t>
            </a:r>
            <a:r>
              <a:rPr lang="en-US" altLang="ko-KR" sz="1600" dirty="0">
                <a:solidFill>
                  <a:schemeClr val="tx1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 </a:t>
            </a:r>
            <a:r>
              <a:rPr lang="ko-KR" altLang="en-US" sz="1600" dirty="0">
                <a:solidFill>
                  <a:schemeClr val="tx1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수도 요금이 타 재화에 비해 현저히 낮은 수준을 유지하고 있다는 것을 알 수 있음</a:t>
            </a:r>
            <a:endParaRPr lang="en-US" altLang="ko-KR" sz="1600" dirty="0">
              <a:solidFill>
                <a:schemeClr val="tx1"/>
              </a:solidFill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  <a:p>
            <a:pPr marL="179389" indent="-179389">
              <a:lnSpc>
                <a:spcPct val="150000"/>
              </a:lnSpc>
            </a:pPr>
            <a:endParaRPr lang="en-US" altLang="ko-KR" sz="200" dirty="0">
              <a:solidFill>
                <a:schemeClr val="tx1">
                  <a:lumMod val="85000"/>
                  <a:lumOff val="15000"/>
                </a:schemeClr>
              </a:solidFill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  <a:p>
            <a:pPr marL="179388" indent="-4763">
              <a:lnSpc>
                <a:spcPct val="150000"/>
              </a:lnSpc>
            </a:pPr>
            <a:r>
              <a:rPr lang="ko-KR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⇒ </a:t>
            </a:r>
            <a:r>
              <a:rPr lang="ko-KR" altLang="en-US" sz="1600" dirty="0">
                <a:solidFill>
                  <a:srgbClr val="0000FF"/>
                </a:solidFill>
                <a:highlight>
                  <a:srgbClr val="FFFF00"/>
                </a:highlight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적정 수준의 수도</a:t>
            </a:r>
            <a:r>
              <a:rPr lang="en-US" altLang="ko-KR" sz="1600" dirty="0">
                <a:solidFill>
                  <a:srgbClr val="0000FF"/>
                </a:solidFill>
                <a:highlight>
                  <a:srgbClr val="FFFF00"/>
                </a:highlight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(</a:t>
            </a:r>
            <a:r>
              <a:rPr lang="ko-KR" altLang="en-US" sz="1600" dirty="0">
                <a:solidFill>
                  <a:srgbClr val="0000FF"/>
                </a:solidFill>
                <a:highlight>
                  <a:srgbClr val="FFFF00"/>
                </a:highlight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상수도</a:t>
            </a:r>
            <a:r>
              <a:rPr lang="en-US" altLang="ko-KR" sz="1600" dirty="0">
                <a:solidFill>
                  <a:srgbClr val="0000FF"/>
                </a:solidFill>
                <a:highlight>
                  <a:srgbClr val="FFFF00"/>
                </a:highlight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)</a:t>
            </a:r>
            <a:r>
              <a:rPr lang="ko-KR" altLang="en-US" sz="1600" dirty="0">
                <a:solidFill>
                  <a:srgbClr val="0000FF"/>
                </a:solidFill>
                <a:highlight>
                  <a:srgbClr val="FFFF00"/>
                </a:highlight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 요금 조정으로 안전하고 안정적으로 생산할 수 있는 물환경을 개선해 나갈 필요 있음</a:t>
            </a:r>
            <a:endParaRPr lang="en-US" altLang="ko-KR" sz="1600" dirty="0">
              <a:solidFill>
                <a:srgbClr val="0000FF"/>
              </a:solidFill>
              <a:highlight>
                <a:srgbClr val="FFFF00"/>
              </a:highlight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8DB0AB2C-09EB-DAA2-6FE9-6E64EBE18657}"/>
              </a:ext>
            </a:extLst>
          </p:cNvPr>
          <p:cNvSpPr/>
          <p:nvPr/>
        </p:nvSpPr>
        <p:spPr>
          <a:xfrm>
            <a:off x="929926" y="1017327"/>
            <a:ext cx="53572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ko-KR" sz="5400" b="1" dirty="0">
                <a:ln w="0"/>
                <a:solidFill>
                  <a:schemeClr val="accent1">
                    <a:lumMod val="50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a typeface="맑은 고딕" panose="020B0503020000020004" pitchFamily="50" charset="-127"/>
              </a:rPr>
              <a:t>4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A4F60D37-9D1B-65F7-FCBB-37C3EE27C389}"/>
              </a:ext>
            </a:extLst>
          </p:cNvPr>
          <p:cNvSpPr txBox="1"/>
          <p:nvPr/>
        </p:nvSpPr>
        <p:spPr>
          <a:xfrm>
            <a:off x="1459084" y="4216532"/>
            <a:ext cx="4811742" cy="215444"/>
          </a:xfrm>
          <a:prstGeom prst="rect">
            <a:avLst/>
          </a:prstGeom>
          <a:noFill/>
          <a:ln w="25400">
            <a:noFill/>
          </a:ln>
          <a:effectLst/>
        </p:spPr>
        <p:txBody>
          <a:bodyPr wrap="square" lIns="0" tIns="0" rIns="0" bIns="0" rtlCol="0" anchor="ctr" anchorCtr="0">
            <a:spAutoFit/>
          </a:bodyPr>
          <a:lstStyle/>
          <a:p>
            <a:pPr algn="ctr"/>
            <a:r>
              <a:rPr lang="en-US" altLang="ko-KR" sz="1400" dirty="0">
                <a:gradFill>
                  <a:gsLst>
                    <a:gs pos="62917">
                      <a:schemeClr val="tx1"/>
                    </a:gs>
                    <a:gs pos="75833">
                      <a:schemeClr val="tx1"/>
                    </a:gs>
                    <a:gs pos="40000">
                      <a:schemeClr val="tx1"/>
                    </a:gs>
                  </a:gsLst>
                  <a:path path="circle">
                    <a:fillToRect l="50000" t="50000" r="50000" b="50000"/>
                  </a:path>
                </a:gra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[ </a:t>
            </a:r>
            <a:r>
              <a:rPr lang="ko-KR" altLang="en-US" sz="1400" dirty="0">
                <a:gradFill>
                  <a:gsLst>
                    <a:gs pos="62917">
                      <a:schemeClr val="tx1"/>
                    </a:gs>
                    <a:gs pos="75833">
                      <a:schemeClr val="tx1"/>
                    </a:gs>
                    <a:gs pos="40000">
                      <a:schemeClr val="tx1"/>
                    </a:gs>
                  </a:gsLst>
                  <a:path path="circle">
                    <a:fillToRect l="50000" t="50000" r="50000" b="50000"/>
                  </a:path>
                </a:gra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주요 항목별 가구당 월 지출액 비교 </a:t>
            </a:r>
            <a:r>
              <a:rPr lang="en-US" altLang="ko-KR" sz="1400" dirty="0">
                <a:gradFill>
                  <a:gsLst>
                    <a:gs pos="62917">
                      <a:schemeClr val="tx1"/>
                    </a:gs>
                    <a:gs pos="75833">
                      <a:schemeClr val="tx1"/>
                    </a:gs>
                    <a:gs pos="40000">
                      <a:schemeClr val="tx1"/>
                    </a:gs>
                  </a:gsLst>
                  <a:path path="circle">
                    <a:fillToRect l="50000" t="50000" r="50000" b="50000"/>
                  </a:path>
                </a:gra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]</a:t>
            </a:r>
            <a:endParaRPr lang="ko-KR" altLang="en-US" sz="1400" dirty="0">
              <a:gradFill>
                <a:gsLst>
                  <a:gs pos="62917">
                    <a:schemeClr val="tx1"/>
                  </a:gs>
                  <a:gs pos="75833">
                    <a:schemeClr val="tx1"/>
                  </a:gs>
                  <a:gs pos="40000">
                    <a:schemeClr val="tx1"/>
                  </a:gs>
                </a:gsLst>
                <a:path path="circle">
                  <a:fillToRect l="50000" t="50000" r="50000" b="50000"/>
                </a:path>
              </a:gradFill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</p:txBody>
      </p:sp>
      <p:graphicFrame>
        <p:nvGraphicFramePr>
          <p:cNvPr id="21" name="표 20">
            <a:extLst>
              <a:ext uri="{FF2B5EF4-FFF2-40B4-BE49-F238E27FC236}">
                <a16:creationId xmlns:a16="http://schemas.microsoft.com/office/drawing/2014/main" id="{B6046056-BF4B-3473-C619-96C0B45FD018}"/>
              </a:ext>
            </a:extLst>
          </p:cNvPr>
          <p:cNvGraphicFramePr>
            <a:graphicFrameLocks noGrp="1"/>
          </p:cNvGraphicFramePr>
          <p:nvPr/>
        </p:nvGraphicFramePr>
        <p:xfrm>
          <a:off x="984955" y="4555109"/>
          <a:ext cx="5760000" cy="1152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60000">
                  <a:extLst>
                    <a:ext uri="{9D8B030D-6E8A-4147-A177-3AD203B41FA5}">
                      <a16:colId xmlns:a16="http://schemas.microsoft.com/office/drawing/2014/main" val="3334022327"/>
                    </a:ext>
                  </a:extLst>
                </a:gridCol>
                <a:gridCol w="900000">
                  <a:extLst>
                    <a:ext uri="{9D8B030D-6E8A-4147-A177-3AD203B41FA5}">
                      <a16:colId xmlns:a16="http://schemas.microsoft.com/office/drawing/2014/main" val="199269945"/>
                    </a:ext>
                  </a:extLst>
                </a:gridCol>
                <a:gridCol w="900000">
                  <a:extLst>
                    <a:ext uri="{9D8B030D-6E8A-4147-A177-3AD203B41FA5}">
                      <a16:colId xmlns:a16="http://schemas.microsoft.com/office/drawing/2014/main" val="1942844096"/>
                    </a:ext>
                  </a:extLst>
                </a:gridCol>
                <a:gridCol w="900000">
                  <a:extLst>
                    <a:ext uri="{9D8B030D-6E8A-4147-A177-3AD203B41FA5}">
                      <a16:colId xmlns:a16="http://schemas.microsoft.com/office/drawing/2014/main" val="3236359972"/>
                    </a:ext>
                  </a:extLst>
                </a:gridCol>
                <a:gridCol w="900000">
                  <a:extLst>
                    <a:ext uri="{9D8B030D-6E8A-4147-A177-3AD203B41FA5}">
                      <a16:colId xmlns:a16="http://schemas.microsoft.com/office/drawing/2014/main" val="3086476286"/>
                    </a:ext>
                  </a:extLst>
                </a:gridCol>
                <a:gridCol w="900000">
                  <a:extLst>
                    <a:ext uri="{9D8B030D-6E8A-4147-A177-3AD203B41FA5}">
                      <a16:colId xmlns:a16="http://schemas.microsoft.com/office/drawing/2014/main" val="2877384558"/>
                    </a:ext>
                  </a:extLst>
                </a:gridCol>
              </a:tblGrid>
              <a:tr h="36000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kern="1200" spc="0" baseline="0" dirty="0">
                          <a:solidFill>
                            <a:schemeClr val="bg1"/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  <a:cs typeface="+mn-cs"/>
                        </a:rPr>
                        <a:t>구 분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A3967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0" spc="0" baseline="0" dirty="0">
                          <a:solidFill>
                            <a:schemeClr val="bg1"/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</a:rPr>
                        <a:t>수도요금</a:t>
                      </a:r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A3967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0" spc="0" baseline="0" dirty="0">
                          <a:solidFill>
                            <a:schemeClr val="bg1"/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</a:rPr>
                        <a:t>가스 요금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A3967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0" spc="0" baseline="0" dirty="0">
                          <a:solidFill>
                            <a:schemeClr val="bg1"/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</a:rPr>
                        <a:t>전기요금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A3967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0" spc="0" baseline="0" dirty="0">
                          <a:solidFill>
                            <a:schemeClr val="bg1"/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</a:rPr>
                        <a:t>대중교통비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A3967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0" spc="0" baseline="0" dirty="0">
                          <a:solidFill>
                            <a:schemeClr val="bg1"/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</a:rPr>
                        <a:t>통신요금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A396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49043721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marL="0" marR="0" indent="0" algn="ctr" defTabSz="914423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1" spc="0" baseline="0" dirty="0"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월지출액</a:t>
                      </a:r>
                      <a:r>
                        <a:rPr lang="en-US" altLang="ko-KR" sz="1200" b="1" spc="0" baseline="0" dirty="0"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(</a:t>
                      </a:r>
                      <a:r>
                        <a:rPr lang="ko-KR" altLang="en-US" sz="1200" b="1" spc="0" baseline="0" dirty="0"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원</a:t>
                      </a:r>
                      <a:r>
                        <a:rPr lang="en-US" altLang="ko-KR" sz="1200" b="1" spc="0" baseline="0" dirty="0"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/</a:t>
                      </a:r>
                      <a:r>
                        <a:rPr lang="ko-KR" altLang="en-US" sz="1200" b="1" spc="0" baseline="0" dirty="0"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월</a:t>
                      </a:r>
                      <a:r>
                        <a:rPr lang="en-US" altLang="ko-KR" sz="1200" b="1" spc="0" baseline="0" dirty="0"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)</a:t>
                      </a:r>
                      <a:endParaRPr lang="ko-KR" altLang="en-US" sz="1200" b="1" spc="0" baseline="0" dirty="0">
                        <a:latin typeface="나눔스퀘어 Bold" panose="020B0600000101010101" pitchFamily="50" charset="-127"/>
                        <a:ea typeface="나눔스퀘어 Bold" panose="020B0600000101010101" pitchFamily="50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100" b="0" i="0" u="none" strike="noStrike" spc="0" baseline="0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22,700</a:t>
                      </a: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100" b="0" i="0" u="none" strike="noStrike" spc="0" baseline="0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39,380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100" b="0" i="0" u="none" strike="noStrike" spc="0" baseline="0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52,730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100" b="0" i="0" u="none" strike="noStrike" spc="0" baseline="0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62,226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100" b="0" i="0" u="none" strike="noStrike" spc="0" baseline="0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131,000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63986388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200" b="1" spc="0" baseline="0" dirty="0"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비교</a:t>
                      </a:r>
                      <a:r>
                        <a:rPr lang="en-US" altLang="ko-KR" sz="1200" b="1" spc="0" baseline="0" dirty="0"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(</a:t>
                      </a:r>
                      <a:r>
                        <a:rPr lang="ko-KR" altLang="en-US" sz="1200" b="1" spc="0" baseline="0" dirty="0"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배</a:t>
                      </a:r>
                      <a:r>
                        <a:rPr lang="en-US" altLang="ko-KR" sz="1200" b="1" spc="0" baseline="0" dirty="0"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)</a:t>
                      </a:r>
                      <a:endParaRPr lang="ko-KR" altLang="en-US" sz="1200" b="1" spc="0" baseline="0" dirty="0">
                        <a:latin typeface="나눔스퀘어 Bold" panose="020B0600000101010101" pitchFamily="50" charset="-127"/>
                        <a:ea typeface="나눔스퀘어 Bold" panose="020B0600000101010101" pitchFamily="50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100" b="0" i="0" u="none" strike="noStrike" spc="0" baseline="0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1.0</a:t>
                      </a: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100" b="0" i="0" u="none" strike="noStrike" spc="0" baseline="0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1.7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100" b="0" i="0" u="none" strike="noStrike" spc="0" baseline="0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2.3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100" b="0" i="0" u="none" strike="noStrike" spc="0" baseline="0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2.7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100" b="0" i="0" u="none" strike="noStrike" spc="0" baseline="0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5.8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96432260"/>
                  </a:ext>
                </a:extLst>
              </a:tr>
            </a:tbl>
          </a:graphicData>
        </a:graphic>
      </p:graphicFrame>
      <p:sp>
        <p:nvSpPr>
          <p:cNvPr id="22" name="TextBox 21">
            <a:extLst>
              <a:ext uri="{FF2B5EF4-FFF2-40B4-BE49-F238E27FC236}">
                <a16:creationId xmlns:a16="http://schemas.microsoft.com/office/drawing/2014/main" id="{026FFBF3-2DB5-630C-EF79-CDCC0F5A5432}"/>
              </a:ext>
            </a:extLst>
          </p:cNvPr>
          <p:cNvSpPr txBox="1"/>
          <p:nvPr/>
        </p:nvSpPr>
        <p:spPr>
          <a:xfrm>
            <a:off x="929926" y="5737931"/>
            <a:ext cx="5999194" cy="553998"/>
          </a:xfrm>
          <a:prstGeom prst="rect">
            <a:avLst/>
          </a:prstGeom>
          <a:noFill/>
          <a:ln w="25400">
            <a:noFill/>
          </a:ln>
          <a:effectLst/>
        </p:spPr>
        <p:txBody>
          <a:bodyPr wrap="square">
            <a:spAutoFit/>
          </a:bodyPr>
          <a:lstStyle/>
          <a:p>
            <a:pPr marL="537210" marR="0" indent="-537210" algn="just" fontAlgn="base" latinLnBrk="1">
              <a:spcBef>
                <a:spcPts val="0"/>
              </a:spcBef>
              <a:spcAft>
                <a:spcPts val="0"/>
              </a:spcAft>
            </a:pPr>
            <a:r>
              <a:rPr lang="en-US" altLang="ko-KR" sz="1000" kern="0" spc="-30" dirty="0">
                <a:solidFill>
                  <a:srgbClr val="000000"/>
                </a:solidFill>
                <a:effectLst/>
                <a:latin typeface="나눔스퀘어" panose="020B0600000101010101" pitchFamily="50" charset="-127"/>
                <a:ea typeface="나눔스퀘어" panose="020B0600000101010101" pitchFamily="50" charset="-127"/>
              </a:rPr>
              <a:t>* </a:t>
            </a:r>
            <a:r>
              <a:rPr lang="ko-KR" altLang="en-US" sz="1000" kern="0" spc="-30" dirty="0">
                <a:solidFill>
                  <a:srgbClr val="000000"/>
                </a:solidFill>
                <a:effectLst/>
                <a:latin typeface="나눔스퀘어" panose="020B0600000101010101" pitchFamily="50" charset="-127"/>
                <a:ea typeface="나눔스퀘어" panose="020B0600000101010101" pitchFamily="50" charset="-127"/>
              </a:rPr>
              <a:t>주</a:t>
            </a:r>
            <a:r>
              <a:rPr lang="en-US" altLang="ko-KR" sz="1000" kern="0" spc="-30" dirty="0">
                <a:solidFill>
                  <a:srgbClr val="000000"/>
                </a:solidFill>
                <a:effectLst/>
                <a:latin typeface="나눔스퀘어" panose="020B0600000101010101" pitchFamily="50" charset="-127"/>
                <a:ea typeface="나눔스퀘어" panose="020B0600000101010101" pitchFamily="50" charset="-127"/>
              </a:rPr>
              <a:t>1)  </a:t>
            </a:r>
            <a:r>
              <a:rPr lang="ko-KR" altLang="en-US" sz="1000" kern="0" spc="-30" dirty="0">
                <a:solidFill>
                  <a:srgbClr val="000000"/>
                </a:solidFill>
                <a:effectLst/>
                <a:latin typeface="나눔스퀘어" panose="020B0600000101010101" pitchFamily="50" charset="-127"/>
                <a:ea typeface="나눔스퀘어" panose="020B0600000101010101" pitchFamily="50" charset="-127"/>
              </a:rPr>
              <a:t>수도요금 </a:t>
            </a:r>
            <a:r>
              <a:rPr lang="en-US" altLang="ko-KR" sz="1000" kern="0" spc="-30" dirty="0">
                <a:solidFill>
                  <a:srgbClr val="000000"/>
                </a:solidFill>
                <a:effectLst/>
                <a:latin typeface="나눔스퀘어" panose="020B0600000101010101" pitchFamily="50" charset="-127"/>
                <a:ea typeface="나눔스퀘어" panose="020B0600000101010101" pitchFamily="50" charset="-127"/>
              </a:rPr>
              <a:t>: </a:t>
            </a:r>
            <a:r>
              <a:rPr lang="ko-KR" altLang="en-US" sz="1000" kern="0" spc="-30" dirty="0">
                <a:solidFill>
                  <a:srgbClr val="000000"/>
                </a:solidFill>
                <a:effectLst/>
                <a:latin typeface="나눔스퀘어" panose="020B0600000101010101" pitchFamily="50" charset="-127"/>
                <a:ea typeface="나눔스퀘어" panose="020B0600000101010101" pitchFamily="50" charset="-127"/>
              </a:rPr>
              <a:t>사용량 </a:t>
            </a:r>
            <a:r>
              <a:rPr lang="en-US" altLang="ko-KR" sz="1000" kern="0" spc="-30" dirty="0">
                <a:solidFill>
                  <a:srgbClr val="000000"/>
                </a:solidFill>
                <a:effectLst/>
                <a:latin typeface="나눔스퀘어" panose="020B0600000101010101" pitchFamily="50" charset="-127"/>
                <a:ea typeface="나눔스퀘어" panose="020B0600000101010101" pitchFamily="50" charset="-127"/>
              </a:rPr>
              <a:t>20㎥</a:t>
            </a:r>
            <a:r>
              <a:rPr lang="ko-KR" altLang="en-US" sz="1000" kern="0" spc="-30" dirty="0">
                <a:solidFill>
                  <a:srgbClr val="000000"/>
                </a:solidFill>
                <a:effectLst/>
                <a:latin typeface="나눔스퀘어" panose="020B0600000101010101" pitchFamily="50" charset="-127"/>
                <a:ea typeface="나눔스퀘어" panose="020B0600000101010101" pitchFamily="50" charset="-127"/>
              </a:rPr>
              <a:t>에 대한 </a:t>
            </a:r>
            <a:r>
              <a:rPr lang="ko-KR" altLang="en-US" sz="1000" kern="0" spc="-30" dirty="0">
                <a:solidFill>
                  <a:srgbClr val="00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인천광역시의 </a:t>
            </a:r>
            <a:r>
              <a:rPr lang="ko-KR" altLang="en-US" sz="1000" kern="0" spc="-30" dirty="0">
                <a:solidFill>
                  <a:srgbClr val="000000"/>
                </a:solidFill>
                <a:effectLst/>
                <a:latin typeface="나눔스퀘어" panose="020B0600000101010101" pitchFamily="50" charset="-127"/>
                <a:ea typeface="나눔스퀘어" panose="020B0600000101010101" pitchFamily="50" charset="-127"/>
              </a:rPr>
              <a:t>가정용 사용요금</a:t>
            </a:r>
            <a:r>
              <a:rPr lang="en-US" altLang="ko-KR" sz="1000" kern="0" spc="-30" dirty="0">
                <a:solidFill>
                  <a:srgbClr val="000000"/>
                </a:solidFill>
                <a:effectLst/>
                <a:latin typeface="나눔스퀘어" panose="020B0600000101010101" pitchFamily="50" charset="-127"/>
                <a:ea typeface="나눔스퀘어" panose="020B0600000101010101" pitchFamily="50" charset="-127"/>
              </a:rPr>
              <a:t>(2022</a:t>
            </a:r>
            <a:r>
              <a:rPr lang="ko-KR" altLang="en-US" sz="1000" kern="0" spc="-30" dirty="0">
                <a:solidFill>
                  <a:srgbClr val="000000"/>
                </a:solidFill>
                <a:effectLst/>
                <a:latin typeface="나눔스퀘어" panose="020B0600000101010101" pitchFamily="50" charset="-127"/>
                <a:ea typeface="나눔스퀘어" panose="020B0600000101010101" pitchFamily="50" charset="-127"/>
              </a:rPr>
              <a:t>년 기준</a:t>
            </a:r>
            <a:r>
              <a:rPr lang="en-US" altLang="ko-KR" sz="1000" kern="0" spc="-30" dirty="0">
                <a:solidFill>
                  <a:srgbClr val="000000"/>
                </a:solidFill>
                <a:effectLst/>
                <a:latin typeface="나눔스퀘어" panose="020B0600000101010101" pitchFamily="50" charset="-127"/>
                <a:ea typeface="나눔스퀘어" panose="020B0600000101010101" pitchFamily="50" charset="-127"/>
              </a:rPr>
              <a:t>)(</a:t>
            </a:r>
            <a:r>
              <a:rPr lang="ko-KR" altLang="en-US" sz="1000" kern="0" spc="-30" dirty="0">
                <a:solidFill>
                  <a:srgbClr val="000000"/>
                </a:solidFill>
                <a:effectLst/>
                <a:latin typeface="나눔스퀘어" panose="020B0600000101010101" pitchFamily="50" charset="-127"/>
                <a:ea typeface="나눔스퀘어" panose="020B0600000101010101" pitchFamily="50" charset="-127"/>
              </a:rPr>
              <a:t>하수도</a:t>
            </a:r>
            <a:r>
              <a:rPr lang="en-US" altLang="ko-KR" sz="1000" kern="0" spc="-30" dirty="0">
                <a:solidFill>
                  <a:srgbClr val="000000"/>
                </a:solidFill>
                <a:effectLst/>
                <a:latin typeface="나눔스퀘어" panose="020B0600000101010101" pitchFamily="50" charset="-127"/>
                <a:ea typeface="나눔스퀘어" panose="020B0600000101010101" pitchFamily="50" charset="-127"/>
              </a:rPr>
              <a:t>+</a:t>
            </a:r>
            <a:r>
              <a:rPr lang="ko-KR" altLang="en-US" sz="1000" kern="0" spc="-30" dirty="0">
                <a:solidFill>
                  <a:srgbClr val="000000"/>
                </a:solidFill>
                <a:effectLst/>
                <a:latin typeface="나눔스퀘어" panose="020B0600000101010101" pitchFamily="50" charset="-127"/>
                <a:ea typeface="나눔스퀘어" panose="020B0600000101010101" pitchFamily="50" charset="-127"/>
              </a:rPr>
              <a:t>물이용부담금</a:t>
            </a:r>
            <a:r>
              <a:rPr lang="en-US" altLang="ko-KR" sz="1000" kern="0" spc="-30" dirty="0">
                <a:solidFill>
                  <a:srgbClr val="000000"/>
                </a:solidFill>
                <a:effectLst/>
                <a:latin typeface="나눔스퀘어" panose="020B0600000101010101" pitchFamily="50" charset="-127"/>
                <a:ea typeface="나눔스퀘어" panose="020B0600000101010101" pitchFamily="50" charset="-127"/>
              </a:rPr>
              <a:t>)</a:t>
            </a:r>
          </a:p>
          <a:p>
            <a:pPr marR="0" algn="just" fontAlgn="base" latinLnBrk="1">
              <a:spcBef>
                <a:spcPts val="0"/>
              </a:spcBef>
              <a:spcAft>
                <a:spcPts val="0"/>
              </a:spcAft>
            </a:pPr>
            <a:r>
              <a:rPr lang="ko-KR" altLang="en-US" sz="1000" kern="0" dirty="0">
                <a:solidFill>
                  <a:srgbClr val="00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  주</a:t>
            </a:r>
            <a:r>
              <a:rPr lang="en-US" altLang="ko-KR" sz="1000" kern="0" dirty="0">
                <a:solidFill>
                  <a:srgbClr val="00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2) </a:t>
            </a:r>
            <a:r>
              <a:rPr lang="ko-KR" altLang="en-US" sz="1000" kern="0" dirty="0">
                <a:solidFill>
                  <a:srgbClr val="00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기타요금 </a:t>
            </a:r>
            <a:r>
              <a:rPr lang="en-US" altLang="ko-KR" sz="1000" kern="0" dirty="0">
                <a:solidFill>
                  <a:srgbClr val="00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: </a:t>
            </a:r>
            <a:r>
              <a:rPr lang="ko-KR" altLang="en-US" sz="1000" kern="0" dirty="0">
                <a:solidFill>
                  <a:srgbClr val="00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가구당 월평균 가계수지</a:t>
            </a:r>
            <a:r>
              <a:rPr lang="en-US" altLang="ko-KR" sz="1000" kern="0" dirty="0">
                <a:solidFill>
                  <a:srgbClr val="00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(</a:t>
            </a:r>
            <a:r>
              <a:rPr lang="ko-KR" altLang="en-US" sz="1000" kern="0" dirty="0">
                <a:solidFill>
                  <a:srgbClr val="00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전국</a:t>
            </a:r>
            <a:r>
              <a:rPr lang="en-US" altLang="ko-KR" sz="1000" kern="0" dirty="0">
                <a:solidFill>
                  <a:srgbClr val="00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) (</a:t>
            </a:r>
            <a:r>
              <a:rPr lang="ko-KR" altLang="en-US" sz="1000" kern="0" dirty="0">
                <a:solidFill>
                  <a:srgbClr val="00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통계청</a:t>
            </a:r>
            <a:r>
              <a:rPr lang="en-US" altLang="ko-KR" sz="1000" kern="0" dirty="0">
                <a:solidFill>
                  <a:srgbClr val="00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, 2022</a:t>
            </a:r>
            <a:r>
              <a:rPr lang="ko-KR" altLang="en-US" sz="1000" kern="0" dirty="0">
                <a:solidFill>
                  <a:srgbClr val="00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년 </a:t>
            </a:r>
            <a:r>
              <a:rPr lang="en-US" altLang="ko-KR" sz="1000" kern="0" dirty="0">
                <a:solidFill>
                  <a:srgbClr val="00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3</a:t>
            </a:r>
            <a:r>
              <a:rPr lang="ko-KR" altLang="en-US" sz="1000" kern="0" dirty="0">
                <a:solidFill>
                  <a:srgbClr val="00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분기 기준</a:t>
            </a:r>
            <a:r>
              <a:rPr lang="en-US" altLang="ko-KR" sz="1000" kern="0" dirty="0">
                <a:solidFill>
                  <a:srgbClr val="00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), </a:t>
            </a:r>
            <a:r>
              <a:rPr lang="ko-KR" altLang="en-US" sz="1000" kern="0" dirty="0">
                <a:solidFill>
                  <a:srgbClr val="00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기사 참고</a:t>
            </a:r>
            <a:endParaRPr lang="en-US" altLang="ko-KR" sz="1000" kern="0" dirty="0">
              <a:solidFill>
                <a:srgbClr val="000000"/>
              </a:solidFill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  <a:p>
            <a:pPr marR="0" algn="just" fontAlgn="base" latinLnBrk="1">
              <a:spcBef>
                <a:spcPts val="0"/>
              </a:spcBef>
              <a:spcAft>
                <a:spcPts val="0"/>
              </a:spcAft>
            </a:pPr>
            <a:r>
              <a:rPr lang="en-US" altLang="ko-KR" sz="1000" kern="0" dirty="0">
                <a:solidFill>
                  <a:srgbClr val="00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         </a:t>
            </a:r>
            <a:r>
              <a:rPr lang="ko-KR" altLang="ko-KR" sz="1000" kern="0" dirty="0">
                <a:solidFill>
                  <a:srgbClr val="00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┗</a:t>
            </a:r>
            <a:r>
              <a:rPr lang="en-US" altLang="ko-KR" sz="1000" kern="0" dirty="0">
                <a:solidFill>
                  <a:srgbClr val="00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  </a:t>
            </a:r>
            <a:r>
              <a:rPr lang="ko-KR" altLang="en-US" sz="1000" kern="0" dirty="0">
                <a:solidFill>
                  <a:srgbClr val="00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가스</a:t>
            </a:r>
            <a:r>
              <a:rPr lang="en-US" altLang="ko-KR" sz="1000" kern="0" dirty="0">
                <a:solidFill>
                  <a:srgbClr val="00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, </a:t>
            </a:r>
            <a:r>
              <a:rPr lang="ko-KR" altLang="en-US" sz="1000" kern="0" dirty="0">
                <a:solidFill>
                  <a:srgbClr val="00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전기요금 </a:t>
            </a:r>
            <a:r>
              <a:rPr lang="en-US" altLang="ko-KR" sz="1000" kern="0" dirty="0">
                <a:solidFill>
                  <a:srgbClr val="00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:</a:t>
            </a:r>
            <a:r>
              <a:rPr lang="ko-KR" altLang="en-US" sz="1000" kern="0" dirty="0">
                <a:solidFill>
                  <a:srgbClr val="00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 </a:t>
            </a:r>
            <a:r>
              <a:rPr lang="en-US" altLang="ko-KR" sz="1000" kern="0" dirty="0">
                <a:solidFill>
                  <a:srgbClr val="00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2022</a:t>
            </a:r>
            <a:r>
              <a:rPr lang="ko-KR" altLang="en-US" sz="1000" kern="0" dirty="0">
                <a:solidFill>
                  <a:srgbClr val="00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년 </a:t>
            </a:r>
            <a:r>
              <a:rPr lang="en-US" altLang="ko-KR" sz="1000" kern="0" dirty="0">
                <a:solidFill>
                  <a:srgbClr val="00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10</a:t>
            </a:r>
            <a:r>
              <a:rPr lang="ko-KR" altLang="en-US" sz="1000" kern="0" dirty="0">
                <a:solidFill>
                  <a:srgbClr val="00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월 인상</a:t>
            </a:r>
            <a:endParaRPr lang="en-US" altLang="ko-KR" sz="1000" kern="0" dirty="0">
              <a:solidFill>
                <a:srgbClr val="000000"/>
              </a:solidFill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  <p:sp>
        <p:nvSpPr>
          <p:cNvPr id="29" name="위쪽 화살표 22">
            <a:extLst>
              <a:ext uri="{FF2B5EF4-FFF2-40B4-BE49-F238E27FC236}">
                <a16:creationId xmlns:a16="http://schemas.microsoft.com/office/drawing/2014/main" id="{A5889AA1-27C3-2645-8C48-0F67133E85B8}"/>
              </a:ext>
            </a:extLst>
          </p:cNvPr>
          <p:cNvSpPr/>
          <p:nvPr/>
        </p:nvSpPr>
        <p:spPr>
          <a:xfrm>
            <a:off x="8206484" y="5118110"/>
            <a:ext cx="155875" cy="166032"/>
          </a:xfrm>
          <a:prstGeom prst="upArrow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C96157D1-A4C3-839B-5C5F-021A24791627}"/>
              </a:ext>
            </a:extLst>
          </p:cNvPr>
          <p:cNvSpPr txBox="1"/>
          <p:nvPr/>
        </p:nvSpPr>
        <p:spPr>
          <a:xfrm>
            <a:off x="8039526" y="4868221"/>
            <a:ext cx="59391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b="1" spc="-1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1.7</a:t>
            </a:r>
            <a:r>
              <a:rPr lang="ko-KR" altLang="en-US" sz="1400" b="1" spc="-1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배</a:t>
            </a:r>
          </a:p>
        </p:txBody>
      </p:sp>
      <p:sp>
        <p:nvSpPr>
          <p:cNvPr id="31" name="위쪽 화살표 22">
            <a:extLst>
              <a:ext uri="{FF2B5EF4-FFF2-40B4-BE49-F238E27FC236}">
                <a16:creationId xmlns:a16="http://schemas.microsoft.com/office/drawing/2014/main" id="{81F1448B-B369-75DF-BE59-75039A2C9867}"/>
              </a:ext>
            </a:extLst>
          </p:cNvPr>
          <p:cNvSpPr/>
          <p:nvPr/>
        </p:nvSpPr>
        <p:spPr>
          <a:xfrm>
            <a:off x="8913924" y="4964222"/>
            <a:ext cx="155875" cy="166032"/>
          </a:xfrm>
          <a:prstGeom prst="upArrow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3" name="위쪽 화살표 22">
            <a:extLst>
              <a:ext uri="{FF2B5EF4-FFF2-40B4-BE49-F238E27FC236}">
                <a16:creationId xmlns:a16="http://schemas.microsoft.com/office/drawing/2014/main" id="{1731550B-911A-FD22-9858-D1B4C046EB05}"/>
              </a:ext>
            </a:extLst>
          </p:cNvPr>
          <p:cNvSpPr/>
          <p:nvPr/>
        </p:nvSpPr>
        <p:spPr>
          <a:xfrm>
            <a:off x="9640415" y="4844378"/>
            <a:ext cx="155875" cy="166032"/>
          </a:xfrm>
          <a:prstGeom prst="upArrow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8080464E-DED0-0536-DF1A-1F582519A846}"/>
              </a:ext>
            </a:extLst>
          </p:cNvPr>
          <p:cNvSpPr txBox="1"/>
          <p:nvPr/>
        </p:nvSpPr>
        <p:spPr>
          <a:xfrm>
            <a:off x="9481219" y="4585343"/>
            <a:ext cx="59391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b="1" spc="-1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2.7</a:t>
            </a:r>
            <a:r>
              <a:rPr lang="ko-KR" altLang="en-US" sz="1400" b="1" spc="-1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배</a:t>
            </a:r>
          </a:p>
        </p:txBody>
      </p:sp>
      <p:sp>
        <p:nvSpPr>
          <p:cNvPr id="35" name="위쪽 화살표 22">
            <a:extLst>
              <a:ext uri="{FF2B5EF4-FFF2-40B4-BE49-F238E27FC236}">
                <a16:creationId xmlns:a16="http://schemas.microsoft.com/office/drawing/2014/main" id="{6D639FA1-E102-B8A6-46DB-0B047ACF9F6B}"/>
              </a:ext>
            </a:extLst>
          </p:cNvPr>
          <p:cNvSpPr/>
          <p:nvPr/>
        </p:nvSpPr>
        <p:spPr>
          <a:xfrm>
            <a:off x="10340272" y="4198842"/>
            <a:ext cx="155875" cy="166032"/>
          </a:xfrm>
          <a:prstGeom prst="upArrow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0127D18C-858E-1C39-7F68-FCF64EF27074}"/>
              </a:ext>
            </a:extLst>
          </p:cNvPr>
          <p:cNvSpPr txBox="1"/>
          <p:nvPr/>
        </p:nvSpPr>
        <p:spPr>
          <a:xfrm>
            <a:off x="10149573" y="3937706"/>
            <a:ext cx="76099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b="1" spc="-1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5.8</a:t>
            </a:r>
            <a:r>
              <a:rPr lang="ko-KR" altLang="en-US" sz="1400" b="1" spc="-1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배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8080464E-DED0-0536-DF1A-1F582519A846}"/>
              </a:ext>
            </a:extLst>
          </p:cNvPr>
          <p:cNvSpPr txBox="1"/>
          <p:nvPr/>
        </p:nvSpPr>
        <p:spPr>
          <a:xfrm>
            <a:off x="8755088" y="4702633"/>
            <a:ext cx="59391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b="1" spc="-1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2.3</a:t>
            </a:r>
            <a:r>
              <a:rPr lang="ko-KR" altLang="en-US" sz="1400" b="1" spc="-1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배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4B1831B-B428-2BC7-4386-F88D7CB669BB}"/>
              </a:ext>
            </a:extLst>
          </p:cNvPr>
          <p:cNvSpPr txBox="1"/>
          <p:nvPr/>
        </p:nvSpPr>
        <p:spPr>
          <a:xfrm>
            <a:off x="357869" y="113586"/>
            <a:ext cx="105813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dirty="0">
                <a:ln>
                  <a:solidFill>
                    <a:schemeClr val="bg2">
                      <a:lumMod val="50000"/>
                      <a:alpha val="15000"/>
                    </a:schemeClr>
                  </a:solidFill>
                </a:ln>
                <a:solidFill>
                  <a:schemeClr val="bg1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4. </a:t>
            </a:r>
            <a:r>
              <a:rPr lang="ko-KR" altLang="en-US" sz="2800" dirty="0">
                <a:ln>
                  <a:solidFill>
                    <a:schemeClr val="bg2">
                      <a:lumMod val="50000"/>
                      <a:alpha val="15000"/>
                    </a:schemeClr>
                  </a:solidFill>
                </a:ln>
                <a:solidFill>
                  <a:schemeClr val="bg1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상수도 요금인상 및 제도개선 필요성</a:t>
            </a:r>
          </a:p>
        </p:txBody>
      </p:sp>
    </p:spTree>
    <p:extLst>
      <p:ext uri="{BB962C8B-B14F-4D97-AF65-F5344CB8AC3E}">
        <p14:creationId xmlns:p14="http://schemas.microsoft.com/office/powerpoint/2010/main" val="247640955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슬라이드 번호 개체 틀 3">
            <a:extLst>
              <a:ext uri="{FF2B5EF4-FFF2-40B4-BE49-F238E27FC236}">
                <a16:creationId xmlns:a16="http://schemas.microsoft.com/office/drawing/2014/main" id="{01AE9999-39D8-13E9-203C-23B3BB273F8B}"/>
              </a:ext>
            </a:extLst>
          </p:cNvPr>
          <p:cNvSpPr txBox="1">
            <a:spLocks/>
          </p:cNvSpPr>
          <p:nvPr/>
        </p:nvSpPr>
        <p:spPr>
          <a:xfrm>
            <a:off x="9370996" y="6577059"/>
            <a:ext cx="2743200" cy="280942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b="1" kern="120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A9013713-8F85-4DC6-9CD9-6D7320748E27}" type="slidenum">
              <a:rPr lang="ko-KR" altLang="en-US" sz="1400" smtClean="0">
                <a:solidFill>
                  <a:schemeClr val="bg1">
                    <a:lumMod val="50000"/>
                  </a:schemeClr>
                </a:solidFill>
              </a:rPr>
              <a:pPr algn="r"/>
              <a:t>19</a:t>
            </a:fld>
            <a:endParaRPr lang="ko-KR" altLang="en-US" sz="14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9C47AB0A-6BA0-3098-35A3-F9507FAEF10F}"/>
              </a:ext>
            </a:extLst>
          </p:cNvPr>
          <p:cNvSpPr/>
          <p:nvPr/>
        </p:nvSpPr>
        <p:spPr>
          <a:xfrm>
            <a:off x="929926" y="1017327"/>
            <a:ext cx="53572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ko-KR" sz="5400" b="1" dirty="0">
                <a:ln w="0"/>
                <a:solidFill>
                  <a:schemeClr val="accent1">
                    <a:lumMod val="50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a typeface="맑은 고딕" panose="020B0503020000020004" pitchFamily="50" charset="-127"/>
              </a:rPr>
              <a:t>5</a:t>
            </a:r>
          </a:p>
        </p:txBody>
      </p:sp>
      <p:grpSp>
        <p:nvGrpSpPr>
          <p:cNvPr id="21" name="그룹 20">
            <a:extLst>
              <a:ext uri="{FF2B5EF4-FFF2-40B4-BE49-F238E27FC236}">
                <a16:creationId xmlns:a16="http://schemas.microsoft.com/office/drawing/2014/main" id="{A8D5BC82-5811-385D-A0A1-121B0D9D938D}"/>
              </a:ext>
            </a:extLst>
          </p:cNvPr>
          <p:cNvGrpSpPr/>
          <p:nvPr/>
        </p:nvGrpSpPr>
        <p:grpSpPr>
          <a:xfrm>
            <a:off x="2794000" y="3147560"/>
            <a:ext cx="6604000" cy="3429499"/>
            <a:chOff x="1296773" y="3149639"/>
            <a:chExt cx="6604000" cy="3429499"/>
          </a:xfrm>
        </p:grpSpPr>
        <p:sp>
          <p:nvSpPr>
            <p:cNvPr id="22" name="타원 21">
              <a:extLst>
                <a:ext uri="{FF2B5EF4-FFF2-40B4-BE49-F238E27FC236}">
                  <a16:creationId xmlns:a16="http://schemas.microsoft.com/office/drawing/2014/main" id="{2BA4FC70-7E7B-5F8E-7453-E70A80D403C5}"/>
                </a:ext>
              </a:extLst>
            </p:cNvPr>
            <p:cNvSpPr/>
            <p:nvPr/>
          </p:nvSpPr>
          <p:spPr>
            <a:xfrm>
              <a:off x="2693773" y="3402228"/>
              <a:ext cx="3690551" cy="2833816"/>
            </a:xfrm>
            <a:prstGeom prst="ellipse">
              <a:avLst/>
            </a:prstGeom>
            <a:noFill/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graphicFrame>
          <p:nvGraphicFramePr>
            <p:cNvPr id="23" name="다이어그램 22">
              <a:extLst>
                <a:ext uri="{FF2B5EF4-FFF2-40B4-BE49-F238E27FC236}">
                  <a16:creationId xmlns:a16="http://schemas.microsoft.com/office/drawing/2014/main" id="{EC46E11B-B827-455D-1B93-ECEEB066FBDF}"/>
                </a:ext>
              </a:extLst>
            </p:cNvPr>
            <p:cNvGraphicFramePr/>
            <p:nvPr/>
          </p:nvGraphicFramePr>
          <p:xfrm>
            <a:off x="1296773" y="3149639"/>
            <a:ext cx="6604000" cy="3429499"/>
          </p:xfrm>
          <a:graphic>
            <a:graphicData uri="http://schemas.openxmlformats.org/drawingml/2006/diagram">
              <dgm:relIds xmlns:dgm="http://schemas.openxmlformats.org/drawingml/2006/diagram" xmlns:r="http://schemas.openxmlformats.org/officeDocument/2006/relationships" r:dm="rId2" r:lo="rId3" r:qs="rId4" r:cs="rId5"/>
            </a:graphicData>
          </a:graphic>
        </p:graphicFrame>
      </p:grpSp>
      <p:sp>
        <p:nvSpPr>
          <p:cNvPr id="24" name="TextBox 23">
            <a:extLst>
              <a:ext uri="{FF2B5EF4-FFF2-40B4-BE49-F238E27FC236}">
                <a16:creationId xmlns:a16="http://schemas.microsoft.com/office/drawing/2014/main" id="{A7766CEA-FC25-5A58-2D43-59E15BD5CE60}"/>
              </a:ext>
            </a:extLst>
          </p:cNvPr>
          <p:cNvSpPr txBox="1"/>
          <p:nvPr/>
        </p:nvSpPr>
        <p:spPr>
          <a:xfrm>
            <a:off x="5159754" y="4220077"/>
            <a:ext cx="1820562" cy="1145060"/>
          </a:xfrm>
          <a:prstGeom prst="rect">
            <a:avLst/>
          </a:prstGeom>
          <a:noFill/>
          <a:ln w="25400">
            <a:noFill/>
          </a:ln>
          <a:effectLst/>
        </p:spPr>
        <p:txBody>
          <a:bodyPr wrap="square" lIns="0" tIns="0" rIns="0" bIns="0" rtlCol="0" anchor="ctr" anchorCtr="0">
            <a:noAutofit/>
          </a:bodyPr>
          <a:lstStyle/>
          <a:p>
            <a:pPr algn="ctr">
              <a:buNone/>
            </a:pPr>
            <a:r>
              <a:rPr lang="ko-KR" altLang="en-US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부족 재원의</a:t>
            </a:r>
            <a:endParaRPr lang="en-US" altLang="ko-KR" sz="24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  <a:p>
            <a:pPr algn="ctr">
              <a:buNone/>
            </a:pPr>
            <a:r>
              <a:rPr lang="ko-KR" altLang="en-US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악순환</a:t>
            </a:r>
          </a:p>
        </p:txBody>
      </p:sp>
      <p:sp>
        <p:nvSpPr>
          <p:cNvPr id="25" name="순서도: 데이터 1">
            <a:extLst>
              <a:ext uri="{FF2B5EF4-FFF2-40B4-BE49-F238E27FC236}">
                <a16:creationId xmlns:a16="http://schemas.microsoft.com/office/drawing/2014/main" id="{2837D386-6970-1534-DE24-81AAEE3DFD03}"/>
              </a:ext>
            </a:extLst>
          </p:cNvPr>
          <p:cNvSpPr/>
          <p:nvPr/>
        </p:nvSpPr>
        <p:spPr>
          <a:xfrm rot="10800000">
            <a:off x="1352834" y="1340111"/>
            <a:ext cx="6899419" cy="277762"/>
          </a:xfrm>
          <a:custGeom>
            <a:avLst/>
            <a:gdLst>
              <a:gd name="connsiteX0" fmla="*/ 0 w 10000"/>
              <a:gd name="connsiteY0" fmla="*/ 10000 h 10000"/>
              <a:gd name="connsiteX1" fmla="*/ 2000 w 10000"/>
              <a:gd name="connsiteY1" fmla="*/ 0 h 10000"/>
              <a:gd name="connsiteX2" fmla="*/ 10000 w 10000"/>
              <a:gd name="connsiteY2" fmla="*/ 0 h 10000"/>
              <a:gd name="connsiteX3" fmla="*/ 8000 w 10000"/>
              <a:gd name="connsiteY3" fmla="*/ 10000 h 10000"/>
              <a:gd name="connsiteX4" fmla="*/ 0 w 10000"/>
              <a:gd name="connsiteY4" fmla="*/ 10000 h 10000"/>
              <a:gd name="connsiteX0" fmla="*/ 0 w 10000"/>
              <a:gd name="connsiteY0" fmla="*/ 10000 h 10000"/>
              <a:gd name="connsiteX1" fmla="*/ 2000 w 10000"/>
              <a:gd name="connsiteY1" fmla="*/ 0 h 10000"/>
              <a:gd name="connsiteX2" fmla="*/ 10000 w 10000"/>
              <a:gd name="connsiteY2" fmla="*/ 0 h 10000"/>
              <a:gd name="connsiteX3" fmla="*/ 8943 w 10000"/>
              <a:gd name="connsiteY3" fmla="*/ 9200 h 10000"/>
              <a:gd name="connsiteX4" fmla="*/ 0 w 10000"/>
              <a:gd name="connsiteY4" fmla="*/ 10000 h 10000"/>
              <a:gd name="connsiteX0" fmla="*/ 0 w 9000"/>
              <a:gd name="connsiteY0" fmla="*/ 9200 h 9200"/>
              <a:gd name="connsiteX1" fmla="*/ 1000 w 9000"/>
              <a:gd name="connsiteY1" fmla="*/ 0 h 9200"/>
              <a:gd name="connsiteX2" fmla="*/ 9000 w 9000"/>
              <a:gd name="connsiteY2" fmla="*/ 0 h 9200"/>
              <a:gd name="connsiteX3" fmla="*/ 7943 w 9000"/>
              <a:gd name="connsiteY3" fmla="*/ 9200 h 9200"/>
              <a:gd name="connsiteX4" fmla="*/ 0 w 9000"/>
              <a:gd name="connsiteY4" fmla="*/ 9200 h 9200"/>
              <a:gd name="connsiteX0" fmla="*/ 0 w 10000"/>
              <a:gd name="connsiteY0" fmla="*/ 10000 h 10000"/>
              <a:gd name="connsiteX1" fmla="*/ 1111 w 10000"/>
              <a:gd name="connsiteY1" fmla="*/ 0 h 10000"/>
              <a:gd name="connsiteX2" fmla="*/ 10000 w 10000"/>
              <a:gd name="connsiteY2" fmla="*/ 0 h 10000"/>
              <a:gd name="connsiteX3" fmla="*/ 8826 w 10000"/>
              <a:gd name="connsiteY3" fmla="*/ 10000 h 10000"/>
              <a:gd name="connsiteX4" fmla="*/ 0 w 10000"/>
              <a:gd name="connsiteY4" fmla="*/ 10000 h 10000"/>
              <a:gd name="connsiteX0" fmla="*/ 0 w 10000"/>
              <a:gd name="connsiteY0" fmla="*/ 10000 h 10000"/>
              <a:gd name="connsiteX1" fmla="*/ 1111 w 10000"/>
              <a:gd name="connsiteY1" fmla="*/ 0 h 10000"/>
              <a:gd name="connsiteX2" fmla="*/ 10000 w 10000"/>
              <a:gd name="connsiteY2" fmla="*/ 0 h 10000"/>
              <a:gd name="connsiteX3" fmla="*/ 8826 w 10000"/>
              <a:gd name="connsiteY3" fmla="*/ 10000 h 10000"/>
              <a:gd name="connsiteX4" fmla="*/ 0 w 10000"/>
              <a:gd name="connsiteY4" fmla="*/ 10000 h 10000"/>
              <a:gd name="connsiteX0" fmla="*/ 0 w 10000"/>
              <a:gd name="connsiteY0" fmla="*/ 10000 h 10000"/>
              <a:gd name="connsiteX1" fmla="*/ 1111 w 10000"/>
              <a:gd name="connsiteY1" fmla="*/ 0 h 10000"/>
              <a:gd name="connsiteX2" fmla="*/ 10000 w 10000"/>
              <a:gd name="connsiteY2" fmla="*/ 0 h 10000"/>
              <a:gd name="connsiteX3" fmla="*/ 8826 w 10000"/>
              <a:gd name="connsiteY3" fmla="*/ 10000 h 10000"/>
              <a:gd name="connsiteX4" fmla="*/ 0 w 10000"/>
              <a:gd name="connsiteY4" fmla="*/ 10000 h 10000"/>
              <a:gd name="connsiteX0" fmla="*/ 0 w 10068"/>
              <a:gd name="connsiteY0" fmla="*/ 10000 h 10000"/>
              <a:gd name="connsiteX1" fmla="*/ 1111 w 10068"/>
              <a:gd name="connsiteY1" fmla="*/ 0 h 10000"/>
              <a:gd name="connsiteX2" fmla="*/ 10000 w 10068"/>
              <a:gd name="connsiteY2" fmla="*/ 0 h 10000"/>
              <a:gd name="connsiteX3" fmla="*/ 8826 w 10068"/>
              <a:gd name="connsiteY3" fmla="*/ 10000 h 10000"/>
              <a:gd name="connsiteX4" fmla="*/ 0 w 10068"/>
              <a:gd name="connsiteY4" fmla="*/ 10000 h 10000"/>
              <a:gd name="connsiteX0" fmla="*/ 0 w 10000"/>
              <a:gd name="connsiteY0" fmla="*/ 10000 h 10000"/>
              <a:gd name="connsiteX1" fmla="*/ 1111 w 10000"/>
              <a:gd name="connsiteY1" fmla="*/ 0 h 10000"/>
              <a:gd name="connsiteX2" fmla="*/ 10000 w 10000"/>
              <a:gd name="connsiteY2" fmla="*/ 0 h 10000"/>
              <a:gd name="connsiteX3" fmla="*/ 8826 w 10000"/>
              <a:gd name="connsiteY3" fmla="*/ 10000 h 10000"/>
              <a:gd name="connsiteX4" fmla="*/ 0 w 10000"/>
              <a:gd name="connsiteY4" fmla="*/ 10000 h 10000"/>
              <a:gd name="connsiteX0" fmla="*/ 0 w 10000"/>
              <a:gd name="connsiteY0" fmla="*/ 10000 h 10000"/>
              <a:gd name="connsiteX1" fmla="*/ 1111 w 10000"/>
              <a:gd name="connsiteY1" fmla="*/ 0 h 10000"/>
              <a:gd name="connsiteX2" fmla="*/ 10000 w 10000"/>
              <a:gd name="connsiteY2" fmla="*/ 0 h 10000"/>
              <a:gd name="connsiteX3" fmla="*/ 8826 w 10000"/>
              <a:gd name="connsiteY3" fmla="*/ 10000 h 10000"/>
              <a:gd name="connsiteX4" fmla="*/ 0 w 10000"/>
              <a:gd name="connsiteY4" fmla="*/ 10000 h 10000"/>
              <a:gd name="connsiteX0" fmla="*/ 0 w 10000"/>
              <a:gd name="connsiteY0" fmla="*/ 10000 h 10000"/>
              <a:gd name="connsiteX1" fmla="*/ 1111 w 10000"/>
              <a:gd name="connsiteY1" fmla="*/ 0 h 10000"/>
              <a:gd name="connsiteX2" fmla="*/ 10000 w 10000"/>
              <a:gd name="connsiteY2" fmla="*/ 0 h 10000"/>
              <a:gd name="connsiteX3" fmla="*/ 8826 w 10000"/>
              <a:gd name="connsiteY3" fmla="*/ 10000 h 10000"/>
              <a:gd name="connsiteX4" fmla="*/ 0 w 10000"/>
              <a:gd name="connsiteY4" fmla="*/ 10000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000" h="10000">
                <a:moveTo>
                  <a:pt x="0" y="10000"/>
                </a:moveTo>
                <a:cubicBezTo>
                  <a:pt x="370" y="6667"/>
                  <a:pt x="180" y="7154"/>
                  <a:pt x="1111" y="0"/>
                </a:cubicBezTo>
                <a:lnTo>
                  <a:pt x="10000" y="0"/>
                </a:lnTo>
                <a:cubicBezTo>
                  <a:pt x="9172" y="8918"/>
                  <a:pt x="9217" y="6667"/>
                  <a:pt x="8826" y="10000"/>
                </a:cubicBezTo>
                <a:lnTo>
                  <a:pt x="0" y="10000"/>
                </a:lnTo>
                <a:close/>
              </a:path>
            </a:pathLst>
          </a:custGeom>
          <a:solidFill>
            <a:srgbClr val="DAE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6" name="Rectangle 34">
            <a:extLst>
              <a:ext uri="{FF2B5EF4-FFF2-40B4-BE49-F238E27FC236}">
                <a16:creationId xmlns:a16="http://schemas.microsoft.com/office/drawing/2014/main" id="{35AF90FF-3F05-FC3D-EE08-6467DD3E7080}"/>
              </a:ext>
            </a:extLst>
          </p:cNvPr>
          <p:cNvSpPr/>
          <p:nvPr/>
        </p:nvSpPr>
        <p:spPr>
          <a:xfrm>
            <a:off x="1490496" y="1278937"/>
            <a:ext cx="7238836" cy="400110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>
              <a:defRPr/>
            </a:pPr>
            <a:r>
              <a:rPr lang="ko-KR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NanumSquare" charset="0"/>
              </a:rPr>
              <a:t>낮은 요금현실화율로 인한 상수도 서비스의 악순환</a:t>
            </a:r>
            <a:endParaRPr lang="en-US" altLang="ko-KR" sz="2000" b="1" dirty="0">
              <a:solidFill>
                <a:schemeClr val="tx1">
                  <a:lumMod val="75000"/>
                  <a:lumOff val="2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NanumSquare" charset="0"/>
            </a:endParaRPr>
          </a:p>
        </p:txBody>
      </p:sp>
      <p:sp>
        <p:nvSpPr>
          <p:cNvPr id="27" name="모서리가 둥근 직사각형 11">
            <a:extLst>
              <a:ext uri="{FF2B5EF4-FFF2-40B4-BE49-F238E27FC236}">
                <a16:creationId xmlns:a16="http://schemas.microsoft.com/office/drawing/2014/main" id="{1105506C-62C4-BB28-A2B4-5183005451B8}"/>
              </a:ext>
            </a:extLst>
          </p:cNvPr>
          <p:cNvSpPr/>
          <p:nvPr/>
        </p:nvSpPr>
        <p:spPr>
          <a:xfrm>
            <a:off x="905078" y="1890921"/>
            <a:ext cx="10408427" cy="962614"/>
          </a:xfrm>
          <a:prstGeom prst="roundRect">
            <a:avLst/>
          </a:prstGeom>
          <a:noFill/>
          <a:ln w="19050">
            <a:solidFill>
              <a:srgbClr val="B8B8B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79389" indent="-179389">
              <a:lnSpc>
                <a:spcPct val="150000"/>
              </a:lnSpc>
            </a:pPr>
            <a:r>
              <a:rPr lang="ko-KR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▷ </a:t>
            </a:r>
            <a:r>
              <a:rPr lang="ko-KR" altLang="en-US" sz="1600" dirty="0">
                <a:solidFill>
                  <a:srgbClr val="0000FF"/>
                </a:solidFill>
                <a:highlight>
                  <a:srgbClr val="FFFF00"/>
                </a:highlight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원가 대비 낮은 </a:t>
            </a:r>
            <a:r>
              <a:rPr lang="ko-KR" altLang="en-US" sz="1600" dirty="0" err="1">
                <a:solidFill>
                  <a:srgbClr val="0000FF"/>
                </a:solidFill>
                <a:highlight>
                  <a:srgbClr val="FFFF00"/>
                </a:highlight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요금현실화율은</a:t>
            </a:r>
            <a:r>
              <a:rPr lang="ko-KR" altLang="en-US" sz="1600" dirty="0">
                <a:solidFill>
                  <a:srgbClr val="0000FF"/>
                </a:solidFill>
                <a:highlight>
                  <a:srgbClr val="FFFF00"/>
                </a:highlight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 지자체의 만성 적자</a:t>
            </a:r>
            <a:r>
              <a:rPr lang="en-US" altLang="ko-KR" sz="1600" dirty="0">
                <a:solidFill>
                  <a:srgbClr val="0000FF"/>
                </a:solidFill>
                <a:highlight>
                  <a:srgbClr val="FFFF00"/>
                </a:highlight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, </a:t>
            </a:r>
            <a:r>
              <a:rPr lang="ko-KR" altLang="en-US" sz="1600" dirty="0">
                <a:solidFill>
                  <a:srgbClr val="0000FF"/>
                </a:solidFill>
                <a:highlight>
                  <a:srgbClr val="FFFF00"/>
                </a:highlight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적기 투자 미흡 등 경영 여건의 급속한 악화를 야기시킴</a:t>
            </a:r>
            <a:endParaRPr lang="en-US" altLang="ko-KR" sz="1600" dirty="0">
              <a:solidFill>
                <a:srgbClr val="0000FF"/>
              </a:solidFill>
              <a:highlight>
                <a:srgbClr val="FFFF00"/>
              </a:highlight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  <a:p>
            <a:pPr marL="179389" indent="-179389">
              <a:lnSpc>
                <a:spcPct val="150000"/>
              </a:lnSpc>
            </a:pPr>
            <a:endParaRPr lang="en-US" altLang="ko-KR" sz="200" dirty="0">
              <a:solidFill>
                <a:schemeClr val="tx1">
                  <a:lumMod val="85000"/>
                  <a:lumOff val="15000"/>
                </a:schemeClr>
              </a:solidFill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  <a:p>
            <a:pPr marL="179389" indent="-179389">
              <a:lnSpc>
                <a:spcPct val="150000"/>
              </a:lnSpc>
            </a:pPr>
            <a:r>
              <a:rPr lang="ko-KR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▷ </a:t>
            </a:r>
            <a:r>
              <a:rPr lang="ko-KR" altLang="en-US" sz="1600" dirty="0">
                <a:solidFill>
                  <a:schemeClr val="tx1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경영평가시 요금현실화 배점 점수 </a:t>
            </a:r>
            <a:r>
              <a:rPr lang="en-US" altLang="ko-KR" sz="1600" dirty="0">
                <a:solidFill>
                  <a:schemeClr val="tx1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7</a:t>
            </a:r>
            <a:r>
              <a:rPr lang="ko-KR" altLang="en-US" sz="1600" dirty="0">
                <a:solidFill>
                  <a:schemeClr val="tx1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점으로 경영평가 등급 결정에 가장 큰 영향을 끼침</a:t>
            </a:r>
            <a:endParaRPr lang="en-US" altLang="ko-KR" sz="1600" dirty="0">
              <a:solidFill>
                <a:schemeClr val="tx1"/>
              </a:solidFill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03DA769-517E-EE7B-FD24-F76F5106F058}"/>
              </a:ext>
            </a:extLst>
          </p:cNvPr>
          <p:cNvSpPr txBox="1"/>
          <p:nvPr/>
        </p:nvSpPr>
        <p:spPr>
          <a:xfrm>
            <a:off x="357869" y="113586"/>
            <a:ext cx="105813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dirty="0">
                <a:ln>
                  <a:solidFill>
                    <a:schemeClr val="bg2">
                      <a:lumMod val="50000"/>
                      <a:alpha val="15000"/>
                    </a:schemeClr>
                  </a:solidFill>
                </a:ln>
                <a:solidFill>
                  <a:schemeClr val="bg1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4. </a:t>
            </a:r>
            <a:r>
              <a:rPr lang="ko-KR" altLang="en-US" sz="2800" dirty="0">
                <a:ln>
                  <a:solidFill>
                    <a:schemeClr val="bg2">
                      <a:lumMod val="50000"/>
                      <a:alpha val="15000"/>
                    </a:schemeClr>
                  </a:solidFill>
                </a:ln>
                <a:solidFill>
                  <a:schemeClr val="bg1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상수도 요금인상 및 제도개선 필요성</a:t>
            </a:r>
          </a:p>
        </p:txBody>
      </p:sp>
    </p:spTree>
    <p:extLst>
      <p:ext uri="{BB962C8B-B14F-4D97-AF65-F5344CB8AC3E}">
        <p14:creationId xmlns:p14="http://schemas.microsoft.com/office/powerpoint/2010/main" val="89328511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7EDD7FDC-D283-A4D2-3E93-F6986D416BC7}"/>
              </a:ext>
            </a:extLst>
          </p:cNvPr>
          <p:cNvSpPr txBox="1"/>
          <p:nvPr/>
        </p:nvSpPr>
        <p:spPr>
          <a:xfrm>
            <a:off x="858630" y="3020785"/>
            <a:ext cx="595223" cy="788023"/>
          </a:xfrm>
          <a:prstGeom prst="rect">
            <a:avLst/>
          </a:prstGeom>
          <a:noFill/>
          <a:ln w="25400">
            <a:noFill/>
          </a:ln>
          <a:effectLst/>
        </p:spPr>
        <p:txBody>
          <a:bodyPr wrap="square" lIns="0" tIns="0" rIns="0" bIns="0" rtlCol="0" anchor="b" anchorCtr="0">
            <a:noAutofit/>
          </a:bodyPr>
          <a:lstStyle/>
          <a:p>
            <a:pPr algn="ctr">
              <a:buNone/>
            </a:pPr>
            <a:r>
              <a:rPr lang="en-US" altLang="ko-KR" sz="5400" b="1" dirty="0">
                <a:solidFill>
                  <a:srgbClr val="0A396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울릉도M" panose="02030600000101010101" pitchFamily="18" charset="-127"/>
                <a:ea typeface="HY울릉도M" panose="02030600000101010101" pitchFamily="18" charset="-127"/>
              </a:rPr>
              <a:t>5</a:t>
            </a:r>
            <a:endParaRPr lang="ko-KR" altLang="en-US" sz="5400" b="1" dirty="0">
              <a:solidFill>
                <a:srgbClr val="0A3967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울릉도M" panose="02030600000101010101" pitchFamily="18" charset="-127"/>
              <a:ea typeface="HY울릉도M" panose="02030600000101010101" pitchFamily="18" charset="-127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18C7E66-E43F-830D-3C43-284C89E341A9}"/>
              </a:ext>
            </a:extLst>
          </p:cNvPr>
          <p:cNvSpPr txBox="1"/>
          <p:nvPr/>
        </p:nvSpPr>
        <p:spPr>
          <a:xfrm>
            <a:off x="1649795" y="3144889"/>
            <a:ext cx="9000788" cy="539811"/>
          </a:xfrm>
          <a:prstGeom prst="rect">
            <a:avLst/>
          </a:prstGeom>
          <a:noFill/>
          <a:ln w="25400">
            <a:noFill/>
          </a:ln>
          <a:effectLst/>
        </p:spPr>
        <p:txBody>
          <a:bodyPr wrap="square" lIns="0" tIns="0" rIns="0" bIns="0" rtlCol="0" anchor="ctr" anchorCtr="0">
            <a:noAutofit/>
          </a:bodyPr>
          <a:lstStyle/>
          <a:p>
            <a:pPr algn="just">
              <a:buNone/>
            </a:pPr>
            <a:r>
              <a:rPr lang="ko-KR" altLang="en-US" sz="3600" dirty="0">
                <a:solidFill>
                  <a:schemeClr val="tx1">
                    <a:lumMod val="75000"/>
                    <a:lumOff val="2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인천광역시 상수도 요금체계 개선방안</a:t>
            </a:r>
          </a:p>
        </p:txBody>
      </p:sp>
    </p:spTree>
    <p:extLst>
      <p:ext uri="{BB962C8B-B14F-4D97-AF65-F5344CB8AC3E}">
        <p14:creationId xmlns:p14="http://schemas.microsoft.com/office/powerpoint/2010/main" val="266299524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BA15A9CA-A496-CD82-B369-D66997306C89}"/>
              </a:ext>
            </a:extLst>
          </p:cNvPr>
          <p:cNvSpPr txBox="1"/>
          <p:nvPr/>
        </p:nvSpPr>
        <p:spPr>
          <a:xfrm>
            <a:off x="357869" y="113586"/>
            <a:ext cx="105813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dirty="0">
                <a:ln>
                  <a:solidFill>
                    <a:schemeClr val="bg2">
                      <a:lumMod val="50000"/>
                      <a:alpha val="15000"/>
                    </a:schemeClr>
                  </a:solidFill>
                </a:ln>
                <a:solidFill>
                  <a:schemeClr val="bg1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5. </a:t>
            </a:r>
            <a:r>
              <a:rPr lang="ko-KR" altLang="en-US" sz="2800" dirty="0">
                <a:ln>
                  <a:solidFill>
                    <a:schemeClr val="bg2">
                      <a:lumMod val="50000"/>
                      <a:alpha val="15000"/>
                    </a:schemeClr>
                  </a:solidFill>
                </a:ln>
                <a:solidFill>
                  <a:schemeClr val="bg1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인천광역시 상수도 요금체계 문제점 및 개선방안</a:t>
            </a:r>
          </a:p>
        </p:txBody>
      </p:sp>
      <p:sp>
        <p:nvSpPr>
          <p:cNvPr id="3" name="슬라이드 번호 개체 틀 3">
            <a:extLst>
              <a:ext uri="{FF2B5EF4-FFF2-40B4-BE49-F238E27FC236}">
                <a16:creationId xmlns:a16="http://schemas.microsoft.com/office/drawing/2014/main" id="{D0B086F4-89F6-D839-17BA-532C9460F164}"/>
              </a:ext>
            </a:extLst>
          </p:cNvPr>
          <p:cNvSpPr txBox="1">
            <a:spLocks/>
          </p:cNvSpPr>
          <p:nvPr/>
        </p:nvSpPr>
        <p:spPr>
          <a:xfrm>
            <a:off x="9370996" y="6577059"/>
            <a:ext cx="2743200" cy="280942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b="1" kern="120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A9013713-8F85-4DC6-9CD9-6D7320748E27}" type="slidenum">
              <a:rPr lang="ko-KR" altLang="en-US" sz="1400" smtClean="0">
                <a:solidFill>
                  <a:schemeClr val="bg1">
                    <a:lumMod val="50000"/>
                  </a:schemeClr>
                </a:solidFill>
              </a:rPr>
              <a:pPr algn="r"/>
              <a:t>21</a:t>
            </a:fld>
            <a:endParaRPr lang="ko-KR" altLang="en-US" sz="14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3" name="모서리가 둥근 직사각형 11">
            <a:extLst>
              <a:ext uri="{FF2B5EF4-FFF2-40B4-BE49-F238E27FC236}">
                <a16:creationId xmlns:a16="http://schemas.microsoft.com/office/drawing/2014/main" id="{66B861A9-6950-A943-D2E2-565A1E269FF2}"/>
              </a:ext>
            </a:extLst>
          </p:cNvPr>
          <p:cNvSpPr/>
          <p:nvPr/>
        </p:nvSpPr>
        <p:spPr>
          <a:xfrm>
            <a:off x="607697" y="1553628"/>
            <a:ext cx="11039666" cy="1954063"/>
          </a:xfrm>
          <a:prstGeom prst="roundRect">
            <a:avLst/>
          </a:prstGeom>
          <a:noFill/>
          <a:ln w="19050">
            <a:solidFill>
              <a:srgbClr val="B8B8B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79389" indent="-179389">
              <a:lnSpc>
                <a:spcPct val="150000"/>
              </a:lnSpc>
            </a:pPr>
            <a:r>
              <a:rPr lang="ko-KR" altLang="en-US" sz="1600" dirty="0">
                <a:solidFill>
                  <a:schemeClr val="tx1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▷</a:t>
            </a:r>
            <a:r>
              <a:rPr lang="ko-KR" altLang="en-US" sz="1600" u="sng" dirty="0">
                <a:solidFill>
                  <a:srgbClr val="0000FF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업태 단순화 및 전업종 누진제 폐지로 요금 체계를 개선하고</a:t>
            </a:r>
            <a:r>
              <a:rPr lang="en-US" altLang="ko-KR" sz="1600" u="sng" dirty="0">
                <a:solidFill>
                  <a:srgbClr val="0000FF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, </a:t>
            </a:r>
            <a:r>
              <a:rPr lang="ko-KR" altLang="en-US" sz="1600" u="sng" dirty="0">
                <a:solidFill>
                  <a:srgbClr val="0000FF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시민부담 최소화를 위해 </a:t>
            </a:r>
            <a:r>
              <a:rPr lang="en-US" altLang="ko-KR" sz="1600" u="sng" dirty="0">
                <a:solidFill>
                  <a:srgbClr val="0000FF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3</a:t>
            </a:r>
            <a:r>
              <a:rPr lang="ko-KR" altLang="en-US" sz="1600" u="sng" dirty="0">
                <a:solidFill>
                  <a:srgbClr val="0000FF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개년에 걸쳐 요금현실화 계획 병행</a:t>
            </a:r>
            <a:endParaRPr lang="en-US" altLang="ko-KR" sz="1600" u="sng" dirty="0">
              <a:solidFill>
                <a:srgbClr val="0000FF"/>
              </a:solidFill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  <a:p>
            <a:pPr marL="179389" indent="-179389">
              <a:lnSpc>
                <a:spcPct val="150000"/>
              </a:lnSpc>
            </a:pPr>
            <a:endParaRPr lang="en-US" altLang="ko-KR" sz="200" dirty="0">
              <a:solidFill>
                <a:schemeClr val="tx1"/>
              </a:solidFill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  <a:p>
            <a:pPr marL="179389" indent="-179389">
              <a:lnSpc>
                <a:spcPct val="150000"/>
              </a:lnSpc>
            </a:pPr>
            <a:r>
              <a:rPr lang="ko-KR" altLang="en-US" sz="1600" dirty="0">
                <a:solidFill>
                  <a:schemeClr val="tx1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▷ </a:t>
            </a:r>
            <a:r>
              <a:rPr lang="en-US" altLang="ko-KR" sz="1600" dirty="0">
                <a:solidFill>
                  <a:srgbClr val="0000FF"/>
                </a:solidFill>
                <a:highlight>
                  <a:srgbClr val="FFFF00"/>
                </a:highlight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1</a:t>
            </a:r>
            <a:r>
              <a:rPr lang="ko-KR" altLang="en-US" sz="1600" dirty="0">
                <a:solidFill>
                  <a:srgbClr val="0000FF"/>
                </a:solidFill>
                <a:highlight>
                  <a:srgbClr val="FFFF00"/>
                </a:highlight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안</a:t>
            </a:r>
            <a:r>
              <a:rPr lang="ko-KR" altLang="en-US" sz="1600" dirty="0">
                <a:solidFill>
                  <a:schemeClr val="tx1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 </a:t>
            </a:r>
            <a:r>
              <a:rPr lang="en-US" altLang="ko-KR" sz="1600" dirty="0">
                <a:solidFill>
                  <a:schemeClr val="tx1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: </a:t>
            </a:r>
            <a:r>
              <a:rPr lang="ko-KR" altLang="en-US" sz="1600" dirty="0">
                <a:solidFill>
                  <a:schemeClr val="tx1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일반용 </a:t>
            </a:r>
            <a:r>
              <a:rPr lang="en-US" altLang="ko-KR" sz="1600" dirty="0">
                <a:solidFill>
                  <a:schemeClr val="tx1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-</a:t>
            </a:r>
            <a:r>
              <a:rPr lang="ko-KR" altLang="en-US" sz="1600" dirty="0">
                <a:solidFill>
                  <a:schemeClr val="tx1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 급격한 요율체계 변화는 수용가들의 민원 발생 소지가 있으므로</a:t>
            </a:r>
            <a:r>
              <a:rPr lang="en-US" altLang="ko-KR" sz="1600" dirty="0">
                <a:solidFill>
                  <a:schemeClr val="tx1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, </a:t>
            </a:r>
            <a:r>
              <a:rPr lang="ko-KR" altLang="en-US" sz="1600" dirty="0" err="1">
                <a:solidFill>
                  <a:srgbClr val="0000FF"/>
                </a:solidFill>
                <a:highlight>
                  <a:srgbClr val="FFFF00"/>
                </a:highlight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업태별</a:t>
            </a:r>
            <a:r>
              <a:rPr lang="ko-KR" altLang="en-US" sz="1600" dirty="0">
                <a:solidFill>
                  <a:srgbClr val="0000FF"/>
                </a:solidFill>
                <a:highlight>
                  <a:srgbClr val="FFFF00"/>
                </a:highlight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 단일제 우선 시행</a:t>
            </a:r>
            <a:r>
              <a:rPr lang="en-US" altLang="ko-KR" sz="1600" dirty="0">
                <a:solidFill>
                  <a:srgbClr val="0000FF"/>
                </a:solidFill>
                <a:highlight>
                  <a:srgbClr val="FFFF00"/>
                </a:highlight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, </a:t>
            </a:r>
            <a:r>
              <a:rPr lang="ko-KR" altLang="en-US" sz="1600" dirty="0">
                <a:solidFill>
                  <a:srgbClr val="0000FF"/>
                </a:solidFill>
                <a:highlight>
                  <a:srgbClr val="FFFF00"/>
                </a:highlight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이후 모든 업태 통합</a:t>
            </a:r>
            <a:endParaRPr lang="en-US" altLang="ko-KR" sz="1600" dirty="0">
              <a:solidFill>
                <a:srgbClr val="0000FF"/>
              </a:solidFill>
              <a:highlight>
                <a:srgbClr val="FFFF00"/>
              </a:highlight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  <a:p>
            <a:pPr marL="179388" indent="541338">
              <a:lnSpc>
                <a:spcPct val="150000"/>
              </a:lnSpc>
            </a:pPr>
            <a:r>
              <a:rPr lang="ko-KR" altLang="en-US" sz="1600" dirty="0">
                <a:solidFill>
                  <a:schemeClr val="tx1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욕탕용 </a:t>
            </a:r>
            <a:r>
              <a:rPr lang="en-US" altLang="ko-KR" sz="1600" dirty="0">
                <a:solidFill>
                  <a:schemeClr val="tx1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– 1</a:t>
            </a:r>
            <a:r>
              <a:rPr lang="ko-KR" altLang="en-US" sz="1600" dirty="0">
                <a:solidFill>
                  <a:schemeClr val="tx1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단계와 </a:t>
            </a:r>
            <a:r>
              <a:rPr lang="en-US" altLang="ko-KR" sz="1600" dirty="0">
                <a:solidFill>
                  <a:schemeClr val="tx1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2</a:t>
            </a:r>
            <a:r>
              <a:rPr lang="ko-KR" altLang="en-US" sz="1600" dirty="0">
                <a:solidFill>
                  <a:schemeClr val="tx1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단계를 우선 통합하고</a:t>
            </a:r>
            <a:r>
              <a:rPr lang="en-US" altLang="ko-KR" sz="1600" dirty="0">
                <a:solidFill>
                  <a:schemeClr val="tx1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, </a:t>
            </a:r>
            <a:r>
              <a:rPr lang="ko-KR" altLang="en-US" sz="1600" dirty="0">
                <a:solidFill>
                  <a:schemeClr val="tx1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이후 단일제로 통합하여 </a:t>
            </a:r>
            <a:r>
              <a:rPr lang="ko-KR" altLang="en-US" sz="1600" dirty="0">
                <a:solidFill>
                  <a:srgbClr val="0000FF"/>
                </a:solidFill>
                <a:highlight>
                  <a:srgbClr val="FFFF00"/>
                </a:highlight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단계적으로 요율 격차를 줄여가는 방안</a:t>
            </a:r>
            <a:endParaRPr lang="en-US" altLang="ko-KR" sz="1600" dirty="0">
              <a:solidFill>
                <a:srgbClr val="0000FF"/>
              </a:solidFill>
              <a:highlight>
                <a:srgbClr val="FFFF00"/>
              </a:highlight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  <a:p>
            <a:pPr marL="179389" indent="-179389">
              <a:lnSpc>
                <a:spcPct val="150000"/>
              </a:lnSpc>
            </a:pPr>
            <a:endParaRPr lang="en-US" altLang="ko-KR" sz="200" spc="-50" dirty="0">
              <a:solidFill>
                <a:schemeClr val="tx1">
                  <a:lumMod val="85000"/>
                  <a:lumOff val="15000"/>
                </a:schemeClr>
              </a:solidFill>
              <a:highlight>
                <a:srgbClr val="FFFF00"/>
              </a:highlight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  <a:p>
            <a:pPr marL="179389" indent="-179389">
              <a:lnSpc>
                <a:spcPct val="150000"/>
              </a:lnSpc>
            </a:pPr>
            <a:r>
              <a:rPr lang="ko-KR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▷ </a:t>
            </a:r>
            <a:r>
              <a:rPr lang="en-US" altLang="ko-KR" sz="1600" dirty="0">
                <a:solidFill>
                  <a:srgbClr val="0000FF"/>
                </a:solidFill>
                <a:highlight>
                  <a:srgbClr val="FFFF00"/>
                </a:highlight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2</a:t>
            </a:r>
            <a:r>
              <a:rPr lang="ko-KR" altLang="en-US" sz="1600" dirty="0">
                <a:solidFill>
                  <a:srgbClr val="0000FF"/>
                </a:solidFill>
                <a:highlight>
                  <a:srgbClr val="FFFF00"/>
                </a:highlight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안</a:t>
            </a:r>
            <a:r>
              <a:rPr lang="ko-KR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 </a:t>
            </a:r>
            <a:r>
              <a:rPr lang="en-US" altLang="ko-KR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:</a:t>
            </a:r>
            <a:r>
              <a:rPr lang="ko-KR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 </a:t>
            </a:r>
            <a:r>
              <a:rPr lang="en-US" altLang="ko-KR" sz="1600" dirty="0">
                <a:solidFill>
                  <a:srgbClr val="0000FF"/>
                </a:solidFill>
                <a:highlight>
                  <a:srgbClr val="FFFF00"/>
                </a:highlight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1</a:t>
            </a:r>
            <a:r>
              <a:rPr lang="ko-KR" altLang="en-US" sz="1600" dirty="0" err="1">
                <a:solidFill>
                  <a:srgbClr val="0000FF"/>
                </a:solidFill>
                <a:highlight>
                  <a:srgbClr val="FFFF00"/>
                </a:highlight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년차에</a:t>
            </a:r>
            <a:r>
              <a:rPr lang="ko-KR" altLang="en-US" sz="1600" dirty="0">
                <a:solidFill>
                  <a:srgbClr val="0000FF"/>
                </a:solidFill>
                <a:highlight>
                  <a:srgbClr val="FFFF00"/>
                </a:highlight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 전업종 누진제 폐지 실시</a:t>
            </a:r>
            <a:r>
              <a:rPr lang="en-US" altLang="ko-KR" sz="1600" dirty="0">
                <a:solidFill>
                  <a:schemeClr val="tx1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(1</a:t>
            </a:r>
            <a:r>
              <a:rPr lang="ko-KR" altLang="en-US" sz="1600" dirty="0" err="1">
                <a:solidFill>
                  <a:schemeClr val="tx1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년차에</a:t>
            </a:r>
            <a:r>
              <a:rPr lang="ko-KR" altLang="en-US" sz="1600" dirty="0">
                <a:solidFill>
                  <a:schemeClr val="tx1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 일반용 및 욕탕용 누진단계 폐지</a:t>
            </a:r>
            <a:r>
              <a:rPr lang="en-US" altLang="ko-KR" sz="1600" dirty="0">
                <a:solidFill>
                  <a:schemeClr val="tx1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)</a:t>
            </a:r>
          </a:p>
        </p:txBody>
      </p:sp>
      <p:graphicFrame>
        <p:nvGraphicFramePr>
          <p:cNvPr id="10" name="표 9">
            <a:extLst>
              <a:ext uri="{FF2B5EF4-FFF2-40B4-BE49-F238E27FC236}">
                <a16:creationId xmlns:a16="http://schemas.microsoft.com/office/drawing/2014/main" id="{828587D2-A635-3BB6-0FB2-2019D628A6B4}"/>
              </a:ext>
            </a:extLst>
          </p:cNvPr>
          <p:cNvGraphicFramePr>
            <a:graphicFrameLocks noGrp="1"/>
          </p:cNvGraphicFramePr>
          <p:nvPr/>
        </p:nvGraphicFramePr>
        <p:xfrm>
          <a:off x="6344412" y="3918267"/>
          <a:ext cx="4931266" cy="2624968"/>
        </p:xfrm>
        <a:graphic>
          <a:graphicData uri="http://schemas.openxmlformats.org/drawingml/2006/table">
            <a:tbl>
              <a:tblPr/>
              <a:tblGrid>
                <a:gridCol w="540000">
                  <a:extLst>
                    <a:ext uri="{9D8B030D-6E8A-4147-A177-3AD203B41FA5}">
                      <a16:colId xmlns:a16="http://schemas.microsoft.com/office/drawing/2014/main" val="261025656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131852854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4156618425"/>
                    </a:ext>
                  </a:extLst>
                </a:gridCol>
                <a:gridCol w="782014">
                  <a:extLst>
                    <a:ext uri="{9D8B030D-6E8A-4147-A177-3AD203B41FA5}">
                      <a16:colId xmlns:a16="http://schemas.microsoft.com/office/drawing/2014/main" val="2832018706"/>
                    </a:ext>
                  </a:extLst>
                </a:gridCol>
                <a:gridCol w="477252">
                  <a:extLst>
                    <a:ext uri="{9D8B030D-6E8A-4147-A177-3AD203B41FA5}">
                      <a16:colId xmlns:a16="http://schemas.microsoft.com/office/drawing/2014/main" val="4196098011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3613609596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4191635611"/>
                    </a:ext>
                  </a:extLst>
                </a:gridCol>
                <a:gridCol w="900000">
                  <a:extLst>
                    <a:ext uri="{9D8B030D-6E8A-4147-A177-3AD203B41FA5}">
                      <a16:colId xmlns:a16="http://schemas.microsoft.com/office/drawing/2014/main" val="247908251"/>
                    </a:ext>
                  </a:extLst>
                </a:gridCol>
              </a:tblGrid>
              <a:tr h="198755">
                <a:tc rowSpan="2"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-100" dirty="0">
                          <a:solidFill>
                            <a:srgbClr val="FFFFFF"/>
                          </a:solidFill>
                          <a:effectLst/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체계 개선 계획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나눔스퀘어 Bold" panose="020B0600000101010101" pitchFamily="50" charset="-127"/>
                        <a:ea typeface="나눔스퀘어 Bold" panose="020B0600000101010101" pitchFamily="50" charset="-127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 w="7112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5959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5959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C3D62"/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-100">
                          <a:solidFill>
                            <a:srgbClr val="FFFFFF"/>
                          </a:solidFill>
                          <a:effectLst/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가정용</a:t>
                      </a:r>
                      <a:endParaRPr lang="ko-KR" altLang="en-US" sz="1100" kern="0" spc="0">
                        <a:solidFill>
                          <a:srgbClr val="000000"/>
                        </a:solidFill>
                        <a:effectLst/>
                        <a:latin typeface="나눔스퀘어 Bold" panose="020B0600000101010101" pitchFamily="50" charset="-127"/>
                        <a:ea typeface="나눔스퀘어 Bold" panose="020B0600000101010101" pitchFamily="50" charset="-127"/>
                      </a:endParaRPr>
                    </a:p>
                  </a:txBody>
                  <a:tcPr marL="64770" marR="64770" marT="17907" marB="17907" anchor="ctr">
                    <a:lnL w="7112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5959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C3D62"/>
                    </a:solidFill>
                  </a:tcPr>
                </a:tc>
                <a:tc gridSpan="4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-100" dirty="0">
                          <a:solidFill>
                            <a:srgbClr val="FFFFFF"/>
                          </a:solidFill>
                          <a:effectLst/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일반용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나눔스퀘어 Bold" panose="020B0600000101010101" pitchFamily="50" charset="-127"/>
                        <a:ea typeface="나눔스퀘어 Bold" panose="020B0600000101010101" pitchFamily="50" charset="-127"/>
                      </a:endParaRPr>
                    </a:p>
                  </a:txBody>
                  <a:tcPr marL="64770" marR="64770" marT="17907" marB="17907" anchor="ctr">
                    <a:lnL w="7112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5959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C3D62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-100" dirty="0">
                          <a:solidFill>
                            <a:srgbClr val="FFFFFF"/>
                          </a:solidFill>
                          <a:effectLst/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욕탕용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나눔스퀘어 Bold" panose="020B0600000101010101" pitchFamily="50" charset="-127"/>
                        <a:ea typeface="나눔스퀘어 Bold" panose="020B0600000101010101" pitchFamily="50" charset="-127"/>
                      </a:endParaRPr>
                    </a:p>
                  </a:txBody>
                  <a:tcPr marL="64770" marR="64770" marT="17907" marB="17907" anchor="ctr">
                    <a:lnL w="7112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21590" cap="flat" cmpd="sng" algn="ctr">
                      <a:solidFill>
                        <a:srgbClr val="5959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C3D6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2188323"/>
                  </a:ext>
                </a:extLst>
              </a:tr>
              <a:tr h="258191"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-100" dirty="0">
                          <a:solidFill>
                            <a:srgbClr val="FFFFFF"/>
                          </a:solidFill>
                          <a:effectLst/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일반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나눔스퀘어 Bold" panose="020B0600000101010101" pitchFamily="50" charset="-127"/>
                        <a:ea typeface="나눔스퀘어 Bold" panose="020B0600000101010101" pitchFamily="50" charset="-127"/>
                      </a:endParaRPr>
                    </a:p>
                  </a:txBody>
                  <a:tcPr marL="64770" marR="64770" marT="17907" marB="17907" anchor="ctr">
                    <a:lnL w="7112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C3D6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-100">
                          <a:solidFill>
                            <a:srgbClr val="FFFFFF"/>
                          </a:solidFill>
                          <a:effectLst/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군부대</a:t>
                      </a:r>
                      <a:endParaRPr lang="ko-KR" altLang="en-US" sz="1100" kern="0" spc="0">
                        <a:solidFill>
                          <a:srgbClr val="000000"/>
                        </a:solidFill>
                        <a:effectLst/>
                        <a:latin typeface="나눔스퀘어 Bold" panose="020B0600000101010101" pitchFamily="50" charset="-127"/>
                        <a:ea typeface="나눔스퀘어 Bold" panose="020B0600000101010101" pitchFamily="50" charset="-127"/>
                      </a:endParaRPr>
                    </a:p>
                  </a:txBody>
                  <a:tcPr marL="64770" marR="64770" marT="17907" marB="17907" anchor="ctr">
                    <a:lnL w="7112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C3D6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-100" dirty="0">
                          <a:solidFill>
                            <a:srgbClr val="FFFFFF"/>
                          </a:solidFill>
                          <a:effectLst/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제조 업소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나눔스퀘어 Bold" panose="020B0600000101010101" pitchFamily="50" charset="-127"/>
                        <a:ea typeface="나눔스퀘어 Bold" panose="020B0600000101010101" pitchFamily="50" charset="-127"/>
                      </a:endParaRPr>
                    </a:p>
                  </a:txBody>
                  <a:tcPr marL="64770" marR="64770" marT="17907" marB="17907" anchor="ctr">
                    <a:lnL w="7112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C3D6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-100" dirty="0">
                          <a:solidFill>
                            <a:srgbClr val="FFFFFF"/>
                          </a:solidFill>
                          <a:effectLst/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학교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나눔스퀘어 Bold" panose="020B0600000101010101" pitchFamily="50" charset="-127"/>
                        <a:ea typeface="나눔스퀘어 Bold" panose="020B0600000101010101" pitchFamily="50" charset="-127"/>
                      </a:endParaRPr>
                    </a:p>
                  </a:txBody>
                  <a:tcPr marL="64770" marR="64770" marT="17907" marB="17907" anchor="ctr">
                    <a:lnL w="7112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C3D62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19581970"/>
                  </a:ext>
                </a:extLst>
              </a:tr>
              <a:tr h="186055">
                <a:tc rowSpan="4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-50" dirty="0">
                          <a:solidFill>
                            <a:srgbClr val="FFFFFF"/>
                          </a:solidFill>
                          <a:effectLst/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현행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나눔스퀘어 Bold" panose="020B0600000101010101" pitchFamily="50" charset="-127"/>
                        <a:ea typeface="나눔스퀘어 Bold" panose="020B0600000101010101" pitchFamily="50" charset="-127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 w="7112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5959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7907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C3D62"/>
                    </a:solidFill>
                  </a:tcPr>
                </a:tc>
                <a:tc rowSpan="4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-100" dirty="0">
                          <a:solidFill>
                            <a:srgbClr val="000000"/>
                          </a:solidFill>
                          <a:effectLst/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현행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나눔스퀘어 Bold" panose="020B0600000101010101" pitchFamily="50" charset="-127"/>
                        <a:ea typeface="나눔스퀘어 Bold" panose="020B0600000101010101" pitchFamily="50" charset="-127"/>
                      </a:endParaRPr>
                    </a:p>
                  </a:txBody>
                  <a:tcPr marL="64770" marR="64770" marT="17907" marB="17907" anchor="ctr">
                    <a:lnL w="7112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7907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7CC"/>
                    </a:solidFill>
                  </a:tcPr>
                </a:tc>
                <a:tc rowSpan="4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-100" dirty="0">
                          <a:solidFill>
                            <a:srgbClr val="000000"/>
                          </a:solidFill>
                          <a:effectLst/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㎥당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나눔스퀘어 Bold" panose="020B0600000101010101" pitchFamily="50" charset="-127"/>
                        <a:ea typeface="나눔스퀘어 Bold" panose="020B0600000101010101" pitchFamily="50" charset="-127"/>
                      </a:endParaRPr>
                    </a:p>
                  </a:txBody>
                  <a:tcPr marL="64770" marR="64770" marT="17907" marB="17907" anchor="ctr">
                    <a:lnL w="7112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7907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-100">
                          <a:solidFill>
                            <a:srgbClr val="000000"/>
                          </a:solidFill>
                          <a:effectLst/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1 ~ 300</a:t>
                      </a:r>
                      <a:endParaRPr lang="en-US" sz="1100" kern="0" spc="0">
                        <a:solidFill>
                          <a:srgbClr val="000000"/>
                        </a:solidFill>
                        <a:effectLst/>
                        <a:latin typeface="나눔스퀘어 Bold" panose="020B0600000101010101" pitchFamily="50" charset="-127"/>
                        <a:ea typeface="나눔스퀘어 Bold" panose="020B0600000101010101" pitchFamily="50" charset="-127"/>
                      </a:endParaRPr>
                    </a:p>
                  </a:txBody>
                  <a:tcPr marL="64770" marR="64770" marT="17907" marB="17907" anchor="ctr">
                    <a:lnL w="7112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-100">
                          <a:solidFill>
                            <a:srgbClr val="000000"/>
                          </a:solidFill>
                          <a:effectLst/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1 ~ 300</a:t>
                      </a:r>
                      <a:endParaRPr lang="en-US" sz="1100" kern="0" spc="0">
                        <a:solidFill>
                          <a:srgbClr val="000000"/>
                        </a:solidFill>
                        <a:effectLst/>
                        <a:latin typeface="나눔스퀘어 Bold" panose="020B0600000101010101" pitchFamily="50" charset="-127"/>
                        <a:ea typeface="나눔스퀘어 Bold" panose="020B0600000101010101" pitchFamily="50" charset="-127"/>
                      </a:endParaRPr>
                    </a:p>
                  </a:txBody>
                  <a:tcPr marL="64770" marR="64770" marT="17907" marB="17907" anchor="ctr">
                    <a:lnL w="7112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4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-100" dirty="0">
                          <a:solidFill>
                            <a:srgbClr val="000000"/>
                          </a:solidFill>
                          <a:effectLst/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㎥당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나눔스퀘어 Bold" panose="020B0600000101010101" pitchFamily="50" charset="-127"/>
                        <a:ea typeface="나눔스퀘어 Bold" panose="020B0600000101010101" pitchFamily="50" charset="-127"/>
                      </a:endParaRPr>
                    </a:p>
                  </a:txBody>
                  <a:tcPr marL="64770" marR="64770" marT="17907" marB="17907" anchor="ctr">
                    <a:lnL w="7112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7907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-100">
                          <a:solidFill>
                            <a:srgbClr val="000000"/>
                          </a:solidFill>
                          <a:effectLst/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1 ~ 1,000</a:t>
                      </a:r>
                      <a:endParaRPr lang="en-US" sz="1100" kern="0" spc="0">
                        <a:solidFill>
                          <a:srgbClr val="000000"/>
                        </a:solidFill>
                        <a:effectLst/>
                        <a:latin typeface="나눔스퀘어 Bold" panose="020B0600000101010101" pitchFamily="50" charset="-127"/>
                        <a:ea typeface="나눔스퀘어 Bold" panose="020B0600000101010101" pitchFamily="50" charset="-127"/>
                      </a:endParaRPr>
                    </a:p>
                  </a:txBody>
                  <a:tcPr marL="64770" marR="64770" marT="17907" marB="17907" anchor="ctr">
                    <a:lnL w="7112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7112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98171460"/>
                  </a:ext>
                </a:extLst>
              </a:tr>
              <a:tr h="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-100" dirty="0">
                          <a:solidFill>
                            <a:srgbClr val="000000"/>
                          </a:solidFill>
                          <a:effectLst/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1,001 ~ 3,000</a:t>
                      </a:r>
                      <a:endParaRPr lang="en-US" sz="1100" kern="0" spc="0" dirty="0">
                        <a:solidFill>
                          <a:srgbClr val="000000"/>
                        </a:solidFill>
                        <a:effectLst/>
                        <a:latin typeface="나눔스퀘어 Bold" panose="020B0600000101010101" pitchFamily="50" charset="-127"/>
                        <a:ea typeface="나눔스퀘어 Bold" panose="020B0600000101010101" pitchFamily="50" charset="-127"/>
                      </a:endParaRPr>
                    </a:p>
                  </a:txBody>
                  <a:tcPr marL="64770" marR="64770" marT="17907" marB="17907" anchor="ctr">
                    <a:lnL w="7112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7112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04575390"/>
                  </a:ext>
                </a:extLst>
              </a:tr>
              <a:tr h="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b="1" kern="0" spc="-100">
                          <a:solidFill>
                            <a:srgbClr val="000000"/>
                          </a:solidFill>
                          <a:effectLst/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301</a:t>
                      </a:r>
                      <a:r>
                        <a:rPr lang="ko-KR" altLang="en-US" sz="1100" b="1" kern="0" spc="-100">
                          <a:solidFill>
                            <a:srgbClr val="000000"/>
                          </a:solidFill>
                          <a:effectLst/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이상</a:t>
                      </a:r>
                      <a:endParaRPr lang="ko-KR" altLang="en-US" sz="1100" kern="0" spc="0">
                        <a:solidFill>
                          <a:srgbClr val="000000"/>
                        </a:solidFill>
                        <a:effectLst/>
                        <a:latin typeface="나눔스퀘어 Bold" panose="020B0600000101010101" pitchFamily="50" charset="-127"/>
                        <a:ea typeface="나눔스퀘어 Bold" panose="020B0600000101010101" pitchFamily="50" charset="-127"/>
                      </a:endParaRPr>
                    </a:p>
                  </a:txBody>
                  <a:tcPr marL="64770" marR="64770" marT="17907" marB="17907" anchor="ctr">
                    <a:lnL w="7112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7907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b="1" kern="0" spc="-100" dirty="0">
                          <a:solidFill>
                            <a:srgbClr val="000000"/>
                          </a:solidFill>
                          <a:effectLst/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301</a:t>
                      </a:r>
                      <a:r>
                        <a:rPr lang="ko-KR" altLang="en-US" sz="1100" b="1" kern="0" spc="-100" dirty="0">
                          <a:solidFill>
                            <a:srgbClr val="000000"/>
                          </a:solidFill>
                          <a:effectLst/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이상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나눔스퀘어 Bold" panose="020B0600000101010101" pitchFamily="50" charset="-127"/>
                        <a:ea typeface="나눔스퀘어 Bold" panose="020B0600000101010101" pitchFamily="50" charset="-127"/>
                      </a:endParaRPr>
                    </a:p>
                  </a:txBody>
                  <a:tcPr marL="64770" marR="64770" marT="17907" marB="17907" anchor="ctr">
                    <a:lnL w="7112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7907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37655881"/>
                  </a:ext>
                </a:extLst>
              </a:tr>
              <a:tr h="18605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b="1" kern="0" spc="-150">
                          <a:solidFill>
                            <a:srgbClr val="000000"/>
                          </a:solidFill>
                          <a:effectLst/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3,001</a:t>
                      </a:r>
                      <a:r>
                        <a:rPr lang="ko-KR" altLang="en-US" sz="1100" b="1" kern="0" spc="-150">
                          <a:solidFill>
                            <a:srgbClr val="000000"/>
                          </a:solidFill>
                          <a:effectLst/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이상</a:t>
                      </a:r>
                      <a:endParaRPr lang="ko-KR" altLang="en-US" sz="1100" kern="0" spc="0">
                        <a:solidFill>
                          <a:srgbClr val="000000"/>
                        </a:solidFill>
                        <a:effectLst/>
                        <a:latin typeface="나눔스퀘어 Bold" panose="020B0600000101010101" pitchFamily="50" charset="-127"/>
                        <a:ea typeface="나눔스퀘어 Bold" panose="020B0600000101010101" pitchFamily="50" charset="-127"/>
                      </a:endParaRPr>
                    </a:p>
                  </a:txBody>
                  <a:tcPr marL="64770" marR="64770" marT="17907" marB="17907" anchor="ctr">
                    <a:lnL w="7112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7112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7907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26235808"/>
                  </a:ext>
                </a:extLst>
              </a:tr>
              <a:tr h="468000">
                <a:tc gridSpan="8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b="1" kern="0" spc="-50" dirty="0">
                        <a:solidFill>
                          <a:srgbClr val="000000"/>
                        </a:solidFill>
                        <a:effectLst/>
                        <a:latin typeface="나눔스퀘어 Bold" panose="020B0600000101010101" pitchFamily="50" charset="-127"/>
                        <a:ea typeface="나눔스퀘어 Bold" panose="020B0600000101010101" pitchFamily="50" charset="-127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 w="17907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95166848"/>
                  </a:ext>
                </a:extLst>
              </a:tr>
              <a:tr h="349758"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-50" dirty="0">
                          <a:solidFill>
                            <a:srgbClr val="FFFFFF"/>
                          </a:solidFill>
                          <a:effectLst/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개선</a:t>
                      </a:r>
                      <a:endParaRPr lang="en-US" altLang="ko-KR" sz="1100" b="1" kern="0" spc="-50" dirty="0">
                        <a:solidFill>
                          <a:srgbClr val="FFFFFF"/>
                        </a:solidFill>
                        <a:effectLst/>
                        <a:latin typeface="나눔스퀘어 Bold" panose="020B0600000101010101" pitchFamily="50" charset="-127"/>
                        <a:ea typeface="나눔스퀘어 Bold" panose="020B0600000101010101" pitchFamily="50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b="1" kern="0" spc="-50" dirty="0">
                          <a:solidFill>
                            <a:srgbClr val="FFFFFF"/>
                          </a:solidFill>
                          <a:effectLst/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2</a:t>
                      </a:r>
                      <a:r>
                        <a:rPr lang="ko-KR" altLang="en-US" sz="1100" b="1" kern="0" spc="-50" dirty="0">
                          <a:solidFill>
                            <a:srgbClr val="FFFFFF"/>
                          </a:solidFill>
                          <a:effectLst/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안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나눔스퀘어 Bold" panose="020B0600000101010101" pitchFamily="50" charset="-127"/>
                        <a:ea typeface="나눔스퀘어 Bold" panose="020B0600000101010101" pitchFamily="50" charset="-127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 w="7112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7907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C3D6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b="1" kern="0" spc="-100">
                          <a:solidFill>
                            <a:srgbClr val="000000"/>
                          </a:solidFill>
                          <a:effectLst/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1</a:t>
                      </a:r>
                      <a:r>
                        <a:rPr lang="ko-KR" altLang="en-US" sz="1100" b="1" kern="0" spc="-100">
                          <a:solidFill>
                            <a:srgbClr val="000000"/>
                          </a:solidFill>
                          <a:effectLst/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년차</a:t>
                      </a:r>
                      <a:endParaRPr lang="ko-KR" altLang="en-US" sz="1100" kern="0" spc="0">
                        <a:solidFill>
                          <a:srgbClr val="000000"/>
                        </a:solidFill>
                        <a:effectLst/>
                        <a:latin typeface="나눔스퀘어 Bold" panose="020B0600000101010101" pitchFamily="50" charset="-127"/>
                        <a:ea typeface="나눔스퀘어 Bold" panose="020B0600000101010101" pitchFamily="50" charset="-127"/>
                      </a:endParaRPr>
                    </a:p>
                  </a:txBody>
                  <a:tcPr marL="64770" marR="64770" marT="17907" marB="17907" anchor="ctr">
                    <a:lnL w="7112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A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-100">
                          <a:solidFill>
                            <a:srgbClr val="000000"/>
                          </a:solidFill>
                          <a:effectLst/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㎥당</a:t>
                      </a:r>
                      <a:endParaRPr lang="ko-KR" altLang="en-US" sz="1100" kern="0" spc="0">
                        <a:solidFill>
                          <a:srgbClr val="000000"/>
                        </a:solidFill>
                        <a:effectLst/>
                        <a:latin typeface="나눔스퀘어 Bold" panose="020B0600000101010101" pitchFamily="50" charset="-127"/>
                        <a:ea typeface="나눔스퀘어 Bold" panose="020B0600000101010101" pitchFamily="50" charset="-127"/>
                      </a:endParaRPr>
                    </a:p>
                  </a:txBody>
                  <a:tcPr marL="64770" marR="64770" marT="17907" marB="17907" anchor="ctr">
                    <a:lnL w="7112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4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1" kern="0" spc="-100" dirty="0">
                          <a:solidFill>
                            <a:srgbClr val="000000"/>
                          </a:solidFill>
                          <a:effectLst/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㎥당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나눔스퀘어 Bold" panose="020B0600000101010101" pitchFamily="50" charset="-127"/>
                        <a:ea typeface="나눔스퀘어 Bold" panose="020B0600000101010101" pitchFamily="50" charset="-127"/>
                      </a:endParaRPr>
                    </a:p>
                  </a:txBody>
                  <a:tcPr marL="64770" marR="64770" marT="17907" marB="17907" anchor="ctr">
                    <a:lnL w="7112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0" spc="0">
                        <a:solidFill>
                          <a:srgbClr val="000000"/>
                        </a:solidFill>
                        <a:effectLst/>
                        <a:latin typeface="나눔스퀘어 Bold" panose="020B0600000101010101" pitchFamily="50" charset="-127"/>
                        <a:ea typeface="나눔스퀘어 Bold" panose="020B0600000101010101" pitchFamily="50" charset="-127"/>
                      </a:endParaRPr>
                    </a:p>
                  </a:txBody>
                  <a:tcPr marL="64770" marR="64770" marT="17907" marB="17907" anchor="ctr">
                    <a:lnL w="7112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0" spc="0">
                        <a:solidFill>
                          <a:srgbClr val="000000"/>
                        </a:solidFill>
                        <a:effectLst/>
                        <a:latin typeface="나눔스퀘어 Bold" panose="020B0600000101010101" pitchFamily="50" charset="-127"/>
                        <a:ea typeface="나눔스퀘어 Bold" panose="020B0600000101010101" pitchFamily="50" charset="-127"/>
                      </a:endParaRPr>
                    </a:p>
                  </a:txBody>
                  <a:tcPr marL="64770" marR="64770" marT="17907" marB="17907" anchor="ctr">
                    <a:lnL w="7112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1" kern="0" spc="-100" dirty="0">
                          <a:solidFill>
                            <a:srgbClr val="000000"/>
                          </a:solidFill>
                          <a:effectLst/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㎥당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나눔스퀘어 Bold" panose="020B0600000101010101" pitchFamily="50" charset="-127"/>
                        <a:ea typeface="나눔스퀘어 Bold" panose="020B0600000101010101" pitchFamily="50" charset="-127"/>
                      </a:endParaRPr>
                    </a:p>
                  </a:txBody>
                  <a:tcPr marL="64770" marR="64770" marT="17907" marB="17907" anchor="ctr">
                    <a:lnL w="7112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7112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16969928"/>
                  </a:ext>
                </a:extLst>
              </a:tr>
              <a:tr h="73520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T w="17907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gridSpan="7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kern="0" spc="0" dirty="0">
                          <a:solidFill>
                            <a:srgbClr val="000000"/>
                          </a:solidFill>
                          <a:effectLst/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1</a:t>
                      </a:r>
                      <a:r>
                        <a:rPr lang="ko-KR" altLang="en-US" sz="1100" kern="0" spc="0" dirty="0" err="1">
                          <a:solidFill>
                            <a:srgbClr val="000000"/>
                          </a:solidFill>
                          <a:effectLst/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년차</a:t>
                      </a: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effectLst/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 요금체계 개선 후 인상계획에 따라 요금 인상 실시</a:t>
                      </a:r>
                    </a:p>
                  </a:txBody>
                  <a:tcPr marL="64770" marR="64770" marT="17907" marB="17907" anchor="ctr">
                    <a:lnR>
                      <a:noFill/>
                    </a:lnR>
                    <a:lnT w="7112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7907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kern="0" spc="0" dirty="0">
                          <a:solidFill>
                            <a:srgbClr val="000000"/>
                          </a:solidFill>
                          <a:effectLst/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1</a:t>
                      </a:r>
                      <a:r>
                        <a:rPr lang="ko-KR" altLang="en-US" sz="1100" kern="0" spc="0" dirty="0" err="1">
                          <a:solidFill>
                            <a:srgbClr val="000000"/>
                          </a:solidFill>
                          <a:effectLst/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년차</a:t>
                      </a: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effectLst/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 요금체계 개선 후 인상계획</a:t>
                      </a:r>
                    </a:p>
                  </a:txBody>
                  <a:tcPr marL="64770" marR="64770" marT="17907" marB="17907" anchor="ctr">
                    <a:lnL w="7112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7112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1" kern="0" spc="-100" dirty="0">
                          <a:solidFill>
                            <a:srgbClr val="000000"/>
                          </a:solidFill>
                          <a:effectLst/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㎥당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나눔스퀘어 Bold" panose="020B0600000101010101" pitchFamily="50" charset="-127"/>
                        <a:ea typeface="나눔스퀘어 Bold" panose="020B0600000101010101" pitchFamily="50" charset="-127"/>
                      </a:endParaRPr>
                    </a:p>
                  </a:txBody>
                  <a:tcPr marL="64770" marR="64770" marT="17907" marB="17907" anchor="ctr">
                    <a:lnL w="7112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나눔스퀘어 Bold" panose="020B0600000101010101" pitchFamily="50" charset="-127"/>
                        <a:ea typeface="나눔스퀘어 Bold" panose="020B0600000101010101" pitchFamily="50" charset="-127"/>
                      </a:endParaRPr>
                    </a:p>
                  </a:txBody>
                  <a:tcPr marL="64770" marR="64770" marT="17907" marB="17907" anchor="ctr">
                    <a:lnL w="7112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나눔스퀘어 Bold" panose="020B0600000101010101" pitchFamily="50" charset="-127"/>
                        <a:ea typeface="나눔스퀘어 Bold" panose="020B0600000101010101" pitchFamily="50" charset="-127"/>
                      </a:endParaRPr>
                    </a:p>
                  </a:txBody>
                  <a:tcPr marL="64770" marR="64770" marT="17907" marB="17907" anchor="ctr">
                    <a:lnL w="7112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-100" dirty="0">
                          <a:solidFill>
                            <a:srgbClr val="000000"/>
                          </a:solidFill>
                          <a:effectLst/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㎥당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나눔스퀘어 Bold" panose="020B0600000101010101" pitchFamily="50" charset="-127"/>
                        <a:ea typeface="나눔스퀘어 Bold" panose="020B0600000101010101" pitchFamily="50" charset="-127"/>
                      </a:endParaRPr>
                    </a:p>
                  </a:txBody>
                  <a:tcPr marL="64770" marR="64770" marT="17907" marB="17907" anchor="ctr">
                    <a:lnL w="7112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7112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01590125"/>
                  </a:ext>
                </a:extLst>
              </a:tr>
            </a:tbl>
          </a:graphicData>
        </a:graphic>
      </p:graphicFrame>
      <p:pic>
        <p:nvPicPr>
          <p:cNvPr id="12" name="Picture 24" descr="화살표11">
            <a:extLst>
              <a:ext uri="{FF2B5EF4-FFF2-40B4-BE49-F238E27FC236}">
                <a16:creationId xmlns:a16="http://schemas.microsoft.com/office/drawing/2014/main" id="{799EE5C7-1340-1709-0295-7CF7E6CFEF9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23077" y="5027503"/>
            <a:ext cx="3596241" cy="3606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541DAC5C-3DA5-9738-D51F-0C22A49916C1}"/>
              </a:ext>
            </a:extLst>
          </p:cNvPr>
          <p:cNvSpPr txBox="1"/>
          <p:nvPr/>
        </p:nvSpPr>
        <p:spPr>
          <a:xfrm>
            <a:off x="6293217" y="3607706"/>
            <a:ext cx="5255963" cy="215444"/>
          </a:xfrm>
          <a:prstGeom prst="rect">
            <a:avLst/>
          </a:prstGeom>
          <a:noFill/>
          <a:ln w="25400">
            <a:noFill/>
          </a:ln>
          <a:effectLst/>
        </p:spPr>
        <p:txBody>
          <a:bodyPr wrap="square" lIns="0" tIns="0" rIns="0" bIns="0" rtlCol="0" anchor="ctr" anchorCtr="0">
            <a:spAutoFit/>
          </a:bodyPr>
          <a:lstStyle/>
          <a:p>
            <a:pPr algn="ctr"/>
            <a:r>
              <a:rPr lang="en-US" altLang="ko-KR" sz="1400" dirty="0">
                <a:gradFill>
                  <a:gsLst>
                    <a:gs pos="62917">
                      <a:schemeClr val="tx1"/>
                    </a:gs>
                    <a:gs pos="75833">
                      <a:schemeClr val="tx1"/>
                    </a:gs>
                    <a:gs pos="40000">
                      <a:schemeClr val="tx1"/>
                    </a:gs>
                  </a:gsLst>
                  <a:path path="circle">
                    <a:fillToRect l="50000" t="50000" r="50000" b="50000"/>
                  </a:path>
                </a:gra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[</a:t>
            </a:r>
            <a:r>
              <a:rPr lang="ko-KR" altLang="en-US" sz="1400" dirty="0">
                <a:gradFill>
                  <a:gsLst>
                    <a:gs pos="62917">
                      <a:schemeClr val="tx1"/>
                    </a:gs>
                    <a:gs pos="75833">
                      <a:schemeClr val="tx1"/>
                    </a:gs>
                    <a:gs pos="40000">
                      <a:schemeClr val="tx1"/>
                    </a:gs>
                  </a:gsLst>
                  <a:path path="circle">
                    <a:fillToRect l="50000" t="50000" r="50000" b="50000"/>
                  </a:path>
                </a:gra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개선 </a:t>
            </a:r>
            <a:r>
              <a:rPr lang="en-US" altLang="ko-KR" sz="1400" dirty="0">
                <a:gradFill>
                  <a:gsLst>
                    <a:gs pos="62917">
                      <a:schemeClr val="tx1"/>
                    </a:gs>
                    <a:gs pos="75833">
                      <a:schemeClr val="tx1"/>
                    </a:gs>
                    <a:gs pos="40000">
                      <a:schemeClr val="tx1"/>
                    </a:gs>
                  </a:gsLst>
                  <a:path path="circle">
                    <a:fillToRect l="50000" t="50000" r="50000" b="50000"/>
                  </a:path>
                </a:gra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- 2</a:t>
            </a:r>
            <a:r>
              <a:rPr lang="ko-KR" altLang="en-US" sz="1400" dirty="0">
                <a:gradFill>
                  <a:gsLst>
                    <a:gs pos="62917">
                      <a:schemeClr val="tx1"/>
                    </a:gs>
                    <a:gs pos="75833">
                      <a:schemeClr val="tx1"/>
                    </a:gs>
                    <a:gs pos="40000">
                      <a:schemeClr val="tx1"/>
                    </a:gs>
                  </a:gsLst>
                  <a:path path="circle">
                    <a:fillToRect l="50000" t="50000" r="50000" b="50000"/>
                  </a:path>
                </a:gra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안</a:t>
            </a:r>
            <a:r>
              <a:rPr lang="en-US" altLang="ko-KR" sz="1400" dirty="0">
                <a:gradFill>
                  <a:gsLst>
                    <a:gs pos="62917">
                      <a:schemeClr val="tx1"/>
                    </a:gs>
                    <a:gs pos="75833">
                      <a:schemeClr val="tx1"/>
                    </a:gs>
                    <a:gs pos="40000">
                      <a:schemeClr val="tx1"/>
                    </a:gs>
                  </a:gsLst>
                  <a:path path="circle">
                    <a:fillToRect l="50000" t="50000" r="50000" b="50000"/>
                  </a:path>
                </a:gra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]</a:t>
            </a:r>
            <a:endParaRPr lang="ko-KR" altLang="en-US" sz="1400" dirty="0">
              <a:gradFill>
                <a:gsLst>
                  <a:gs pos="62917">
                    <a:schemeClr val="tx1"/>
                  </a:gs>
                  <a:gs pos="75833">
                    <a:schemeClr val="tx1"/>
                  </a:gs>
                  <a:gs pos="40000">
                    <a:schemeClr val="tx1"/>
                  </a:gs>
                </a:gsLst>
                <a:path path="circle">
                  <a:fillToRect l="50000" t="50000" r="50000" b="50000"/>
                </a:path>
              </a:gradFill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</p:txBody>
      </p:sp>
      <p:graphicFrame>
        <p:nvGraphicFramePr>
          <p:cNvPr id="17" name="표 16">
            <a:extLst>
              <a:ext uri="{FF2B5EF4-FFF2-40B4-BE49-F238E27FC236}">
                <a16:creationId xmlns:a16="http://schemas.microsoft.com/office/drawing/2014/main" id="{EDA5E9A4-8304-5087-6694-64137800B0CA}"/>
              </a:ext>
            </a:extLst>
          </p:cNvPr>
          <p:cNvGraphicFramePr>
            <a:graphicFrameLocks noGrp="1"/>
          </p:cNvGraphicFramePr>
          <p:nvPr/>
        </p:nvGraphicFramePr>
        <p:xfrm>
          <a:off x="878332" y="3918267"/>
          <a:ext cx="4895266" cy="2682118"/>
        </p:xfrm>
        <a:graphic>
          <a:graphicData uri="http://schemas.openxmlformats.org/drawingml/2006/table">
            <a:tbl>
              <a:tblPr/>
              <a:tblGrid>
                <a:gridCol w="504000">
                  <a:extLst>
                    <a:ext uri="{9D8B030D-6E8A-4147-A177-3AD203B41FA5}">
                      <a16:colId xmlns:a16="http://schemas.microsoft.com/office/drawing/2014/main" val="261025656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131852854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4156618425"/>
                    </a:ext>
                  </a:extLst>
                </a:gridCol>
                <a:gridCol w="782014">
                  <a:extLst>
                    <a:ext uri="{9D8B030D-6E8A-4147-A177-3AD203B41FA5}">
                      <a16:colId xmlns:a16="http://schemas.microsoft.com/office/drawing/2014/main" val="2832018706"/>
                    </a:ext>
                  </a:extLst>
                </a:gridCol>
                <a:gridCol w="477252">
                  <a:extLst>
                    <a:ext uri="{9D8B030D-6E8A-4147-A177-3AD203B41FA5}">
                      <a16:colId xmlns:a16="http://schemas.microsoft.com/office/drawing/2014/main" val="4196098011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3613609596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4191635611"/>
                    </a:ext>
                  </a:extLst>
                </a:gridCol>
                <a:gridCol w="900000">
                  <a:extLst>
                    <a:ext uri="{9D8B030D-6E8A-4147-A177-3AD203B41FA5}">
                      <a16:colId xmlns:a16="http://schemas.microsoft.com/office/drawing/2014/main" val="247908251"/>
                    </a:ext>
                  </a:extLst>
                </a:gridCol>
              </a:tblGrid>
              <a:tr h="198755">
                <a:tc rowSpan="2"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-100" dirty="0">
                          <a:solidFill>
                            <a:srgbClr val="FFFFFF"/>
                          </a:solidFill>
                          <a:effectLst/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체계 개선 계획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나눔스퀘어 Bold" panose="020B0600000101010101" pitchFamily="50" charset="-127"/>
                        <a:ea typeface="나눔스퀘어 Bold" panose="020B0600000101010101" pitchFamily="50" charset="-127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 w="7112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5959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5959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C3D62"/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-100">
                          <a:solidFill>
                            <a:srgbClr val="FFFFFF"/>
                          </a:solidFill>
                          <a:effectLst/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가정용</a:t>
                      </a:r>
                      <a:endParaRPr lang="ko-KR" altLang="en-US" sz="1100" kern="0" spc="0">
                        <a:solidFill>
                          <a:srgbClr val="000000"/>
                        </a:solidFill>
                        <a:effectLst/>
                        <a:latin typeface="나눔스퀘어 Bold" panose="020B0600000101010101" pitchFamily="50" charset="-127"/>
                        <a:ea typeface="나눔스퀘어 Bold" panose="020B0600000101010101" pitchFamily="50" charset="-127"/>
                      </a:endParaRPr>
                    </a:p>
                  </a:txBody>
                  <a:tcPr marL="64770" marR="64770" marT="17907" marB="17907" anchor="ctr">
                    <a:lnL w="7112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5959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C3D62"/>
                    </a:solidFill>
                  </a:tcPr>
                </a:tc>
                <a:tc gridSpan="4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-100" dirty="0">
                          <a:solidFill>
                            <a:srgbClr val="FFFFFF"/>
                          </a:solidFill>
                          <a:effectLst/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일반용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나눔스퀘어 Bold" panose="020B0600000101010101" pitchFamily="50" charset="-127"/>
                        <a:ea typeface="나눔스퀘어 Bold" panose="020B0600000101010101" pitchFamily="50" charset="-127"/>
                      </a:endParaRPr>
                    </a:p>
                  </a:txBody>
                  <a:tcPr marL="64770" marR="64770" marT="17907" marB="17907" anchor="ctr">
                    <a:lnL w="7112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5959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C3D62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-100" dirty="0">
                          <a:solidFill>
                            <a:srgbClr val="FFFFFF"/>
                          </a:solidFill>
                          <a:effectLst/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욕탕용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나눔스퀘어 Bold" panose="020B0600000101010101" pitchFamily="50" charset="-127"/>
                        <a:ea typeface="나눔스퀘어 Bold" panose="020B0600000101010101" pitchFamily="50" charset="-127"/>
                      </a:endParaRPr>
                    </a:p>
                  </a:txBody>
                  <a:tcPr marL="64770" marR="64770" marT="17907" marB="17907" anchor="ctr">
                    <a:lnL w="7112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21590" cap="flat" cmpd="sng" algn="ctr">
                      <a:solidFill>
                        <a:srgbClr val="5959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C3D6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2188323"/>
                  </a:ext>
                </a:extLst>
              </a:tr>
              <a:tr h="258191"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-100" dirty="0">
                          <a:solidFill>
                            <a:srgbClr val="FFFFFF"/>
                          </a:solidFill>
                          <a:effectLst/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일반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나눔스퀘어 Bold" panose="020B0600000101010101" pitchFamily="50" charset="-127"/>
                        <a:ea typeface="나눔스퀘어 Bold" panose="020B0600000101010101" pitchFamily="50" charset="-127"/>
                      </a:endParaRPr>
                    </a:p>
                  </a:txBody>
                  <a:tcPr marL="64770" marR="64770" marT="17907" marB="17907" anchor="ctr">
                    <a:lnL w="7112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C3D6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-100">
                          <a:solidFill>
                            <a:srgbClr val="FFFFFF"/>
                          </a:solidFill>
                          <a:effectLst/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군부대</a:t>
                      </a:r>
                      <a:endParaRPr lang="ko-KR" altLang="en-US" sz="1100" kern="0" spc="0">
                        <a:solidFill>
                          <a:srgbClr val="000000"/>
                        </a:solidFill>
                        <a:effectLst/>
                        <a:latin typeface="나눔스퀘어 Bold" panose="020B0600000101010101" pitchFamily="50" charset="-127"/>
                        <a:ea typeface="나눔스퀘어 Bold" panose="020B0600000101010101" pitchFamily="50" charset="-127"/>
                      </a:endParaRPr>
                    </a:p>
                  </a:txBody>
                  <a:tcPr marL="64770" marR="64770" marT="17907" marB="17907" anchor="ctr">
                    <a:lnL w="7112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C3D6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-100" dirty="0">
                          <a:solidFill>
                            <a:srgbClr val="FFFFFF"/>
                          </a:solidFill>
                          <a:effectLst/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제조 업소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나눔스퀘어 Bold" panose="020B0600000101010101" pitchFamily="50" charset="-127"/>
                        <a:ea typeface="나눔스퀘어 Bold" panose="020B0600000101010101" pitchFamily="50" charset="-127"/>
                      </a:endParaRPr>
                    </a:p>
                  </a:txBody>
                  <a:tcPr marL="64770" marR="64770" marT="17907" marB="17907" anchor="ctr">
                    <a:lnL w="7112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C3D6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-100" dirty="0">
                          <a:solidFill>
                            <a:srgbClr val="FFFFFF"/>
                          </a:solidFill>
                          <a:effectLst/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학교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나눔스퀘어 Bold" panose="020B0600000101010101" pitchFamily="50" charset="-127"/>
                        <a:ea typeface="나눔스퀘어 Bold" panose="020B0600000101010101" pitchFamily="50" charset="-127"/>
                      </a:endParaRPr>
                    </a:p>
                  </a:txBody>
                  <a:tcPr marL="64770" marR="64770" marT="17907" marB="17907" anchor="ctr">
                    <a:lnL w="7112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C3D62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19581970"/>
                  </a:ext>
                </a:extLst>
              </a:tr>
              <a:tr h="186055">
                <a:tc rowSpan="4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-50" dirty="0">
                          <a:solidFill>
                            <a:srgbClr val="FFFFFF"/>
                          </a:solidFill>
                          <a:effectLst/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현행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나눔스퀘어 Bold" panose="020B0600000101010101" pitchFamily="50" charset="-127"/>
                        <a:ea typeface="나눔스퀘어 Bold" panose="020B0600000101010101" pitchFamily="50" charset="-127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 w="7112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5959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7907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C3D62"/>
                    </a:solidFill>
                  </a:tcPr>
                </a:tc>
                <a:tc rowSpan="4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-100" dirty="0">
                          <a:solidFill>
                            <a:srgbClr val="000000"/>
                          </a:solidFill>
                          <a:effectLst/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현행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나눔스퀘어 Bold" panose="020B0600000101010101" pitchFamily="50" charset="-127"/>
                        <a:ea typeface="나눔스퀘어 Bold" panose="020B0600000101010101" pitchFamily="50" charset="-127"/>
                      </a:endParaRPr>
                    </a:p>
                  </a:txBody>
                  <a:tcPr marL="64770" marR="64770" marT="17907" marB="17907" anchor="ctr">
                    <a:lnL w="7112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7907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7CC"/>
                    </a:solidFill>
                  </a:tcPr>
                </a:tc>
                <a:tc rowSpan="4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-100" dirty="0">
                          <a:solidFill>
                            <a:srgbClr val="000000"/>
                          </a:solidFill>
                          <a:effectLst/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㎥당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나눔스퀘어 Bold" panose="020B0600000101010101" pitchFamily="50" charset="-127"/>
                        <a:ea typeface="나눔스퀘어 Bold" panose="020B0600000101010101" pitchFamily="50" charset="-127"/>
                      </a:endParaRPr>
                    </a:p>
                  </a:txBody>
                  <a:tcPr marL="64770" marR="64770" marT="17907" marB="17907" anchor="ctr">
                    <a:lnL w="7112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7907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-100">
                          <a:solidFill>
                            <a:srgbClr val="000000"/>
                          </a:solidFill>
                          <a:effectLst/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1 ~ 300</a:t>
                      </a:r>
                      <a:endParaRPr lang="en-US" sz="1100" kern="0" spc="0">
                        <a:solidFill>
                          <a:srgbClr val="000000"/>
                        </a:solidFill>
                        <a:effectLst/>
                        <a:latin typeface="나눔스퀘어 Bold" panose="020B0600000101010101" pitchFamily="50" charset="-127"/>
                        <a:ea typeface="나눔스퀘어 Bold" panose="020B0600000101010101" pitchFamily="50" charset="-127"/>
                      </a:endParaRPr>
                    </a:p>
                  </a:txBody>
                  <a:tcPr marL="64770" marR="64770" marT="17907" marB="17907" anchor="ctr">
                    <a:lnL w="7112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-100">
                          <a:solidFill>
                            <a:srgbClr val="000000"/>
                          </a:solidFill>
                          <a:effectLst/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1 ~ 300</a:t>
                      </a:r>
                      <a:endParaRPr lang="en-US" sz="1100" kern="0" spc="0">
                        <a:solidFill>
                          <a:srgbClr val="000000"/>
                        </a:solidFill>
                        <a:effectLst/>
                        <a:latin typeface="나눔스퀘어 Bold" panose="020B0600000101010101" pitchFamily="50" charset="-127"/>
                        <a:ea typeface="나눔스퀘어 Bold" panose="020B0600000101010101" pitchFamily="50" charset="-127"/>
                      </a:endParaRPr>
                    </a:p>
                  </a:txBody>
                  <a:tcPr marL="64770" marR="64770" marT="17907" marB="17907" anchor="ctr">
                    <a:lnL w="7112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4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-100" dirty="0">
                          <a:solidFill>
                            <a:srgbClr val="000000"/>
                          </a:solidFill>
                          <a:effectLst/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㎥당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나눔스퀘어 Bold" panose="020B0600000101010101" pitchFamily="50" charset="-127"/>
                        <a:ea typeface="나눔스퀘어 Bold" panose="020B0600000101010101" pitchFamily="50" charset="-127"/>
                      </a:endParaRPr>
                    </a:p>
                  </a:txBody>
                  <a:tcPr marL="64770" marR="64770" marT="17907" marB="17907" anchor="ctr">
                    <a:lnL w="7112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7907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-100">
                          <a:solidFill>
                            <a:srgbClr val="000000"/>
                          </a:solidFill>
                          <a:effectLst/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1 ~ 1,000</a:t>
                      </a:r>
                      <a:endParaRPr lang="en-US" sz="1100" kern="0" spc="0">
                        <a:solidFill>
                          <a:srgbClr val="000000"/>
                        </a:solidFill>
                        <a:effectLst/>
                        <a:latin typeface="나눔스퀘어 Bold" panose="020B0600000101010101" pitchFamily="50" charset="-127"/>
                        <a:ea typeface="나눔스퀘어 Bold" panose="020B0600000101010101" pitchFamily="50" charset="-127"/>
                      </a:endParaRPr>
                    </a:p>
                  </a:txBody>
                  <a:tcPr marL="64770" marR="64770" marT="17907" marB="17907" anchor="ctr">
                    <a:lnL w="7112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7112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98171460"/>
                  </a:ext>
                </a:extLst>
              </a:tr>
              <a:tr h="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-100" dirty="0">
                          <a:solidFill>
                            <a:srgbClr val="000000"/>
                          </a:solidFill>
                          <a:effectLst/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1,001 ~ 3,000</a:t>
                      </a:r>
                      <a:endParaRPr lang="en-US" sz="1100" kern="0" spc="0" dirty="0">
                        <a:solidFill>
                          <a:srgbClr val="000000"/>
                        </a:solidFill>
                        <a:effectLst/>
                        <a:latin typeface="나눔스퀘어 Bold" panose="020B0600000101010101" pitchFamily="50" charset="-127"/>
                        <a:ea typeface="나눔스퀘어 Bold" panose="020B0600000101010101" pitchFamily="50" charset="-127"/>
                      </a:endParaRPr>
                    </a:p>
                  </a:txBody>
                  <a:tcPr marL="64770" marR="64770" marT="17907" marB="17907" anchor="ctr">
                    <a:lnL w="7112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7112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04575390"/>
                  </a:ext>
                </a:extLst>
              </a:tr>
              <a:tr h="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b="1" kern="0" spc="-100">
                          <a:solidFill>
                            <a:srgbClr val="000000"/>
                          </a:solidFill>
                          <a:effectLst/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301</a:t>
                      </a:r>
                      <a:r>
                        <a:rPr lang="ko-KR" altLang="en-US" sz="1100" b="1" kern="0" spc="-100">
                          <a:solidFill>
                            <a:srgbClr val="000000"/>
                          </a:solidFill>
                          <a:effectLst/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이상</a:t>
                      </a:r>
                      <a:endParaRPr lang="ko-KR" altLang="en-US" sz="1100" kern="0" spc="0">
                        <a:solidFill>
                          <a:srgbClr val="000000"/>
                        </a:solidFill>
                        <a:effectLst/>
                        <a:latin typeface="나눔스퀘어 Bold" panose="020B0600000101010101" pitchFamily="50" charset="-127"/>
                        <a:ea typeface="나눔스퀘어 Bold" panose="020B0600000101010101" pitchFamily="50" charset="-127"/>
                      </a:endParaRPr>
                    </a:p>
                  </a:txBody>
                  <a:tcPr marL="64770" marR="64770" marT="17907" marB="17907" anchor="ctr">
                    <a:lnL w="7112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7907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b="1" kern="0" spc="-100" dirty="0">
                          <a:solidFill>
                            <a:srgbClr val="000000"/>
                          </a:solidFill>
                          <a:effectLst/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301</a:t>
                      </a:r>
                      <a:r>
                        <a:rPr lang="ko-KR" altLang="en-US" sz="1100" b="1" kern="0" spc="-100" dirty="0">
                          <a:solidFill>
                            <a:srgbClr val="000000"/>
                          </a:solidFill>
                          <a:effectLst/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이상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나눔스퀘어 Bold" panose="020B0600000101010101" pitchFamily="50" charset="-127"/>
                        <a:ea typeface="나눔스퀘어 Bold" panose="020B0600000101010101" pitchFamily="50" charset="-127"/>
                      </a:endParaRPr>
                    </a:p>
                  </a:txBody>
                  <a:tcPr marL="64770" marR="64770" marT="17907" marB="17907" anchor="ctr">
                    <a:lnL w="7112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7907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37655881"/>
                  </a:ext>
                </a:extLst>
              </a:tr>
              <a:tr h="18605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b="1" kern="0" spc="-150">
                          <a:solidFill>
                            <a:srgbClr val="000000"/>
                          </a:solidFill>
                          <a:effectLst/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3,001</a:t>
                      </a:r>
                      <a:r>
                        <a:rPr lang="ko-KR" altLang="en-US" sz="1100" b="1" kern="0" spc="-150">
                          <a:solidFill>
                            <a:srgbClr val="000000"/>
                          </a:solidFill>
                          <a:effectLst/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이상</a:t>
                      </a:r>
                      <a:endParaRPr lang="ko-KR" altLang="en-US" sz="1100" kern="0" spc="0">
                        <a:solidFill>
                          <a:srgbClr val="000000"/>
                        </a:solidFill>
                        <a:effectLst/>
                        <a:latin typeface="나눔스퀘어 Bold" panose="020B0600000101010101" pitchFamily="50" charset="-127"/>
                        <a:ea typeface="나눔스퀘어 Bold" panose="020B0600000101010101" pitchFamily="50" charset="-127"/>
                      </a:endParaRPr>
                    </a:p>
                  </a:txBody>
                  <a:tcPr marL="64770" marR="64770" marT="17907" marB="17907" anchor="ctr">
                    <a:lnL w="7112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7112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7907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26235808"/>
                  </a:ext>
                </a:extLst>
              </a:tr>
              <a:tr h="468000">
                <a:tc gridSpan="8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b="1" kern="0" spc="-50" dirty="0">
                        <a:solidFill>
                          <a:srgbClr val="000000"/>
                        </a:solidFill>
                        <a:effectLst/>
                        <a:latin typeface="나눔스퀘어 Bold" panose="020B0600000101010101" pitchFamily="50" charset="-127"/>
                        <a:ea typeface="나눔스퀘어 Bold" panose="020B0600000101010101" pitchFamily="50" charset="-127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 w="17907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95166848"/>
                  </a:ext>
                </a:extLst>
              </a:tr>
              <a:tr h="174879">
                <a:tc rowSpan="4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-50" dirty="0">
                          <a:solidFill>
                            <a:srgbClr val="FFFFFF"/>
                          </a:solidFill>
                          <a:effectLst/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개선</a:t>
                      </a:r>
                      <a:endParaRPr lang="en-US" altLang="ko-KR" sz="1100" b="1" kern="0" spc="-50" dirty="0">
                        <a:solidFill>
                          <a:srgbClr val="FFFFFF"/>
                        </a:solidFill>
                        <a:effectLst/>
                        <a:latin typeface="나눔스퀘어 Bold" panose="020B0600000101010101" pitchFamily="50" charset="-127"/>
                        <a:ea typeface="나눔스퀘어 Bold" panose="020B0600000101010101" pitchFamily="50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b="1" kern="0" spc="-50" dirty="0">
                          <a:solidFill>
                            <a:srgbClr val="FFFFFF"/>
                          </a:solidFill>
                          <a:effectLst/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1</a:t>
                      </a:r>
                      <a:r>
                        <a:rPr lang="ko-KR" altLang="en-US" sz="1100" b="1" kern="0" spc="-50" dirty="0">
                          <a:solidFill>
                            <a:srgbClr val="FFFFFF"/>
                          </a:solidFill>
                          <a:effectLst/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안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나눔스퀘어 Bold" panose="020B0600000101010101" pitchFamily="50" charset="-127"/>
                        <a:ea typeface="나눔스퀘어 Bold" panose="020B0600000101010101" pitchFamily="50" charset="-127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 w="7112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7907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C3D62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b="1" kern="0" spc="-100" dirty="0">
                          <a:solidFill>
                            <a:srgbClr val="000000"/>
                          </a:solidFill>
                          <a:effectLst/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1</a:t>
                      </a:r>
                      <a:r>
                        <a:rPr lang="ko-KR" altLang="en-US" sz="1100" b="1" kern="0" spc="-100" dirty="0" err="1">
                          <a:solidFill>
                            <a:srgbClr val="000000"/>
                          </a:solidFill>
                          <a:effectLst/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년차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나눔스퀘어 Bold" panose="020B0600000101010101" pitchFamily="50" charset="-127"/>
                        <a:ea typeface="나눔스퀘어 Bold" panose="020B0600000101010101" pitchFamily="50" charset="-127"/>
                      </a:endParaRPr>
                    </a:p>
                  </a:txBody>
                  <a:tcPr marL="64770" marR="64770" marT="17907" marB="17907" anchor="ctr">
                    <a:lnL w="7112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AF5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-100">
                          <a:solidFill>
                            <a:srgbClr val="000000"/>
                          </a:solidFill>
                          <a:effectLst/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㎥당</a:t>
                      </a:r>
                      <a:endParaRPr lang="ko-KR" altLang="en-US" sz="1100" kern="0" spc="0">
                        <a:solidFill>
                          <a:srgbClr val="000000"/>
                        </a:solidFill>
                        <a:effectLst/>
                        <a:latin typeface="나눔스퀘어 Bold" panose="020B0600000101010101" pitchFamily="50" charset="-127"/>
                        <a:ea typeface="나눔스퀘어 Bold" panose="020B0600000101010101" pitchFamily="50" charset="-127"/>
                      </a:endParaRPr>
                    </a:p>
                  </a:txBody>
                  <a:tcPr marL="64770" marR="64770" marT="17907" marB="17907" anchor="ctr">
                    <a:lnL w="7112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-100">
                          <a:solidFill>
                            <a:srgbClr val="000000"/>
                          </a:solidFill>
                          <a:effectLst/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1~300</a:t>
                      </a:r>
                      <a:endParaRPr lang="en-US" sz="1100" kern="0" spc="0">
                        <a:solidFill>
                          <a:srgbClr val="000000"/>
                        </a:solidFill>
                        <a:effectLst/>
                        <a:latin typeface="나눔스퀘어 Bold" panose="020B0600000101010101" pitchFamily="50" charset="-127"/>
                        <a:ea typeface="나눔스퀘어 Bold" panose="020B0600000101010101" pitchFamily="50" charset="-127"/>
                      </a:endParaRPr>
                    </a:p>
                  </a:txBody>
                  <a:tcPr marL="64770" marR="64770" marT="17907" marB="17907" anchor="ctr">
                    <a:lnL w="7112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-100">
                          <a:solidFill>
                            <a:srgbClr val="000000"/>
                          </a:solidFill>
                          <a:effectLst/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㎥당</a:t>
                      </a:r>
                      <a:endParaRPr lang="ko-KR" altLang="en-US" sz="1100" kern="0" spc="0">
                        <a:solidFill>
                          <a:srgbClr val="000000"/>
                        </a:solidFill>
                        <a:effectLst/>
                        <a:latin typeface="나눔스퀘어 Bold" panose="020B0600000101010101" pitchFamily="50" charset="-127"/>
                        <a:ea typeface="나눔스퀘어 Bold" panose="020B0600000101010101" pitchFamily="50" charset="-127"/>
                      </a:endParaRPr>
                    </a:p>
                  </a:txBody>
                  <a:tcPr marL="64770" marR="64770" marT="17907" marB="17907" anchor="ctr">
                    <a:lnL w="7112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-100">
                          <a:solidFill>
                            <a:srgbClr val="000000"/>
                          </a:solidFill>
                          <a:effectLst/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㎥당</a:t>
                      </a:r>
                      <a:endParaRPr lang="ko-KR" altLang="en-US" sz="1100" kern="0" spc="0">
                        <a:solidFill>
                          <a:srgbClr val="000000"/>
                        </a:solidFill>
                        <a:effectLst/>
                        <a:latin typeface="나눔스퀘어 Bold" panose="020B0600000101010101" pitchFamily="50" charset="-127"/>
                        <a:ea typeface="나눔스퀘어 Bold" panose="020B0600000101010101" pitchFamily="50" charset="-127"/>
                      </a:endParaRPr>
                    </a:p>
                  </a:txBody>
                  <a:tcPr marL="64770" marR="64770" marT="17907" marB="17907" anchor="ctr">
                    <a:lnL w="7112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-100" dirty="0">
                          <a:solidFill>
                            <a:srgbClr val="000000"/>
                          </a:solidFill>
                          <a:effectLst/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1 ~ 3,000</a:t>
                      </a:r>
                      <a:endParaRPr lang="en-US" sz="1100" kern="0" spc="0" dirty="0">
                        <a:solidFill>
                          <a:srgbClr val="000000"/>
                        </a:solidFill>
                        <a:effectLst/>
                        <a:latin typeface="나눔스퀘어 Bold" panose="020B0600000101010101" pitchFamily="50" charset="-127"/>
                        <a:ea typeface="나눔스퀘어 Bold" panose="020B0600000101010101" pitchFamily="50" charset="-127"/>
                      </a:endParaRPr>
                    </a:p>
                  </a:txBody>
                  <a:tcPr marL="64770" marR="64770" marT="17907" marB="17907" anchor="ctr">
                    <a:lnL w="7112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7112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16969928"/>
                  </a:ext>
                </a:extLst>
              </a:tr>
              <a:tr h="17487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b="1" kern="0" spc="-200" dirty="0">
                          <a:solidFill>
                            <a:srgbClr val="000000"/>
                          </a:solidFill>
                          <a:effectLst/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301</a:t>
                      </a:r>
                      <a:r>
                        <a:rPr lang="ko-KR" altLang="en-US" sz="1100" b="1" kern="0" spc="-200" dirty="0">
                          <a:solidFill>
                            <a:srgbClr val="000000"/>
                          </a:solidFill>
                          <a:effectLst/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이상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나눔스퀘어 Bold" panose="020B0600000101010101" pitchFamily="50" charset="-127"/>
                        <a:ea typeface="나눔스퀘어 Bold" panose="020B0600000101010101" pitchFamily="50" charset="-127"/>
                      </a:endParaRPr>
                    </a:p>
                  </a:txBody>
                  <a:tcPr marL="64770" marR="64770" marT="17907" marB="17907" anchor="ctr">
                    <a:lnL w="7112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b="1" kern="0" spc="-150" dirty="0">
                          <a:solidFill>
                            <a:srgbClr val="000000"/>
                          </a:solidFill>
                          <a:effectLst/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3,001</a:t>
                      </a:r>
                      <a:r>
                        <a:rPr lang="ko-KR" altLang="en-US" sz="1100" b="1" kern="0" spc="-150" dirty="0">
                          <a:solidFill>
                            <a:srgbClr val="000000"/>
                          </a:solidFill>
                          <a:effectLst/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이상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나눔스퀘어 Bold" panose="020B0600000101010101" pitchFamily="50" charset="-127"/>
                        <a:ea typeface="나눔스퀘어 Bold" panose="020B0600000101010101" pitchFamily="50" charset="-127"/>
                      </a:endParaRPr>
                    </a:p>
                  </a:txBody>
                  <a:tcPr marL="64770" marR="64770" marT="17907" marB="17907" anchor="ctr">
                    <a:lnL w="7112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7112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94885392"/>
                  </a:ext>
                </a:extLst>
              </a:tr>
              <a:tr h="34963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b="1" kern="0" spc="-100">
                          <a:solidFill>
                            <a:srgbClr val="000000"/>
                          </a:solidFill>
                          <a:effectLst/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2</a:t>
                      </a:r>
                      <a:r>
                        <a:rPr lang="ko-KR" altLang="en-US" sz="1100" b="1" kern="0" spc="-100">
                          <a:solidFill>
                            <a:srgbClr val="000000"/>
                          </a:solidFill>
                          <a:effectLst/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년차</a:t>
                      </a:r>
                      <a:endParaRPr lang="ko-KR" altLang="en-US" sz="1100" kern="0" spc="0">
                        <a:solidFill>
                          <a:srgbClr val="000000"/>
                        </a:solidFill>
                        <a:effectLst/>
                        <a:latin typeface="나눔스퀘어 Bold" panose="020B0600000101010101" pitchFamily="50" charset="-127"/>
                        <a:ea typeface="나눔스퀘어 Bold" panose="020B0600000101010101" pitchFamily="50" charset="-127"/>
                      </a:endParaRPr>
                    </a:p>
                  </a:txBody>
                  <a:tcPr marL="64770" marR="64770" marT="17907" marB="17907" anchor="ctr">
                    <a:lnL w="7112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A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-100">
                          <a:solidFill>
                            <a:srgbClr val="000000"/>
                          </a:solidFill>
                          <a:effectLst/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㎥당</a:t>
                      </a:r>
                      <a:endParaRPr lang="ko-KR" altLang="en-US" sz="1100" kern="0" spc="0">
                        <a:solidFill>
                          <a:srgbClr val="000000"/>
                        </a:solidFill>
                        <a:effectLst/>
                        <a:latin typeface="나눔스퀘어 Bold" panose="020B0600000101010101" pitchFamily="50" charset="-127"/>
                        <a:ea typeface="나눔스퀘어 Bold" panose="020B0600000101010101" pitchFamily="50" charset="-127"/>
                      </a:endParaRPr>
                    </a:p>
                  </a:txBody>
                  <a:tcPr marL="64770" marR="64770" marT="17907" marB="17907" anchor="ctr">
                    <a:lnL w="7112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-100">
                          <a:solidFill>
                            <a:srgbClr val="000000"/>
                          </a:solidFill>
                          <a:effectLst/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㎥당</a:t>
                      </a:r>
                      <a:endParaRPr lang="ko-KR" altLang="en-US" sz="1100" kern="0" spc="0">
                        <a:solidFill>
                          <a:srgbClr val="000000"/>
                        </a:solidFill>
                        <a:effectLst/>
                        <a:latin typeface="나눔스퀘어 Bold" panose="020B0600000101010101" pitchFamily="50" charset="-127"/>
                        <a:ea typeface="나눔스퀘어 Bold" panose="020B0600000101010101" pitchFamily="50" charset="-127"/>
                      </a:endParaRPr>
                    </a:p>
                  </a:txBody>
                  <a:tcPr marL="64770" marR="64770" marT="17907" marB="17907" anchor="ctr">
                    <a:lnL w="7112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-100" dirty="0">
                          <a:solidFill>
                            <a:srgbClr val="000000"/>
                          </a:solidFill>
                          <a:effectLst/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㎥당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나눔스퀘어 Bold" panose="020B0600000101010101" pitchFamily="50" charset="-127"/>
                        <a:ea typeface="나눔스퀘어 Bold" panose="020B0600000101010101" pitchFamily="50" charset="-127"/>
                      </a:endParaRPr>
                    </a:p>
                  </a:txBody>
                  <a:tcPr marL="64770" marR="64770" marT="17907" marB="17907" anchor="ctr">
                    <a:lnL w="7112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-100" dirty="0">
                          <a:solidFill>
                            <a:srgbClr val="000000"/>
                          </a:solidFill>
                          <a:effectLst/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㎥당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나눔스퀘어 Bold" panose="020B0600000101010101" pitchFamily="50" charset="-127"/>
                        <a:ea typeface="나눔스퀘어 Bold" panose="020B0600000101010101" pitchFamily="50" charset="-127"/>
                      </a:endParaRPr>
                    </a:p>
                  </a:txBody>
                  <a:tcPr marL="64770" marR="64770" marT="17907" marB="17907" anchor="ctr">
                    <a:lnL w="7112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-100" dirty="0">
                          <a:solidFill>
                            <a:srgbClr val="000000"/>
                          </a:solidFill>
                          <a:effectLst/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㎥당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나눔스퀘어 Bold" panose="020B0600000101010101" pitchFamily="50" charset="-127"/>
                        <a:ea typeface="나눔스퀘어 Bold" panose="020B0600000101010101" pitchFamily="50" charset="-127"/>
                      </a:endParaRPr>
                    </a:p>
                  </a:txBody>
                  <a:tcPr marL="64770" marR="64770" marT="17907" marB="17907" anchor="ctr">
                    <a:lnL w="7112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7112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01590125"/>
                  </a:ext>
                </a:extLst>
              </a:tr>
              <a:tr h="38557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b="1" kern="0" spc="-100">
                          <a:solidFill>
                            <a:srgbClr val="000000"/>
                          </a:solidFill>
                          <a:effectLst/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3</a:t>
                      </a:r>
                      <a:r>
                        <a:rPr lang="ko-KR" altLang="en-US" sz="1100" b="1" kern="0" spc="-100">
                          <a:solidFill>
                            <a:srgbClr val="000000"/>
                          </a:solidFill>
                          <a:effectLst/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년차</a:t>
                      </a:r>
                      <a:endParaRPr lang="ko-KR" altLang="en-US" sz="1100" kern="0" spc="0">
                        <a:solidFill>
                          <a:srgbClr val="000000"/>
                        </a:solidFill>
                        <a:effectLst/>
                        <a:latin typeface="나눔스퀘어 Bold" panose="020B0600000101010101" pitchFamily="50" charset="-127"/>
                        <a:ea typeface="나눔스퀘어 Bold" panose="020B0600000101010101" pitchFamily="50" charset="-127"/>
                      </a:endParaRPr>
                    </a:p>
                  </a:txBody>
                  <a:tcPr marL="64770" marR="64770" marT="17907" marB="17907" anchor="ctr">
                    <a:lnL w="7112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7907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A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-100">
                          <a:solidFill>
                            <a:srgbClr val="000000"/>
                          </a:solidFill>
                          <a:effectLst/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㎥당</a:t>
                      </a:r>
                      <a:endParaRPr lang="ko-KR" altLang="en-US" sz="1100" kern="0" spc="0">
                        <a:solidFill>
                          <a:srgbClr val="000000"/>
                        </a:solidFill>
                        <a:effectLst/>
                        <a:latin typeface="나눔스퀘어 Bold" panose="020B0600000101010101" pitchFamily="50" charset="-127"/>
                        <a:ea typeface="나눔스퀘어 Bold" panose="020B0600000101010101" pitchFamily="50" charset="-127"/>
                      </a:endParaRPr>
                    </a:p>
                  </a:txBody>
                  <a:tcPr marL="64770" marR="64770" marT="17907" marB="17907" anchor="ctr">
                    <a:lnL w="7112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7907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4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-100">
                          <a:solidFill>
                            <a:srgbClr val="000000"/>
                          </a:solidFill>
                          <a:effectLst/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㎥당</a:t>
                      </a:r>
                      <a:endParaRPr lang="ko-KR" altLang="en-US" sz="1100" kern="0" spc="0">
                        <a:solidFill>
                          <a:srgbClr val="000000"/>
                        </a:solidFill>
                        <a:effectLst/>
                        <a:latin typeface="나눔스퀘어 Bold" panose="020B0600000101010101" pitchFamily="50" charset="-127"/>
                        <a:ea typeface="나눔스퀘어 Bold" panose="020B0600000101010101" pitchFamily="50" charset="-127"/>
                      </a:endParaRPr>
                    </a:p>
                  </a:txBody>
                  <a:tcPr marL="64770" marR="64770" marT="17907" marB="17907" anchor="ctr">
                    <a:lnL w="7112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7907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-100" dirty="0">
                          <a:solidFill>
                            <a:srgbClr val="000000"/>
                          </a:solidFill>
                          <a:effectLst/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㎥당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나눔스퀘어 Bold" panose="020B0600000101010101" pitchFamily="50" charset="-127"/>
                        <a:ea typeface="나눔스퀘어 Bold" panose="020B0600000101010101" pitchFamily="50" charset="-127"/>
                      </a:endParaRPr>
                    </a:p>
                  </a:txBody>
                  <a:tcPr marL="64770" marR="64770" marT="17907" marB="17907" anchor="ctr">
                    <a:lnL w="7112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7112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7907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43516842"/>
                  </a:ext>
                </a:extLst>
              </a:tr>
            </a:tbl>
          </a:graphicData>
        </a:graphic>
      </p:graphicFrame>
      <p:pic>
        <p:nvPicPr>
          <p:cNvPr id="18" name="Picture 24" descr="화살표11">
            <a:extLst>
              <a:ext uri="{FF2B5EF4-FFF2-40B4-BE49-F238E27FC236}">
                <a16:creationId xmlns:a16="http://schemas.microsoft.com/office/drawing/2014/main" id="{A5D275D0-8CF2-6A4C-03B0-7D4F16CD71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8025" y="5027503"/>
            <a:ext cx="3596241" cy="3606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71225C0E-ED3E-5C50-D173-41E2A14272FA}"/>
              </a:ext>
            </a:extLst>
          </p:cNvPr>
          <p:cNvSpPr txBox="1"/>
          <p:nvPr/>
        </p:nvSpPr>
        <p:spPr>
          <a:xfrm>
            <a:off x="827137" y="3619318"/>
            <a:ext cx="5168768" cy="215444"/>
          </a:xfrm>
          <a:prstGeom prst="rect">
            <a:avLst/>
          </a:prstGeom>
          <a:noFill/>
          <a:ln w="25400">
            <a:noFill/>
          </a:ln>
          <a:effectLst/>
        </p:spPr>
        <p:txBody>
          <a:bodyPr wrap="square" lIns="0" tIns="0" rIns="0" bIns="0" rtlCol="0" anchor="ctr" anchorCtr="0">
            <a:spAutoFit/>
          </a:bodyPr>
          <a:lstStyle/>
          <a:p>
            <a:pPr algn="ctr"/>
            <a:r>
              <a:rPr lang="en-US" altLang="ko-KR" sz="1400" dirty="0">
                <a:gradFill>
                  <a:gsLst>
                    <a:gs pos="62917">
                      <a:schemeClr val="tx1"/>
                    </a:gs>
                    <a:gs pos="75833">
                      <a:schemeClr val="tx1"/>
                    </a:gs>
                    <a:gs pos="40000">
                      <a:schemeClr val="tx1"/>
                    </a:gs>
                  </a:gsLst>
                  <a:path path="circle">
                    <a:fillToRect l="50000" t="50000" r="50000" b="50000"/>
                  </a:path>
                </a:gra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[</a:t>
            </a:r>
            <a:r>
              <a:rPr lang="ko-KR" altLang="en-US" sz="1400" dirty="0">
                <a:gradFill>
                  <a:gsLst>
                    <a:gs pos="62917">
                      <a:schemeClr val="tx1"/>
                    </a:gs>
                    <a:gs pos="75833">
                      <a:schemeClr val="tx1"/>
                    </a:gs>
                    <a:gs pos="40000">
                      <a:schemeClr val="tx1"/>
                    </a:gs>
                  </a:gsLst>
                  <a:path path="circle">
                    <a:fillToRect l="50000" t="50000" r="50000" b="50000"/>
                  </a:path>
                </a:gra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개선 </a:t>
            </a:r>
            <a:r>
              <a:rPr lang="en-US" altLang="ko-KR" sz="1400" dirty="0">
                <a:gradFill>
                  <a:gsLst>
                    <a:gs pos="62917">
                      <a:schemeClr val="tx1"/>
                    </a:gs>
                    <a:gs pos="75833">
                      <a:schemeClr val="tx1"/>
                    </a:gs>
                    <a:gs pos="40000">
                      <a:schemeClr val="tx1"/>
                    </a:gs>
                  </a:gsLst>
                  <a:path path="circle">
                    <a:fillToRect l="50000" t="50000" r="50000" b="50000"/>
                  </a:path>
                </a:gra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- 1</a:t>
            </a:r>
            <a:r>
              <a:rPr lang="ko-KR" altLang="en-US" sz="1400" dirty="0">
                <a:gradFill>
                  <a:gsLst>
                    <a:gs pos="62917">
                      <a:schemeClr val="tx1"/>
                    </a:gs>
                    <a:gs pos="75833">
                      <a:schemeClr val="tx1"/>
                    </a:gs>
                    <a:gs pos="40000">
                      <a:schemeClr val="tx1"/>
                    </a:gs>
                  </a:gsLst>
                  <a:path path="circle">
                    <a:fillToRect l="50000" t="50000" r="50000" b="50000"/>
                  </a:path>
                </a:gra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안</a:t>
            </a:r>
            <a:r>
              <a:rPr lang="en-US" altLang="ko-KR" sz="1400" dirty="0">
                <a:gradFill>
                  <a:gsLst>
                    <a:gs pos="62917">
                      <a:schemeClr val="tx1"/>
                    </a:gs>
                    <a:gs pos="75833">
                      <a:schemeClr val="tx1"/>
                    </a:gs>
                    <a:gs pos="40000">
                      <a:schemeClr val="tx1"/>
                    </a:gs>
                  </a:gsLst>
                  <a:path path="circle">
                    <a:fillToRect l="50000" t="50000" r="50000" b="50000"/>
                  </a:path>
                </a:gra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]</a:t>
            </a:r>
            <a:endParaRPr lang="ko-KR" altLang="en-US" sz="1400" dirty="0">
              <a:gradFill>
                <a:gsLst>
                  <a:gs pos="62917">
                    <a:schemeClr val="tx1"/>
                  </a:gs>
                  <a:gs pos="75833">
                    <a:schemeClr val="tx1"/>
                  </a:gs>
                  <a:gs pos="40000">
                    <a:schemeClr val="tx1"/>
                  </a:gs>
                </a:gsLst>
                <a:path path="circle">
                  <a:fillToRect l="50000" t="50000" r="50000" b="50000"/>
                </a:path>
              </a:gradFill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</p:txBody>
      </p:sp>
      <p:sp>
        <p:nvSpPr>
          <p:cNvPr id="20" name="모서리가 둥근 직사각형 87">
            <a:extLst>
              <a:ext uri="{FF2B5EF4-FFF2-40B4-BE49-F238E27FC236}">
                <a16:creationId xmlns:a16="http://schemas.microsoft.com/office/drawing/2014/main" id="{69BE0F1A-91D5-B16C-60BD-E21F1F82E1D1}"/>
              </a:ext>
            </a:extLst>
          </p:cNvPr>
          <p:cNvSpPr/>
          <p:nvPr/>
        </p:nvSpPr>
        <p:spPr>
          <a:xfrm>
            <a:off x="783484" y="5408509"/>
            <a:ext cx="5051073" cy="1255062"/>
          </a:xfrm>
          <a:prstGeom prst="roundRect">
            <a:avLst/>
          </a:prstGeom>
          <a:noFill/>
          <a:ln w="38100" cap="flat" cmpd="sng" algn="ctr">
            <a:solidFill>
              <a:schemeClr val="accent6"/>
            </a:solidFill>
            <a:prstDash val="sys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4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1" name="모서리가 둥근 직사각형 87">
            <a:extLst>
              <a:ext uri="{FF2B5EF4-FFF2-40B4-BE49-F238E27FC236}">
                <a16:creationId xmlns:a16="http://schemas.microsoft.com/office/drawing/2014/main" id="{D5292F5A-E8E2-590E-0D18-66F147FD1D1D}"/>
              </a:ext>
            </a:extLst>
          </p:cNvPr>
          <p:cNvSpPr/>
          <p:nvPr/>
        </p:nvSpPr>
        <p:spPr>
          <a:xfrm>
            <a:off x="6293217" y="5388188"/>
            <a:ext cx="5051073" cy="1255062"/>
          </a:xfrm>
          <a:prstGeom prst="roundRect">
            <a:avLst/>
          </a:prstGeom>
          <a:noFill/>
          <a:ln w="38100" cap="flat" cmpd="sng" algn="ctr">
            <a:solidFill>
              <a:schemeClr val="accent2"/>
            </a:solidFill>
            <a:prstDash val="sys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4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grpSp>
        <p:nvGrpSpPr>
          <p:cNvPr id="22" name="그룹 21">
            <a:extLst>
              <a:ext uri="{FF2B5EF4-FFF2-40B4-BE49-F238E27FC236}">
                <a16:creationId xmlns:a16="http://schemas.microsoft.com/office/drawing/2014/main" id="{45F2E629-597B-0534-F108-B2A951CF8943}"/>
              </a:ext>
            </a:extLst>
          </p:cNvPr>
          <p:cNvGrpSpPr/>
          <p:nvPr/>
        </p:nvGrpSpPr>
        <p:grpSpPr>
          <a:xfrm>
            <a:off x="6381122" y="1283477"/>
            <a:ext cx="3218798" cy="472653"/>
            <a:chOff x="2140764" y="4047996"/>
            <a:chExt cx="3051621" cy="472653"/>
          </a:xfrm>
        </p:grpSpPr>
        <p:sp>
          <p:nvSpPr>
            <p:cNvPr id="23" name="말풍선: 모서리가 둥근 사각형 22">
              <a:extLst>
                <a:ext uri="{FF2B5EF4-FFF2-40B4-BE49-F238E27FC236}">
                  <a16:creationId xmlns:a16="http://schemas.microsoft.com/office/drawing/2014/main" id="{BAA12B5D-0F35-C35E-6EA6-7293B6529014}"/>
                </a:ext>
              </a:extLst>
            </p:cNvPr>
            <p:cNvSpPr/>
            <p:nvPr/>
          </p:nvSpPr>
          <p:spPr>
            <a:xfrm>
              <a:off x="2140764" y="4047996"/>
              <a:ext cx="3051621" cy="472653"/>
            </a:xfrm>
            <a:prstGeom prst="wedgeRoundRectCallout">
              <a:avLst>
                <a:gd name="adj1" fmla="val -208069"/>
                <a:gd name="adj2" fmla="val 165113"/>
                <a:gd name="adj3" fmla="val 16667"/>
              </a:avLst>
            </a:prstGeom>
            <a:solidFill>
              <a:schemeClr val="accent5">
                <a:alpha val="50000"/>
              </a:schemeClr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스퀘어 Bold" panose="020B0600000101010101" pitchFamily="50" charset="-127"/>
                <a:ea typeface="나눔스퀘어 Bold" panose="020B0600000101010101" pitchFamily="50" charset="-127"/>
              </a:endParaRPr>
            </a:p>
          </p:txBody>
        </p:sp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8C962E3E-BC55-22CC-4B6B-C3CAA908CA1A}"/>
                </a:ext>
              </a:extLst>
            </p:cNvPr>
            <p:cNvSpPr txBox="1"/>
            <p:nvPr/>
          </p:nvSpPr>
          <p:spPr>
            <a:xfrm>
              <a:off x="2316851" y="4132484"/>
              <a:ext cx="2774240" cy="30777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ko-KR" altLang="en-US" sz="1400" b="1" dirty="0" err="1">
                  <a:solidFill>
                    <a:srgbClr val="0000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highlight>
                    <a:srgbClr val="FFFF00"/>
                  </a:highlight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알기쉬운</a:t>
              </a:r>
              <a:r>
                <a:rPr lang="ko-KR" altLang="en-US" sz="1400" b="1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highlight>
                    <a:srgbClr val="FFFF00"/>
                  </a:highlight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 수도요금 체계 개선 계획</a:t>
              </a:r>
              <a:r>
                <a:rPr lang="en-US" altLang="ko-KR" sz="1400" b="1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highlight>
                    <a:srgbClr val="FFFF00"/>
                  </a:highlight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(</a:t>
              </a:r>
              <a:r>
                <a:rPr lang="ko-KR" altLang="en-US" sz="1400" b="1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highlight>
                    <a:srgbClr val="FFFF00"/>
                  </a:highlight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안</a:t>
              </a:r>
              <a:r>
                <a:rPr lang="en-US" altLang="ko-KR" sz="1400" b="1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highlight>
                    <a:srgbClr val="FFFF00"/>
                  </a:highlight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)</a:t>
              </a:r>
              <a:endParaRPr lang="ko-KR" altLang="en-US" sz="1400" b="1" spc="-200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  <a:latin typeface="나눔스퀘어 Bold" panose="020B0600000101010101" pitchFamily="50" charset="-127"/>
                <a:ea typeface="나눔스퀘어 Bold" panose="020B0600000101010101" pitchFamily="50" charset="-127"/>
              </a:endParaRPr>
            </a:p>
          </p:txBody>
        </p: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CA2FACC4-B398-63A1-6AE1-7F19D899BE95}"/>
              </a:ext>
            </a:extLst>
          </p:cNvPr>
          <p:cNvSpPr txBox="1"/>
          <p:nvPr/>
        </p:nvSpPr>
        <p:spPr>
          <a:xfrm>
            <a:off x="1034813" y="1142715"/>
            <a:ext cx="9781410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0" h="38100"/>
            </a:sp3d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b="1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인천광역시 상수도 요금체계 개선</a:t>
            </a:r>
            <a:r>
              <a:rPr lang="en-US" altLang="ko-KR" b="1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(</a:t>
            </a:r>
            <a:r>
              <a:rPr lang="ko-KR" altLang="en-US" b="1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안</a:t>
            </a:r>
            <a:r>
              <a:rPr lang="en-US" altLang="ko-KR" b="1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)</a:t>
            </a:r>
            <a:endParaRPr lang="ko-KR" altLang="en-US" b="1" dirty="0">
              <a:latin typeface="나눔스퀘어 ExtraBold" panose="020B0600000101010101" pitchFamily="50" charset="-127"/>
              <a:ea typeface="나눔스퀘어 ExtraBold" panose="020B0600000101010101" pitchFamily="50" charset="-127"/>
            </a:endParaRPr>
          </a:p>
        </p:txBody>
      </p:sp>
      <p:pic>
        <p:nvPicPr>
          <p:cNvPr id="5" name="Picture 3" descr="D:\0.DATA(-2016)\파워포인트 자료\소스_PNG 이미지\#기타아이콘\0120.png">
            <a:extLst>
              <a:ext uri="{FF2B5EF4-FFF2-40B4-BE49-F238E27FC236}">
                <a16:creationId xmlns:a16="http://schemas.microsoft.com/office/drawing/2014/main" id="{06151ADA-7E5E-4D95-02FF-56D2B1EE1DA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1142715"/>
            <a:ext cx="349013" cy="3490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8504941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차트 3">
            <a:extLst>
              <a:ext uri="{FF2B5EF4-FFF2-40B4-BE49-F238E27FC236}">
                <a16:creationId xmlns:a16="http://schemas.microsoft.com/office/drawing/2014/main" id="{00000000-0008-0000-0400-000002000000}"/>
              </a:ext>
            </a:extLst>
          </p:cNvPr>
          <p:cNvGraphicFramePr>
            <a:graphicFrameLocks/>
          </p:cNvGraphicFramePr>
          <p:nvPr/>
        </p:nvGraphicFramePr>
        <p:xfrm>
          <a:off x="6378474" y="4004593"/>
          <a:ext cx="5072082" cy="260536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BA15A9CA-A496-CD82-B369-D66997306C89}"/>
              </a:ext>
            </a:extLst>
          </p:cNvPr>
          <p:cNvSpPr txBox="1"/>
          <p:nvPr/>
        </p:nvSpPr>
        <p:spPr>
          <a:xfrm>
            <a:off x="357869" y="113586"/>
            <a:ext cx="105813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dirty="0">
                <a:ln>
                  <a:solidFill>
                    <a:schemeClr val="bg2">
                      <a:lumMod val="50000"/>
                      <a:alpha val="15000"/>
                    </a:schemeClr>
                  </a:solidFill>
                </a:ln>
                <a:solidFill>
                  <a:schemeClr val="bg1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5. </a:t>
            </a:r>
            <a:r>
              <a:rPr lang="ko-KR" altLang="en-US" sz="2800" dirty="0">
                <a:ln>
                  <a:solidFill>
                    <a:schemeClr val="bg2">
                      <a:lumMod val="50000"/>
                      <a:alpha val="15000"/>
                    </a:schemeClr>
                  </a:solidFill>
                </a:ln>
                <a:solidFill>
                  <a:schemeClr val="bg1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인천광역시 상수도 요금체계 문제점 및 개선방안</a:t>
            </a:r>
          </a:p>
        </p:txBody>
      </p:sp>
      <p:sp>
        <p:nvSpPr>
          <p:cNvPr id="3" name="슬라이드 번호 개체 틀 3">
            <a:extLst>
              <a:ext uri="{FF2B5EF4-FFF2-40B4-BE49-F238E27FC236}">
                <a16:creationId xmlns:a16="http://schemas.microsoft.com/office/drawing/2014/main" id="{D0B086F4-89F6-D839-17BA-532C9460F164}"/>
              </a:ext>
            </a:extLst>
          </p:cNvPr>
          <p:cNvSpPr txBox="1">
            <a:spLocks/>
          </p:cNvSpPr>
          <p:nvPr/>
        </p:nvSpPr>
        <p:spPr>
          <a:xfrm>
            <a:off x="9370996" y="6577059"/>
            <a:ext cx="2743200" cy="280942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b="1" kern="120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A9013713-8F85-4DC6-9CD9-6D7320748E27}" type="slidenum">
              <a:rPr lang="ko-KR" altLang="en-US" sz="1400" smtClean="0">
                <a:solidFill>
                  <a:schemeClr val="bg1">
                    <a:lumMod val="50000"/>
                  </a:schemeClr>
                </a:solidFill>
              </a:rPr>
              <a:pPr algn="r"/>
              <a:t>22</a:t>
            </a:fld>
            <a:endParaRPr lang="ko-KR" altLang="en-US" sz="14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5" name="모서리가 둥근 직사각형 11">
            <a:extLst>
              <a:ext uri="{FF2B5EF4-FFF2-40B4-BE49-F238E27FC236}">
                <a16:creationId xmlns:a16="http://schemas.microsoft.com/office/drawing/2014/main" id="{40C09451-6D53-1802-DE85-F1417060942E}"/>
              </a:ext>
            </a:extLst>
          </p:cNvPr>
          <p:cNvSpPr/>
          <p:nvPr/>
        </p:nvSpPr>
        <p:spPr>
          <a:xfrm>
            <a:off x="576167" y="1475505"/>
            <a:ext cx="11039666" cy="2080572"/>
          </a:xfrm>
          <a:prstGeom prst="roundRect">
            <a:avLst/>
          </a:prstGeom>
          <a:noFill/>
          <a:ln w="19050">
            <a:solidFill>
              <a:srgbClr val="B8B8B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79389" indent="-179389">
              <a:lnSpc>
                <a:spcPct val="150000"/>
              </a:lnSpc>
            </a:pPr>
            <a:r>
              <a:rPr lang="ko-KR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▷ </a:t>
            </a:r>
            <a:r>
              <a:rPr lang="en-US" altLang="ko-KR" sz="1600" dirty="0">
                <a:solidFill>
                  <a:srgbClr val="0000FF"/>
                </a:solidFill>
                <a:highlight>
                  <a:srgbClr val="FFFF00"/>
                </a:highlight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1</a:t>
            </a:r>
            <a:r>
              <a:rPr lang="ko-KR" altLang="en-US" sz="1600" dirty="0">
                <a:solidFill>
                  <a:srgbClr val="0000FF"/>
                </a:solidFill>
                <a:highlight>
                  <a:srgbClr val="FFFF00"/>
                </a:highlight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안</a:t>
            </a:r>
            <a:r>
              <a:rPr lang="ko-KR" altLang="en-US" sz="1600" dirty="0">
                <a:solidFill>
                  <a:schemeClr val="tx1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은 </a:t>
            </a:r>
            <a:r>
              <a:rPr lang="en-US" altLang="ko-KR" sz="1600" dirty="0">
                <a:solidFill>
                  <a:srgbClr val="0000FF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1</a:t>
            </a:r>
            <a:r>
              <a:rPr lang="ko-KR" altLang="en-US" sz="1600" dirty="0" err="1">
                <a:solidFill>
                  <a:srgbClr val="0000FF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년차</a:t>
            </a:r>
            <a:r>
              <a:rPr lang="ko-KR" altLang="en-US" sz="1600" dirty="0">
                <a:solidFill>
                  <a:srgbClr val="0000FF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 체계 개선계획 기준이며</a:t>
            </a:r>
            <a:r>
              <a:rPr lang="en-US" altLang="ko-KR" sz="1600" dirty="0">
                <a:solidFill>
                  <a:srgbClr val="0000FF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, </a:t>
            </a:r>
            <a:r>
              <a:rPr lang="ko-KR" altLang="en-US" sz="1600" dirty="0">
                <a:solidFill>
                  <a:srgbClr val="0000FF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일반용 중 군부대 및 제조업체의 누진단계를 축소</a:t>
            </a:r>
            <a:r>
              <a:rPr lang="en-US" altLang="ko-KR" sz="1600" dirty="0">
                <a:solidFill>
                  <a:srgbClr val="0000FF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, </a:t>
            </a:r>
            <a:r>
              <a:rPr lang="ko-KR" altLang="en-US" sz="1600" dirty="0">
                <a:solidFill>
                  <a:srgbClr val="0000FF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욕탕용 </a:t>
            </a:r>
            <a:r>
              <a:rPr lang="en-US" altLang="ko-KR" sz="1600" dirty="0">
                <a:solidFill>
                  <a:srgbClr val="0000FF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2</a:t>
            </a:r>
            <a:r>
              <a:rPr lang="ko-KR" altLang="en-US" sz="1600" dirty="0">
                <a:solidFill>
                  <a:srgbClr val="0000FF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단계로 축소</a:t>
            </a:r>
            <a:r>
              <a:rPr lang="ko-KR" altLang="en-US" sz="1600" dirty="0">
                <a:solidFill>
                  <a:schemeClr val="tx1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한 요율 체계를 제시하였음</a:t>
            </a:r>
            <a:r>
              <a:rPr lang="en-US" altLang="ko-KR" sz="1600" dirty="0">
                <a:solidFill>
                  <a:schemeClr val="tx1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. </a:t>
            </a:r>
            <a:r>
              <a:rPr lang="ko-KR" altLang="en-US" sz="1600" dirty="0">
                <a:solidFill>
                  <a:schemeClr val="tx1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이에 따른 결과는 </a:t>
            </a:r>
            <a:r>
              <a:rPr lang="ko-KR" altLang="en-US" sz="1600" dirty="0">
                <a:solidFill>
                  <a:srgbClr val="FF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약 </a:t>
            </a:r>
            <a:r>
              <a:rPr lang="en-US" altLang="ko-KR" sz="1600" dirty="0">
                <a:solidFill>
                  <a:srgbClr val="FF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191</a:t>
            </a:r>
            <a:r>
              <a:rPr lang="ko-KR" altLang="en-US" sz="1600" dirty="0">
                <a:solidFill>
                  <a:srgbClr val="FF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백만원 감소 예상</a:t>
            </a:r>
            <a:r>
              <a:rPr lang="ko-KR" altLang="en-US" sz="1600" dirty="0">
                <a:solidFill>
                  <a:schemeClr val="tx1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됨</a:t>
            </a:r>
            <a:endParaRPr lang="en-US" altLang="ko-KR" sz="1600" dirty="0">
              <a:solidFill>
                <a:schemeClr val="tx1"/>
              </a:solidFill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  <a:p>
            <a:pPr marL="179389" indent="-179389">
              <a:lnSpc>
                <a:spcPct val="150000"/>
              </a:lnSpc>
            </a:pPr>
            <a:endParaRPr lang="en-US" altLang="ko-KR" sz="200" dirty="0">
              <a:solidFill>
                <a:schemeClr val="tx1"/>
              </a:solidFill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  <a:p>
            <a:pPr marL="179389" indent="-179389">
              <a:lnSpc>
                <a:spcPct val="150000"/>
              </a:lnSpc>
            </a:pPr>
            <a:r>
              <a:rPr lang="ko-KR" altLang="en-US" sz="1600" dirty="0">
                <a:solidFill>
                  <a:schemeClr val="tx1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▷ </a:t>
            </a:r>
            <a:r>
              <a:rPr lang="en-US" altLang="ko-KR" sz="1600" dirty="0">
                <a:solidFill>
                  <a:srgbClr val="0000FF"/>
                </a:solidFill>
                <a:highlight>
                  <a:srgbClr val="FFFF00"/>
                </a:highlight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2</a:t>
            </a:r>
            <a:r>
              <a:rPr lang="ko-KR" altLang="en-US" sz="1600" dirty="0">
                <a:solidFill>
                  <a:srgbClr val="0000FF"/>
                </a:solidFill>
                <a:highlight>
                  <a:srgbClr val="FFFF00"/>
                </a:highlight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안</a:t>
            </a:r>
            <a:r>
              <a:rPr lang="ko-KR" altLang="en-US" sz="1600" dirty="0">
                <a:solidFill>
                  <a:schemeClr val="tx1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은 </a:t>
            </a:r>
            <a:r>
              <a:rPr lang="ko-KR" altLang="en-US" sz="1600" dirty="0">
                <a:solidFill>
                  <a:srgbClr val="0000FF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일반용 세부 </a:t>
            </a:r>
            <a:r>
              <a:rPr lang="ko-KR" altLang="en-US" sz="1600" dirty="0" err="1">
                <a:solidFill>
                  <a:srgbClr val="0000FF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업태별</a:t>
            </a:r>
            <a:r>
              <a:rPr lang="ko-KR" altLang="en-US" sz="1600" dirty="0">
                <a:solidFill>
                  <a:srgbClr val="0000FF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 누진단계를 폐지하고 단일단가로 통합</a:t>
            </a:r>
            <a:r>
              <a:rPr lang="en-US" altLang="ko-KR" sz="1600" dirty="0">
                <a:solidFill>
                  <a:srgbClr val="0000FF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,</a:t>
            </a:r>
            <a:r>
              <a:rPr lang="ko-KR" altLang="en-US" sz="1600" dirty="0">
                <a:solidFill>
                  <a:srgbClr val="0000FF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 욕탕용 누진단계 폐지 단일단가로 통합</a:t>
            </a:r>
            <a:r>
              <a:rPr lang="ko-KR" altLang="en-US" sz="1600" dirty="0">
                <a:solidFill>
                  <a:schemeClr val="tx1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하는 방안으로 이에 따른 결과는</a:t>
            </a:r>
            <a:r>
              <a:rPr lang="en-US" altLang="ko-KR" sz="1600" dirty="0">
                <a:solidFill>
                  <a:schemeClr val="tx1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 </a:t>
            </a:r>
            <a:r>
              <a:rPr lang="ko-KR" altLang="en-US" sz="1600" dirty="0">
                <a:solidFill>
                  <a:srgbClr val="0000FF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약 </a:t>
            </a:r>
            <a:r>
              <a:rPr lang="en-US" altLang="ko-KR" sz="1600" dirty="0">
                <a:solidFill>
                  <a:srgbClr val="0000FF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221</a:t>
            </a:r>
            <a:r>
              <a:rPr lang="ko-KR" altLang="en-US" sz="1600" dirty="0">
                <a:solidFill>
                  <a:srgbClr val="0000FF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백만원 증가 예상</a:t>
            </a:r>
            <a:r>
              <a:rPr lang="ko-KR" altLang="en-US" sz="1600" dirty="0">
                <a:solidFill>
                  <a:schemeClr val="tx1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됨</a:t>
            </a:r>
            <a:endParaRPr lang="en-US" altLang="ko-KR" sz="1600" dirty="0">
              <a:solidFill>
                <a:schemeClr val="tx1"/>
              </a:solidFill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  <a:p>
            <a:pPr marL="179389" indent="-179389">
              <a:lnSpc>
                <a:spcPct val="150000"/>
              </a:lnSpc>
            </a:pPr>
            <a:endParaRPr lang="en-US" altLang="ko-KR" sz="200" dirty="0">
              <a:solidFill>
                <a:schemeClr val="tx1"/>
              </a:solidFill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  <a:p>
            <a:pPr marL="179389" indent="-179389">
              <a:lnSpc>
                <a:spcPct val="150000"/>
              </a:lnSpc>
            </a:pPr>
            <a:r>
              <a:rPr lang="ko-KR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▷ 요율 단위는 </a:t>
            </a:r>
            <a:r>
              <a:rPr lang="en-US" altLang="ko-KR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10</a:t>
            </a:r>
            <a:r>
              <a:rPr lang="ko-KR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원 단위로 조정하였으며</a:t>
            </a:r>
            <a:r>
              <a:rPr lang="en-US" altLang="ko-KR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, </a:t>
            </a:r>
            <a:r>
              <a:rPr lang="ko-KR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이에 따라</a:t>
            </a:r>
            <a:r>
              <a:rPr lang="en-US" altLang="ko-KR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 </a:t>
            </a:r>
            <a:r>
              <a:rPr lang="ko-KR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예상 조정액은 현행보다 </a:t>
            </a:r>
            <a:r>
              <a:rPr lang="en-US" altLang="ko-KR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1</a:t>
            </a:r>
            <a:r>
              <a:rPr lang="ko-KR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안의 경우 다소 감소하며</a:t>
            </a:r>
            <a:r>
              <a:rPr lang="en-US" altLang="ko-KR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, 2</a:t>
            </a:r>
            <a:r>
              <a:rPr lang="ko-KR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안의 경우 다소 증가함</a:t>
            </a:r>
            <a:endParaRPr lang="en-US" altLang="ko-KR" sz="1600" spc="-51" dirty="0">
              <a:solidFill>
                <a:schemeClr val="tx1"/>
              </a:solidFill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C663C61C-4157-AE6D-DD75-839510D861AC}"/>
              </a:ext>
            </a:extLst>
          </p:cNvPr>
          <p:cNvSpPr txBox="1"/>
          <p:nvPr/>
        </p:nvSpPr>
        <p:spPr>
          <a:xfrm>
            <a:off x="844447" y="3687728"/>
            <a:ext cx="5072082" cy="215444"/>
          </a:xfrm>
          <a:prstGeom prst="rect">
            <a:avLst/>
          </a:prstGeom>
          <a:noFill/>
          <a:ln w="25400">
            <a:noFill/>
          </a:ln>
          <a:effectLst/>
        </p:spPr>
        <p:txBody>
          <a:bodyPr wrap="square" lIns="0" tIns="0" rIns="0" bIns="0" rtlCol="0" anchor="ctr" anchorCtr="0">
            <a:spAutoFit/>
          </a:bodyPr>
          <a:lstStyle/>
          <a:p>
            <a:pPr algn="ctr"/>
            <a:r>
              <a:rPr lang="en-US" altLang="ko-KR" sz="1400" dirty="0">
                <a:gradFill>
                  <a:gsLst>
                    <a:gs pos="62917">
                      <a:schemeClr val="tx1"/>
                    </a:gs>
                    <a:gs pos="75833">
                      <a:schemeClr val="tx1"/>
                    </a:gs>
                    <a:gs pos="40000">
                      <a:schemeClr val="tx1"/>
                    </a:gs>
                  </a:gsLst>
                  <a:path path="circle">
                    <a:fillToRect l="50000" t="50000" r="50000" b="50000"/>
                  </a:path>
                </a:gra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[ </a:t>
            </a:r>
            <a:r>
              <a:rPr lang="ko-KR" altLang="en-US" sz="1400" dirty="0">
                <a:gradFill>
                  <a:gsLst>
                    <a:gs pos="62917">
                      <a:schemeClr val="tx1"/>
                    </a:gs>
                    <a:gs pos="75833">
                      <a:schemeClr val="tx1"/>
                    </a:gs>
                    <a:gs pos="40000">
                      <a:schemeClr val="tx1"/>
                    </a:gs>
                  </a:gsLst>
                  <a:path path="circle">
                    <a:fillToRect l="50000" t="50000" r="50000" b="50000"/>
                  </a:path>
                </a:gra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요금체계 개선</a:t>
            </a:r>
            <a:r>
              <a:rPr lang="en-US" altLang="ko-KR" sz="1400" dirty="0">
                <a:gradFill>
                  <a:gsLst>
                    <a:gs pos="62917">
                      <a:schemeClr val="tx1"/>
                    </a:gs>
                    <a:gs pos="75833">
                      <a:schemeClr val="tx1"/>
                    </a:gs>
                    <a:gs pos="40000">
                      <a:schemeClr val="tx1"/>
                    </a:gs>
                  </a:gsLst>
                  <a:path path="circle">
                    <a:fillToRect l="50000" t="50000" r="50000" b="50000"/>
                  </a:path>
                </a:gra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(</a:t>
            </a:r>
            <a:r>
              <a:rPr lang="ko-KR" altLang="en-US" sz="1400" dirty="0">
                <a:gradFill>
                  <a:gsLst>
                    <a:gs pos="62917">
                      <a:schemeClr val="tx1"/>
                    </a:gs>
                    <a:gs pos="75833">
                      <a:schemeClr val="tx1"/>
                    </a:gs>
                    <a:gs pos="40000">
                      <a:schemeClr val="tx1"/>
                    </a:gs>
                  </a:gsLst>
                  <a:path path="circle">
                    <a:fillToRect l="50000" t="50000" r="50000" b="50000"/>
                  </a:path>
                </a:gra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안</a:t>
            </a:r>
            <a:r>
              <a:rPr lang="en-US" altLang="ko-KR" sz="1400" dirty="0">
                <a:gradFill>
                  <a:gsLst>
                    <a:gs pos="62917">
                      <a:schemeClr val="tx1"/>
                    </a:gs>
                    <a:gs pos="75833">
                      <a:schemeClr val="tx1"/>
                    </a:gs>
                    <a:gs pos="40000">
                      <a:schemeClr val="tx1"/>
                    </a:gs>
                  </a:gsLst>
                  <a:path path="circle">
                    <a:fillToRect l="50000" t="50000" r="50000" b="50000"/>
                  </a:path>
                </a:gra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) ]</a:t>
            </a:r>
            <a:endParaRPr lang="ko-KR" altLang="en-US" sz="1400" dirty="0">
              <a:gradFill>
                <a:gsLst>
                  <a:gs pos="62917">
                    <a:schemeClr val="tx1"/>
                  </a:gs>
                  <a:gs pos="75833">
                    <a:schemeClr val="tx1"/>
                  </a:gs>
                  <a:gs pos="40000">
                    <a:schemeClr val="tx1"/>
                  </a:gs>
                </a:gsLst>
                <a:path path="circle">
                  <a:fillToRect l="50000" t="50000" r="50000" b="50000"/>
                </a:path>
              </a:gradFill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AAA3BE4D-5156-A4BD-FF6D-B8D3450D125A}"/>
              </a:ext>
            </a:extLst>
          </p:cNvPr>
          <p:cNvSpPr txBox="1"/>
          <p:nvPr/>
        </p:nvSpPr>
        <p:spPr>
          <a:xfrm>
            <a:off x="6511217" y="3715039"/>
            <a:ext cx="4939339" cy="215444"/>
          </a:xfrm>
          <a:prstGeom prst="rect">
            <a:avLst/>
          </a:prstGeom>
          <a:noFill/>
          <a:ln w="25400">
            <a:noFill/>
          </a:ln>
          <a:effectLst/>
        </p:spPr>
        <p:txBody>
          <a:bodyPr wrap="square" lIns="0" tIns="0" rIns="0" bIns="0" rtlCol="0" anchor="ctr" anchorCtr="0">
            <a:spAutoFit/>
          </a:bodyPr>
          <a:lstStyle/>
          <a:p>
            <a:pPr algn="ctr"/>
            <a:r>
              <a:rPr lang="en-US" altLang="ko-KR" sz="1400" dirty="0">
                <a:gradFill>
                  <a:gsLst>
                    <a:gs pos="62917">
                      <a:schemeClr val="tx1"/>
                    </a:gs>
                    <a:gs pos="75833">
                      <a:schemeClr val="tx1"/>
                    </a:gs>
                    <a:gs pos="40000">
                      <a:schemeClr val="tx1"/>
                    </a:gs>
                  </a:gsLst>
                  <a:path path="circle">
                    <a:fillToRect l="50000" t="50000" r="50000" b="50000"/>
                  </a:path>
                </a:gra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[ </a:t>
            </a:r>
            <a:r>
              <a:rPr lang="ko-KR" altLang="en-US" sz="1400" dirty="0">
                <a:gradFill>
                  <a:gsLst>
                    <a:gs pos="62917">
                      <a:schemeClr val="tx1"/>
                    </a:gs>
                    <a:gs pos="75833">
                      <a:schemeClr val="tx1"/>
                    </a:gs>
                    <a:gs pos="40000">
                      <a:schemeClr val="tx1"/>
                    </a:gs>
                  </a:gsLst>
                  <a:path path="circle">
                    <a:fillToRect l="50000" t="50000" r="50000" b="50000"/>
                  </a:path>
                </a:gra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개선</a:t>
            </a:r>
            <a:r>
              <a:rPr lang="en-US" altLang="ko-KR" sz="1400" dirty="0">
                <a:gradFill>
                  <a:gsLst>
                    <a:gs pos="62917">
                      <a:schemeClr val="tx1"/>
                    </a:gs>
                    <a:gs pos="75833">
                      <a:schemeClr val="tx1"/>
                    </a:gs>
                    <a:gs pos="40000">
                      <a:schemeClr val="tx1"/>
                    </a:gs>
                  </a:gsLst>
                  <a:path path="circle">
                    <a:fillToRect l="50000" t="50000" r="50000" b="50000"/>
                  </a:path>
                </a:gra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(</a:t>
            </a:r>
            <a:r>
              <a:rPr lang="ko-KR" altLang="en-US" sz="1400" dirty="0">
                <a:gradFill>
                  <a:gsLst>
                    <a:gs pos="62917">
                      <a:schemeClr val="tx1"/>
                    </a:gs>
                    <a:gs pos="75833">
                      <a:schemeClr val="tx1"/>
                    </a:gs>
                    <a:gs pos="40000">
                      <a:schemeClr val="tx1"/>
                    </a:gs>
                  </a:gsLst>
                  <a:path path="circle">
                    <a:fillToRect l="50000" t="50000" r="50000" b="50000"/>
                  </a:path>
                </a:gra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안</a:t>
            </a:r>
            <a:r>
              <a:rPr lang="en-US" altLang="ko-KR" sz="1400" dirty="0">
                <a:gradFill>
                  <a:gsLst>
                    <a:gs pos="62917">
                      <a:schemeClr val="tx1"/>
                    </a:gs>
                    <a:gs pos="75833">
                      <a:schemeClr val="tx1"/>
                    </a:gs>
                    <a:gs pos="40000">
                      <a:schemeClr val="tx1"/>
                    </a:gs>
                  </a:gsLst>
                  <a:path path="circle">
                    <a:fillToRect l="50000" t="50000" r="50000" b="50000"/>
                  </a:path>
                </a:gra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) </a:t>
            </a:r>
            <a:r>
              <a:rPr lang="ko-KR" altLang="en-US" sz="1400" dirty="0">
                <a:gradFill>
                  <a:gsLst>
                    <a:gs pos="62917">
                      <a:schemeClr val="tx1"/>
                    </a:gs>
                    <a:gs pos="75833">
                      <a:schemeClr val="tx1"/>
                    </a:gs>
                    <a:gs pos="40000">
                      <a:schemeClr val="tx1"/>
                    </a:gs>
                  </a:gsLst>
                  <a:path path="circle">
                    <a:fillToRect l="50000" t="50000" r="50000" b="50000"/>
                  </a:path>
                </a:gra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예상 조정액 </a:t>
            </a:r>
            <a:r>
              <a:rPr lang="en-US" altLang="ko-KR" sz="1400" dirty="0">
                <a:gradFill>
                  <a:gsLst>
                    <a:gs pos="62917">
                      <a:schemeClr val="tx1"/>
                    </a:gs>
                    <a:gs pos="75833">
                      <a:schemeClr val="tx1"/>
                    </a:gs>
                    <a:gs pos="40000">
                      <a:schemeClr val="tx1"/>
                    </a:gs>
                  </a:gsLst>
                  <a:path path="circle">
                    <a:fillToRect l="50000" t="50000" r="50000" b="50000"/>
                  </a:path>
                </a:gra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]</a:t>
            </a:r>
            <a:endParaRPr lang="ko-KR" altLang="en-US" sz="1400" dirty="0">
              <a:gradFill>
                <a:gsLst>
                  <a:gs pos="62917">
                    <a:schemeClr val="tx1"/>
                  </a:gs>
                  <a:gs pos="75833">
                    <a:schemeClr val="tx1"/>
                  </a:gs>
                  <a:gs pos="40000">
                    <a:schemeClr val="tx1"/>
                  </a:gs>
                </a:gsLst>
                <a:path path="circle">
                  <a:fillToRect l="50000" t="50000" r="50000" b="50000"/>
                </a:path>
              </a:gradFill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E40A60B-4412-2790-1FE2-EEB731848575}"/>
              </a:ext>
            </a:extLst>
          </p:cNvPr>
          <p:cNvSpPr txBox="1"/>
          <p:nvPr/>
        </p:nvSpPr>
        <p:spPr>
          <a:xfrm>
            <a:off x="10411301" y="3861422"/>
            <a:ext cx="1039255" cy="153888"/>
          </a:xfrm>
          <a:prstGeom prst="rect">
            <a:avLst/>
          </a:prstGeom>
          <a:noFill/>
          <a:ln w="25400">
            <a:noFill/>
          </a:ln>
          <a:effectLst/>
        </p:spPr>
        <p:txBody>
          <a:bodyPr wrap="square" lIns="0" tIns="0" rIns="0" bIns="0" rtlCol="0" anchor="ctr" anchorCtr="0">
            <a:spAutoFit/>
          </a:bodyPr>
          <a:lstStyle/>
          <a:p>
            <a:r>
              <a:rPr lang="en-US" altLang="ko-KR" sz="1000" dirty="0">
                <a:gradFill>
                  <a:gsLst>
                    <a:gs pos="62917">
                      <a:schemeClr val="tx1"/>
                    </a:gs>
                    <a:gs pos="75833">
                      <a:schemeClr val="tx1"/>
                    </a:gs>
                    <a:gs pos="40000">
                      <a:schemeClr val="tx1"/>
                    </a:gs>
                  </a:gsLst>
                  <a:path path="circle">
                    <a:fillToRect l="50000" t="50000" r="50000" b="50000"/>
                  </a:path>
                </a:gra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000" dirty="0">
                <a:gradFill>
                  <a:gsLst>
                    <a:gs pos="62917">
                      <a:schemeClr val="tx1"/>
                    </a:gs>
                    <a:gs pos="75833">
                      <a:schemeClr val="tx1"/>
                    </a:gs>
                    <a:gs pos="40000">
                      <a:schemeClr val="tx1"/>
                    </a:gs>
                  </a:gsLst>
                  <a:path path="circle">
                    <a:fillToRect l="50000" t="50000" r="50000" b="50000"/>
                  </a:path>
                </a:gradFill>
                <a:latin typeface="맑은 고딕" panose="020B0503020000020004" pitchFamily="50" charset="-127"/>
                <a:ea typeface="맑은 고딕" panose="020B0503020000020004" pitchFamily="50" charset="-127"/>
              </a:rPr>
              <a:t>단위 </a:t>
            </a:r>
            <a:r>
              <a:rPr lang="en-US" altLang="ko-KR" sz="1000" dirty="0">
                <a:gradFill>
                  <a:gsLst>
                    <a:gs pos="62917">
                      <a:schemeClr val="tx1"/>
                    </a:gs>
                    <a:gs pos="75833">
                      <a:schemeClr val="tx1"/>
                    </a:gs>
                    <a:gs pos="40000">
                      <a:schemeClr val="tx1"/>
                    </a:gs>
                  </a:gsLst>
                  <a:path path="circle">
                    <a:fillToRect l="50000" t="50000" r="50000" b="50000"/>
                  </a:path>
                </a:gradFill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lang="ko-KR" altLang="en-US" sz="1000" dirty="0">
                <a:gradFill>
                  <a:gsLst>
                    <a:gs pos="62917">
                      <a:schemeClr val="tx1"/>
                    </a:gs>
                    <a:gs pos="75833">
                      <a:schemeClr val="tx1"/>
                    </a:gs>
                    <a:gs pos="40000">
                      <a:schemeClr val="tx1"/>
                    </a:gs>
                  </a:gsLst>
                  <a:path path="circle">
                    <a:fillToRect l="50000" t="50000" r="50000" b="50000"/>
                  </a:path>
                </a:gradFill>
                <a:latin typeface="맑은 고딕" panose="020B0503020000020004" pitchFamily="50" charset="-127"/>
                <a:ea typeface="맑은 고딕" panose="020B0503020000020004" pitchFamily="50" charset="-127"/>
              </a:rPr>
              <a:t>백만원</a:t>
            </a:r>
            <a:r>
              <a:rPr lang="en-US" altLang="ko-KR" sz="1000" dirty="0">
                <a:gradFill>
                  <a:gsLst>
                    <a:gs pos="62917">
                      <a:schemeClr val="tx1"/>
                    </a:gs>
                    <a:gs pos="75833">
                      <a:schemeClr val="tx1"/>
                    </a:gs>
                    <a:gs pos="40000">
                      <a:schemeClr val="tx1"/>
                    </a:gs>
                  </a:gsLst>
                  <a:path path="circle">
                    <a:fillToRect l="50000" t="50000" r="50000" b="50000"/>
                  </a:path>
                </a:gra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endParaRPr lang="ko-KR" altLang="en-US" sz="1000" dirty="0">
              <a:gradFill>
                <a:gsLst>
                  <a:gs pos="62917">
                    <a:schemeClr val="tx1"/>
                  </a:gs>
                  <a:gs pos="75833">
                    <a:schemeClr val="tx1"/>
                  </a:gs>
                  <a:gs pos="40000">
                    <a:schemeClr val="tx1"/>
                  </a:gs>
                </a:gsLst>
                <a:path path="circle">
                  <a:fillToRect l="50000" t="50000" r="50000" b="50000"/>
                </a:path>
              </a:gra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graphicFrame>
        <p:nvGraphicFramePr>
          <p:cNvPr id="5" name="표 4">
            <a:extLst>
              <a:ext uri="{FF2B5EF4-FFF2-40B4-BE49-F238E27FC236}">
                <a16:creationId xmlns:a16="http://schemas.microsoft.com/office/drawing/2014/main" id="{2E707A26-0820-E8EE-926E-3ABB8F88B840}"/>
              </a:ext>
            </a:extLst>
          </p:cNvPr>
          <p:cNvGraphicFramePr>
            <a:graphicFrameLocks noGrp="1"/>
          </p:cNvGraphicFramePr>
          <p:nvPr/>
        </p:nvGraphicFramePr>
        <p:xfrm>
          <a:off x="876300" y="3946726"/>
          <a:ext cx="5105400" cy="260536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32112">
                  <a:extLst>
                    <a:ext uri="{9D8B030D-6E8A-4147-A177-3AD203B41FA5}">
                      <a16:colId xmlns:a16="http://schemas.microsoft.com/office/drawing/2014/main" val="1311057809"/>
                    </a:ext>
                  </a:extLst>
                </a:gridCol>
                <a:gridCol w="1702148">
                  <a:extLst>
                    <a:ext uri="{9D8B030D-6E8A-4147-A177-3AD203B41FA5}">
                      <a16:colId xmlns:a16="http://schemas.microsoft.com/office/drawing/2014/main" val="3334022327"/>
                    </a:ext>
                  </a:extLst>
                </a:gridCol>
                <a:gridCol w="826300">
                  <a:extLst>
                    <a:ext uri="{9D8B030D-6E8A-4147-A177-3AD203B41FA5}">
                      <a16:colId xmlns:a16="http://schemas.microsoft.com/office/drawing/2014/main" val="3651290035"/>
                    </a:ext>
                  </a:extLst>
                </a:gridCol>
                <a:gridCol w="972420">
                  <a:extLst>
                    <a:ext uri="{9D8B030D-6E8A-4147-A177-3AD203B41FA5}">
                      <a16:colId xmlns:a16="http://schemas.microsoft.com/office/drawing/2014/main" val="3067875178"/>
                    </a:ext>
                  </a:extLst>
                </a:gridCol>
                <a:gridCol w="972420">
                  <a:extLst>
                    <a:ext uri="{9D8B030D-6E8A-4147-A177-3AD203B41FA5}">
                      <a16:colId xmlns:a16="http://schemas.microsoft.com/office/drawing/2014/main" val="248512776"/>
                    </a:ext>
                  </a:extLst>
                </a:gridCol>
              </a:tblGrid>
              <a:tr h="254868">
                <a:tc rowSpan="2">
                  <a:txBody>
                    <a:bodyPr/>
                    <a:lstStyle/>
                    <a:p>
                      <a:pPr algn="ctr" latinLnBrk="1">
                        <a:lnSpc>
                          <a:spcPct val="70000"/>
                        </a:lnSpc>
                      </a:pPr>
                      <a:r>
                        <a:rPr lang="ko-KR" altLang="en-US" sz="1100" b="0" dirty="0">
                          <a:solidFill>
                            <a:schemeClr val="bg1"/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</a:rPr>
                        <a:t>업종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A3967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latinLnBrk="1">
                        <a:lnSpc>
                          <a:spcPct val="70000"/>
                        </a:lnSpc>
                      </a:pPr>
                      <a:r>
                        <a:rPr lang="ko-KR" altLang="en-US" sz="1100" kern="1200" dirty="0">
                          <a:solidFill>
                            <a:schemeClr val="bg1"/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  <a:cs typeface="+mn-cs"/>
                        </a:rPr>
                        <a:t>누진단계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A3967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latinLnBrk="1">
                        <a:lnSpc>
                          <a:spcPct val="70000"/>
                        </a:lnSpc>
                      </a:pPr>
                      <a:r>
                        <a:rPr lang="ko-KR" altLang="en-US" sz="1100" b="0" dirty="0">
                          <a:solidFill>
                            <a:schemeClr val="bg1">
                              <a:lumMod val="95000"/>
                            </a:schemeClr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</a:rPr>
                        <a:t>현행 </a:t>
                      </a:r>
                      <a:r>
                        <a:rPr lang="ko-KR" altLang="en-US" sz="1100" b="0" dirty="0" err="1">
                          <a:solidFill>
                            <a:schemeClr val="bg1">
                              <a:lumMod val="95000"/>
                            </a:schemeClr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</a:rPr>
                        <a:t>요율</a:t>
                      </a:r>
                      <a:endParaRPr lang="ko-KR" altLang="en-US" sz="1100" b="0" dirty="0">
                        <a:solidFill>
                          <a:schemeClr val="bg1"/>
                        </a:solidFill>
                        <a:latin typeface="나눔스퀘어 ExtraBold" panose="020B0600000101010101" pitchFamily="50" charset="-127"/>
                        <a:ea typeface="나눔스퀘어 ExtraBold" panose="020B0600000101010101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A3967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latinLnBrk="1">
                        <a:lnSpc>
                          <a:spcPct val="70000"/>
                        </a:lnSpc>
                      </a:pPr>
                      <a:r>
                        <a:rPr lang="ko-KR" altLang="en-US" sz="1100" b="0" dirty="0" err="1">
                          <a:solidFill>
                            <a:schemeClr val="bg1"/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</a:rPr>
                        <a:t>쳬계</a:t>
                      </a:r>
                      <a:r>
                        <a:rPr lang="ko-KR" altLang="en-US" sz="1100" b="0" dirty="0">
                          <a:solidFill>
                            <a:schemeClr val="bg1"/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</a:rPr>
                        <a:t> 개선안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A3967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>
                        <a:lnSpc>
                          <a:spcPct val="70000"/>
                        </a:lnSpc>
                      </a:pPr>
                      <a:endParaRPr lang="ko-KR" altLang="en-US" sz="1100" b="0" dirty="0">
                        <a:solidFill>
                          <a:schemeClr val="bg1"/>
                        </a:solidFill>
                        <a:latin typeface="나눔스퀘어 ExtraBold" panose="020B0600000101010101" pitchFamily="50" charset="-127"/>
                        <a:ea typeface="나눔스퀘어 ExtraBold" panose="020B0600000101010101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A396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49043721"/>
                  </a:ext>
                </a:extLst>
              </a:tr>
              <a:tr h="25486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70000"/>
                        </a:lnSpc>
                      </a:pPr>
                      <a:r>
                        <a:rPr lang="en-US" altLang="ko-KR" sz="1100" b="0" dirty="0">
                          <a:solidFill>
                            <a:schemeClr val="bg1"/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</a:rPr>
                        <a:t>1</a:t>
                      </a:r>
                      <a:r>
                        <a:rPr lang="ko-KR" altLang="en-US" sz="1100" b="0" dirty="0">
                          <a:solidFill>
                            <a:schemeClr val="bg1"/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</a:rPr>
                        <a:t>안</a:t>
                      </a:r>
                      <a:r>
                        <a:rPr lang="en-US" altLang="ko-KR" sz="1100" b="0" dirty="0">
                          <a:solidFill>
                            <a:schemeClr val="bg1"/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</a:rPr>
                        <a:t>(</a:t>
                      </a:r>
                      <a:r>
                        <a:rPr lang="ko-KR" altLang="en-US" sz="1100" b="0" dirty="0">
                          <a:solidFill>
                            <a:schemeClr val="bg1"/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</a:rPr>
                        <a:t>체계개선</a:t>
                      </a:r>
                      <a:r>
                        <a:rPr lang="en-US" altLang="ko-KR" sz="1100" b="0" dirty="0">
                          <a:solidFill>
                            <a:schemeClr val="bg1"/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</a:rPr>
                        <a:t>)</a:t>
                      </a:r>
                      <a:endParaRPr lang="ko-KR" altLang="en-US" sz="1100" b="0" dirty="0">
                        <a:solidFill>
                          <a:schemeClr val="bg1"/>
                        </a:solidFill>
                        <a:latin typeface="나눔스퀘어 ExtraBold" panose="020B0600000101010101" pitchFamily="50" charset="-127"/>
                        <a:ea typeface="나눔스퀘어 ExtraBold" panose="020B0600000101010101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A3967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70000"/>
                        </a:lnSpc>
                      </a:pPr>
                      <a:r>
                        <a:rPr lang="en-US" altLang="ko-KR" sz="1100" b="0" dirty="0">
                          <a:solidFill>
                            <a:schemeClr val="bg1"/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</a:rPr>
                        <a:t>2</a:t>
                      </a:r>
                      <a:r>
                        <a:rPr lang="ko-KR" altLang="en-US" sz="1100" b="0" dirty="0">
                          <a:solidFill>
                            <a:schemeClr val="bg1"/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</a:rPr>
                        <a:t>안</a:t>
                      </a:r>
                      <a:r>
                        <a:rPr lang="en-US" altLang="ko-KR" sz="1100" b="0" dirty="0">
                          <a:solidFill>
                            <a:schemeClr val="bg1"/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</a:rPr>
                        <a:t>(</a:t>
                      </a:r>
                      <a:r>
                        <a:rPr lang="ko-KR" altLang="en-US" sz="1100" b="0" dirty="0">
                          <a:solidFill>
                            <a:schemeClr val="bg1"/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</a:rPr>
                        <a:t>체계개선</a:t>
                      </a:r>
                      <a:r>
                        <a:rPr lang="en-US" altLang="ko-KR" sz="1100" b="0" dirty="0">
                          <a:solidFill>
                            <a:schemeClr val="bg1"/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</a:rPr>
                        <a:t>)</a:t>
                      </a:r>
                      <a:endParaRPr lang="ko-KR" altLang="en-US" sz="1100" b="0" dirty="0">
                        <a:solidFill>
                          <a:schemeClr val="bg1"/>
                        </a:solidFill>
                        <a:latin typeface="나눔스퀘어 ExtraBold" panose="020B0600000101010101" pitchFamily="50" charset="-127"/>
                        <a:ea typeface="나눔스퀘어 ExtraBold" panose="020B0600000101010101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A396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56599266"/>
                  </a:ext>
                </a:extLst>
              </a:tr>
              <a:tr h="254868">
                <a:tc>
                  <a:txBody>
                    <a:bodyPr/>
                    <a:lstStyle/>
                    <a:p>
                      <a:pPr algn="ctr" latinLnBrk="1">
                        <a:lnSpc>
                          <a:spcPct val="70000"/>
                        </a:lnSpc>
                      </a:pPr>
                      <a:r>
                        <a:rPr lang="ko-KR" altLang="en-US" sz="1100" b="0" dirty="0"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</a:rPr>
                        <a:t>가정용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0" i="0" u="none" strike="noStrike" dirty="0">
                          <a:effectLst/>
                          <a:latin typeface="Arial Unicode MS"/>
                          <a:ea typeface="돋움" panose="020B0600000101010101" pitchFamily="50" charset="-127"/>
                        </a:rPr>
                        <a:t>톤당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0" i="0" u="none" strike="noStrike" dirty="0">
                          <a:effectLst/>
                          <a:latin typeface="Times New Roman" panose="02020603050405020304" pitchFamily="18" charset="0"/>
                          <a:ea typeface="돋움" panose="020B0600000101010101" pitchFamily="50" charset="-127"/>
                        </a:rPr>
                        <a:t>470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70000"/>
                        </a:lnSpc>
                      </a:pPr>
                      <a:r>
                        <a:rPr lang="en-US" altLang="ko-KR" sz="1050" b="1" dirty="0"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470</a:t>
                      </a:r>
                      <a:endParaRPr lang="ko-KR" altLang="en-US" sz="1050" b="1" dirty="0"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70000"/>
                        </a:lnSpc>
                      </a:pPr>
                      <a:r>
                        <a:rPr lang="en-US" altLang="ko-KR" sz="1050" b="1" dirty="0"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470</a:t>
                      </a:r>
                      <a:endParaRPr lang="ko-KR" altLang="en-US" sz="1050" b="1" dirty="0"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99834769"/>
                  </a:ext>
                </a:extLst>
              </a:tr>
              <a:tr h="248190">
                <a:tc rowSpan="5">
                  <a:txBody>
                    <a:bodyPr/>
                    <a:lstStyle/>
                    <a:p>
                      <a:pPr algn="ctr" latinLnBrk="1">
                        <a:lnSpc>
                          <a:spcPct val="70000"/>
                        </a:lnSpc>
                      </a:pPr>
                      <a:r>
                        <a:rPr lang="ko-KR" altLang="en-US" sz="1100" b="0" spc="-150" baseline="0" dirty="0"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</a:rPr>
                        <a:t>일반용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0" i="0" u="none" strike="noStrike" dirty="0"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일반용</a:t>
                      </a:r>
                      <a:r>
                        <a:rPr lang="en-US" altLang="ko-KR" sz="1100" b="0" i="0" u="none" strike="noStrike" dirty="0"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(1~300)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0" i="0" u="none" strike="noStrike" dirty="0">
                          <a:effectLst/>
                          <a:latin typeface="Times New Roman" panose="02020603050405020304" pitchFamily="18" charset="0"/>
                          <a:ea typeface="돋움" panose="020B0600000101010101" pitchFamily="50" charset="-127"/>
                        </a:rPr>
                        <a:t>870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70000"/>
                        </a:lnSpc>
                      </a:pPr>
                      <a:r>
                        <a:rPr lang="en-US" altLang="ko-KR" sz="1050" b="1" dirty="0"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870</a:t>
                      </a:r>
                      <a:endParaRPr lang="ko-KR" altLang="en-US" sz="1050" b="1" dirty="0"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rowSpan="5">
                  <a:txBody>
                    <a:bodyPr/>
                    <a:lstStyle/>
                    <a:p>
                      <a:pPr algn="ctr" latinLnBrk="1">
                        <a:lnSpc>
                          <a:spcPct val="70000"/>
                        </a:lnSpc>
                      </a:pPr>
                      <a:r>
                        <a:rPr lang="en-US" altLang="ko-KR" sz="1050" b="1" dirty="0"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960</a:t>
                      </a:r>
                      <a:endParaRPr lang="ko-KR" altLang="en-US" sz="1050" b="1" dirty="0"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99984657"/>
                  </a:ext>
                </a:extLst>
              </a:tr>
              <a:tr h="24819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0" i="0" u="none" strike="noStrike" dirty="0"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일반용</a:t>
                      </a:r>
                      <a:r>
                        <a:rPr lang="en-US" altLang="ko-KR" sz="1100" b="0" i="0" u="none" strike="noStrike" dirty="0"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(301</a:t>
                      </a:r>
                      <a:r>
                        <a:rPr lang="ko-KR" altLang="en-US" sz="1100" b="0" i="0" u="none" strike="noStrike" dirty="0"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이상</a:t>
                      </a:r>
                      <a:r>
                        <a:rPr lang="en-US" altLang="ko-KR" sz="1100" b="0" i="0" u="none" strike="noStrike" dirty="0"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)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0" i="0" u="none" strike="noStrike">
                          <a:effectLst/>
                          <a:latin typeface="Times New Roman" panose="02020603050405020304" pitchFamily="18" charset="0"/>
                          <a:ea typeface="돋움" panose="020B0600000101010101" pitchFamily="50" charset="-127"/>
                        </a:rPr>
                        <a:t>1,120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70000"/>
                        </a:lnSpc>
                      </a:pPr>
                      <a:r>
                        <a:rPr lang="en-US" altLang="ko-KR" sz="1050" b="1" dirty="0"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1,120</a:t>
                      </a:r>
                      <a:endParaRPr lang="ko-KR" altLang="en-US" sz="1050" b="1" dirty="0"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latinLnBrk="1">
                        <a:lnSpc>
                          <a:spcPct val="70000"/>
                        </a:lnSpc>
                      </a:pPr>
                      <a:endParaRPr lang="ko-KR" altLang="en-US" sz="1050" b="1" dirty="0"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92988305"/>
                  </a:ext>
                </a:extLst>
              </a:tr>
              <a:tr h="21368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0" i="0" u="none" strike="noStrike" dirty="0"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군부대</a:t>
                      </a:r>
                      <a:r>
                        <a:rPr lang="en-US" altLang="ko-KR" sz="1100" b="0" i="0" u="none" strike="noStrike" dirty="0"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,</a:t>
                      </a:r>
                      <a:r>
                        <a:rPr lang="ko-KR" altLang="en-US" sz="1100" b="0" i="0" u="none" strike="noStrike" dirty="0"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제조업체 </a:t>
                      </a:r>
                      <a:r>
                        <a:rPr lang="en-US" altLang="ko-KR" sz="1100" b="0" i="0" u="none" strike="noStrike" dirty="0"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(1~300)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0" i="0" u="none" strike="noStrike" dirty="0">
                          <a:effectLst/>
                          <a:latin typeface="Times New Roman" panose="02020603050405020304" pitchFamily="18" charset="0"/>
                          <a:ea typeface="돋움" panose="020B0600000101010101" pitchFamily="50" charset="-127"/>
                        </a:rPr>
                        <a:t>870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latinLnBrk="1">
                        <a:lnSpc>
                          <a:spcPct val="70000"/>
                        </a:lnSpc>
                      </a:pPr>
                      <a:r>
                        <a:rPr lang="en-US" altLang="ko-KR" sz="1000" b="1" dirty="0"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930</a:t>
                      </a:r>
                      <a:endParaRPr lang="ko-KR" altLang="en-US" sz="1000" b="1" dirty="0"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latinLnBrk="1">
                        <a:lnSpc>
                          <a:spcPct val="70000"/>
                        </a:lnSpc>
                      </a:pPr>
                      <a:endParaRPr lang="ko-KR" altLang="en-US" sz="1000" dirty="0"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70663827"/>
                  </a:ext>
                </a:extLst>
              </a:tr>
              <a:tr h="21368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T w="190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0" i="0" u="none" strike="noStrike" dirty="0"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군부대</a:t>
                      </a:r>
                      <a:r>
                        <a:rPr lang="en-US" altLang="ko-KR" sz="1100" b="0" i="0" u="none" strike="noStrike" dirty="0"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,</a:t>
                      </a:r>
                      <a:r>
                        <a:rPr lang="ko-KR" altLang="en-US" sz="1100" b="0" i="0" u="none" strike="noStrike" dirty="0"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제조업체 </a:t>
                      </a:r>
                      <a:r>
                        <a:rPr lang="en-US" altLang="ko-KR" sz="1100" b="0" i="0" u="none" strike="noStrike" dirty="0"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(301</a:t>
                      </a:r>
                      <a:r>
                        <a:rPr lang="ko-KR" altLang="en-US" sz="1100" b="0" i="0" u="none" strike="noStrike" dirty="0"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이상</a:t>
                      </a:r>
                      <a:r>
                        <a:rPr lang="en-US" altLang="ko-KR" sz="1100" b="0" i="0" u="none" strike="noStrike" dirty="0"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)</a:t>
                      </a: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0" i="0" u="none" strike="noStrike" dirty="0">
                          <a:effectLst/>
                          <a:latin typeface="Times New Roman" panose="02020603050405020304" pitchFamily="18" charset="0"/>
                          <a:ea typeface="돋움" panose="020B0600000101010101" pitchFamily="50" charset="-127"/>
                        </a:rPr>
                        <a:t>940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 latinLnBrk="1">
                        <a:lnSpc>
                          <a:spcPct val="70000"/>
                        </a:lnSpc>
                      </a:pPr>
                      <a:endParaRPr lang="ko-KR" altLang="en-US" sz="1050" b="1" dirty="0"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latinLnBrk="1">
                        <a:lnSpc>
                          <a:spcPct val="70000"/>
                        </a:lnSpc>
                      </a:pPr>
                      <a:endParaRPr lang="ko-KR" altLang="en-US" sz="1050" b="1" dirty="0"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68571828"/>
                  </a:ext>
                </a:extLst>
              </a:tr>
              <a:tr h="241438">
                <a:tc vMerge="1">
                  <a:txBody>
                    <a:bodyPr/>
                    <a:lstStyle/>
                    <a:p>
                      <a:pPr algn="ctr" latinLnBrk="1">
                        <a:lnSpc>
                          <a:spcPct val="80000"/>
                        </a:lnSpc>
                      </a:pPr>
                      <a:endParaRPr lang="ko-KR" altLang="en-US" sz="1100" b="0" spc="-150" baseline="0" dirty="0">
                        <a:latin typeface="나눔스퀘어 ExtraBold" panose="020B0600000101010101" pitchFamily="50" charset="-127"/>
                        <a:ea typeface="나눔스퀘어 ExtraBold" panose="020B0600000101010101" pitchFamily="50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0" i="0" u="none" strike="noStrike" dirty="0"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학교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0" i="0" u="none" strike="noStrike" dirty="0">
                          <a:effectLst/>
                          <a:latin typeface="Times New Roman" panose="02020603050405020304" pitchFamily="18" charset="0"/>
                          <a:ea typeface="돋움" panose="020B0600000101010101" pitchFamily="50" charset="-127"/>
                        </a:rPr>
                        <a:t>830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70000"/>
                        </a:lnSpc>
                      </a:pPr>
                      <a:r>
                        <a:rPr lang="en-US" altLang="ko-KR" sz="1000" b="1" dirty="0"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830</a:t>
                      </a:r>
                      <a:endParaRPr lang="ko-KR" altLang="en-US" sz="1000" b="1" dirty="0"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latinLnBrk="1">
                        <a:lnSpc>
                          <a:spcPct val="70000"/>
                        </a:lnSpc>
                      </a:pPr>
                      <a:endParaRPr lang="ko-KR" altLang="en-US" sz="1000" dirty="0"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77782481"/>
                  </a:ext>
                </a:extLst>
              </a:tr>
              <a:tr h="213688">
                <a:tc rowSpan="3">
                  <a:txBody>
                    <a:bodyPr/>
                    <a:lstStyle/>
                    <a:p>
                      <a:pPr algn="ctr" latinLnBrk="1">
                        <a:lnSpc>
                          <a:spcPct val="70000"/>
                        </a:lnSpc>
                      </a:pPr>
                      <a:r>
                        <a:rPr lang="ko-KR" altLang="en-US" sz="1100" b="0" spc="-150" baseline="0" dirty="0"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</a:rPr>
                        <a:t>욕탕용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0" i="0" u="none" strike="noStrike"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1~1000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0" i="0" u="none" strike="noStrike" dirty="0">
                          <a:effectLst/>
                          <a:latin typeface="Times New Roman" panose="02020603050405020304" pitchFamily="18" charset="0"/>
                          <a:ea typeface="돋움" panose="020B0600000101010101" pitchFamily="50" charset="-127"/>
                        </a:rPr>
                        <a:t>590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latinLnBrk="1">
                        <a:lnSpc>
                          <a:spcPct val="70000"/>
                        </a:lnSpc>
                      </a:pPr>
                      <a:r>
                        <a:rPr lang="en-US" altLang="ko-KR" sz="1050" b="1" dirty="0"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740</a:t>
                      </a:r>
                      <a:endParaRPr lang="ko-KR" altLang="en-US" sz="1050" b="1" dirty="0"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 latinLnBrk="1">
                        <a:lnSpc>
                          <a:spcPct val="70000"/>
                        </a:lnSpc>
                      </a:pPr>
                      <a:r>
                        <a:rPr lang="en-US" altLang="ko-KR" sz="1050" b="1" dirty="0"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770</a:t>
                      </a:r>
                      <a:endParaRPr lang="ko-KR" altLang="en-US" sz="1050" b="1" dirty="0"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4561712"/>
                  </a:ext>
                </a:extLst>
              </a:tr>
              <a:tr h="213688">
                <a:tc vMerge="1">
                  <a:txBody>
                    <a:bodyPr/>
                    <a:lstStyle/>
                    <a:p>
                      <a:pPr algn="ctr" latinLnBrk="1">
                        <a:lnSpc>
                          <a:spcPct val="80000"/>
                        </a:lnSpc>
                      </a:pPr>
                      <a:endParaRPr lang="ko-KR" altLang="en-US" sz="1100" b="0" spc="-150" baseline="0" dirty="0">
                        <a:latin typeface="나눔스퀘어 ExtraBold" panose="020B0600000101010101" pitchFamily="50" charset="-127"/>
                        <a:ea typeface="나눔스퀘어 ExtraBold" panose="020B0600000101010101" pitchFamily="50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0" i="0" u="none" strike="noStrike" dirty="0"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1001~3000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0" i="0" u="none" strike="noStrike" dirty="0">
                          <a:effectLst/>
                          <a:latin typeface="Times New Roman" panose="02020603050405020304" pitchFamily="18" charset="0"/>
                          <a:ea typeface="돋움" panose="020B0600000101010101" pitchFamily="50" charset="-127"/>
                        </a:rPr>
                        <a:t>810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 latinLnBrk="1">
                        <a:lnSpc>
                          <a:spcPct val="70000"/>
                        </a:lnSpc>
                      </a:pPr>
                      <a:endParaRPr lang="ko-KR" altLang="en-US" sz="1050" b="1" dirty="0"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latinLnBrk="1">
                        <a:lnSpc>
                          <a:spcPct val="70000"/>
                        </a:lnSpc>
                      </a:pPr>
                      <a:endParaRPr lang="ko-KR" altLang="en-US" sz="1000" dirty="0"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19265717"/>
                  </a:ext>
                </a:extLst>
              </a:tr>
              <a:tr h="248190">
                <a:tc vMerge="1">
                  <a:txBody>
                    <a:bodyPr/>
                    <a:lstStyle/>
                    <a:p>
                      <a:pPr algn="ctr" latinLnBrk="1">
                        <a:lnSpc>
                          <a:spcPct val="80000"/>
                        </a:lnSpc>
                      </a:pPr>
                      <a:endParaRPr lang="ko-KR" altLang="en-US" sz="1100" b="0" spc="-150" baseline="0" dirty="0">
                        <a:latin typeface="나눔스퀘어 ExtraBold" panose="020B0600000101010101" pitchFamily="50" charset="-127"/>
                        <a:ea typeface="나눔스퀘어 ExtraBold" panose="020B0600000101010101" pitchFamily="50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0" i="0" u="none" strike="noStrike" dirty="0"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3001</a:t>
                      </a:r>
                      <a:r>
                        <a:rPr lang="ko-KR" altLang="en-US" sz="1100" b="0" i="0" u="none" strike="noStrike" dirty="0"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이상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0" i="0" u="none" strike="noStrike" dirty="0">
                          <a:effectLst/>
                          <a:latin typeface="Times New Roman" panose="02020603050405020304" pitchFamily="18" charset="0"/>
                          <a:ea typeface="돋움" panose="020B0600000101010101" pitchFamily="50" charset="-127"/>
                        </a:rPr>
                        <a:t>990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70000"/>
                        </a:lnSpc>
                      </a:pPr>
                      <a:r>
                        <a:rPr lang="en-US" altLang="ko-KR" sz="1050" b="1" dirty="0"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990</a:t>
                      </a:r>
                      <a:endParaRPr lang="ko-KR" altLang="en-US" sz="1050" b="1" dirty="0"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latinLnBrk="1">
                        <a:lnSpc>
                          <a:spcPct val="70000"/>
                        </a:lnSpc>
                      </a:pPr>
                      <a:endParaRPr lang="ko-KR" altLang="en-US" sz="1000" dirty="0"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5006096"/>
                  </a:ext>
                </a:extLst>
              </a:tr>
            </a:tbl>
          </a:graphicData>
        </a:graphic>
      </p:graphicFrame>
      <p:grpSp>
        <p:nvGrpSpPr>
          <p:cNvPr id="6" name="그룹 5">
            <a:extLst>
              <a:ext uri="{FF2B5EF4-FFF2-40B4-BE49-F238E27FC236}">
                <a16:creationId xmlns:a16="http://schemas.microsoft.com/office/drawing/2014/main" id="{BD5B2418-1768-C845-D0F8-8852AAD897A9}"/>
              </a:ext>
            </a:extLst>
          </p:cNvPr>
          <p:cNvGrpSpPr/>
          <p:nvPr/>
        </p:nvGrpSpPr>
        <p:grpSpPr>
          <a:xfrm>
            <a:off x="8781881" y="5622887"/>
            <a:ext cx="778203" cy="689158"/>
            <a:chOff x="8593835" y="5241040"/>
            <a:chExt cx="778203" cy="689158"/>
          </a:xfrm>
        </p:grpSpPr>
        <p:sp>
          <p:nvSpPr>
            <p:cNvPr id="20" name="위쪽 화살표 설명선 20">
              <a:extLst>
                <a:ext uri="{FF2B5EF4-FFF2-40B4-BE49-F238E27FC236}">
                  <a16:creationId xmlns:a16="http://schemas.microsoft.com/office/drawing/2014/main" id="{E14D1BCC-8B0F-7BE8-9CD8-F0690F67CB10}"/>
                </a:ext>
              </a:extLst>
            </p:cNvPr>
            <p:cNvSpPr/>
            <p:nvPr/>
          </p:nvSpPr>
          <p:spPr>
            <a:xfrm rot="10800000">
              <a:off x="8593835" y="5257702"/>
              <a:ext cx="778203" cy="672496"/>
            </a:xfrm>
            <a:prstGeom prst="upArrowCallout">
              <a:avLst>
                <a:gd name="adj1" fmla="val 25000"/>
                <a:gd name="adj2" fmla="val 22878"/>
                <a:gd name="adj3" fmla="val 25000"/>
                <a:gd name="adj4" fmla="val 53903"/>
              </a:avLst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lvl1pPr marL="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 altLang="ko-KR" sz="900" b="1" dirty="0">
                <a:solidFill>
                  <a:srgbClr val="0000FF"/>
                </a:solidFill>
                <a:ea typeface="맑은 고딕" panose="020B0503020000020004" pitchFamily="50" charset="-127"/>
              </a:endParaRPr>
            </a:p>
          </p:txBody>
        </p: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EA47BB8A-A50B-411D-3AE2-CD54CCB47837}"/>
                </a:ext>
              </a:extLst>
            </p:cNvPr>
            <p:cNvSpPr txBox="1"/>
            <p:nvPr/>
          </p:nvSpPr>
          <p:spPr>
            <a:xfrm>
              <a:off x="8593836" y="5241040"/>
              <a:ext cx="777686" cy="40011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altLang="ko-KR" sz="1000" b="1" dirty="0">
                  <a:solidFill>
                    <a:srgbClr val="FF0000"/>
                  </a:solidFill>
                  <a:ea typeface="맑은 고딕" panose="020B0503020000020004" pitchFamily="50" charset="-127"/>
                </a:rPr>
                <a:t>191</a:t>
              </a:r>
              <a:r>
                <a:rPr lang="ko-KR" altLang="en-US" sz="1000" b="1" dirty="0">
                  <a:solidFill>
                    <a:srgbClr val="FF0000"/>
                  </a:solidFill>
                  <a:ea typeface="맑은 고딕" panose="020B0503020000020004" pitchFamily="50" charset="-127"/>
                </a:rPr>
                <a:t>백만원</a:t>
              </a:r>
              <a:endParaRPr lang="en-US" altLang="ko-KR" sz="1000" b="1" dirty="0">
                <a:solidFill>
                  <a:srgbClr val="FF0000"/>
                </a:solidFill>
                <a:ea typeface="맑은 고딕" panose="020B0503020000020004" pitchFamily="50" charset="-127"/>
              </a:endParaRPr>
            </a:p>
            <a:p>
              <a:pPr algn="ctr"/>
              <a:r>
                <a:rPr lang="ko-KR" altLang="en-US" sz="1000" b="1" dirty="0">
                  <a:solidFill>
                    <a:srgbClr val="FF0000"/>
                  </a:solidFill>
                  <a:ea typeface="맑은 고딕" panose="020B0503020000020004" pitchFamily="50" charset="-127"/>
                </a:rPr>
                <a:t>감소</a:t>
              </a:r>
            </a:p>
          </p:txBody>
        </p:sp>
      </p:grpSp>
      <p:grpSp>
        <p:nvGrpSpPr>
          <p:cNvPr id="12" name="그룹 11">
            <a:extLst>
              <a:ext uri="{FF2B5EF4-FFF2-40B4-BE49-F238E27FC236}">
                <a16:creationId xmlns:a16="http://schemas.microsoft.com/office/drawing/2014/main" id="{E24F272A-BC33-8843-2738-DB097AE38885}"/>
              </a:ext>
            </a:extLst>
          </p:cNvPr>
          <p:cNvGrpSpPr/>
          <p:nvPr/>
        </p:nvGrpSpPr>
        <p:grpSpPr>
          <a:xfrm>
            <a:off x="10216904" y="4389269"/>
            <a:ext cx="780146" cy="710077"/>
            <a:chOff x="10164845" y="5436865"/>
            <a:chExt cx="780146" cy="710077"/>
          </a:xfrm>
        </p:grpSpPr>
        <p:sp>
          <p:nvSpPr>
            <p:cNvPr id="10" name="위쪽 화살표 설명선 20">
              <a:extLst>
                <a:ext uri="{FF2B5EF4-FFF2-40B4-BE49-F238E27FC236}">
                  <a16:creationId xmlns:a16="http://schemas.microsoft.com/office/drawing/2014/main" id="{B192CA76-6A57-C471-CCB4-FA0D74D42AE8}"/>
                </a:ext>
              </a:extLst>
            </p:cNvPr>
            <p:cNvSpPr/>
            <p:nvPr/>
          </p:nvSpPr>
          <p:spPr>
            <a:xfrm>
              <a:off x="10166788" y="5436865"/>
              <a:ext cx="778203" cy="672496"/>
            </a:xfrm>
            <a:prstGeom prst="upArrowCallout">
              <a:avLst>
                <a:gd name="adj1" fmla="val 25000"/>
                <a:gd name="adj2" fmla="val 22878"/>
                <a:gd name="adj3" fmla="val 25000"/>
                <a:gd name="adj4" fmla="val 53903"/>
              </a:avLst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lvl1pPr marL="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 altLang="ko-KR" sz="900" b="1" dirty="0">
                <a:solidFill>
                  <a:srgbClr val="0000FF"/>
                </a:solidFill>
                <a:ea typeface="맑은 고딕" panose="020B0503020000020004" pitchFamily="50" charset="-127"/>
              </a:endParaRPr>
            </a:p>
          </p:txBody>
        </p: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F0D108C8-C7AA-09EF-FAE6-0C5781F6CD1F}"/>
                </a:ext>
              </a:extLst>
            </p:cNvPr>
            <p:cNvSpPr txBox="1"/>
            <p:nvPr/>
          </p:nvSpPr>
          <p:spPr>
            <a:xfrm>
              <a:off x="10164845" y="5746832"/>
              <a:ext cx="778202" cy="40011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altLang="ko-KR" sz="1000" b="1" dirty="0">
                  <a:solidFill>
                    <a:srgbClr val="0000FF"/>
                  </a:solidFill>
                  <a:ea typeface="맑은 고딕" panose="020B0503020000020004" pitchFamily="50" charset="-127"/>
                </a:rPr>
                <a:t>221</a:t>
              </a:r>
              <a:r>
                <a:rPr lang="ko-KR" altLang="en-US" sz="1000" b="1" dirty="0">
                  <a:solidFill>
                    <a:srgbClr val="0000FF"/>
                  </a:solidFill>
                  <a:ea typeface="맑은 고딕" panose="020B0503020000020004" pitchFamily="50" charset="-127"/>
                </a:rPr>
                <a:t>백만원</a:t>
              </a:r>
              <a:endParaRPr lang="en-US" altLang="ko-KR" sz="1000" b="1" dirty="0">
                <a:solidFill>
                  <a:srgbClr val="0000FF"/>
                </a:solidFill>
                <a:ea typeface="맑은 고딕" panose="020B0503020000020004" pitchFamily="50" charset="-127"/>
              </a:endParaRPr>
            </a:p>
            <a:p>
              <a:pPr algn="ctr"/>
              <a:r>
                <a:rPr lang="ko-KR" altLang="en-US" sz="1000" b="1" dirty="0">
                  <a:solidFill>
                    <a:srgbClr val="0000FF"/>
                  </a:solidFill>
                  <a:ea typeface="맑은 고딕" panose="020B0503020000020004" pitchFamily="50" charset="-127"/>
                </a:rPr>
                <a:t>증가</a:t>
              </a:r>
              <a:endParaRPr lang="en-US" altLang="ko-KR" sz="1000" b="1" dirty="0">
                <a:solidFill>
                  <a:srgbClr val="0000FF"/>
                </a:solidFill>
                <a:ea typeface="맑은 고딕" panose="020B0503020000020004" pitchFamily="50" charset="-127"/>
              </a:endParaRPr>
            </a:p>
          </p:txBody>
        </p:sp>
      </p:grpSp>
      <p:grpSp>
        <p:nvGrpSpPr>
          <p:cNvPr id="8" name="그룹 7">
            <a:extLst>
              <a:ext uri="{FF2B5EF4-FFF2-40B4-BE49-F238E27FC236}">
                <a16:creationId xmlns:a16="http://schemas.microsoft.com/office/drawing/2014/main" id="{DABA8D15-DBAC-16E0-A601-F99C8C1E7811}"/>
              </a:ext>
            </a:extLst>
          </p:cNvPr>
          <p:cNvGrpSpPr/>
          <p:nvPr/>
        </p:nvGrpSpPr>
        <p:grpSpPr>
          <a:xfrm>
            <a:off x="8467655" y="1065398"/>
            <a:ext cx="2736915" cy="472653"/>
            <a:chOff x="2140764" y="4047996"/>
            <a:chExt cx="3051621" cy="472653"/>
          </a:xfrm>
        </p:grpSpPr>
        <p:sp>
          <p:nvSpPr>
            <p:cNvPr id="18" name="말풍선: 모서리가 둥근 사각형 17">
              <a:extLst>
                <a:ext uri="{FF2B5EF4-FFF2-40B4-BE49-F238E27FC236}">
                  <a16:creationId xmlns:a16="http://schemas.microsoft.com/office/drawing/2014/main" id="{FA05F6A7-3EBE-F986-0743-07015082EA9F}"/>
                </a:ext>
              </a:extLst>
            </p:cNvPr>
            <p:cNvSpPr/>
            <p:nvPr/>
          </p:nvSpPr>
          <p:spPr>
            <a:xfrm>
              <a:off x="2140764" y="4047996"/>
              <a:ext cx="3051621" cy="472653"/>
            </a:xfrm>
            <a:prstGeom prst="roundRect">
              <a:avLst/>
            </a:prstGeom>
            <a:solidFill>
              <a:schemeClr val="accent5">
                <a:alpha val="50000"/>
              </a:schemeClr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스퀘어 Bold" panose="020B0600000101010101" pitchFamily="50" charset="-127"/>
                <a:ea typeface="나눔스퀘어 Bold" panose="020B0600000101010101" pitchFamily="50" charset="-127"/>
              </a:endParaRPr>
            </a:p>
          </p:txBody>
        </p:sp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A59B53F3-3CF7-348C-C5B4-AF856CA2A3DF}"/>
                </a:ext>
              </a:extLst>
            </p:cNvPr>
            <p:cNvSpPr txBox="1"/>
            <p:nvPr/>
          </p:nvSpPr>
          <p:spPr>
            <a:xfrm>
              <a:off x="2316851" y="4132484"/>
              <a:ext cx="2774240" cy="340519"/>
            </a:xfrm>
            <a:prstGeom prst="round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ko-KR" altLang="en-US" sz="1400" b="1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highlight>
                    <a:srgbClr val="FFFF00"/>
                  </a:highlight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요율 체계 개편에 따른 비교임</a:t>
              </a:r>
              <a:endParaRPr lang="ko-KR" altLang="en-US" sz="1400" b="1" spc="-200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  <a:latin typeface="나눔스퀘어 Bold" panose="020B0600000101010101" pitchFamily="50" charset="-127"/>
                <a:ea typeface="나눔스퀘어 Bold" panose="020B0600000101010101" pitchFamily="50" charset="-127"/>
              </a:endParaRPr>
            </a:p>
          </p:txBody>
        </p:sp>
      </p:grpSp>
      <p:sp>
        <p:nvSpPr>
          <p:cNvPr id="7" name="TextBox 6">
            <a:extLst>
              <a:ext uri="{FF2B5EF4-FFF2-40B4-BE49-F238E27FC236}">
                <a16:creationId xmlns:a16="http://schemas.microsoft.com/office/drawing/2014/main" id="{F8C2BEEA-B810-BB0E-114A-5E23B83D51E6}"/>
              </a:ext>
            </a:extLst>
          </p:cNvPr>
          <p:cNvSpPr txBox="1"/>
          <p:nvPr/>
        </p:nvSpPr>
        <p:spPr>
          <a:xfrm>
            <a:off x="1034813" y="1033386"/>
            <a:ext cx="9781410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0" h="38100"/>
            </a:sp3d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b="1" dirty="0" err="1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요율</a:t>
            </a:r>
            <a:r>
              <a:rPr lang="ko-KR" altLang="en-US" b="1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 체계 개편으로 인한 예상 </a:t>
            </a:r>
            <a:r>
              <a:rPr lang="ko-KR" altLang="en-US" b="1" dirty="0" err="1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조정액</a:t>
            </a:r>
            <a:r>
              <a:rPr lang="ko-KR" altLang="en-US" b="1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 비교</a:t>
            </a:r>
          </a:p>
        </p:txBody>
      </p:sp>
      <p:pic>
        <p:nvPicPr>
          <p:cNvPr id="22" name="Picture 3" descr="D:\0.DATA(-2016)\파워포인트 자료\소스_PNG 이미지\#기타아이콘\0120.png">
            <a:extLst>
              <a:ext uri="{FF2B5EF4-FFF2-40B4-BE49-F238E27FC236}">
                <a16:creationId xmlns:a16="http://schemas.microsoft.com/office/drawing/2014/main" id="{AF751594-56E9-CF48-10E8-0C3A24D7661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1033386"/>
            <a:ext cx="349013" cy="3490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9733892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표 5">
            <a:extLst>
              <a:ext uri="{FF2B5EF4-FFF2-40B4-BE49-F238E27FC236}">
                <a16:creationId xmlns:a16="http://schemas.microsoft.com/office/drawing/2014/main" id="{5D807420-10FA-C620-FB23-0372130756D9}"/>
              </a:ext>
            </a:extLst>
          </p:cNvPr>
          <p:cNvGraphicFramePr>
            <a:graphicFrameLocks noGrp="1"/>
          </p:cNvGraphicFramePr>
          <p:nvPr/>
        </p:nvGraphicFramePr>
        <p:xfrm>
          <a:off x="629381" y="2086658"/>
          <a:ext cx="3757764" cy="4306725"/>
        </p:xfrm>
        <a:graphic>
          <a:graphicData uri="http://schemas.openxmlformats.org/drawingml/2006/table">
            <a:tbl>
              <a:tblPr/>
              <a:tblGrid>
                <a:gridCol w="650779">
                  <a:extLst>
                    <a:ext uri="{9D8B030D-6E8A-4147-A177-3AD203B41FA5}">
                      <a16:colId xmlns:a16="http://schemas.microsoft.com/office/drawing/2014/main" val="2213109577"/>
                    </a:ext>
                  </a:extLst>
                </a:gridCol>
                <a:gridCol w="942484">
                  <a:extLst>
                    <a:ext uri="{9D8B030D-6E8A-4147-A177-3AD203B41FA5}">
                      <a16:colId xmlns:a16="http://schemas.microsoft.com/office/drawing/2014/main" val="2689406407"/>
                    </a:ext>
                  </a:extLst>
                </a:gridCol>
                <a:gridCol w="660693">
                  <a:extLst>
                    <a:ext uri="{9D8B030D-6E8A-4147-A177-3AD203B41FA5}">
                      <a16:colId xmlns:a16="http://schemas.microsoft.com/office/drawing/2014/main" val="3567126224"/>
                    </a:ext>
                  </a:extLst>
                </a:gridCol>
                <a:gridCol w="751904">
                  <a:extLst>
                    <a:ext uri="{9D8B030D-6E8A-4147-A177-3AD203B41FA5}">
                      <a16:colId xmlns:a16="http://schemas.microsoft.com/office/drawing/2014/main" val="1573997882"/>
                    </a:ext>
                  </a:extLst>
                </a:gridCol>
                <a:gridCol w="751904">
                  <a:extLst>
                    <a:ext uri="{9D8B030D-6E8A-4147-A177-3AD203B41FA5}">
                      <a16:colId xmlns:a16="http://schemas.microsoft.com/office/drawing/2014/main" val="1788831781"/>
                    </a:ext>
                  </a:extLst>
                </a:gridCol>
              </a:tblGrid>
              <a:tr h="647749"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-50" dirty="0">
                          <a:solidFill>
                            <a:schemeClr val="bg1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구분</a:t>
                      </a:r>
                    </a:p>
                  </a:txBody>
                  <a:tcPr marL="88180" marR="88180" marT="44090" marB="44090" anchor="ctr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A3967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kern="0" spc="-50" dirty="0">
                          <a:solidFill>
                            <a:schemeClr val="bg1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2022</a:t>
                      </a:r>
                      <a:r>
                        <a:rPr lang="ko-KR" altLang="en-US" sz="1200" b="1" kern="0" spc="-50" dirty="0">
                          <a:solidFill>
                            <a:schemeClr val="bg1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년 현행</a:t>
                      </a:r>
                    </a:p>
                  </a:txBody>
                  <a:tcPr marL="88180" marR="88180" marT="44090" marB="44090" anchor="ctr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A396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kern="0" spc="-50" dirty="0">
                          <a:solidFill>
                            <a:schemeClr val="bg1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1-A</a:t>
                      </a:r>
                      <a:r>
                        <a:rPr lang="ko-KR" altLang="en-US" sz="1200" b="1" kern="0" spc="-50" dirty="0">
                          <a:solidFill>
                            <a:schemeClr val="bg1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안 요율표</a:t>
                      </a:r>
                    </a:p>
                  </a:txBody>
                  <a:tcPr marL="88180" marR="88180" marT="44090" marB="44090" anchor="ctr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A396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kern="0" spc="-50" dirty="0">
                          <a:solidFill>
                            <a:schemeClr val="bg1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2-A</a:t>
                      </a:r>
                      <a:r>
                        <a:rPr lang="ko-KR" altLang="en-US" sz="1200" b="1" kern="0" spc="-50" dirty="0">
                          <a:solidFill>
                            <a:schemeClr val="bg1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안</a:t>
                      </a:r>
                      <a:endParaRPr lang="en-US" altLang="ko-KR" sz="1200" b="1" kern="0" spc="-50" dirty="0">
                        <a:solidFill>
                          <a:schemeClr val="bg1"/>
                        </a:solidFill>
                        <a:effectLst/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-50" dirty="0">
                          <a:solidFill>
                            <a:schemeClr val="bg1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요율표</a:t>
                      </a:r>
                    </a:p>
                  </a:txBody>
                  <a:tcPr marL="88180" marR="88180" marT="44090" marB="44090" anchor="ctr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A396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07939327"/>
                  </a:ext>
                </a:extLst>
              </a:tr>
              <a:tr h="386789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-150" dirty="0">
                          <a:solidFill>
                            <a:srgbClr val="000000"/>
                          </a:solidFill>
                          <a:effectLst/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가정용</a:t>
                      </a:r>
                      <a:endParaRPr lang="ko-KR" altLang="en-US" sz="1200" kern="0" spc="-50" dirty="0">
                        <a:solidFill>
                          <a:srgbClr val="000000"/>
                        </a:solidFill>
                        <a:effectLst/>
                        <a:latin typeface="나눔스퀘어 Bold" panose="020B0600000101010101" pitchFamily="50" charset="-127"/>
                        <a:ea typeface="나눔스퀘어 Bold" panose="020B0600000101010101" pitchFamily="50" charset="-127"/>
                      </a:endParaRPr>
                    </a:p>
                  </a:txBody>
                  <a:tcPr marL="88180" marR="88180" marT="44090" marB="44090" anchor="ctr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0" i="0" u="none" strike="noStrike" dirty="0">
                          <a:effectLst/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톤당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0" i="0" u="none" strike="noStrike" dirty="0">
                          <a:effectLst/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470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70000"/>
                        </a:lnSpc>
                      </a:pPr>
                      <a:r>
                        <a:rPr lang="en-US" altLang="ko-KR" sz="1100" b="1" dirty="0"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470</a:t>
                      </a:r>
                      <a:endParaRPr lang="ko-KR" altLang="en-US" sz="1100" b="1" dirty="0">
                        <a:latin typeface="나눔스퀘어 Bold" panose="020B0600000101010101" pitchFamily="50" charset="-127"/>
                        <a:ea typeface="나눔스퀘어 Bold" panose="020B0600000101010101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7CC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70000"/>
                        </a:lnSpc>
                      </a:pPr>
                      <a:r>
                        <a:rPr lang="en-US" altLang="ko-KR" sz="1100" b="1" dirty="0"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470</a:t>
                      </a:r>
                      <a:endParaRPr lang="ko-KR" altLang="en-US" sz="1100" b="1" dirty="0">
                        <a:latin typeface="나눔스퀘어 Bold" panose="020B0600000101010101" pitchFamily="50" charset="-127"/>
                        <a:ea typeface="나눔스퀘어 Bold" panose="020B0600000101010101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7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99972031"/>
                  </a:ext>
                </a:extLst>
              </a:tr>
              <a:tr h="422364">
                <a:tc rowSpan="5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-150" dirty="0">
                          <a:solidFill>
                            <a:srgbClr val="000000"/>
                          </a:solidFill>
                          <a:effectLst/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일반용</a:t>
                      </a:r>
                      <a:endParaRPr lang="ko-KR" altLang="en-US" sz="1200" kern="0" spc="-50" dirty="0">
                        <a:solidFill>
                          <a:srgbClr val="000000"/>
                        </a:solidFill>
                        <a:effectLst/>
                        <a:latin typeface="나눔스퀘어 Bold" panose="020B0600000101010101" pitchFamily="50" charset="-127"/>
                        <a:ea typeface="나눔스퀘어 Bold" panose="020B0600000101010101" pitchFamily="50" charset="-127"/>
                      </a:endParaRPr>
                    </a:p>
                  </a:txBody>
                  <a:tcPr marL="88180" marR="88180" marT="44090" marB="44090" anchor="ctr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0" i="0" u="none" strike="noStrike" dirty="0">
                          <a:effectLst/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일반용</a:t>
                      </a:r>
                      <a:endParaRPr lang="en-US" altLang="ko-KR" sz="1100" b="0" i="0" u="none" strike="noStrike" dirty="0">
                        <a:effectLst/>
                        <a:latin typeface="나눔스퀘어 Bold" panose="020B0600000101010101" pitchFamily="50" charset="-127"/>
                        <a:ea typeface="나눔스퀘어 Bold" panose="020B0600000101010101" pitchFamily="50" charset="-127"/>
                      </a:endParaRPr>
                    </a:p>
                    <a:p>
                      <a:pPr algn="ctr" fontAlgn="ctr"/>
                      <a:r>
                        <a:rPr lang="en-US" altLang="ko-KR" sz="1100" b="0" i="0" u="none" strike="noStrike" dirty="0">
                          <a:effectLst/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(1~300)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0" i="0" u="none" strike="noStrike" dirty="0">
                          <a:effectLst/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870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70000"/>
                        </a:lnSpc>
                      </a:pPr>
                      <a:r>
                        <a:rPr lang="en-US" altLang="ko-KR" sz="1100" b="1" dirty="0"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870</a:t>
                      </a:r>
                      <a:endParaRPr lang="ko-KR" altLang="en-US" sz="1100" b="1" dirty="0">
                        <a:latin typeface="나눔스퀘어 Bold" panose="020B0600000101010101" pitchFamily="50" charset="-127"/>
                        <a:ea typeface="나눔스퀘어 Bold" panose="020B0600000101010101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7CC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latinLnBrk="1">
                        <a:lnSpc>
                          <a:spcPct val="70000"/>
                        </a:lnSpc>
                      </a:pPr>
                      <a:r>
                        <a:rPr lang="en-US" altLang="ko-KR" sz="1100" b="1" dirty="0"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960</a:t>
                      </a:r>
                      <a:endParaRPr lang="ko-KR" altLang="en-US" sz="1100" b="1" dirty="0">
                        <a:latin typeface="나눔스퀘어 Bold" panose="020B0600000101010101" pitchFamily="50" charset="-127"/>
                        <a:ea typeface="나눔스퀘어 Bold" panose="020B0600000101010101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7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67396629"/>
                  </a:ext>
                </a:extLst>
              </a:tr>
              <a:tr h="42236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0" i="0" u="none" strike="noStrike" dirty="0">
                          <a:effectLst/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일반용</a:t>
                      </a:r>
                      <a:endParaRPr lang="en-US" altLang="ko-KR" sz="1100" b="0" i="0" u="none" strike="noStrike" dirty="0">
                        <a:effectLst/>
                        <a:latin typeface="나눔스퀘어 Bold" panose="020B0600000101010101" pitchFamily="50" charset="-127"/>
                        <a:ea typeface="나눔스퀘어 Bold" panose="020B0600000101010101" pitchFamily="50" charset="-127"/>
                      </a:endParaRPr>
                    </a:p>
                    <a:p>
                      <a:pPr algn="ctr" fontAlgn="ctr"/>
                      <a:r>
                        <a:rPr lang="en-US" altLang="ko-KR" sz="1100" b="0" i="0" u="none" strike="noStrike" dirty="0">
                          <a:effectLst/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(301</a:t>
                      </a:r>
                      <a:r>
                        <a:rPr lang="ko-KR" altLang="en-US" sz="1100" b="0" i="0" u="none" strike="noStrike" dirty="0">
                          <a:effectLst/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이상</a:t>
                      </a:r>
                      <a:r>
                        <a:rPr lang="en-US" altLang="ko-KR" sz="1100" b="0" i="0" u="none" strike="noStrike" dirty="0">
                          <a:effectLst/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)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0" i="0" u="none" strike="noStrike">
                          <a:effectLst/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1,120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70000"/>
                        </a:lnSpc>
                      </a:pPr>
                      <a:r>
                        <a:rPr lang="en-US" altLang="ko-KR" sz="1100" b="1" dirty="0"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1,120</a:t>
                      </a:r>
                      <a:endParaRPr lang="ko-KR" altLang="en-US" sz="1100" b="1" dirty="0">
                        <a:latin typeface="나눔스퀘어 Bold" panose="020B0600000101010101" pitchFamily="50" charset="-127"/>
                        <a:ea typeface="나눔스퀘어 Bold" panose="020B0600000101010101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7CC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latinLnBrk="1">
                        <a:lnSpc>
                          <a:spcPct val="70000"/>
                        </a:lnSpc>
                      </a:pPr>
                      <a:endParaRPr lang="ko-KR" altLang="en-US" sz="1100" b="1" dirty="0">
                        <a:latin typeface="나눔스퀘어 Bold" panose="020B0600000101010101" pitchFamily="50" charset="-127"/>
                        <a:ea typeface="나눔스퀘어 Bold" panose="020B0600000101010101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7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71534619"/>
                  </a:ext>
                </a:extLst>
              </a:tr>
              <a:tr h="42236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0" i="0" u="none" strike="noStrike" spc="-100" baseline="0" dirty="0">
                          <a:effectLst/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군부대</a:t>
                      </a:r>
                      <a:r>
                        <a:rPr lang="en-US" altLang="ko-KR" sz="1100" b="0" i="0" u="none" strike="noStrike" spc="-100" baseline="0" dirty="0">
                          <a:effectLst/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,</a:t>
                      </a:r>
                      <a:r>
                        <a:rPr lang="ko-KR" altLang="en-US" sz="1100" b="0" i="0" u="none" strike="noStrike" spc="-100" baseline="0" dirty="0">
                          <a:effectLst/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제조업체 </a:t>
                      </a:r>
                      <a:r>
                        <a:rPr lang="en-US" altLang="ko-KR" sz="1100" b="0" i="0" u="none" strike="noStrike" spc="-100" baseline="0" dirty="0">
                          <a:effectLst/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(1~300)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0" i="0" u="none" strike="noStrike" dirty="0">
                          <a:effectLst/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870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latinLnBrk="1">
                        <a:lnSpc>
                          <a:spcPct val="70000"/>
                        </a:lnSpc>
                      </a:pPr>
                      <a:r>
                        <a:rPr lang="en-US" altLang="ko-KR" sz="1100" b="1" dirty="0"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930</a:t>
                      </a:r>
                      <a:endParaRPr lang="ko-KR" altLang="en-US" sz="1100" b="1" dirty="0">
                        <a:latin typeface="나눔스퀘어 Bold" panose="020B0600000101010101" pitchFamily="50" charset="-127"/>
                        <a:ea typeface="나눔스퀘어 Bold" panose="020B0600000101010101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7CC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latinLnBrk="1">
                        <a:lnSpc>
                          <a:spcPct val="70000"/>
                        </a:lnSpc>
                      </a:pPr>
                      <a:r>
                        <a:rPr lang="en-US" altLang="ko-KR" sz="1100" b="1" dirty="0"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960</a:t>
                      </a:r>
                      <a:endParaRPr lang="ko-KR" altLang="en-US" sz="1100" b="1" dirty="0">
                        <a:latin typeface="나눔스퀘어 Bold" panose="020B0600000101010101" pitchFamily="50" charset="-127"/>
                        <a:ea typeface="나눔스퀘어 Bold" panose="020B0600000101010101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7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85664746"/>
                  </a:ext>
                </a:extLst>
              </a:tr>
              <a:tr h="42236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0" i="0" u="none" strike="noStrike" spc="-100" baseline="0" dirty="0">
                          <a:effectLst/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군부대</a:t>
                      </a:r>
                      <a:r>
                        <a:rPr lang="en-US" altLang="ko-KR" sz="1100" b="0" i="0" u="none" strike="noStrike" spc="-100" baseline="0" dirty="0">
                          <a:effectLst/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,</a:t>
                      </a:r>
                      <a:r>
                        <a:rPr lang="ko-KR" altLang="en-US" sz="1100" b="0" i="0" u="none" strike="noStrike" spc="-100" baseline="0" dirty="0">
                          <a:effectLst/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제조업체 </a:t>
                      </a:r>
                      <a:r>
                        <a:rPr lang="en-US" altLang="ko-KR" sz="1100" b="0" i="0" u="none" strike="noStrike" spc="-100" baseline="0" dirty="0">
                          <a:effectLst/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(301</a:t>
                      </a:r>
                      <a:r>
                        <a:rPr lang="ko-KR" altLang="en-US" sz="1100" b="0" i="0" u="none" strike="noStrike" spc="-100" baseline="0" dirty="0">
                          <a:effectLst/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이상</a:t>
                      </a:r>
                      <a:r>
                        <a:rPr lang="en-US" altLang="ko-KR" sz="1100" b="0" i="0" u="none" strike="noStrike" spc="-100" baseline="0" dirty="0">
                          <a:effectLst/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)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0" i="0" u="none" strike="noStrike" dirty="0">
                          <a:effectLst/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940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 latinLnBrk="1">
                        <a:lnSpc>
                          <a:spcPct val="70000"/>
                        </a:lnSpc>
                      </a:pPr>
                      <a:endParaRPr lang="ko-KR" altLang="en-US" sz="1050" b="1" dirty="0"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7CC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latinLnBrk="1">
                        <a:lnSpc>
                          <a:spcPct val="70000"/>
                        </a:lnSpc>
                      </a:pPr>
                      <a:endParaRPr lang="ko-KR" altLang="en-US" sz="1100" b="1" dirty="0">
                        <a:latin typeface="나눔스퀘어 Bold" panose="020B0600000101010101" pitchFamily="50" charset="-127"/>
                        <a:ea typeface="나눔스퀘어 Bold" panose="020B0600000101010101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7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42401881"/>
                  </a:ext>
                </a:extLst>
              </a:tr>
              <a:tr h="42236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0" i="0" u="none" strike="noStrike" dirty="0">
                          <a:effectLst/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학교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0" i="0" u="none" strike="noStrike" dirty="0">
                          <a:effectLst/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830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70000"/>
                        </a:lnSpc>
                      </a:pPr>
                      <a:r>
                        <a:rPr lang="en-US" altLang="ko-KR" sz="1100" b="1" dirty="0"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830</a:t>
                      </a:r>
                      <a:endParaRPr lang="ko-KR" altLang="en-US" sz="1100" b="1" dirty="0">
                        <a:latin typeface="나눔스퀘어 Bold" panose="020B0600000101010101" pitchFamily="50" charset="-127"/>
                        <a:ea typeface="나눔스퀘어 Bold" panose="020B0600000101010101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7CC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70000"/>
                        </a:lnSpc>
                      </a:pPr>
                      <a:r>
                        <a:rPr lang="en-US" altLang="ko-KR" sz="1100" b="1" dirty="0"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960</a:t>
                      </a:r>
                      <a:endParaRPr lang="ko-KR" altLang="en-US" sz="1100" b="1" dirty="0">
                        <a:latin typeface="나눔스퀘어 Bold" panose="020B0600000101010101" pitchFamily="50" charset="-127"/>
                        <a:ea typeface="나눔스퀘어 Bold" panose="020B0600000101010101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7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34638539"/>
                  </a:ext>
                </a:extLst>
              </a:tr>
              <a:tr h="386789">
                <a:tc rowSpan="3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-150" dirty="0">
                          <a:solidFill>
                            <a:srgbClr val="000000"/>
                          </a:solidFill>
                          <a:effectLst/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욕탕용</a:t>
                      </a:r>
                      <a:endParaRPr lang="ko-KR" altLang="en-US" sz="1200" kern="0" spc="-50" dirty="0">
                        <a:solidFill>
                          <a:srgbClr val="000000"/>
                        </a:solidFill>
                        <a:effectLst/>
                        <a:latin typeface="나눔스퀘어 Bold" panose="020B0600000101010101" pitchFamily="50" charset="-127"/>
                        <a:ea typeface="나눔스퀘어 Bold" panose="020B0600000101010101" pitchFamily="50" charset="-127"/>
                      </a:endParaRPr>
                    </a:p>
                  </a:txBody>
                  <a:tcPr marL="88180" marR="88180" marT="44090" marB="44090" anchor="ctr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0" i="0" u="none" strike="noStrike">
                          <a:effectLst/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1~1000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0" i="0" u="none" strike="noStrike" dirty="0">
                          <a:effectLst/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590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latinLnBrk="1">
                        <a:lnSpc>
                          <a:spcPct val="70000"/>
                        </a:lnSpc>
                      </a:pPr>
                      <a:r>
                        <a:rPr lang="en-US" altLang="ko-KR" sz="1100" b="1" dirty="0"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740</a:t>
                      </a:r>
                      <a:endParaRPr lang="ko-KR" altLang="en-US" sz="1100" b="1" dirty="0">
                        <a:latin typeface="나눔스퀘어 Bold" panose="020B0600000101010101" pitchFamily="50" charset="-127"/>
                        <a:ea typeface="나눔스퀘어 Bold" panose="020B0600000101010101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7CC"/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 latinLnBrk="1">
                        <a:lnSpc>
                          <a:spcPct val="70000"/>
                        </a:lnSpc>
                      </a:pPr>
                      <a:r>
                        <a:rPr lang="en-US" altLang="ko-KR" sz="1100" b="1" dirty="0"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770</a:t>
                      </a:r>
                      <a:endParaRPr lang="ko-KR" altLang="en-US" sz="1100" b="1" dirty="0">
                        <a:latin typeface="나눔스퀘어 Bold" panose="020B0600000101010101" pitchFamily="50" charset="-127"/>
                        <a:ea typeface="나눔스퀘어 Bold" panose="020B0600000101010101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7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2324583"/>
                  </a:ext>
                </a:extLst>
              </a:tr>
              <a:tr h="38678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0" i="0" u="none" strike="noStrike" dirty="0">
                          <a:effectLst/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1001~3000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0" i="0" u="none" strike="noStrike" dirty="0">
                          <a:effectLst/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810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 latinLnBrk="1">
                        <a:lnSpc>
                          <a:spcPct val="70000"/>
                        </a:lnSpc>
                      </a:pPr>
                      <a:endParaRPr lang="ko-KR" altLang="en-US" sz="1050" b="1" dirty="0"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7CC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latinLnBrk="1">
                        <a:lnSpc>
                          <a:spcPct val="70000"/>
                        </a:lnSpc>
                      </a:pPr>
                      <a:endParaRPr lang="ko-KR" altLang="en-US" sz="1000" dirty="0"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7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82048096"/>
                  </a:ext>
                </a:extLst>
              </a:tr>
              <a:tr h="38678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0" i="0" u="none" strike="noStrike" dirty="0">
                          <a:effectLst/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3001</a:t>
                      </a:r>
                      <a:r>
                        <a:rPr lang="ko-KR" altLang="en-US" sz="1100" b="0" i="0" u="none" strike="noStrike" dirty="0">
                          <a:effectLst/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이상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0" i="0" u="none" strike="noStrike" dirty="0">
                          <a:effectLst/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990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70000"/>
                        </a:lnSpc>
                      </a:pPr>
                      <a:r>
                        <a:rPr lang="en-US" altLang="ko-KR" sz="1100" b="1" dirty="0"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990</a:t>
                      </a:r>
                      <a:endParaRPr lang="ko-KR" altLang="en-US" sz="1100" b="1" dirty="0">
                        <a:latin typeface="나눔스퀘어 Bold" panose="020B0600000101010101" pitchFamily="50" charset="-127"/>
                        <a:ea typeface="나눔스퀘어 Bold" panose="020B0600000101010101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7CC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latinLnBrk="1">
                        <a:lnSpc>
                          <a:spcPct val="70000"/>
                        </a:lnSpc>
                      </a:pPr>
                      <a:endParaRPr lang="ko-KR" altLang="en-US" sz="1000" dirty="0"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7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13500774"/>
                  </a:ext>
                </a:extLst>
              </a:tr>
            </a:tbl>
          </a:graphicData>
        </a:graphic>
      </p:graphicFrame>
      <p:sp>
        <p:nvSpPr>
          <p:cNvPr id="10" name="Rectangle 7">
            <a:extLst>
              <a:ext uri="{FF2B5EF4-FFF2-40B4-BE49-F238E27FC236}">
                <a16:creationId xmlns:a16="http://schemas.microsoft.com/office/drawing/2014/main" id="{15F44BAE-55F9-6685-D1EB-9CA9241CFEDF}"/>
              </a:ext>
            </a:extLst>
          </p:cNvPr>
          <p:cNvSpPr>
            <a:spLocks noChangeArrowheads="1"/>
          </p:cNvSpPr>
          <p:nvPr/>
        </p:nvSpPr>
        <p:spPr bwMode="auto">
          <a:xfrm>
            <a:off x="5872480" y="1501403"/>
            <a:ext cx="1860560" cy="346485"/>
          </a:xfrm>
          <a:prstGeom prst="rect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2700000" scaled="1"/>
          </a:gradFill>
          <a:ln w="9525">
            <a:noFill/>
            <a:miter lim="800000"/>
            <a:headEnd/>
            <a:tailEnd/>
          </a:ln>
          <a:effectLst>
            <a:outerShdw dist="71842" dir="2700000" algn="ctr" rotWithShape="0">
              <a:srgbClr val="000000">
                <a:alpha val="30000"/>
              </a:srgbClr>
            </a:outerShdw>
          </a:effectLst>
        </p:spPr>
        <p:txBody>
          <a:bodyPr wrap="none" anchor="ctr"/>
          <a:lstStyle/>
          <a:p>
            <a:pPr algn="ctr">
              <a:defRPr/>
            </a:pPr>
            <a:r>
              <a:rPr lang="en-US" altLang="ko-KR" sz="1600" b="0" dirty="0">
                <a:solidFill>
                  <a:srgbClr val="FFFFFF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1-A</a:t>
            </a:r>
            <a:r>
              <a:rPr lang="ko-KR" altLang="en-US" sz="1600" dirty="0">
                <a:solidFill>
                  <a:srgbClr val="FFFFFF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안</a:t>
            </a:r>
            <a:endParaRPr lang="ko-KR" altLang="en-US" sz="1600" b="0" dirty="0">
              <a:solidFill>
                <a:srgbClr val="FFFFFF"/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</a:endParaRPr>
          </a:p>
        </p:txBody>
      </p:sp>
      <p:sp>
        <p:nvSpPr>
          <p:cNvPr id="11" name="Rectangle 7">
            <a:extLst>
              <a:ext uri="{FF2B5EF4-FFF2-40B4-BE49-F238E27FC236}">
                <a16:creationId xmlns:a16="http://schemas.microsoft.com/office/drawing/2014/main" id="{F22749F9-C5A8-D829-4006-821C45154B38}"/>
              </a:ext>
            </a:extLst>
          </p:cNvPr>
          <p:cNvSpPr>
            <a:spLocks noChangeArrowheads="1"/>
          </p:cNvSpPr>
          <p:nvPr/>
        </p:nvSpPr>
        <p:spPr bwMode="auto">
          <a:xfrm>
            <a:off x="9333161" y="1513199"/>
            <a:ext cx="1901194" cy="369333"/>
          </a:xfrm>
          <a:prstGeom prst="rect">
            <a:avLst/>
          </a:prstGeom>
          <a:gradFill rotWithShape="0">
            <a:gsLst>
              <a:gs pos="0">
                <a:schemeClr val="accent5"/>
              </a:gs>
              <a:gs pos="100000">
                <a:schemeClr val="accent5">
                  <a:lumMod val="50000"/>
                </a:schemeClr>
              </a:gs>
            </a:gsLst>
            <a:lin ang="2700000" scaled="1"/>
          </a:gradFill>
          <a:ln w="9525">
            <a:noFill/>
            <a:miter lim="800000"/>
            <a:headEnd/>
            <a:tailEnd/>
          </a:ln>
          <a:effectLst>
            <a:outerShdw dist="71842" dir="2700000" algn="ctr" rotWithShape="0">
              <a:srgbClr val="000000">
                <a:alpha val="30000"/>
              </a:srgbClr>
            </a:outerShdw>
          </a:effectLst>
        </p:spPr>
        <p:txBody>
          <a:bodyPr wrap="none" anchor="ctr"/>
          <a:lstStyle/>
          <a:p>
            <a:pPr algn="ctr">
              <a:defRPr/>
            </a:pPr>
            <a:r>
              <a:rPr lang="en-US" altLang="ko-KR" sz="1600" b="0" dirty="0">
                <a:solidFill>
                  <a:srgbClr val="FFFFFF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2-A</a:t>
            </a:r>
            <a:r>
              <a:rPr lang="ko-KR" altLang="en-US" sz="1600" b="0" dirty="0">
                <a:solidFill>
                  <a:srgbClr val="FFFFFF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안</a:t>
            </a:r>
          </a:p>
        </p:txBody>
      </p:sp>
      <p:sp>
        <p:nvSpPr>
          <p:cNvPr id="12" name="Line 8">
            <a:extLst>
              <a:ext uri="{FF2B5EF4-FFF2-40B4-BE49-F238E27FC236}">
                <a16:creationId xmlns:a16="http://schemas.microsoft.com/office/drawing/2014/main" id="{354BFE27-B39E-0CDB-30A5-7FCB8BDCD226}"/>
              </a:ext>
            </a:extLst>
          </p:cNvPr>
          <p:cNvSpPr>
            <a:spLocks noChangeShapeType="1"/>
          </p:cNvSpPr>
          <p:nvPr/>
        </p:nvSpPr>
        <p:spPr bwMode="gray">
          <a:xfrm rot="5400000" flipV="1">
            <a:off x="6214982" y="4212550"/>
            <a:ext cx="4500000" cy="10301"/>
          </a:xfrm>
          <a:prstGeom prst="line">
            <a:avLst/>
          </a:prstGeom>
          <a:noFill/>
          <a:ln w="9525" cap="rnd">
            <a:solidFill>
              <a:schemeClr val="tx1"/>
            </a:solidFill>
            <a:prstDash val="sysDot"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ko-KR" altLang="en-US"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</p:txBody>
      </p:sp>
      <p:grpSp>
        <p:nvGrpSpPr>
          <p:cNvPr id="36" name="Group 36">
            <a:extLst>
              <a:ext uri="{FF2B5EF4-FFF2-40B4-BE49-F238E27FC236}">
                <a16:creationId xmlns:a16="http://schemas.microsoft.com/office/drawing/2014/main" id="{FD5EBB2E-1B40-E34A-B174-A603FE7F864B}"/>
              </a:ext>
            </a:extLst>
          </p:cNvPr>
          <p:cNvGrpSpPr>
            <a:grpSpLocks/>
          </p:cNvGrpSpPr>
          <p:nvPr/>
        </p:nvGrpSpPr>
        <p:grpSpPr bwMode="auto">
          <a:xfrm>
            <a:off x="677185" y="1716810"/>
            <a:ext cx="231942" cy="244475"/>
            <a:chOff x="3325" y="2011"/>
            <a:chExt cx="1208" cy="1333"/>
          </a:xfrm>
        </p:grpSpPr>
        <p:sp>
          <p:nvSpPr>
            <p:cNvPr id="37" name="Freeform 37">
              <a:extLst>
                <a:ext uri="{FF2B5EF4-FFF2-40B4-BE49-F238E27FC236}">
                  <a16:creationId xmlns:a16="http://schemas.microsoft.com/office/drawing/2014/main" id="{255DA843-4515-2916-5537-07821123724A}"/>
                </a:ext>
              </a:extLst>
            </p:cNvPr>
            <p:cNvSpPr>
              <a:spLocks/>
            </p:cNvSpPr>
            <p:nvPr/>
          </p:nvSpPr>
          <p:spPr bwMode="auto">
            <a:xfrm>
              <a:off x="3325" y="2560"/>
              <a:ext cx="766" cy="784"/>
            </a:xfrm>
            <a:custGeom>
              <a:avLst/>
              <a:gdLst>
                <a:gd name="T0" fmla="*/ 1 w 1132"/>
                <a:gd name="T1" fmla="*/ 1 h 1158"/>
                <a:gd name="T2" fmla="*/ 1 w 1132"/>
                <a:gd name="T3" fmla="*/ 1 h 1158"/>
                <a:gd name="T4" fmla="*/ 0 w 1132"/>
                <a:gd name="T5" fmla="*/ 0 h 1158"/>
                <a:gd name="T6" fmla="*/ 1 w 1132"/>
                <a:gd name="T7" fmla="*/ 1 h 1158"/>
                <a:gd name="T8" fmla="*/ 1 w 1132"/>
                <a:gd name="T9" fmla="*/ 1 h 115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132"/>
                <a:gd name="T16" fmla="*/ 0 h 1158"/>
                <a:gd name="T17" fmla="*/ 1132 w 1132"/>
                <a:gd name="T18" fmla="*/ 1158 h 115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132" h="1158">
                  <a:moveTo>
                    <a:pt x="1132" y="1158"/>
                  </a:moveTo>
                  <a:lnTo>
                    <a:pt x="246" y="645"/>
                  </a:lnTo>
                  <a:lnTo>
                    <a:pt x="0" y="0"/>
                  </a:lnTo>
                  <a:lnTo>
                    <a:pt x="959" y="527"/>
                  </a:lnTo>
                  <a:lnTo>
                    <a:pt x="1132" y="1158"/>
                  </a:lnTo>
                  <a:close/>
                </a:path>
              </a:pathLst>
            </a:custGeom>
            <a:solidFill>
              <a:srgbClr val="004074"/>
            </a:solidFill>
            <a:ln w="1587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ko-KR" altLang="en-US" dirty="0">
                <a:ea typeface="맑은 고딕" panose="020B0503020000020004" pitchFamily="50" charset="-127"/>
              </a:endParaRPr>
            </a:p>
          </p:txBody>
        </p:sp>
        <p:sp>
          <p:nvSpPr>
            <p:cNvPr id="38" name="Freeform 38">
              <a:extLst>
                <a:ext uri="{FF2B5EF4-FFF2-40B4-BE49-F238E27FC236}">
                  <a16:creationId xmlns:a16="http://schemas.microsoft.com/office/drawing/2014/main" id="{9F0F0C68-809E-3FA2-6CA3-D5EF8286C0D7}"/>
                </a:ext>
              </a:extLst>
            </p:cNvPr>
            <p:cNvSpPr>
              <a:spLocks/>
            </p:cNvSpPr>
            <p:nvPr/>
          </p:nvSpPr>
          <p:spPr bwMode="auto">
            <a:xfrm>
              <a:off x="3325" y="2011"/>
              <a:ext cx="1136" cy="906"/>
            </a:xfrm>
            <a:custGeom>
              <a:avLst/>
              <a:gdLst>
                <a:gd name="T0" fmla="*/ 1 w 1680"/>
                <a:gd name="T1" fmla="*/ 1 h 1339"/>
                <a:gd name="T2" fmla="*/ 0 w 1680"/>
                <a:gd name="T3" fmla="*/ 1 h 1339"/>
                <a:gd name="T4" fmla="*/ 1 w 1680"/>
                <a:gd name="T5" fmla="*/ 0 h 1339"/>
                <a:gd name="T6" fmla="*/ 1 w 1680"/>
                <a:gd name="T7" fmla="*/ 1 h 1339"/>
                <a:gd name="T8" fmla="*/ 1 w 1680"/>
                <a:gd name="T9" fmla="*/ 1 h 133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680"/>
                <a:gd name="T16" fmla="*/ 0 h 1339"/>
                <a:gd name="T17" fmla="*/ 1680 w 1680"/>
                <a:gd name="T18" fmla="*/ 1339 h 133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680" h="1339">
                  <a:moveTo>
                    <a:pt x="959" y="1339"/>
                  </a:moveTo>
                  <a:lnTo>
                    <a:pt x="0" y="812"/>
                  </a:lnTo>
                  <a:lnTo>
                    <a:pt x="726" y="0"/>
                  </a:lnTo>
                  <a:lnTo>
                    <a:pt x="1680" y="463"/>
                  </a:lnTo>
                  <a:lnTo>
                    <a:pt x="959" y="1339"/>
                  </a:lnTo>
                  <a:close/>
                </a:path>
              </a:pathLst>
            </a:custGeom>
            <a:solidFill>
              <a:srgbClr val="2A79D0"/>
            </a:solidFill>
            <a:ln w="1587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ko-KR" altLang="en-US" dirty="0">
                <a:ea typeface="맑은 고딕" panose="020B0503020000020004" pitchFamily="50" charset="-127"/>
              </a:endParaRPr>
            </a:p>
          </p:txBody>
        </p:sp>
        <p:sp>
          <p:nvSpPr>
            <p:cNvPr id="39" name="Freeform 39">
              <a:extLst>
                <a:ext uri="{FF2B5EF4-FFF2-40B4-BE49-F238E27FC236}">
                  <a16:creationId xmlns:a16="http://schemas.microsoft.com/office/drawing/2014/main" id="{DDAF30CC-D297-40FD-39AF-C082335C9ED2}"/>
                </a:ext>
              </a:extLst>
            </p:cNvPr>
            <p:cNvSpPr>
              <a:spLocks/>
            </p:cNvSpPr>
            <p:nvPr/>
          </p:nvSpPr>
          <p:spPr bwMode="auto">
            <a:xfrm>
              <a:off x="3974" y="2324"/>
              <a:ext cx="559" cy="1020"/>
            </a:xfrm>
            <a:custGeom>
              <a:avLst/>
              <a:gdLst>
                <a:gd name="T0" fmla="*/ 1 w 827"/>
                <a:gd name="T1" fmla="*/ 0 h 1507"/>
                <a:gd name="T2" fmla="*/ 1 w 827"/>
                <a:gd name="T3" fmla="*/ 1 h 1507"/>
                <a:gd name="T4" fmla="*/ 1 w 827"/>
                <a:gd name="T5" fmla="*/ 1 h 1507"/>
                <a:gd name="T6" fmla="*/ 0 w 827"/>
                <a:gd name="T7" fmla="*/ 1 h 1507"/>
                <a:gd name="T8" fmla="*/ 1 w 827"/>
                <a:gd name="T9" fmla="*/ 0 h 150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27"/>
                <a:gd name="T16" fmla="*/ 0 h 1507"/>
                <a:gd name="T17" fmla="*/ 827 w 827"/>
                <a:gd name="T18" fmla="*/ 1507 h 1507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27" h="1507">
                  <a:moveTo>
                    <a:pt x="721" y="0"/>
                  </a:moveTo>
                  <a:lnTo>
                    <a:pt x="827" y="678"/>
                  </a:lnTo>
                  <a:lnTo>
                    <a:pt x="173" y="1507"/>
                  </a:lnTo>
                  <a:lnTo>
                    <a:pt x="0" y="876"/>
                  </a:lnTo>
                  <a:lnTo>
                    <a:pt x="721" y="0"/>
                  </a:lnTo>
                  <a:close/>
                </a:path>
              </a:pathLst>
            </a:custGeom>
            <a:solidFill>
              <a:srgbClr val="0061B2"/>
            </a:solidFill>
            <a:ln w="1587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ko-KR" altLang="en-US" dirty="0">
                <a:ea typeface="맑은 고딕" panose="020B0503020000020004" pitchFamily="50" charset="-127"/>
              </a:endParaRPr>
            </a:p>
          </p:txBody>
        </p:sp>
      </p:grpSp>
      <p:sp>
        <p:nvSpPr>
          <p:cNvPr id="40" name="TextBox 39">
            <a:extLst>
              <a:ext uri="{FF2B5EF4-FFF2-40B4-BE49-F238E27FC236}">
                <a16:creationId xmlns:a16="http://schemas.microsoft.com/office/drawing/2014/main" id="{C6FE793D-7F45-50C8-DC60-2BFE69FE000D}"/>
              </a:ext>
            </a:extLst>
          </p:cNvPr>
          <p:cNvSpPr txBox="1"/>
          <p:nvPr/>
        </p:nvSpPr>
        <p:spPr>
          <a:xfrm>
            <a:off x="986971" y="1647416"/>
            <a:ext cx="2982316" cy="33855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0" h="38100"/>
            </a:sp3d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1600" b="1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요율체계 개편 </a:t>
            </a:r>
            <a:r>
              <a:rPr lang="en-US" altLang="ko-KR" sz="1600" b="1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- </a:t>
            </a:r>
            <a:r>
              <a:rPr lang="ko-KR" altLang="en-US" sz="1600" b="1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요율표</a:t>
            </a:r>
            <a:endParaRPr lang="ko-KR" altLang="en-US" sz="1600" b="1" dirty="0">
              <a:solidFill>
                <a:srgbClr val="FF0000"/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7A538A19-2970-0014-1CCD-347589AC8DEB}"/>
              </a:ext>
            </a:extLst>
          </p:cNvPr>
          <p:cNvSpPr txBox="1"/>
          <p:nvPr/>
        </p:nvSpPr>
        <p:spPr>
          <a:xfrm>
            <a:off x="524552" y="6408240"/>
            <a:ext cx="2683748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900" dirty="0">
                <a:latin typeface="+mn-ea"/>
              </a:rPr>
              <a:t>* </a:t>
            </a:r>
            <a:r>
              <a:rPr lang="ko-KR" altLang="en-US" sz="900" dirty="0">
                <a:latin typeface="+mn-ea"/>
              </a:rPr>
              <a:t>일반용 </a:t>
            </a:r>
            <a:r>
              <a:rPr lang="en-US" altLang="ko-KR" sz="900" dirty="0">
                <a:latin typeface="+mn-ea"/>
              </a:rPr>
              <a:t>500㎥/</a:t>
            </a:r>
            <a:r>
              <a:rPr lang="ko-KR" altLang="en-US" sz="900" dirty="0">
                <a:latin typeface="+mn-ea"/>
              </a:rPr>
              <a:t>월</a:t>
            </a:r>
            <a:r>
              <a:rPr lang="en-US" altLang="ko-KR" sz="900" dirty="0">
                <a:latin typeface="+mn-ea"/>
              </a:rPr>
              <a:t>, </a:t>
            </a:r>
            <a:r>
              <a:rPr lang="ko-KR" altLang="en-US" sz="900" dirty="0">
                <a:latin typeface="+mn-ea"/>
              </a:rPr>
              <a:t>욕탕용 </a:t>
            </a:r>
            <a:r>
              <a:rPr lang="en-US" altLang="ko-KR" sz="900" dirty="0">
                <a:latin typeface="+mn-ea"/>
              </a:rPr>
              <a:t>4,000㎥/</a:t>
            </a:r>
            <a:r>
              <a:rPr lang="ko-KR" altLang="en-US" sz="900" dirty="0">
                <a:latin typeface="+mn-ea"/>
              </a:rPr>
              <a:t>월</a:t>
            </a:r>
            <a:r>
              <a:rPr lang="en-US" altLang="ko-KR" sz="900" dirty="0">
                <a:latin typeface="+mn-ea"/>
              </a:rPr>
              <a:t> </a:t>
            </a:r>
            <a:r>
              <a:rPr lang="ko-KR" altLang="en-US" sz="900" dirty="0">
                <a:latin typeface="+mn-ea"/>
              </a:rPr>
              <a:t>사용 가정</a:t>
            </a:r>
            <a:endParaRPr lang="ko-KR" altLang="en-US" sz="900" dirty="0"/>
          </a:p>
        </p:txBody>
      </p:sp>
      <p:sp>
        <p:nvSpPr>
          <p:cNvPr id="62" name="Line 8">
            <a:extLst>
              <a:ext uri="{FF2B5EF4-FFF2-40B4-BE49-F238E27FC236}">
                <a16:creationId xmlns:a16="http://schemas.microsoft.com/office/drawing/2014/main" id="{813A43F2-6F30-4231-26E6-10E1FEAF4E85}"/>
              </a:ext>
            </a:extLst>
          </p:cNvPr>
          <p:cNvSpPr>
            <a:spLocks noChangeShapeType="1"/>
          </p:cNvSpPr>
          <p:nvPr/>
        </p:nvSpPr>
        <p:spPr bwMode="gray">
          <a:xfrm>
            <a:off x="5107816" y="3139187"/>
            <a:ext cx="6660000" cy="0"/>
          </a:xfrm>
          <a:prstGeom prst="line">
            <a:avLst/>
          </a:prstGeom>
          <a:noFill/>
          <a:ln w="9525" cap="rnd">
            <a:solidFill>
              <a:schemeClr val="tx1"/>
            </a:solidFill>
            <a:prstDash val="sysDot"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ko-KR" altLang="en-US"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</p:txBody>
      </p:sp>
      <p:sp>
        <p:nvSpPr>
          <p:cNvPr id="64" name="TextBox 63">
            <a:extLst>
              <a:ext uri="{FF2B5EF4-FFF2-40B4-BE49-F238E27FC236}">
                <a16:creationId xmlns:a16="http://schemas.microsoft.com/office/drawing/2014/main" id="{56898D0D-75A7-36D2-FCA2-C03301C40785}"/>
              </a:ext>
            </a:extLst>
          </p:cNvPr>
          <p:cNvSpPr txBox="1"/>
          <p:nvPr/>
        </p:nvSpPr>
        <p:spPr>
          <a:xfrm>
            <a:off x="357869" y="113586"/>
            <a:ext cx="105813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dirty="0">
                <a:ln>
                  <a:solidFill>
                    <a:schemeClr val="bg2">
                      <a:lumMod val="50000"/>
                      <a:alpha val="15000"/>
                    </a:schemeClr>
                  </a:solidFill>
                </a:ln>
                <a:solidFill>
                  <a:schemeClr val="bg1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5. </a:t>
            </a:r>
            <a:r>
              <a:rPr lang="ko-KR" altLang="en-US" sz="2800" dirty="0">
                <a:ln>
                  <a:solidFill>
                    <a:schemeClr val="bg2">
                      <a:lumMod val="50000"/>
                      <a:alpha val="15000"/>
                    </a:schemeClr>
                  </a:solidFill>
                </a:ln>
                <a:solidFill>
                  <a:schemeClr val="bg1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인천광역시 상수도 요금체계 문제점 및 개선방안</a:t>
            </a:r>
          </a:p>
        </p:txBody>
      </p:sp>
      <p:sp>
        <p:nvSpPr>
          <p:cNvPr id="5" name="모서리가 둥근 직사각형 87">
            <a:extLst>
              <a:ext uri="{FF2B5EF4-FFF2-40B4-BE49-F238E27FC236}">
                <a16:creationId xmlns:a16="http://schemas.microsoft.com/office/drawing/2014/main" id="{DDD271BF-4B43-5506-0147-9289D23430D6}"/>
              </a:ext>
            </a:extLst>
          </p:cNvPr>
          <p:cNvSpPr/>
          <p:nvPr/>
        </p:nvSpPr>
        <p:spPr>
          <a:xfrm>
            <a:off x="1283486" y="3115152"/>
            <a:ext cx="3096000" cy="826928"/>
          </a:xfrm>
          <a:prstGeom prst="roundRect">
            <a:avLst/>
          </a:prstGeom>
          <a:noFill/>
          <a:ln w="19050" cap="flat" cmpd="sng" algn="ctr">
            <a:solidFill>
              <a:schemeClr val="accent6"/>
            </a:solidFill>
            <a:prstDash val="sys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4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모서리가 둥근 직사각형 87">
            <a:extLst>
              <a:ext uri="{FF2B5EF4-FFF2-40B4-BE49-F238E27FC236}">
                <a16:creationId xmlns:a16="http://schemas.microsoft.com/office/drawing/2014/main" id="{B54A5CF0-F5B2-25A1-5544-FD981E2B9AD8}"/>
              </a:ext>
            </a:extLst>
          </p:cNvPr>
          <p:cNvSpPr/>
          <p:nvPr/>
        </p:nvSpPr>
        <p:spPr>
          <a:xfrm>
            <a:off x="1283486" y="3973046"/>
            <a:ext cx="3096000" cy="826928"/>
          </a:xfrm>
          <a:prstGeom prst="roundRect">
            <a:avLst/>
          </a:prstGeom>
          <a:noFill/>
          <a:ln w="19050" cap="flat" cmpd="sng" algn="ctr">
            <a:solidFill>
              <a:schemeClr val="accent2"/>
            </a:solidFill>
            <a:prstDash val="sys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4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87">
            <a:extLst>
              <a:ext uri="{FF2B5EF4-FFF2-40B4-BE49-F238E27FC236}">
                <a16:creationId xmlns:a16="http://schemas.microsoft.com/office/drawing/2014/main" id="{E8165ED5-1A17-45D5-54AB-325D405B5950}"/>
              </a:ext>
            </a:extLst>
          </p:cNvPr>
          <p:cNvSpPr/>
          <p:nvPr/>
        </p:nvSpPr>
        <p:spPr>
          <a:xfrm>
            <a:off x="1271658" y="4831426"/>
            <a:ext cx="3096000" cy="358838"/>
          </a:xfrm>
          <a:prstGeom prst="roundRect">
            <a:avLst/>
          </a:prstGeom>
          <a:noFill/>
          <a:ln w="19050" cap="flat" cmpd="sng" algn="ctr">
            <a:solidFill>
              <a:srgbClr val="2B62C2"/>
            </a:solidFill>
            <a:prstDash val="sys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4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C64F8B76-0D2C-02A2-126A-6C596681DA35}"/>
              </a:ext>
            </a:extLst>
          </p:cNvPr>
          <p:cNvSpPr txBox="1"/>
          <p:nvPr/>
        </p:nvSpPr>
        <p:spPr>
          <a:xfrm>
            <a:off x="3208300" y="1912033"/>
            <a:ext cx="885559" cy="238363"/>
          </a:xfrm>
          <a:prstGeom prst="roundRect">
            <a:avLst/>
          </a:prstGeom>
          <a:gradFill flip="none" rotWithShape="1">
            <a:gsLst>
              <a:gs pos="0">
                <a:schemeClr val="accent1">
                  <a:lumMod val="67000"/>
                </a:schemeClr>
              </a:gs>
              <a:gs pos="48000">
                <a:schemeClr val="accent1">
                  <a:lumMod val="97000"/>
                  <a:lumOff val="3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lIns="0" tIns="0" rIns="0" bIns="0" rtlCol="0" anchor="ctr">
            <a:spAutoFit/>
          </a:bodyPr>
          <a:lstStyle>
            <a:defPPr>
              <a:defRPr lang="en-US"/>
            </a:defPPr>
            <a:lvl1pPr algn="ctr">
              <a:defRPr sz="3200">
                <a:latin typeface="나눔스퀘어 ExtraBold" panose="020B0600000101010101" pitchFamily="50" charset="-127"/>
                <a:ea typeface="나눔스퀘어 ExtraBold" panose="020B0600000101010101" pitchFamily="50" charset="-127"/>
              </a:defRPr>
            </a:lvl1pPr>
          </a:lstStyle>
          <a:p>
            <a:r>
              <a:rPr lang="ko-KR" altLang="en-US" sz="1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쳬계개선</a:t>
            </a:r>
            <a:endParaRPr lang="en-US" altLang="ko-KR" sz="1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anose="020B0604020202020204" pitchFamily="34" charset="0"/>
            </a:endParaRPr>
          </a:p>
        </p:txBody>
      </p:sp>
      <p:sp>
        <p:nvSpPr>
          <p:cNvPr id="16" name="Line 8">
            <a:extLst>
              <a:ext uri="{FF2B5EF4-FFF2-40B4-BE49-F238E27FC236}">
                <a16:creationId xmlns:a16="http://schemas.microsoft.com/office/drawing/2014/main" id="{8606AB71-F4DD-FEA0-C2F0-3085DAB7BCA1}"/>
              </a:ext>
            </a:extLst>
          </p:cNvPr>
          <p:cNvSpPr>
            <a:spLocks noChangeShapeType="1"/>
          </p:cNvSpPr>
          <p:nvPr/>
        </p:nvSpPr>
        <p:spPr bwMode="gray">
          <a:xfrm>
            <a:off x="5107816" y="4226307"/>
            <a:ext cx="6660000" cy="0"/>
          </a:xfrm>
          <a:prstGeom prst="line">
            <a:avLst/>
          </a:prstGeom>
          <a:noFill/>
          <a:ln w="9525" cap="rnd">
            <a:solidFill>
              <a:schemeClr val="tx1"/>
            </a:solidFill>
            <a:prstDash val="sysDot"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ko-KR" altLang="en-US"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</p:txBody>
      </p:sp>
      <p:sp>
        <p:nvSpPr>
          <p:cNvPr id="17" name="Line 8">
            <a:extLst>
              <a:ext uri="{FF2B5EF4-FFF2-40B4-BE49-F238E27FC236}">
                <a16:creationId xmlns:a16="http://schemas.microsoft.com/office/drawing/2014/main" id="{0DD3D048-2EF4-93E1-9813-956344B5A0F4}"/>
              </a:ext>
            </a:extLst>
          </p:cNvPr>
          <p:cNvSpPr>
            <a:spLocks noChangeShapeType="1"/>
          </p:cNvSpPr>
          <p:nvPr/>
        </p:nvSpPr>
        <p:spPr bwMode="gray">
          <a:xfrm>
            <a:off x="5107816" y="5313427"/>
            <a:ext cx="6660000" cy="0"/>
          </a:xfrm>
          <a:prstGeom prst="line">
            <a:avLst/>
          </a:prstGeom>
          <a:noFill/>
          <a:ln w="9525" cap="rnd">
            <a:solidFill>
              <a:schemeClr val="tx1"/>
            </a:solidFill>
            <a:prstDash val="sysDot"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ko-KR" altLang="en-US"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</p:txBody>
      </p:sp>
      <p:graphicFrame>
        <p:nvGraphicFramePr>
          <p:cNvPr id="19" name="차트 18">
            <a:extLst>
              <a:ext uri="{FF2B5EF4-FFF2-40B4-BE49-F238E27FC236}">
                <a16:creationId xmlns:a16="http://schemas.microsoft.com/office/drawing/2014/main" id="{7DD9DEC0-E68C-4286-A181-CA23A5EF6129}"/>
              </a:ext>
            </a:extLst>
          </p:cNvPr>
          <p:cNvGraphicFramePr>
            <a:graphicFrameLocks/>
          </p:cNvGraphicFramePr>
          <p:nvPr/>
        </p:nvGraphicFramePr>
        <p:xfrm>
          <a:off x="8669361" y="2076780"/>
          <a:ext cx="3228794" cy="106043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cxnSp>
        <p:nvCxnSpPr>
          <p:cNvPr id="20" name="직선 화살표 연결선 19">
            <a:extLst>
              <a:ext uri="{FF2B5EF4-FFF2-40B4-BE49-F238E27FC236}">
                <a16:creationId xmlns:a16="http://schemas.microsoft.com/office/drawing/2014/main" id="{A1321A48-820D-FF1E-E929-4A2EF1D7AC4A}"/>
              </a:ext>
            </a:extLst>
          </p:cNvPr>
          <p:cNvCxnSpPr>
            <a:cxnSpLocks/>
            <a:endCxn id="5" idx="3"/>
          </p:cNvCxnSpPr>
          <p:nvPr/>
        </p:nvCxnSpPr>
        <p:spPr>
          <a:xfrm flipH="1">
            <a:off x="4379486" y="2761367"/>
            <a:ext cx="905841" cy="767249"/>
          </a:xfrm>
          <a:prstGeom prst="straightConnector1">
            <a:avLst/>
          </a:prstGeom>
          <a:ln w="34925">
            <a:solidFill>
              <a:schemeClr val="accent6"/>
            </a:solidFill>
            <a:prstDash val="sysDash"/>
            <a:headEnd type="arrow" w="sm" len="med"/>
            <a:tailEnd type="none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cxnSp>
        <p:nvCxnSpPr>
          <p:cNvPr id="23" name="직선 화살표 연결선 22">
            <a:extLst>
              <a:ext uri="{FF2B5EF4-FFF2-40B4-BE49-F238E27FC236}">
                <a16:creationId xmlns:a16="http://schemas.microsoft.com/office/drawing/2014/main" id="{B4A9DDEE-C90C-A434-119B-616200E563E9}"/>
              </a:ext>
            </a:extLst>
          </p:cNvPr>
          <p:cNvCxnSpPr>
            <a:cxnSpLocks/>
          </p:cNvCxnSpPr>
          <p:nvPr/>
        </p:nvCxnSpPr>
        <p:spPr>
          <a:xfrm flipH="1">
            <a:off x="4375317" y="3824346"/>
            <a:ext cx="732499" cy="596675"/>
          </a:xfrm>
          <a:prstGeom prst="straightConnector1">
            <a:avLst/>
          </a:prstGeom>
          <a:ln w="34925">
            <a:solidFill>
              <a:schemeClr val="accent2"/>
            </a:solidFill>
            <a:prstDash val="sysDash"/>
            <a:headEnd type="arrow" w="sm" len="med"/>
            <a:tailEnd type="none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cxnSp>
        <p:nvCxnSpPr>
          <p:cNvPr id="25" name="직선 화살표 연결선 24">
            <a:extLst>
              <a:ext uri="{FF2B5EF4-FFF2-40B4-BE49-F238E27FC236}">
                <a16:creationId xmlns:a16="http://schemas.microsoft.com/office/drawing/2014/main" id="{F014312E-046C-37A9-00C8-6EF03CEE74F8}"/>
              </a:ext>
            </a:extLst>
          </p:cNvPr>
          <p:cNvCxnSpPr>
            <a:cxnSpLocks/>
          </p:cNvCxnSpPr>
          <p:nvPr/>
        </p:nvCxnSpPr>
        <p:spPr>
          <a:xfrm flipH="1">
            <a:off x="4375316" y="4899286"/>
            <a:ext cx="665030" cy="98871"/>
          </a:xfrm>
          <a:prstGeom prst="straightConnector1">
            <a:avLst/>
          </a:prstGeom>
          <a:ln w="34925">
            <a:solidFill>
              <a:schemeClr val="accent1"/>
            </a:solidFill>
            <a:prstDash val="sysDash"/>
            <a:headEnd type="arrow" w="sm" len="med"/>
            <a:tailEnd type="none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cxnSp>
        <p:nvCxnSpPr>
          <p:cNvPr id="27" name="직선 화살표 연결선 26">
            <a:extLst>
              <a:ext uri="{FF2B5EF4-FFF2-40B4-BE49-F238E27FC236}">
                <a16:creationId xmlns:a16="http://schemas.microsoft.com/office/drawing/2014/main" id="{7C25911C-C97B-52BF-48C3-8C9A3D2D04A5}"/>
              </a:ext>
            </a:extLst>
          </p:cNvPr>
          <p:cNvCxnSpPr>
            <a:cxnSpLocks/>
          </p:cNvCxnSpPr>
          <p:nvPr/>
        </p:nvCxnSpPr>
        <p:spPr>
          <a:xfrm flipH="1" flipV="1">
            <a:off x="4375316" y="5730844"/>
            <a:ext cx="665030" cy="117399"/>
          </a:xfrm>
          <a:prstGeom prst="straightConnector1">
            <a:avLst/>
          </a:prstGeom>
          <a:ln w="34925">
            <a:solidFill>
              <a:schemeClr val="accent4"/>
            </a:solidFill>
            <a:prstDash val="sysDash"/>
            <a:headEnd type="arrow" w="sm" len="med"/>
            <a:tailEnd type="none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33" name="모서리가 둥근 직사각형 87">
            <a:extLst>
              <a:ext uri="{FF2B5EF4-FFF2-40B4-BE49-F238E27FC236}">
                <a16:creationId xmlns:a16="http://schemas.microsoft.com/office/drawing/2014/main" id="{1B408B5E-E8B1-97D4-B403-04D532A49B64}"/>
              </a:ext>
            </a:extLst>
          </p:cNvPr>
          <p:cNvSpPr/>
          <p:nvPr/>
        </p:nvSpPr>
        <p:spPr>
          <a:xfrm>
            <a:off x="1283486" y="5238591"/>
            <a:ext cx="3096000" cy="1154791"/>
          </a:xfrm>
          <a:prstGeom prst="roundRect">
            <a:avLst/>
          </a:prstGeom>
          <a:noFill/>
          <a:ln w="19050" cap="flat" cmpd="sng" algn="ctr">
            <a:solidFill>
              <a:schemeClr val="accent4"/>
            </a:solidFill>
            <a:prstDash val="sys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4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aphicFrame>
        <p:nvGraphicFramePr>
          <p:cNvPr id="42" name="차트 41">
            <a:extLst>
              <a:ext uri="{FF2B5EF4-FFF2-40B4-BE49-F238E27FC236}">
                <a16:creationId xmlns:a16="http://schemas.microsoft.com/office/drawing/2014/main" id="{14469B01-C756-4CE7-B9FF-BC3FA2714A4F}"/>
              </a:ext>
            </a:extLst>
          </p:cNvPr>
          <p:cNvGraphicFramePr>
            <a:graphicFrameLocks/>
          </p:cNvGraphicFramePr>
          <p:nvPr/>
        </p:nvGraphicFramePr>
        <p:xfrm>
          <a:off x="5230631" y="3178956"/>
          <a:ext cx="3150696" cy="105242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43" name="차트 42">
            <a:extLst>
              <a:ext uri="{FF2B5EF4-FFF2-40B4-BE49-F238E27FC236}">
                <a16:creationId xmlns:a16="http://schemas.microsoft.com/office/drawing/2014/main" id="{E0AD2855-D905-48AF-88F3-2EB1AF023FC5}"/>
              </a:ext>
            </a:extLst>
          </p:cNvPr>
          <p:cNvGraphicFramePr>
            <a:graphicFrameLocks/>
          </p:cNvGraphicFramePr>
          <p:nvPr/>
        </p:nvGraphicFramePr>
        <p:xfrm>
          <a:off x="8677499" y="3229756"/>
          <a:ext cx="3228794" cy="100560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45" name="TextBox 44">
            <a:extLst>
              <a:ext uri="{FF2B5EF4-FFF2-40B4-BE49-F238E27FC236}">
                <a16:creationId xmlns:a16="http://schemas.microsoft.com/office/drawing/2014/main" id="{54A2A8D5-3E21-FDEE-0757-E40C67BA3D3C}"/>
              </a:ext>
            </a:extLst>
          </p:cNvPr>
          <p:cNvSpPr txBox="1"/>
          <p:nvPr/>
        </p:nvSpPr>
        <p:spPr>
          <a:xfrm>
            <a:off x="5975777" y="4692926"/>
            <a:ext cx="155897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200" b="1" spc="-150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현행 요율 체계 유지</a:t>
            </a:r>
          </a:p>
        </p:txBody>
      </p:sp>
      <p:graphicFrame>
        <p:nvGraphicFramePr>
          <p:cNvPr id="52" name="차트 51">
            <a:extLst>
              <a:ext uri="{FF2B5EF4-FFF2-40B4-BE49-F238E27FC236}">
                <a16:creationId xmlns:a16="http://schemas.microsoft.com/office/drawing/2014/main" id="{45BC4527-604E-48E0-A6F4-C0C62BD2143A}"/>
              </a:ext>
            </a:extLst>
          </p:cNvPr>
          <p:cNvGraphicFramePr>
            <a:graphicFrameLocks/>
          </p:cNvGraphicFramePr>
          <p:nvPr/>
        </p:nvGraphicFramePr>
        <p:xfrm>
          <a:off x="8699274" y="4288379"/>
          <a:ext cx="3228794" cy="102393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graphicFrame>
        <p:nvGraphicFramePr>
          <p:cNvPr id="59" name="차트 58">
            <a:extLst>
              <a:ext uri="{FF2B5EF4-FFF2-40B4-BE49-F238E27FC236}">
                <a16:creationId xmlns:a16="http://schemas.microsoft.com/office/drawing/2014/main" id="{6F113294-0084-4D32-9314-E5FE5C887A44}"/>
              </a:ext>
            </a:extLst>
          </p:cNvPr>
          <p:cNvGraphicFramePr>
            <a:graphicFrameLocks/>
          </p:cNvGraphicFramePr>
          <p:nvPr/>
        </p:nvGraphicFramePr>
        <p:xfrm>
          <a:off x="5280536" y="5214417"/>
          <a:ext cx="3273511" cy="136391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sp>
        <p:nvSpPr>
          <p:cNvPr id="63" name="위쪽 화살표 22">
            <a:extLst>
              <a:ext uri="{FF2B5EF4-FFF2-40B4-BE49-F238E27FC236}">
                <a16:creationId xmlns:a16="http://schemas.microsoft.com/office/drawing/2014/main" id="{04DEA8FE-C57D-A413-2254-8E2380EDEBC1}"/>
              </a:ext>
            </a:extLst>
          </p:cNvPr>
          <p:cNvSpPr/>
          <p:nvPr/>
        </p:nvSpPr>
        <p:spPr>
          <a:xfrm>
            <a:off x="11234355" y="2541021"/>
            <a:ext cx="266168" cy="302907"/>
          </a:xfrm>
          <a:prstGeom prst="upArrow">
            <a:avLst/>
          </a:prstGeom>
          <a:solidFill>
            <a:srgbClr val="0000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800" dirty="0">
              <a:solidFill>
                <a:srgbClr val="0000FF"/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</a:endParaRPr>
          </a:p>
        </p:txBody>
      </p:sp>
      <p:sp>
        <p:nvSpPr>
          <p:cNvPr id="71" name="TextBox 70">
            <a:extLst>
              <a:ext uri="{FF2B5EF4-FFF2-40B4-BE49-F238E27FC236}">
                <a16:creationId xmlns:a16="http://schemas.microsoft.com/office/drawing/2014/main" id="{692123CB-47E9-7E6C-B4DD-6780084816A2}"/>
              </a:ext>
            </a:extLst>
          </p:cNvPr>
          <p:cNvSpPr txBox="1"/>
          <p:nvPr/>
        </p:nvSpPr>
        <p:spPr>
          <a:xfrm>
            <a:off x="10848074" y="2100247"/>
            <a:ext cx="99049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b="1" spc="-150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11,000</a:t>
            </a:r>
            <a:r>
              <a:rPr lang="ko-KR" altLang="en-US" sz="1200" b="1" spc="-150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원</a:t>
            </a:r>
            <a:endParaRPr lang="en-US" altLang="ko-KR" sz="1200" b="1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스퀘어 ExtraBold" panose="020B0600000101010101" pitchFamily="50" charset="-127"/>
              <a:ea typeface="나눔스퀘어 ExtraBold" panose="020B0600000101010101" pitchFamily="50" charset="-127"/>
            </a:endParaRPr>
          </a:p>
          <a:p>
            <a:pPr algn="ctr"/>
            <a:r>
              <a:rPr lang="en-US" altLang="ko-KR" sz="1200" b="1" spc="-150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(2.9%)</a:t>
            </a:r>
            <a:endParaRPr lang="ko-KR" altLang="en-US" sz="1200" b="1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스퀘어 ExtraBold" panose="020B0600000101010101" pitchFamily="50" charset="-127"/>
              <a:ea typeface="나눔스퀘어 ExtraBold" panose="020B0600000101010101" pitchFamily="50" charset="-127"/>
            </a:endParaRPr>
          </a:p>
        </p:txBody>
      </p:sp>
      <p:sp>
        <p:nvSpPr>
          <p:cNvPr id="72" name="위쪽 화살표 22">
            <a:extLst>
              <a:ext uri="{FF2B5EF4-FFF2-40B4-BE49-F238E27FC236}">
                <a16:creationId xmlns:a16="http://schemas.microsoft.com/office/drawing/2014/main" id="{432A9959-6BF1-0C89-501C-97BC92DDF0F0}"/>
              </a:ext>
            </a:extLst>
          </p:cNvPr>
          <p:cNvSpPr/>
          <p:nvPr/>
        </p:nvSpPr>
        <p:spPr>
          <a:xfrm>
            <a:off x="11262230" y="3644295"/>
            <a:ext cx="266168" cy="302907"/>
          </a:xfrm>
          <a:prstGeom prst="upArrow">
            <a:avLst/>
          </a:prstGeom>
          <a:solidFill>
            <a:srgbClr val="0000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800" dirty="0">
              <a:solidFill>
                <a:srgbClr val="0000FF"/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</a:endParaRPr>
          </a:p>
        </p:txBody>
      </p:sp>
      <p:sp>
        <p:nvSpPr>
          <p:cNvPr id="73" name="TextBox 72">
            <a:extLst>
              <a:ext uri="{FF2B5EF4-FFF2-40B4-BE49-F238E27FC236}">
                <a16:creationId xmlns:a16="http://schemas.microsoft.com/office/drawing/2014/main" id="{61776440-A780-C993-BA03-C8A33AA8F2FD}"/>
              </a:ext>
            </a:extLst>
          </p:cNvPr>
          <p:cNvSpPr txBox="1"/>
          <p:nvPr/>
        </p:nvSpPr>
        <p:spPr>
          <a:xfrm>
            <a:off x="10875949" y="3203521"/>
            <a:ext cx="99049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b="1" spc="-150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29,000</a:t>
            </a:r>
            <a:r>
              <a:rPr lang="ko-KR" altLang="en-US" sz="1200" b="1" spc="-150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원</a:t>
            </a:r>
            <a:endParaRPr lang="en-US" altLang="ko-KR" sz="1200" b="1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스퀘어 ExtraBold" panose="020B0600000101010101" pitchFamily="50" charset="-127"/>
              <a:ea typeface="나눔스퀘어 ExtraBold" panose="020B0600000101010101" pitchFamily="50" charset="-127"/>
            </a:endParaRPr>
          </a:p>
          <a:p>
            <a:pPr algn="ctr"/>
            <a:r>
              <a:rPr lang="en-US" altLang="ko-KR" sz="1200" b="1" spc="-150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(7.6%)</a:t>
            </a:r>
            <a:endParaRPr lang="ko-KR" altLang="en-US" sz="1200" b="1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스퀘어 ExtraBold" panose="020B0600000101010101" pitchFamily="50" charset="-127"/>
              <a:ea typeface="나눔스퀘어 ExtraBold" panose="020B0600000101010101" pitchFamily="50" charset="-127"/>
            </a:endParaRPr>
          </a:p>
        </p:txBody>
      </p:sp>
      <p:sp>
        <p:nvSpPr>
          <p:cNvPr id="74" name="위쪽 화살표 22">
            <a:extLst>
              <a:ext uri="{FF2B5EF4-FFF2-40B4-BE49-F238E27FC236}">
                <a16:creationId xmlns:a16="http://schemas.microsoft.com/office/drawing/2014/main" id="{5799D73E-D9AC-64AE-C8A8-6ABDB9203397}"/>
              </a:ext>
            </a:extLst>
          </p:cNvPr>
          <p:cNvSpPr/>
          <p:nvPr/>
        </p:nvSpPr>
        <p:spPr>
          <a:xfrm>
            <a:off x="11293938" y="4731414"/>
            <a:ext cx="266168" cy="302907"/>
          </a:xfrm>
          <a:prstGeom prst="upArrow">
            <a:avLst/>
          </a:prstGeom>
          <a:solidFill>
            <a:srgbClr val="0000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800" dirty="0">
              <a:solidFill>
                <a:srgbClr val="0000FF"/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</a:endParaRPr>
          </a:p>
        </p:txBody>
      </p:sp>
      <p:sp>
        <p:nvSpPr>
          <p:cNvPr id="79" name="TextBox 78">
            <a:extLst>
              <a:ext uri="{FF2B5EF4-FFF2-40B4-BE49-F238E27FC236}">
                <a16:creationId xmlns:a16="http://schemas.microsoft.com/office/drawing/2014/main" id="{41D290E6-3EE1-7641-621B-F18D2644FFF5}"/>
              </a:ext>
            </a:extLst>
          </p:cNvPr>
          <p:cNvSpPr txBox="1"/>
          <p:nvPr/>
        </p:nvSpPr>
        <p:spPr>
          <a:xfrm>
            <a:off x="10907657" y="4290640"/>
            <a:ext cx="99049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b="1" spc="-150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52,000</a:t>
            </a:r>
            <a:r>
              <a:rPr lang="ko-KR" altLang="en-US" sz="1200" b="1" spc="-150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원</a:t>
            </a:r>
            <a:endParaRPr lang="en-US" altLang="ko-KR" sz="1200" b="1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스퀘어 ExtraBold" panose="020B0600000101010101" pitchFamily="50" charset="-127"/>
              <a:ea typeface="나눔스퀘어 ExtraBold" panose="020B0600000101010101" pitchFamily="50" charset="-127"/>
            </a:endParaRPr>
          </a:p>
          <a:p>
            <a:pPr algn="ctr"/>
            <a:r>
              <a:rPr lang="en-US" altLang="ko-KR" sz="1200" b="1" spc="-150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(13.5%)</a:t>
            </a:r>
            <a:endParaRPr lang="ko-KR" altLang="en-US" sz="1200" b="1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스퀘어 ExtraBold" panose="020B0600000101010101" pitchFamily="50" charset="-127"/>
              <a:ea typeface="나눔스퀘어 ExtraBold" panose="020B0600000101010101" pitchFamily="50" charset="-127"/>
            </a:endParaRPr>
          </a:p>
        </p:txBody>
      </p:sp>
      <p:sp>
        <p:nvSpPr>
          <p:cNvPr id="80" name="위쪽 화살표 22">
            <a:extLst>
              <a:ext uri="{FF2B5EF4-FFF2-40B4-BE49-F238E27FC236}">
                <a16:creationId xmlns:a16="http://schemas.microsoft.com/office/drawing/2014/main" id="{9ABFDCF9-CE44-C27A-2D5D-D2CDC5C6E763}"/>
              </a:ext>
            </a:extLst>
          </p:cNvPr>
          <p:cNvSpPr/>
          <p:nvPr/>
        </p:nvSpPr>
        <p:spPr>
          <a:xfrm flipV="1">
            <a:off x="11283345" y="5849737"/>
            <a:ext cx="266168" cy="302907"/>
          </a:xfrm>
          <a:prstGeom prst="upArrow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800" dirty="0">
              <a:solidFill>
                <a:srgbClr val="0000FF"/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</a:endParaRPr>
          </a:p>
        </p:txBody>
      </p:sp>
      <p:sp>
        <p:nvSpPr>
          <p:cNvPr id="81" name="TextBox 80">
            <a:extLst>
              <a:ext uri="{FF2B5EF4-FFF2-40B4-BE49-F238E27FC236}">
                <a16:creationId xmlns:a16="http://schemas.microsoft.com/office/drawing/2014/main" id="{BAEAAE1A-42D4-050C-4B3B-0186D51CC0EB}"/>
              </a:ext>
            </a:extLst>
          </p:cNvPr>
          <p:cNvSpPr txBox="1"/>
          <p:nvPr/>
        </p:nvSpPr>
        <p:spPr>
          <a:xfrm>
            <a:off x="10897064" y="5408963"/>
            <a:ext cx="99049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b="1" spc="-15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120,000</a:t>
            </a:r>
            <a:r>
              <a:rPr lang="ko-KR" altLang="en-US" sz="1200" b="1" spc="-15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원</a:t>
            </a:r>
            <a:endParaRPr lang="en-US" altLang="ko-KR" sz="1200" b="1" spc="-15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스퀘어 ExtraBold" panose="020B0600000101010101" pitchFamily="50" charset="-127"/>
              <a:ea typeface="나눔스퀘어 ExtraBold" panose="020B0600000101010101" pitchFamily="50" charset="-127"/>
            </a:endParaRPr>
          </a:p>
          <a:p>
            <a:pPr algn="ctr"/>
            <a:r>
              <a:rPr lang="en-US" altLang="ko-KR" sz="1200" b="1" spc="-15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(△3.9%)</a:t>
            </a:r>
            <a:endParaRPr lang="ko-KR" altLang="en-US" sz="1200" b="1" spc="-15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스퀘어 ExtraBold" panose="020B0600000101010101" pitchFamily="50" charset="-127"/>
              <a:ea typeface="나눔스퀘어 ExtraBold" panose="020B0600000101010101" pitchFamily="50" charset="-127"/>
            </a:endParaRPr>
          </a:p>
        </p:txBody>
      </p:sp>
      <p:sp>
        <p:nvSpPr>
          <p:cNvPr id="84" name="위쪽 화살표 22">
            <a:extLst>
              <a:ext uri="{FF2B5EF4-FFF2-40B4-BE49-F238E27FC236}">
                <a16:creationId xmlns:a16="http://schemas.microsoft.com/office/drawing/2014/main" id="{1063386E-B7B9-5309-1F35-7B5D972C1440}"/>
              </a:ext>
            </a:extLst>
          </p:cNvPr>
          <p:cNvSpPr/>
          <p:nvPr/>
        </p:nvSpPr>
        <p:spPr>
          <a:xfrm>
            <a:off x="7899913" y="3679855"/>
            <a:ext cx="266168" cy="302907"/>
          </a:xfrm>
          <a:prstGeom prst="upArrow">
            <a:avLst/>
          </a:prstGeom>
          <a:solidFill>
            <a:srgbClr val="0000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800" dirty="0">
              <a:solidFill>
                <a:srgbClr val="0000FF"/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</a:endParaRPr>
          </a:p>
        </p:txBody>
      </p:sp>
      <p:sp>
        <p:nvSpPr>
          <p:cNvPr id="85" name="TextBox 84">
            <a:extLst>
              <a:ext uri="{FF2B5EF4-FFF2-40B4-BE49-F238E27FC236}">
                <a16:creationId xmlns:a16="http://schemas.microsoft.com/office/drawing/2014/main" id="{4E316EC9-FAB7-86B0-97ED-826DA6A52042}"/>
              </a:ext>
            </a:extLst>
          </p:cNvPr>
          <p:cNvSpPr txBox="1"/>
          <p:nvPr/>
        </p:nvSpPr>
        <p:spPr>
          <a:xfrm>
            <a:off x="7513632" y="3239081"/>
            <a:ext cx="99049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b="1" spc="-150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17,000</a:t>
            </a:r>
            <a:r>
              <a:rPr lang="ko-KR" altLang="en-US" sz="1200" b="1" spc="-150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원</a:t>
            </a:r>
            <a:endParaRPr lang="en-US" altLang="ko-KR" sz="1200" b="1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스퀘어 ExtraBold" panose="020B0600000101010101" pitchFamily="50" charset="-127"/>
              <a:ea typeface="나눔스퀘어 ExtraBold" panose="020B0600000101010101" pitchFamily="50" charset="-127"/>
            </a:endParaRPr>
          </a:p>
          <a:p>
            <a:pPr algn="ctr"/>
            <a:r>
              <a:rPr lang="en-US" altLang="ko-KR" sz="1200" b="1" spc="-150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(4.6%)</a:t>
            </a:r>
            <a:endParaRPr lang="ko-KR" altLang="en-US" sz="1200" b="1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스퀘어 ExtraBold" panose="020B0600000101010101" pitchFamily="50" charset="-127"/>
              <a:ea typeface="나눔스퀘어 ExtraBold" panose="020B0600000101010101" pitchFamily="50" charset="-127"/>
            </a:endParaRPr>
          </a:p>
        </p:txBody>
      </p:sp>
      <p:sp>
        <p:nvSpPr>
          <p:cNvPr id="88" name="위쪽 화살표 22">
            <a:extLst>
              <a:ext uri="{FF2B5EF4-FFF2-40B4-BE49-F238E27FC236}">
                <a16:creationId xmlns:a16="http://schemas.microsoft.com/office/drawing/2014/main" id="{E463F49D-C351-181D-3602-5B90590D08ED}"/>
              </a:ext>
            </a:extLst>
          </p:cNvPr>
          <p:cNvSpPr/>
          <p:nvPr/>
        </p:nvSpPr>
        <p:spPr>
          <a:xfrm>
            <a:off x="7921028" y="5885297"/>
            <a:ext cx="266168" cy="302907"/>
          </a:xfrm>
          <a:prstGeom prst="upArrow">
            <a:avLst/>
          </a:prstGeom>
          <a:solidFill>
            <a:srgbClr val="0000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800" dirty="0">
              <a:solidFill>
                <a:srgbClr val="0000FF"/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</a:endParaRPr>
          </a:p>
        </p:txBody>
      </p:sp>
      <p:sp>
        <p:nvSpPr>
          <p:cNvPr id="89" name="TextBox 88">
            <a:extLst>
              <a:ext uri="{FF2B5EF4-FFF2-40B4-BE49-F238E27FC236}">
                <a16:creationId xmlns:a16="http://schemas.microsoft.com/office/drawing/2014/main" id="{D8125533-354F-95EF-AEA4-7F229B1F41DF}"/>
              </a:ext>
            </a:extLst>
          </p:cNvPr>
          <p:cNvSpPr txBox="1"/>
          <p:nvPr/>
        </p:nvSpPr>
        <p:spPr>
          <a:xfrm>
            <a:off x="7534747" y="5444523"/>
            <a:ext cx="99049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b="1" spc="-150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10,000</a:t>
            </a:r>
            <a:r>
              <a:rPr lang="ko-KR" altLang="en-US" sz="1200" b="1" spc="-150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원</a:t>
            </a:r>
            <a:endParaRPr lang="en-US" altLang="ko-KR" sz="1200" b="1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스퀘어 ExtraBold" panose="020B0600000101010101" pitchFamily="50" charset="-127"/>
              <a:ea typeface="나눔스퀘어 ExtraBold" panose="020B0600000101010101" pitchFamily="50" charset="-127"/>
            </a:endParaRPr>
          </a:p>
          <a:p>
            <a:pPr algn="ctr"/>
            <a:r>
              <a:rPr lang="en-US" altLang="ko-KR" sz="1200" b="1" spc="-150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(0.3%)</a:t>
            </a:r>
            <a:endParaRPr lang="ko-KR" altLang="en-US" sz="1200" b="1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스퀘어 ExtraBold" panose="020B0600000101010101" pitchFamily="50" charset="-127"/>
              <a:ea typeface="나눔스퀘어 ExtraBold" panose="020B0600000101010101" pitchFamily="50" charset="-127"/>
            </a:endParaRPr>
          </a:p>
        </p:txBody>
      </p:sp>
      <p:sp>
        <p:nvSpPr>
          <p:cNvPr id="90" name="TextBox 89">
            <a:extLst>
              <a:ext uri="{FF2B5EF4-FFF2-40B4-BE49-F238E27FC236}">
                <a16:creationId xmlns:a16="http://schemas.microsoft.com/office/drawing/2014/main" id="{C7DC6FBD-7A30-2C1A-615F-C3CF7972A6AE}"/>
              </a:ext>
            </a:extLst>
          </p:cNvPr>
          <p:cNvSpPr txBox="1"/>
          <p:nvPr/>
        </p:nvSpPr>
        <p:spPr>
          <a:xfrm>
            <a:off x="5928236" y="2396904"/>
            <a:ext cx="155897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200" b="1" spc="-150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현행 요율 체계 유지</a:t>
            </a:r>
          </a:p>
        </p:txBody>
      </p:sp>
      <p:graphicFrame>
        <p:nvGraphicFramePr>
          <p:cNvPr id="2" name="차트 1">
            <a:extLst>
              <a:ext uri="{FF2B5EF4-FFF2-40B4-BE49-F238E27FC236}">
                <a16:creationId xmlns:a16="http://schemas.microsoft.com/office/drawing/2014/main" id="{21FF57AA-1028-49A7-81C0-7BD1994F543C}"/>
              </a:ext>
            </a:extLst>
          </p:cNvPr>
          <p:cNvGraphicFramePr>
            <a:graphicFrameLocks/>
          </p:cNvGraphicFramePr>
          <p:nvPr/>
        </p:nvGraphicFramePr>
        <p:xfrm>
          <a:off x="8548637" y="5408963"/>
          <a:ext cx="2817854" cy="113881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  <p:sp>
        <p:nvSpPr>
          <p:cNvPr id="3" name="슬라이드 번호 개체 틀 3">
            <a:extLst>
              <a:ext uri="{FF2B5EF4-FFF2-40B4-BE49-F238E27FC236}">
                <a16:creationId xmlns:a16="http://schemas.microsoft.com/office/drawing/2014/main" id="{D1DC876B-1C90-FCF4-E862-1B72838FF266}"/>
              </a:ext>
            </a:extLst>
          </p:cNvPr>
          <p:cNvSpPr txBox="1">
            <a:spLocks/>
          </p:cNvSpPr>
          <p:nvPr/>
        </p:nvSpPr>
        <p:spPr>
          <a:xfrm>
            <a:off x="9370996" y="6577059"/>
            <a:ext cx="2743200" cy="280942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b="1" kern="120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A9013713-8F85-4DC6-9CD9-6D7320748E27}" type="slidenum">
              <a:rPr lang="ko-KR" altLang="en-US" sz="1400" smtClean="0">
                <a:solidFill>
                  <a:schemeClr val="bg1">
                    <a:lumMod val="50000"/>
                  </a:schemeClr>
                </a:solidFill>
              </a:rPr>
              <a:pPr algn="r"/>
              <a:t>23</a:t>
            </a:fld>
            <a:endParaRPr lang="ko-KR" altLang="en-US" sz="14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9" name="Picture 22" descr="E:\포폴정리\멀캠\개체\자주쓰는 PNG\화살표2.png">
            <a:extLst>
              <a:ext uri="{FF2B5EF4-FFF2-40B4-BE49-F238E27FC236}">
                <a16:creationId xmlns:a16="http://schemas.microsoft.com/office/drawing/2014/main" id="{A5DCACE6-45E6-F7F7-1374-C6B859EECC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duotone>
              <a:schemeClr val="bg2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 rot="5400000" flipV="1">
            <a:off x="2399380" y="4026747"/>
            <a:ext cx="4559801" cy="358783"/>
          </a:xfrm>
          <a:prstGeom prst="rect">
            <a:avLst/>
          </a:prstGeom>
          <a:noFill/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1F925BF7-C726-5C4A-9E8B-D249B529E5FE}"/>
              </a:ext>
            </a:extLst>
          </p:cNvPr>
          <p:cNvSpPr txBox="1"/>
          <p:nvPr/>
        </p:nvSpPr>
        <p:spPr>
          <a:xfrm>
            <a:off x="1034813" y="1102959"/>
            <a:ext cx="9781410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0" h="38100"/>
            </a:sp3d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b="1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일반용 및 욕탕용 체계 개편에 따른 주민들의 실제 요금 부담액</a:t>
            </a:r>
          </a:p>
        </p:txBody>
      </p:sp>
      <p:pic>
        <p:nvPicPr>
          <p:cNvPr id="13" name="Picture 3" descr="D:\0.DATA(-2016)\파워포인트 자료\소스_PNG 이미지\#기타아이콘\0120.png">
            <a:extLst>
              <a:ext uri="{FF2B5EF4-FFF2-40B4-BE49-F238E27FC236}">
                <a16:creationId xmlns:a16="http://schemas.microsoft.com/office/drawing/2014/main" id="{19B86CC3-8C14-699B-8E79-A3D0EAA3864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print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1102959"/>
            <a:ext cx="349013" cy="3490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187305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7EDD7FDC-D283-A4D2-3E93-F6986D416BC7}"/>
              </a:ext>
            </a:extLst>
          </p:cNvPr>
          <p:cNvSpPr txBox="1"/>
          <p:nvPr/>
        </p:nvSpPr>
        <p:spPr>
          <a:xfrm>
            <a:off x="858630" y="3020785"/>
            <a:ext cx="595223" cy="788023"/>
          </a:xfrm>
          <a:prstGeom prst="rect">
            <a:avLst/>
          </a:prstGeom>
          <a:noFill/>
          <a:ln w="25400">
            <a:noFill/>
          </a:ln>
          <a:effectLst/>
        </p:spPr>
        <p:txBody>
          <a:bodyPr wrap="square" lIns="0" tIns="0" rIns="0" bIns="0" rtlCol="0" anchor="b" anchorCtr="0">
            <a:noAutofit/>
          </a:bodyPr>
          <a:lstStyle/>
          <a:p>
            <a:pPr algn="ctr">
              <a:buNone/>
            </a:pPr>
            <a:r>
              <a:rPr lang="en-US" altLang="ko-KR" sz="5400" b="1" dirty="0">
                <a:solidFill>
                  <a:srgbClr val="0A396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울릉도M" panose="02030600000101010101" pitchFamily="18" charset="-127"/>
                <a:ea typeface="HY울릉도M" panose="02030600000101010101" pitchFamily="18" charset="-127"/>
              </a:rPr>
              <a:t>6</a:t>
            </a:r>
            <a:endParaRPr lang="ko-KR" altLang="en-US" sz="5400" b="1" dirty="0">
              <a:solidFill>
                <a:srgbClr val="0A3967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울릉도M" panose="02030600000101010101" pitchFamily="18" charset="-127"/>
              <a:ea typeface="HY울릉도M" panose="02030600000101010101" pitchFamily="18" charset="-127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18C7E66-E43F-830D-3C43-284C89E341A9}"/>
              </a:ext>
            </a:extLst>
          </p:cNvPr>
          <p:cNvSpPr txBox="1"/>
          <p:nvPr/>
        </p:nvSpPr>
        <p:spPr>
          <a:xfrm>
            <a:off x="1649795" y="3144889"/>
            <a:ext cx="8668488" cy="539811"/>
          </a:xfrm>
          <a:prstGeom prst="rect">
            <a:avLst/>
          </a:prstGeom>
          <a:noFill/>
          <a:ln w="25400">
            <a:noFill/>
          </a:ln>
          <a:effectLst/>
        </p:spPr>
        <p:txBody>
          <a:bodyPr wrap="square" lIns="0" tIns="0" rIns="0" bIns="0" rtlCol="0" anchor="ctr" anchorCtr="0">
            <a:noAutofit/>
          </a:bodyPr>
          <a:lstStyle/>
          <a:p>
            <a:pPr algn="just">
              <a:buNone/>
            </a:pPr>
            <a:r>
              <a:rPr lang="ko-KR" altLang="en-US" sz="3600" dirty="0">
                <a:solidFill>
                  <a:schemeClr val="tx1">
                    <a:lumMod val="75000"/>
                    <a:lumOff val="2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인천광역시 상수도 요금 인상</a:t>
            </a:r>
            <a:r>
              <a:rPr lang="en-US" altLang="ko-KR" sz="3600" dirty="0">
                <a:solidFill>
                  <a:schemeClr val="tx1">
                    <a:lumMod val="75000"/>
                    <a:lumOff val="2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(</a:t>
            </a:r>
            <a:r>
              <a:rPr lang="ko-KR" altLang="en-US" sz="3600" dirty="0">
                <a:solidFill>
                  <a:schemeClr val="tx1">
                    <a:lumMod val="75000"/>
                    <a:lumOff val="2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안</a:t>
            </a:r>
            <a:r>
              <a:rPr lang="en-US" altLang="ko-KR" sz="3600" dirty="0">
                <a:solidFill>
                  <a:schemeClr val="tx1">
                    <a:lumMod val="75000"/>
                    <a:lumOff val="2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)</a:t>
            </a:r>
            <a:endParaRPr lang="ko-KR" altLang="en-US" sz="3600" dirty="0">
              <a:solidFill>
                <a:schemeClr val="tx1">
                  <a:lumMod val="75000"/>
                  <a:lumOff val="25000"/>
                </a:schemeClr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81233170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BA15A9CA-A496-CD82-B369-D66997306C89}"/>
              </a:ext>
            </a:extLst>
          </p:cNvPr>
          <p:cNvSpPr txBox="1"/>
          <p:nvPr/>
        </p:nvSpPr>
        <p:spPr>
          <a:xfrm>
            <a:off x="357869" y="113586"/>
            <a:ext cx="105813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dirty="0">
                <a:ln>
                  <a:solidFill>
                    <a:schemeClr val="bg2">
                      <a:lumMod val="50000"/>
                      <a:alpha val="15000"/>
                    </a:schemeClr>
                  </a:solidFill>
                </a:ln>
                <a:solidFill>
                  <a:schemeClr val="bg1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6. </a:t>
            </a:r>
            <a:r>
              <a:rPr lang="ko-KR" altLang="en-US" sz="2800" dirty="0">
                <a:ln>
                  <a:solidFill>
                    <a:schemeClr val="bg2">
                      <a:lumMod val="50000"/>
                      <a:alpha val="15000"/>
                    </a:schemeClr>
                  </a:solidFill>
                </a:ln>
                <a:solidFill>
                  <a:schemeClr val="bg1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인천광역시 상수도 요금 인상</a:t>
            </a:r>
            <a:r>
              <a:rPr lang="en-US" altLang="ko-KR" sz="2800" dirty="0">
                <a:ln>
                  <a:solidFill>
                    <a:schemeClr val="bg2">
                      <a:lumMod val="50000"/>
                      <a:alpha val="15000"/>
                    </a:schemeClr>
                  </a:solidFill>
                </a:ln>
                <a:solidFill>
                  <a:schemeClr val="bg1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(</a:t>
            </a:r>
            <a:r>
              <a:rPr lang="ko-KR" altLang="en-US" sz="2800" dirty="0">
                <a:ln>
                  <a:solidFill>
                    <a:schemeClr val="bg2">
                      <a:lumMod val="50000"/>
                      <a:alpha val="15000"/>
                    </a:schemeClr>
                  </a:solidFill>
                </a:ln>
                <a:solidFill>
                  <a:schemeClr val="bg1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안</a:t>
            </a:r>
            <a:r>
              <a:rPr lang="en-US" altLang="ko-KR" sz="2800" dirty="0">
                <a:ln>
                  <a:solidFill>
                    <a:schemeClr val="bg2">
                      <a:lumMod val="50000"/>
                      <a:alpha val="15000"/>
                    </a:schemeClr>
                  </a:solidFill>
                </a:ln>
                <a:solidFill>
                  <a:schemeClr val="bg1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)</a:t>
            </a:r>
            <a:endParaRPr lang="ko-KR" altLang="en-US" sz="2800" dirty="0">
              <a:ln>
                <a:solidFill>
                  <a:schemeClr val="bg2">
                    <a:lumMod val="50000"/>
                    <a:alpha val="15000"/>
                  </a:schemeClr>
                </a:solidFill>
              </a:ln>
              <a:solidFill>
                <a:schemeClr val="bg1"/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</a:endParaRPr>
          </a:p>
        </p:txBody>
      </p:sp>
      <p:sp>
        <p:nvSpPr>
          <p:cNvPr id="3" name="슬라이드 번호 개체 틀 3">
            <a:extLst>
              <a:ext uri="{FF2B5EF4-FFF2-40B4-BE49-F238E27FC236}">
                <a16:creationId xmlns:a16="http://schemas.microsoft.com/office/drawing/2014/main" id="{80A80733-976A-4CD6-9ACF-0D552FCEBFEA}"/>
              </a:ext>
            </a:extLst>
          </p:cNvPr>
          <p:cNvSpPr txBox="1">
            <a:spLocks/>
          </p:cNvSpPr>
          <p:nvPr/>
        </p:nvSpPr>
        <p:spPr>
          <a:xfrm>
            <a:off x="9370996" y="6577059"/>
            <a:ext cx="2743200" cy="280942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b="1" kern="120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A9013713-8F85-4DC6-9CD9-6D7320748E27}" type="slidenum">
              <a:rPr lang="ko-KR" altLang="en-US" sz="1400" smtClean="0">
                <a:solidFill>
                  <a:schemeClr val="bg1">
                    <a:lumMod val="50000"/>
                  </a:schemeClr>
                </a:solidFill>
              </a:rPr>
              <a:pPr algn="r"/>
              <a:t>25</a:t>
            </a:fld>
            <a:endParaRPr lang="ko-KR" altLang="en-US" sz="14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9" name="모서리가 둥근 직사각형 11">
            <a:extLst>
              <a:ext uri="{FF2B5EF4-FFF2-40B4-BE49-F238E27FC236}">
                <a16:creationId xmlns:a16="http://schemas.microsoft.com/office/drawing/2014/main" id="{59D4CEBB-CA6E-82C0-5A0F-E2ABE222D67F}"/>
              </a:ext>
            </a:extLst>
          </p:cNvPr>
          <p:cNvSpPr/>
          <p:nvPr/>
        </p:nvSpPr>
        <p:spPr>
          <a:xfrm>
            <a:off x="540679" y="1601497"/>
            <a:ext cx="11176839" cy="1632549"/>
          </a:xfrm>
          <a:prstGeom prst="roundRect">
            <a:avLst>
              <a:gd name="adj" fmla="val 9110"/>
            </a:avLst>
          </a:prstGeom>
          <a:noFill/>
          <a:ln w="19050">
            <a:solidFill>
              <a:srgbClr val="B8B8B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895350" indent="-895350" algn="just">
              <a:lnSpc>
                <a:spcPct val="150000"/>
              </a:lnSpc>
            </a:pPr>
            <a:r>
              <a:rPr lang="ko-KR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▷ </a:t>
            </a:r>
            <a:r>
              <a:rPr lang="en-US" altLang="ko-KR" sz="1600" b="1" dirty="0">
                <a:ln w="13500">
                  <a:noFill/>
                  <a:prstDash val="solid"/>
                </a:ln>
                <a:solidFill>
                  <a:srgbClr val="0000FF">
                    <a:alpha val="95000"/>
                  </a:srgb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highlight>
                  <a:srgbClr val="FFFF00"/>
                </a:highlight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A</a:t>
            </a:r>
            <a:r>
              <a:rPr lang="ko-KR" altLang="en-US" sz="1600" b="1" dirty="0">
                <a:ln w="13500">
                  <a:noFill/>
                  <a:prstDash val="solid"/>
                </a:ln>
                <a:solidFill>
                  <a:srgbClr val="0000FF">
                    <a:alpha val="95000"/>
                  </a:srgb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highlight>
                  <a:srgbClr val="FFFF00"/>
                </a:highlight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안</a:t>
            </a:r>
            <a:r>
              <a:rPr lang="ko-KR" altLang="en-US" sz="1600" b="1" dirty="0">
                <a:ln w="13500">
                  <a:noFill/>
                  <a:prstDash val="solid"/>
                </a:ln>
                <a:solidFill>
                  <a:schemeClr val="tx1">
                    <a:lumMod val="75000"/>
                    <a:lumOff val="25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 </a:t>
            </a:r>
            <a:r>
              <a:rPr lang="en-US" altLang="ko-KR" sz="1600" dirty="0">
                <a:ln w="13500">
                  <a:noFill/>
                  <a:prstDash val="solid"/>
                </a:ln>
                <a:solidFill>
                  <a:schemeClr val="tx1">
                    <a:lumMod val="75000"/>
                    <a:lumOff val="25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: </a:t>
            </a:r>
            <a:r>
              <a:rPr lang="en-US" altLang="ko-KR" sz="1600" b="1" dirty="0">
                <a:ln w="13500">
                  <a:noFill/>
                  <a:prstDash val="solid"/>
                </a:ln>
                <a:solidFill>
                  <a:srgbClr val="0000FF">
                    <a:alpha val="95000"/>
                  </a:srgb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highlight>
                  <a:srgbClr val="FFFF00"/>
                </a:highlight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3</a:t>
            </a:r>
            <a:r>
              <a:rPr lang="ko-KR" altLang="en-US" sz="1600" b="1" dirty="0">
                <a:ln w="13500">
                  <a:noFill/>
                  <a:prstDash val="solid"/>
                </a:ln>
                <a:solidFill>
                  <a:srgbClr val="0000FF">
                    <a:alpha val="95000"/>
                  </a:srgb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highlight>
                  <a:srgbClr val="FFFF00"/>
                </a:highlight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개년</a:t>
            </a:r>
            <a:r>
              <a:rPr lang="ko-KR" altLang="en-US" sz="1600" b="1" dirty="0">
                <a:ln w="13500">
                  <a:noFill/>
                  <a:prstDash val="solid"/>
                </a:ln>
                <a:solidFill>
                  <a:srgbClr val="0000FF">
                    <a:alpha val="95000"/>
                  </a:srgb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 매년 </a:t>
            </a:r>
            <a:r>
              <a:rPr lang="en-US" altLang="ko-KR" sz="1600" b="1" dirty="0">
                <a:ln w="13500">
                  <a:noFill/>
                  <a:prstDash val="solid"/>
                </a:ln>
                <a:solidFill>
                  <a:srgbClr val="0000FF">
                    <a:alpha val="95000"/>
                  </a:srgb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highlight>
                  <a:srgbClr val="FFFF00"/>
                </a:highlight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9.5%</a:t>
            </a:r>
            <a:r>
              <a:rPr lang="ko-KR" altLang="en-US" sz="1600" b="1" dirty="0">
                <a:ln w="13500">
                  <a:noFill/>
                  <a:prstDash val="solid"/>
                </a:ln>
                <a:solidFill>
                  <a:srgbClr val="0000FF">
                    <a:alpha val="95000"/>
                  </a:srgb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highlight>
                  <a:srgbClr val="FFFF00"/>
                </a:highlight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씩 인상</a:t>
            </a:r>
            <a:r>
              <a:rPr lang="ko-KR" altLang="en-US" sz="1600" dirty="0">
                <a:ln w="13500">
                  <a:noFill/>
                  <a:prstDash val="solid"/>
                </a:ln>
                <a:solidFill>
                  <a:schemeClr val="tx1"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하여</a:t>
            </a:r>
            <a:r>
              <a:rPr lang="en-US" altLang="ko-KR" sz="1600" dirty="0">
                <a:ln w="13500">
                  <a:noFill/>
                  <a:prstDash val="solid"/>
                </a:ln>
                <a:solidFill>
                  <a:schemeClr val="tx1"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 </a:t>
            </a:r>
            <a:r>
              <a:rPr lang="ko-KR" altLang="en-US" sz="1600" dirty="0">
                <a:ln w="13500">
                  <a:noFill/>
                  <a:prstDash val="solid"/>
                </a:ln>
                <a:solidFill>
                  <a:schemeClr val="tx1"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최종 인상년도에 요금현실화율 </a:t>
            </a:r>
            <a:r>
              <a:rPr lang="en-US" altLang="ko-KR" sz="1600" dirty="0">
                <a:ln w="13500">
                  <a:noFill/>
                  <a:prstDash val="solid"/>
                </a:ln>
                <a:solidFill>
                  <a:schemeClr val="tx1"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100.0% </a:t>
            </a:r>
            <a:r>
              <a:rPr lang="ko-KR" altLang="en-US" sz="1600" dirty="0">
                <a:ln w="13500">
                  <a:noFill/>
                  <a:prstDash val="solid"/>
                </a:ln>
                <a:solidFill>
                  <a:schemeClr val="tx1"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초과</a:t>
            </a:r>
            <a:r>
              <a:rPr lang="en-US" altLang="ko-KR" sz="1600" dirty="0">
                <a:ln w="13500">
                  <a:noFill/>
                  <a:prstDash val="solid"/>
                </a:ln>
                <a:solidFill>
                  <a:schemeClr val="tx1"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 </a:t>
            </a:r>
            <a:r>
              <a:rPr lang="ko-KR" altLang="en-US" sz="1600" dirty="0">
                <a:ln w="13500">
                  <a:noFill/>
                  <a:prstDash val="solid"/>
                </a:ln>
                <a:solidFill>
                  <a:schemeClr val="tx1"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달성</a:t>
            </a:r>
            <a:endParaRPr lang="en-US" altLang="ko-KR" sz="1600" dirty="0">
              <a:ln w="13500">
                <a:noFill/>
                <a:prstDash val="solid"/>
              </a:ln>
              <a:solidFill>
                <a:schemeClr val="tx1"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  <a:p>
            <a:pPr marL="895350" indent="-895350" algn="just">
              <a:lnSpc>
                <a:spcPct val="150000"/>
              </a:lnSpc>
            </a:pPr>
            <a:endParaRPr lang="en-US" altLang="ko-KR" sz="300" dirty="0">
              <a:solidFill>
                <a:schemeClr val="tx1">
                  <a:lumMod val="85000"/>
                  <a:lumOff val="15000"/>
                </a:schemeClr>
              </a:solidFill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  <a:p>
            <a:pPr marL="895350" indent="-895350" algn="just">
              <a:lnSpc>
                <a:spcPct val="150000"/>
              </a:lnSpc>
            </a:pPr>
            <a:r>
              <a:rPr lang="ko-KR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▷ </a:t>
            </a:r>
            <a:r>
              <a:rPr lang="en-US" altLang="ko-KR" sz="1600" b="1" dirty="0">
                <a:ln w="13500">
                  <a:noFill/>
                  <a:prstDash val="solid"/>
                </a:ln>
                <a:solidFill>
                  <a:srgbClr val="0000FF">
                    <a:alpha val="95000"/>
                  </a:srgb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highlight>
                  <a:srgbClr val="FFFF00"/>
                </a:highlight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B</a:t>
            </a:r>
            <a:r>
              <a:rPr lang="ko-KR" altLang="en-US" sz="1600" b="1" dirty="0">
                <a:ln w="13500">
                  <a:noFill/>
                  <a:prstDash val="solid"/>
                </a:ln>
                <a:solidFill>
                  <a:srgbClr val="0000FF">
                    <a:alpha val="95000"/>
                  </a:srgb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highlight>
                  <a:srgbClr val="FFFF00"/>
                </a:highlight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안</a:t>
            </a:r>
            <a:r>
              <a:rPr lang="ko-KR" altLang="en-US" sz="1600" b="1" dirty="0">
                <a:ln w="13500">
                  <a:noFill/>
                  <a:prstDash val="solid"/>
                </a:ln>
                <a:solidFill>
                  <a:schemeClr val="tx1">
                    <a:lumMod val="75000"/>
                    <a:lumOff val="25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 </a:t>
            </a:r>
            <a:r>
              <a:rPr lang="en-US" altLang="ko-KR" sz="1600" dirty="0">
                <a:ln w="13500">
                  <a:noFill/>
                  <a:prstDash val="solid"/>
                </a:ln>
                <a:solidFill>
                  <a:schemeClr val="tx1">
                    <a:lumMod val="75000"/>
                    <a:lumOff val="25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: </a:t>
            </a:r>
            <a:r>
              <a:rPr lang="en-US" altLang="ko-KR" sz="1600" b="1" dirty="0">
                <a:ln w="13500">
                  <a:noFill/>
                  <a:prstDash val="solid"/>
                </a:ln>
                <a:solidFill>
                  <a:srgbClr val="0000FF">
                    <a:alpha val="95000"/>
                  </a:srgb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highlight>
                  <a:srgbClr val="FFFF00"/>
                </a:highlight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1</a:t>
            </a:r>
            <a:r>
              <a:rPr lang="ko-KR" altLang="en-US" sz="1600" b="1" dirty="0">
                <a:ln w="13500">
                  <a:noFill/>
                  <a:prstDash val="solid"/>
                </a:ln>
                <a:solidFill>
                  <a:srgbClr val="0000FF">
                    <a:alpha val="95000"/>
                  </a:srgb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highlight>
                  <a:srgbClr val="FFFF00"/>
                </a:highlight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개년 </a:t>
            </a:r>
            <a:r>
              <a:rPr lang="en-US" altLang="ko-KR" sz="1600" b="1" dirty="0">
                <a:ln w="13500">
                  <a:noFill/>
                  <a:prstDash val="solid"/>
                </a:ln>
                <a:solidFill>
                  <a:srgbClr val="0000FF">
                    <a:alpha val="95000"/>
                  </a:srgb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highlight>
                  <a:srgbClr val="FFFF00"/>
                </a:highlight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31.0%</a:t>
            </a:r>
            <a:r>
              <a:rPr lang="ko-KR" altLang="en-US" sz="1600" b="1" dirty="0">
                <a:ln w="13500">
                  <a:noFill/>
                  <a:prstDash val="solid"/>
                </a:ln>
                <a:solidFill>
                  <a:srgbClr val="0000FF">
                    <a:alpha val="95000"/>
                  </a:srgb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highlight>
                  <a:srgbClr val="FFFF00"/>
                </a:highlight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 인상</a:t>
            </a:r>
            <a:r>
              <a:rPr lang="ko-KR" altLang="en-US" sz="1600" dirty="0">
                <a:ln w="13500">
                  <a:noFill/>
                  <a:prstDash val="solid"/>
                </a:ln>
                <a:solidFill>
                  <a:schemeClr val="tx1"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하여</a:t>
            </a:r>
            <a:r>
              <a:rPr lang="en-US" altLang="ko-KR" sz="1600" dirty="0">
                <a:ln w="13500">
                  <a:noFill/>
                  <a:prstDash val="solid"/>
                </a:ln>
                <a:solidFill>
                  <a:schemeClr val="tx1"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 </a:t>
            </a:r>
            <a:r>
              <a:rPr lang="ko-KR" altLang="en-US" sz="1600" dirty="0">
                <a:ln w="13500">
                  <a:noFill/>
                  <a:prstDash val="solid"/>
                </a:ln>
                <a:solidFill>
                  <a:schemeClr val="tx1"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최종 인상년도에 요금현실화율 </a:t>
            </a:r>
            <a:r>
              <a:rPr lang="en-US" altLang="ko-KR" sz="1600" dirty="0">
                <a:ln w="13500">
                  <a:noFill/>
                  <a:prstDash val="solid"/>
                </a:ln>
                <a:solidFill>
                  <a:schemeClr val="tx1"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100.0% </a:t>
            </a:r>
            <a:r>
              <a:rPr lang="ko-KR" altLang="en-US" sz="1600" dirty="0">
                <a:ln w="13500">
                  <a:noFill/>
                  <a:prstDash val="solid"/>
                </a:ln>
                <a:solidFill>
                  <a:schemeClr val="tx1"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초과</a:t>
            </a:r>
            <a:r>
              <a:rPr lang="en-US" altLang="ko-KR" sz="1600" dirty="0">
                <a:ln w="13500">
                  <a:noFill/>
                  <a:prstDash val="solid"/>
                </a:ln>
                <a:solidFill>
                  <a:schemeClr val="tx1"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 </a:t>
            </a:r>
            <a:r>
              <a:rPr lang="ko-KR" altLang="en-US" sz="1600" dirty="0">
                <a:ln w="13500">
                  <a:noFill/>
                  <a:prstDash val="solid"/>
                </a:ln>
                <a:solidFill>
                  <a:schemeClr val="tx1"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달성</a:t>
            </a:r>
            <a:endParaRPr lang="en-US" altLang="ko-KR" sz="1600" dirty="0">
              <a:ln w="13500">
                <a:noFill/>
                <a:prstDash val="solid"/>
              </a:ln>
              <a:solidFill>
                <a:schemeClr val="tx1"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  <a:p>
            <a:pPr algn="just">
              <a:lnSpc>
                <a:spcPct val="150000"/>
              </a:lnSpc>
            </a:pPr>
            <a:endParaRPr lang="en-US" altLang="ko-KR" sz="300" dirty="0">
              <a:solidFill>
                <a:schemeClr val="tx1">
                  <a:lumMod val="85000"/>
                  <a:lumOff val="15000"/>
                </a:schemeClr>
              </a:solidFill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  <a:p>
            <a:pPr marL="895350" indent="-895350" algn="just">
              <a:lnSpc>
                <a:spcPct val="150000"/>
              </a:lnSpc>
            </a:pPr>
            <a:r>
              <a:rPr lang="ko-KR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▷ </a:t>
            </a:r>
            <a:r>
              <a:rPr lang="en-US" altLang="ko-KR" sz="1600" b="1" dirty="0">
                <a:ln w="13500">
                  <a:noFill/>
                  <a:prstDash val="solid"/>
                </a:ln>
                <a:solidFill>
                  <a:srgbClr val="0000FF">
                    <a:alpha val="95000"/>
                  </a:srgb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highlight>
                  <a:srgbClr val="FFFF00"/>
                </a:highlight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C</a:t>
            </a:r>
            <a:r>
              <a:rPr lang="ko-KR" altLang="en-US" sz="1600" b="1" dirty="0">
                <a:ln w="13500">
                  <a:noFill/>
                  <a:prstDash val="solid"/>
                </a:ln>
                <a:solidFill>
                  <a:srgbClr val="0000FF">
                    <a:alpha val="95000"/>
                  </a:srgb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highlight>
                  <a:srgbClr val="FFFF00"/>
                </a:highlight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안</a:t>
            </a:r>
            <a:r>
              <a:rPr lang="ko-KR" altLang="en-US" sz="1600" b="1" dirty="0">
                <a:ln w="13500">
                  <a:noFill/>
                  <a:prstDash val="solid"/>
                </a:ln>
                <a:solidFill>
                  <a:schemeClr val="tx1">
                    <a:lumMod val="75000"/>
                    <a:lumOff val="25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 </a:t>
            </a:r>
            <a:r>
              <a:rPr lang="en-US" altLang="ko-KR" sz="1600" dirty="0">
                <a:ln w="13500">
                  <a:noFill/>
                  <a:prstDash val="solid"/>
                </a:ln>
                <a:solidFill>
                  <a:schemeClr val="tx1">
                    <a:lumMod val="75000"/>
                    <a:lumOff val="25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: </a:t>
            </a:r>
            <a:r>
              <a:rPr lang="en-US" altLang="ko-KR" sz="1600" b="1" dirty="0">
                <a:ln w="13500">
                  <a:noFill/>
                  <a:prstDash val="solid"/>
                </a:ln>
                <a:solidFill>
                  <a:srgbClr val="0000FF">
                    <a:alpha val="95000"/>
                  </a:srgb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highlight>
                  <a:srgbClr val="FFFF00"/>
                </a:highlight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2</a:t>
            </a:r>
            <a:r>
              <a:rPr lang="ko-KR" altLang="en-US" sz="1600" b="1" dirty="0">
                <a:ln w="13500">
                  <a:noFill/>
                  <a:prstDash val="solid"/>
                </a:ln>
                <a:solidFill>
                  <a:srgbClr val="0000FF">
                    <a:alpha val="95000"/>
                  </a:srgb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highlight>
                  <a:srgbClr val="FFFF00"/>
                </a:highlight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개년 </a:t>
            </a:r>
            <a:r>
              <a:rPr lang="ko-KR" altLang="en-US" sz="1600" b="1" dirty="0">
                <a:ln w="13500">
                  <a:noFill/>
                  <a:prstDash val="solid"/>
                </a:ln>
                <a:solidFill>
                  <a:srgbClr val="0000FF">
                    <a:alpha val="95000"/>
                  </a:srgb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매년 </a:t>
            </a:r>
            <a:r>
              <a:rPr lang="en-US" altLang="ko-KR" sz="1600" b="1" dirty="0">
                <a:ln w="13500">
                  <a:noFill/>
                  <a:prstDash val="solid"/>
                </a:ln>
                <a:solidFill>
                  <a:srgbClr val="0000FF">
                    <a:alpha val="95000"/>
                  </a:srgb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highlight>
                  <a:srgbClr val="FFFF00"/>
                </a:highlight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14.5%</a:t>
            </a:r>
            <a:r>
              <a:rPr lang="ko-KR" altLang="en-US" sz="1600" b="1" dirty="0">
                <a:ln w="13500">
                  <a:noFill/>
                  <a:prstDash val="solid"/>
                </a:ln>
                <a:solidFill>
                  <a:srgbClr val="0000FF">
                    <a:alpha val="95000"/>
                  </a:srgb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highlight>
                  <a:srgbClr val="FFFF00"/>
                </a:highlight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씩 인상</a:t>
            </a:r>
            <a:r>
              <a:rPr lang="ko-KR" altLang="en-US" sz="1600" dirty="0">
                <a:ln w="13500">
                  <a:noFill/>
                  <a:prstDash val="solid"/>
                </a:ln>
                <a:solidFill>
                  <a:schemeClr val="tx1"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하여</a:t>
            </a:r>
            <a:r>
              <a:rPr lang="en-US" altLang="ko-KR" sz="1600" dirty="0">
                <a:ln w="13500">
                  <a:noFill/>
                  <a:prstDash val="solid"/>
                </a:ln>
                <a:solidFill>
                  <a:schemeClr val="tx1"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 </a:t>
            </a:r>
            <a:r>
              <a:rPr lang="ko-KR" altLang="en-US" sz="1600" dirty="0">
                <a:ln w="13500">
                  <a:noFill/>
                  <a:prstDash val="solid"/>
                </a:ln>
                <a:solidFill>
                  <a:schemeClr val="tx1"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최종 인상년도에 요금현실화율 </a:t>
            </a:r>
            <a:r>
              <a:rPr lang="en-US" altLang="ko-KR" sz="1600" dirty="0">
                <a:ln w="13500">
                  <a:noFill/>
                  <a:prstDash val="solid"/>
                </a:ln>
                <a:solidFill>
                  <a:schemeClr val="tx1"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100.0% </a:t>
            </a:r>
            <a:r>
              <a:rPr lang="ko-KR" altLang="en-US" sz="1600" dirty="0">
                <a:ln w="13500">
                  <a:noFill/>
                  <a:prstDash val="solid"/>
                </a:ln>
                <a:solidFill>
                  <a:schemeClr val="tx1"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초과</a:t>
            </a:r>
            <a:r>
              <a:rPr lang="en-US" altLang="ko-KR" sz="1600" dirty="0">
                <a:ln w="13500">
                  <a:noFill/>
                  <a:prstDash val="solid"/>
                </a:ln>
                <a:solidFill>
                  <a:schemeClr val="tx1"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 </a:t>
            </a:r>
            <a:r>
              <a:rPr lang="ko-KR" altLang="en-US" sz="1600" dirty="0">
                <a:ln w="13500">
                  <a:noFill/>
                  <a:prstDash val="solid"/>
                </a:ln>
                <a:solidFill>
                  <a:schemeClr val="tx1"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달성</a:t>
            </a:r>
            <a:endParaRPr lang="en-US" altLang="ko-KR" sz="1600" dirty="0">
              <a:ln w="13500">
                <a:noFill/>
                <a:prstDash val="solid"/>
              </a:ln>
              <a:solidFill>
                <a:schemeClr val="tx1"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</p:txBody>
      </p:sp>
      <p:graphicFrame>
        <p:nvGraphicFramePr>
          <p:cNvPr id="4" name="차트 3">
            <a:extLst>
              <a:ext uri="{FF2B5EF4-FFF2-40B4-BE49-F238E27FC236}">
                <a16:creationId xmlns:a16="http://schemas.microsoft.com/office/drawing/2014/main" id="{00000000-0008-0000-2500-00000800000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066771200"/>
              </p:ext>
            </p:extLst>
          </p:nvPr>
        </p:nvGraphicFramePr>
        <p:xfrm>
          <a:off x="540679" y="3623952"/>
          <a:ext cx="3832538" cy="266751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A8443D85-9D7C-6B59-7547-69D75B51FC9E}"/>
              </a:ext>
            </a:extLst>
          </p:cNvPr>
          <p:cNvSpPr txBox="1"/>
          <p:nvPr/>
        </p:nvSpPr>
        <p:spPr>
          <a:xfrm>
            <a:off x="1034813" y="1142715"/>
            <a:ext cx="9781410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0" h="38100"/>
            </a:sp3d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b="1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상수도 요금 인상 계획</a:t>
            </a:r>
            <a:r>
              <a:rPr lang="en-US" altLang="ko-KR" b="1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(</a:t>
            </a:r>
            <a:r>
              <a:rPr lang="ko-KR" altLang="en-US" b="1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안</a:t>
            </a:r>
            <a:r>
              <a:rPr lang="en-US" altLang="ko-KR" b="1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)</a:t>
            </a:r>
            <a:endParaRPr lang="ko-KR" altLang="en-US" b="1" dirty="0">
              <a:latin typeface="나눔스퀘어 ExtraBold" panose="020B0600000101010101" pitchFamily="50" charset="-127"/>
              <a:ea typeface="나눔스퀘어 ExtraBold" panose="020B0600000101010101" pitchFamily="50" charset="-127"/>
            </a:endParaRPr>
          </a:p>
        </p:txBody>
      </p:sp>
      <p:pic>
        <p:nvPicPr>
          <p:cNvPr id="6" name="Picture 3" descr="D:\0.DATA(-2016)\파워포인트 자료\소스_PNG 이미지\#기타아이콘\0120.png">
            <a:extLst>
              <a:ext uri="{FF2B5EF4-FFF2-40B4-BE49-F238E27FC236}">
                <a16:creationId xmlns:a16="http://schemas.microsoft.com/office/drawing/2014/main" id="{C93CB3B5-EF90-2FDD-08F5-DAF527A5EBD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1142715"/>
            <a:ext cx="349013" cy="3490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" name="직사각형 20">
            <a:extLst>
              <a:ext uri="{FF2B5EF4-FFF2-40B4-BE49-F238E27FC236}">
                <a16:creationId xmlns:a16="http://schemas.microsoft.com/office/drawing/2014/main" id="{66E3E108-A70B-F503-5B5A-12CDACA8BC84}"/>
              </a:ext>
            </a:extLst>
          </p:cNvPr>
          <p:cNvSpPr/>
          <p:nvPr/>
        </p:nvSpPr>
        <p:spPr>
          <a:xfrm>
            <a:off x="1849973" y="3431284"/>
            <a:ext cx="1213949" cy="297951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A</a:t>
            </a:r>
            <a:r>
              <a:rPr lang="ko-KR" altLang="en-US" sz="14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안</a:t>
            </a:r>
          </a:p>
        </p:txBody>
      </p:sp>
      <p:graphicFrame>
        <p:nvGraphicFramePr>
          <p:cNvPr id="7" name="차트 6">
            <a:extLst>
              <a:ext uri="{FF2B5EF4-FFF2-40B4-BE49-F238E27FC236}">
                <a16:creationId xmlns:a16="http://schemas.microsoft.com/office/drawing/2014/main" id="{EB5F6C47-983A-F9D7-6B27-BF7F1B764EA5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900754870"/>
              </p:ext>
            </p:extLst>
          </p:nvPr>
        </p:nvGraphicFramePr>
        <p:xfrm>
          <a:off x="4793181" y="3623952"/>
          <a:ext cx="3291556" cy="266751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8" name="직사각형 7">
            <a:extLst>
              <a:ext uri="{FF2B5EF4-FFF2-40B4-BE49-F238E27FC236}">
                <a16:creationId xmlns:a16="http://schemas.microsoft.com/office/drawing/2014/main" id="{27E44DEC-FCC9-F01F-71D2-6BCAECFB2BEC}"/>
              </a:ext>
            </a:extLst>
          </p:cNvPr>
          <p:cNvSpPr/>
          <p:nvPr/>
        </p:nvSpPr>
        <p:spPr>
          <a:xfrm>
            <a:off x="5834610" y="3431284"/>
            <a:ext cx="1213949" cy="297951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B</a:t>
            </a:r>
            <a:r>
              <a:rPr lang="ko-KR" altLang="en-US" sz="14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안</a:t>
            </a:r>
          </a:p>
        </p:txBody>
      </p:sp>
      <p:graphicFrame>
        <p:nvGraphicFramePr>
          <p:cNvPr id="9" name="차트 8">
            <a:extLst>
              <a:ext uri="{FF2B5EF4-FFF2-40B4-BE49-F238E27FC236}">
                <a16:creationId xmlns:a16="http://schemas.microsoft.com/office/drawing/2014/main" id="{B4AAAF65-4BB8-432F-1392-D7559DEA6DD8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757782401"/>
              </p:ext>
            </p:extLst>
          </p:nvPr>
        </p:nvGraphicFramePr>
        <p:xfrm>
          <a:off x="8432164" y="3623952"/>
          <a:ext cx="3291555" cy="266751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10" name="직사각형 9">
            <a:extLst>
              <a:ext uri="{FF2B5EF4-FFF2-40B4-BE49-F238E27FC236}">
                <a16:creationId xmlns:a16="http://schemas.microsoft.com/office/drawing/2014/main" id="{BDD31ACD-35AF-C470-DEE1-BDE18C8C23DA}"/>
              </a:ext>
            </a:extLst>
          </p:cNvPr>
          <p:cNvSpPr/>
          <p:nvPr/>
        </p:nvSpPr>
        <p:spPr>
          <a:xfrm>
            <a:off x="9468342" y="3418591"/>
            <a:ext cx="1213949" cy="297951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C</a:t>
            </a:r>
            <a:r>
              <a:rPr lang="ko-KR" altLang="en-US" sz="14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안</a:t>
            </a:r>
          </a:p>
        </p:txBody>
      </p:sp>
    </p:spTree>
    <p:extLst>
      <p:ext uri="{BB962C8B-B14F-4D97-AF65-F5344CB8AC3E}">
        <p14:creationId xmlns:p14="http://schemas.microsoft.com/office/powerpoint/2010/main" val="244778597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BA15A9CA-A496-CD82-B369-D66997306C89}"/>
              </a:ext>
            </a:extLst>
          </p:cNvPr>
          <p:cNvSpPr txBox="1"/>
          <p:nvPr/>
        </p:nvSpPr>
        <p:spPr>
          <a:xfrm>
            <a:off x="357869" y="113586"/>
            <a:ext cx="105813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dirty="0">
                <a:ln>
                  <a:solidFill>
                    <a:schemeClr val="bg2">
                      <a:lumMod val="50000"/>
                      <a:alpha val="15000"/>
                    </a:schemeClr>
                  </a:solidFill>
                </a:ln>
                <a:solidFill>
                  <a:schemeClr val="bg1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6. </a:t>
            </a:r>
            <a:r>
              <a:rPr lang="ko-KR" altLang="en-US" sz="2800" dirty="0">
                <a:ln>
                  <a:solidFill>
                    <a:schemeClr val="bg2">
                      <a:lumMod val="50000"/>
                      <a:alpha val="15000"/>
                    </a:schemeClr>
                  </a:solidFill>
                </a:ln>
                <a:solidFill>
                  <a:schemeClr val="bg1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인천광역시 상수도 요금 인상</a:t>
            </a:r>
            <a:r>
              <a:rPr lang="en-US" altLang="ko-KR" sz="2800" dirty="0">
                <a:ln>
                  <a:solidFill>
                    <a:schemeClr val="bg2">
                      <a:lumMod val="50000"/>
                      <a:alpha val="15000"/>
                    </a:schemeClr>
                  </a:solidFill>
                </a:ln>
                <a:solidFill>
                  <a:schemeClr val="bg1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(</a:t>
            </a:r>
            <a:r>
              <a:rPr lang="ko-KR" altLang="en-US" sz="2800" dirty="0">
                <a:ln>
                  <a:solidFill>
                    <a:schemeClr val="bg2">
                      <a:lumMod val="50000"/>
                      <a:alpha val="15000"/>
                    </a:schemeClr>
                  </a:solidFill>
                </a:ln>
                <a:solidFill>
                  <a:schemeClr val="bg1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안</a:t>
            </a:r>
            <a:r>
              <a:rPr lang="en-US" altLang="ko-KR" sz="2800" dirty="0">
                <a:ln>
                  <a:solidFill>
                    <a:schemeClr val="bg2">
                      <a:lumMod val="50000"/>
                      <a:alpha val="15000"/>
                    </a:schemeClr>
                  </a:solidFill>
                </a:ln>
                <a:solidFill>
                  <a:schemeClr val="bg1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)</a:t>
            </a:r>
            <a:endParaRPr lang="ko-KR" altLang="en-US" sz="2800" dirty="0">
              <a:ln>
                <a:solidFill>
                  <a:schemeClr val="bg2">
                    <a:lumMod val="50000"/>
                    <a:alpha val="15000"/>
                  </a:schemeClr>
                </a:solidFill>
              </a:ln>
              <a:solidFill>
                <a:schemeClr val="bg1"/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</a:endParaRPr>
          </a:p>
        </p:txBody>
      </p:sp>
      <p:sp>
        <p:nvSpPr>
          <p:cNvPr id="3" name="슬라이드 번호 개체 틀 3">
            <a:extLst>
              <a:ext uri="{FF2B5EF4-FFF2-40B4-BE49-F238E27FC236}">
                <a16:creationId xmlns:a16="http://schemas.microsoft.com/office/drawing/2014/main" id="{80A80733-976A-4CD6-9ACF-0D552FCEBFEA}"/>
              </a:ext>
            </a:extLst>
          </p:cNvPr>
          <p:cNvSpPr txBox="1">
            <a:spLocks/>
          </p:cNvSpPr>
          <p:nvPr/>
        </p:nvSpPr>
        <p:spPr>
          <a:xfrm>
            <a:off x="9370996" y="6577059"/>
            <a:ext cx="2743200" cy="280942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b="1" kern="120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A9013713-8F85-4DC6-9CD9-6D7320748E27}" type="slidenum">
              <a:rPr lang="ko-KR" altLang="en-US" sz="1400" smtClean="0">
                <a:solidFill>
                  <a:schemeClr val="bg1">
                    <a:lumMod val="50000"/>
                  </a:schemeClr>
                </a:solidFill>
              </a:rPr>
              <a:pPr algn="r"/>
              <a:t>26</a:t>
            </a:fld>
            <a:endParaRPr lang="ko-KR" altLang="en-US" sz="1400" dirty="0">
              <a:solidFill>
                <a:schemeClr val="bg1">
                  <a:lumMod val="50000"/>
                </a:schemeClr>
              </a:solidFill>
            </a:endParaRPr>
          </a:p>
        </p:txBody>
      </p:sp>
      <p:graphicFrame>
        <p:nvGraphicFramePr>
          <p:cNvPr id="11" name="표 10">
            <a:extLst>
              <a:ext uri="{FF2B5EF4-FFF2-40B4-BE49-F238E27FC236}">
                <a16:creationId xmlns:a16="http://schemas.microsoft.com/office/drawing/2014/main" id="{AE9CC189-9105-61F3-6C6A-AE90A76C639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56200347"/>
              </p:ext>
            </p:extLst>
          </p:nvPr>
        </p:nvGraphicFramePr>
        <p:xfrm>
          <a:off x="913530" y="1739348"/>
          <a:ext cx="10250859" cy="443241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5681">
                  <a:extLst>
                    <a:ext uri="{9D8B030D-6E8A-4147-A177-3AD203B41FA5}">
                      <a16:colId xmlns:a16="http://schemas.microsoft.com/office/drawing/2014/main" val="1311057809"/>
                    </a:ext>
                  </a:extLst>
                </a:gridCol>
                <a:gridCol w="1303220">
                  <a:extLst>
                    <a:ext uri="{9D8B030D-6E8A-4147-A177-3AD203B41FA5}">
                      <a16:colId xmlns:a16="http://schemas.microsoft.com/office/drawing/2014/main" val="355753404"/>
                    </a:ext>
                  </a:extLst>
                </a:gridCol>
                <a:gridCol w="3758750">
                  <a:extLst>
                    <a:ext uri="{9D8B030D-6E8A-4147-A177-3AD203B41FA5}">
                      <a16:colId xmlns:a16="http://schemas.microsoft.com/office/drawing/2014/main" val="3334022327"/>
                    </a:ext>
                  </a:extLst>
                </a:gridCol>
                <a:gridCol w="2456604">
                  <a:extLst>
                    <a:ext uri="{9D8B030D-6E8A-4147-A177-3AD203B41FA5}">
                      <a16:colId xmlns:a16="http://schemas.microsoft.com/office/drawing/2014/main" val="2274573769"/>
                    </a:ext>
                  </a:extLst>
                </a:gridCol>
                <a:gridCol w="2456604">
                  <a:extLst>
                    <a:ext uri="{9D8B030D-6E8A-4147-A177-3AD203B41FA5}">
                      <a16:colId xmlns:a16="http://schemas.microsoft.com/office/drawing/2014/main" val="3430086566"/>
                    </a:ext>
                  </a:extLst>
                </a:gridCol>
              </a:tblGrid>
              <a:tr h="290777">
                <a:tc rowSpan="2" gridSpan="2">
                  <a:txBody>
                    <a:bodyPr/>
                    <a:lstStyle/>
                    <a:p>
                      <a:pPr algn="r" latinLnBrk="1"/>
                      <a:r>
                        <a:rPr lang="ko-KR" altLang="en-US" sz="1200" b="0" dirty="0">
                          <a:solidFill>
                            <a:schemeClr val="bg1"/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</a:rPr>
                        <a:t>인상 계획</a:t>
                      </a:r>
                      <a:endParaRPr lang="en-US" altLang="ko-KR" sz="1200" b="0" dirty="0">
                        <a:solidFill>
                          <a:schemeClr val="bg1"/>
                        </a:solidFill>
                        <a:latin typeface="나눔스퀘어 ExtraBold" panose="020B0600000101010101" pitchFamily="50" charset="-127"/>
                        <a:ea typeface="나눔스퀘어 ExtraBold" panose="020B0600000101010101" pitchFamily="50" charset="-127"/>
                      </a:endParaRPr>
                    </a:p>
                    <a:p>
                      <a:pPr algn="l" latinLnBrk="1"/>
                      <a:r>
                        <a:rPr lang="ko-KR" altLang="en-US" sz="1200" b="0" dirty="0">
                          <a:solidFill>
                            <a:schemeClr val="bg1"/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</a:rPr>
                        <a:t>체계 개편</a:t>
                      </a:r>
                      <a:endParaRPr lang="en-US" altLang="ko-KR" sz="1200" b="0" dirty="0">
                        <a:solidFill>
                          <a:schemeClr val="bg1"/>
                        </a:solidFill>
                        <a:latin typeface="나눔스퀘어 ExtraBold" panose="020B0600000101010101" pitchFamily="50" charset="-127"/>
                        <a:ea typeface="나눔스퀘어 ExtraBold" panose="020B0600000101010101" pitchFamily="50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lToBr>
                    <a:solidFill>
                      <a:srgbClr val="0A3967"/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latinLnBrk="1"/>
                      <a:r>
                        <a:rPr lang="ko-KR" altLang="en-US" sz="1400" kern="1200" dirty="0" err="1">
                          <a:solidFill>
                            <a:schemeClr val="bg1"/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  <a:cs typeface="+mn-cs"/>
                        </a:rPr>
                        <a:t>요율</a:t>
                      </a:r>
                      <a:r>
                        <a:rPr lang="ko-KR" altLang="en-US" sz="1400" kern="1200" dirty="0">
                          <a:solidFill>
                            <a:schemeClr val="bg1"/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  <a:cs typeface="+mn-cs"/>
                        </a:rPr>
                        <a:t> 체계 개선 계획 시나리오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A3967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200" kern="1200" dirty="0">
                        <a:solidFill>
                          <a:schemeClr val="bg1"/>
                        </a:solidFill>
                        <a:latin typeface="나눔스퀘어 ExtraBold" panose="020B0600000101010101" pitchFamily="50" charset="-127"/>
                        <a:ea typeface="나눔스퀘어 ExtraBold" panose="020B0600000101010101" pitchFamily="50" charset="-127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A3967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200" kern="1200" dirty="0">
                        <a:solidFill>
                          <a:schemeClr val="bg1"/>
                        </a:solidFill>
                        <a:latin typeface="나눔스퀘어 ExtraBold" panose="020B0600000101010101" pitchFamily="50" charset="-127"/>
                        <a:ea typeface="나눔스퀘어 ExtraBold" panose="020B0600000101010101" pitchFamily="50" charset="-127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A396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38376621"/>
                  </a:ext>
                </a:extLst>
              </a:tr>
              <a:tr h="306932">
                <a:tc gridSpan="2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300" kern="1200" dirty="0">
                          <a:solidFill>
                            <a:schemeClr val="bg1"/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  <a:cs typeface="+mn-cs"/>
                        </a:rPr>
                        <a:t>A</a:t>
                      </a:r>
                      <a:r>
                        <a:rPr lang="ko-KR" altLang="en-US" sz="1300" kern="1200" dirty="0">
                          <a:solidFill>
                            <a:schemeClr val="bg1"/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  <a:cs typeface="+mn-cs"/>
                        </a:rPr>
                        <a:t>안</a:t>
                      </a:r>
                      <a:r>
                        <a:rPr lang="en-US" altLang="ko-KR" sz="1300" kern="1200" dirty="0">
                          <a:solidFill>
                            <a:schemeClr val="bg1"/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  <a:cs typeface="+mn-cs"/>
                        </a:rPr>
                        <a:t>(3</a:t>
                      </a:r>
                      <a:r>
                        <a:rPr lang="ko-KR" altLang="en-US" sz="1300" kern="1200" dirty="0">
                          <a:solidFill>
                            <a:schemeClr val="bg1"/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  <a:cs typeface="+mn-cs"/>
                        </a:rPr>
                        <a:t>개년</a:t>
                      </a:r>
                      <a:r>
                        <a:rPr lang="en-US" altLang="ko-KR" sz="1300" kern="1200" dirty="0">
                          <a:solidFill>
                            <a:schemeClr val="bg1"/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  <a:cs typeface="+mn-cs"/>
                        </a:rPr>
                        <a:t>, </a:t>
                      </a:r>
                      <a:r>
                        <a:rPr lang="ko-KR" altLang="en-US" sz="1300" kern="1200" dirty="0">
                          <a:solidFill>
                            <a:schemeClr val="bg1"/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  <a:cs typeface="+mn-cs"/>
                        </a:rPr>
                        <a:t>매년</a:t>
                      </a:r>
                      <a:r>
                        <a:rPr lang="en-US" altLang="ko-KR" sz="1300" kern="1200" dirty="0">
                          <a:solidFill>
                            <a:schemeClr val="bg1"/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  <a:cs typeface="+mn-cs"/>
                        </a:rPr>
                        <a:t> 9.5%</a:t>
                      </a:r>
                      <a:r>
                        <a:rPr lang="ko-KR" altLang="en-US" sz="1300" kern="1200" dirty="0">
                          <a:solidFill>
                            <a:schemeClr val="bg1"/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  <a:cs typeface="+mn-cs"/>
                        </a:rPr>
                        <a:t>씩 인상</a:t>
                      </a:r>
                      <a:r>
                        <a:rPr lang="en-US" altLang="ko-KR" sz="1300" kern="1200" dirty="0">
                          <a:solidFill>
                            <a:schemeClr val="bg1"/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  <a:cs typeface="+mn-cs"/>
                        </a:rPr>
                        <a:t>)</a:t>
                      </a:r>
                      <a:endParaRPr lang="ko-KR" altLang="en-US" sz="1300" kern="1200" dirty="0">
                        <a:solidFill>
                          <a:schemeClr val="bg1"/>
                        </a:solidFill>
                        <a:latin typeface="나눔스퀘어 ExtraBold" panose="020B0600000101010101" pitchFamily="50" charset="-127"/>
                        <a:ea typeface="나눔스퀘어 ExtraBold" panose="020B0600000101010101" pitchFamily="50" charset="-127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A3967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300" kern="1200" dirty="0">
                          <a:solidFill>
                            <a:schemeClr val="bg1"/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  <a:cs typeface="+mn-cs"/>
                        </a:rPr>
                        <a:t>B</a:t>
                      </a:r>
                      <a:r>
                        <a:rPr lang="ko-KR" altLang="en-US" sz="1300" kern="1200" dirty="0">
                          <a:solidFill>
                            <a:schemeClr val="bg1"/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  <a:cs typeface="+mn-cs"/>
                        </a:rPr>
                        <a:t>안</a:t>
                      </a:r>
                      <a:r>
                        <a:rPr lang="en-US" altLang="ko-KR" sz="1300" kern="1200" dirty="0">
                          <a:solidFill>
                            <a:schemeClr val="bg1"/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  <a:cs typeface="+mn-cs"/>
                        </a:rPr>
                        <a:t>(1</a:t>
                      </a:r>
                      <a:r>
                        <a:rPr lang="ko-KR" altLang="en-US" sz="1300" kern="1200" dirty="0">
                          <a:solidFill>
                            <a:schemeClr val="bg1"/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  <a:cs typeface="+mn-cs"/>
                        </a:rPr>
                        <a:t>개년</a:t>
                      </a:r>
                      <a:r>
                        <a:rPr lang="en-US" altLang="ko-KR" sz="1300" kern="1200" dirty="0">
                          <a:solidFill>
                            <a:schemeClr val="bg1"/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  <a:cs typeface="+mn-cs"/>
                        </a:rPr>
                        <a:t>, 31.0% </a:t>
                      </a:r>
                      <a:r>
                        <a:rPr lang="ko-KR" altLang="en-US" sz="1300" kern="1200" dirty="0">
                          <a:solidFill>
                            <a:schemeClr val="bg1"/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  <a:cs typeface="+mn-cs"/>
                        </a:rPr>
                        <a:t>인상</a:t>
                      </a:r>
                      <a:r>
                        <a:rPr lang="en-US" altLang="ko-KR" sz="1300" kern="1200" dirty="0">
                          <a:solidFill>
                            <a:schemeClr val="bg1"/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  <a:cs typeface="+mn-cs"/>
                        </a:rPr>
                        <a:t>)</a:t>
                      </a:r>
                      <a:endParaRPr lang="ko-KR" altLang="en-US" sz="1300" kern="1200" dirty="0">
                        <a:solidFill>
                          <a:schemeClr val="bg1"/>
                        </a:solidFill>
                        <a:latin typeface="나눔스퀘어 ExtraBold" panose="020B0600000101010101" pitchFamily="50" charset="-127"/>
                        <a:ea typeface="나눔스퀘어 ExtraBold" panose="020B0600000101010101" pitchFamily="50" charset="-127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A396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300" kern="1200" dirty="0">
                          <a:solidFill>
                            <a:schemeClr val="bg1"/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  <a:cs typeface="+mn-cs"/>
                        </a:rPr>
                        <a:t>C</a:t>
                      </a:r>
                      <a:r>
                        <a:rPr lang="ko-KR" altLang="en-US" sz="1300" kern="1200" dirty="0">
                          <a:solidFill>
                            <a:schemeClr val="bg1"/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  <a:cs typeface="+mn-cs"/>
                        </a:rPr>
                        <a:t>안</a:t>
                      </a:r>
                      <a:r>
                        <a:rPr lang="en-US" altLang="ko-KR" sz="1300" kern="1200" dirty="0">
                          <a:solidFill>
                            <a:schemeClr val="bg1"/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  <a:cs typeface="+mn-cs"/>
                        </a:rPr>
                        <a:t>(2</a:t>
                      </a:r>
                      <a:r>
                        <a:rPr lang="ko-KR" altLang="en-US" sz="1300" kern="1200" dirty="0">
                          <a:solidFill>
                            <a:schemeClr val="bg1"/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  <a:cs typeface="+mn-cs"/>
                        </a:rPr>
                        <a:t>개년</a:t>
                      </a:r>
                      <a:r>
                        <a:rPr lang="en-US" altLang="ko-KR" sz="1300" kern="1200" dirty="0">
                          <a:solidFill>
                            <a:schemeClr val="bg1"/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  <a:cs typeface="+mn-cs"/>
                        </a:rPr>
                        <a:t>, 14.5%</a:t>
                      </a:r>
                      <a:r>
                        <a:rPr lang="ko-KR" altLang="en-US" sz="1300" kern="1200" dirty="0">
                          <a:solidFill>
                            <a:schemeClr val="bg1"/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  <a:cs typeface="+mn-cs"/>
                        </a:rPr>
                        <a:t>씩</a:t>
                      </a:r>
                      <a:r>
                        <a:rPr lang="en-US" altLang="ko-KR" sz="1300" kern="1200" dirty="0">
                          <a:solidFill>
                            <a:schemeClr val="bg1"/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  <a:cs typeface="+mn-cs"/>
                        </a:rPr>
                        <a:t> </a:t>
                      </a:r>
                      <a:r>
                        <a:rPr lang="ko-KR" altLang="en-US" sz="1300" kern="1200" dirty="0">
                          <a:solidFill>
                            <a:schemeClr val="bg1"/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  <a:cs typeface="+mn-cs"/>
                        </a:rPr>
                        <a:t>인상</a:t>
                      </a:r>
                      <a:r>
                        <a:rPr lang="en-US" altLang="ko-KR" sz="1300" kern="1200" dirty="0">
                          <a:solidFill>
                            <a:schemeClr val="bg1"/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  <a:cs typeface="+mn-cs"/>
                        </a:rPr>
                        <a:t>)</a:t>
                      </a:r>
                      <a:endParaRPr lang="ko-KR" altLang="en-US" sz="1300" kern="1200" dirty="0">
                        <a:solidFill>
                          <a:schemeClr val="bg1"/>
                        </a:solidFill>
                        <a:latin typeface="나눔스퀘어 ExtraBold" panose="020B0600000101010101" pitchFamily="50" charset="-127"/>
                        <a:ea typeface="나눔스퀘어 ExtraBold" panose="020B0600000101010101" pitchFamily="50" charset="-127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A396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58202749"/>
                  </a:ext>
                </a:extLst>
              </a:tr>
              <a:tr h="1674795"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en-US" altLang="ko-KR" sz="1200" b="0" dirty="0"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</a:rPr>
                        <a:t>1</a:t>
                      </a:r>
                      <a:endParaRPr lang="ko-KR" altLang="en-US" sz="1200" b="0" dirty="0">
                        <a:latin typeface="나눔스퀘어 ExtraBold" panose="020B0600000101010101" pitchFamily="50" charset="-127"/>
                        <a:ea typeface="나눔스퀘어 ExtraBold" panose="020B0600000101010101" pitchFamily="50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200" b="0" dirty="0"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</a:rPr>
                        <a:t>순차적 체계 개선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168400" indent="0" algn="l" latinLnBrk="1">
                        <a:lnSpc>
                          <a:spcPct val="150000"/>
                        </a:lnSpc>
                        <a:buFont typeface="Wingdings" panose="05000000000000000000" pitchFamily="2" charset="2"/>
                        <a:buNone/>
                      </a:pPr>
                      <a:endParaRPr lang="en-US" altLang="ko-KR" sz="1200" spc="0" baseline="0" dirty="0"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1168400" indent="0" algn="l" latinLnBrk="1">
                        <a:lnSpc>
                          <a:spcPct val="150000"/>
                        </a:lnSpc>
                        <a:buFont typeface="Wingdings" panose="05000000000000000000" pitchFamily="2" charset="2"/>
                        <a:buNone/>
                      </a:pPr>
                      <a:r>
                        <a:rPr lang="en-US" altLang="ko-KR" sz="1200" spc="0" baseline="0" dirty="0"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-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168400" indent="0" algn="l" latinLnBrk="1">
                        <a:lnSpc>
                          <a:spcPct val="150000"/>
                        </a:lnSpc>
                        <a:buFont typeface="Wingdings" panose="05000000000000000000" pitchFamily="2" charset="2"/>
                        <a:buNone/>
                      </a:pPr>
                      <a:r>
                        <a:rPr lang="en-US" altLang="ko-KR" sz="1200" spc="0" baseline="0" dirty="0"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-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36537447"/>
                  </a:ext>
                </a:extLst>
              </a:tr>
              <a:tr h="2145885"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en-US" altLang="ko-KR" sz="1200" b="0" dirty="0"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</a:rPr>
                        <a:t>2</a:t>
                      </a:r>
                      <a:endParaRPr lang="ko-KR" altLang="en-US" sz="1200" b="0" dirty="0">
                        <a:latin typeface="나눔스퀘어 ExtraBold" panose="020B0600000101010101" pitchFamily="50" charset="-127"/>
                        <a:ea typeface="나눔스퀘어 ExtraBold" panose="020B0600000101010101" pitchFamily="50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200" b="0" dirty="0"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</a:rPr>
                        <a:t>전업종</a:t>
                      </a:r>
                      <a:endParaRPr lang="en-US" altLang="ko-KR" sz="1200" b="0" dirty="0">
                        <a:latin typeface="나눔스퀘어 ExtraBold" panose="020B0600000101010101" pitchFamily="50" charset="-127"/>
                        <a:ea typeface="나눔스퀘어 ExtraBold" panose="020B0600000101010101" pitchFamily="50" charset="-127"/>
                      </a:endParaRPr>
                    </a:p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en-US" altLang="ko-KR" sz="1200" b="0" dirty="0"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</a:rPr>
                        <a:t>(</a:t>
                      </a:r>
                      <a:r>
                        <a:rPr lang="ko-KR" altLang="en-US" sz="1200" b="0" dirty="0"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</a:rPr>
                        <a:t>일반용 세부업태</a:t>
                      </a:r>
                      <a:r>
                        <a:rPr lang="en-US" altLang="ko-KR" sz="1200" b="0" dirty="0"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</a:rPr>
                        <a:t>, </a:t>
                      </a:r>
                      <a:r>
                        <a:rPr lang="ko-KR" altLang="en-US" sz="1200" b="0" dirty="0"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</a:rPr>
                        <a:t>욕탕용</a:t>
                      </a:r>
                      <a:r>
                        <a:rPr lang="en-US" altLang="ko-KR" sz="1200" b="0" dirty="0"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</a:rPr>
                        <a:t>) </a:t>
                      </a:r>
                      <a:r>
                        <a:rPr lang="ko-KR" altLang="en-US" sz="1200" b="0" dirty="0"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</a:rPr>
                        <a:t>누진제 일괄 폐지</a:t>
                      </a:r>
                      <a:endParaRPr lang="en-US" altLang="ko-KR" sz="1200" b="0" dirty="0">
                        <a:latin typeface="나눔스퀘어 ExtraBold" panose="020B0600000101010101" pitchFamily="50" charset="-127"/>
                        <a:ea typeface="나눔스퀘어 ExtraBold" panose="020B0600000101010101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536575" indent="-177800" algn="l" latinLnBrk="1">
                        <a:lnSpc>
                          <a:spcPct val="150000"/>
                        </a:lnSpc>
                        <a:buFont typeface="Wingdings" panose="05000000000000000000" pitchFamily="2" charset="2"/>
                        <a:buChar char="§"/>
                      </a:pPr>
                      <a:endParaRPr lang="en-US" altLang="ko-KR" sz="1200" spc="0" baseline="0" dirty="0"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  <a:p>
                      <a:pPr marL="357188" indent="-174625" algn="l" latinLnBrk="1">
                        <a:lnSpc>
                          <a:spcPct val="150000"/>
                        </a:lnSpc>
                        <a:buFont typeface="Wingdings" panose="05000000000000000000" pitchFamily="2" charset="2"/>
                        <a:buChar char="§"/>
                      </a:pPr>
                      <a:r>
                        <a:rPr lang="ko-KR" altLang="en-US" sz="1200" spc="0" baseline="0" dirty="0"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일반용 </a:t>
                      </a:r>
                      <a:r>
                        <a:rPr lang="en-US" altLang="ko-KR" sz="1200" spc="0" baseline="0" dirty="0"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3</a:t>
                      </a:r>
                      <a:r>
                        <a:rPr lang="ko-KR" altLang="en-US" sz="1200" spc="0" baseline="0" dirty="0"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개 세부 업태 → 업태 통합 및 누진제 폐지</a:t>
                      </a:r>
                      <a:endParaRPr lang="en-US" altLang="ko-KR" sz="1200" spc="0" baseline="0" dirty="0"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  <a:p>
                      <a:pPr marL="357188" indent="-174625" algn="l" latinLnBrk="1">
                        <a:lnSpc>
                          <a:spcPct val="150000"/>
                        </a:lnSpc>
                        <a:buFont typeface="Wingdings" panose="05000000000000000000" pitchFamily="2" charset="2"/>
                        <a:buChar char="§"/>
                      </a:pPr>
                      <a:r>
                        <a:rPr lang="en-US" altLang="ko-KR" sz="1200" spc="0" baseline="0" dirty="0"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 </a:t>
                      </a:r>
                      <a:r>
                        <a:rPr lang="ko-KR" altLang="en-US" sz="1200" spc="0" baseline="0" dirty="0"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욕탕용 </a:t>
                      </a:r>
                      <a:r>
                        <a:rPr lang="en-US" altLang="ko-KR" sz="1200" spc="0" baseline="0" dirty="0"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3</a:t>
                      </a:r>
                      <a:r>
                        <a:rPr lang="ko-KR" altLang="en-US" sz="1200" spc="0" baseline="0" dirty="0"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단계 → 누진제 폐지</a:t>
                      </a:r>
                      <a:endParaRPr lang="en-US" altLang="ko-KR" sz="1200" spc="0" baseline="0" dirty="0"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357188" indent="-174625" algn="l" latinLnBrk="1">
                        <a:lnSpc>
                          <a:spcPct val="150000"/>
                        </a:lnSpc>
                        <a:buFont typeface="Wingdings" panose="05000000000000000000" pitchFamily="2" charset="2"/>
                        <a:buChar char="§"/>
                      </a:pPr>
                      <a:endParaRPr lang="en-US" altLang="ko-KR" sz="1200" spc="0" baseline="0" dirty="0"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  <a:p>
                      <a:pPr marL="357188" indent="-174625" algn="l" latinLnBrk="1">
                        <a:lnSpc>
                          <a:spcPct val="150000"/>
                        </a:lnSpc>
                        <a:buFont typeface="Wingdings" panose="05000000000000000000" pitchFamily="2" charset="2"/>
                        <a:buChar char="§"/>
                      </a:pPr>
                      <a:r>
                        <a:rPr lang="ko-KR" altLang="en-US" sz="1200" spc="0" baseline="0" dirty="0"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일반용 </a:t>
                      </a:r>
                      <a:r>
                        <a:rPr lang="en-US" altLang="ko-KR" sz="1200" spc="0" baseline="0" dirty="0"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3</a:t>
                      </a:r>
                      <a:r>
                        <a:rPr lang="ko-KR" altLang="en-US" sz="1200" spc="0" baseline="0" dirty="0"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개 세부 업태 → 업태 통합 및 누진제 폐지</a:t>
                      </a:r>
                      <a:endParaRPr lang="en-US" altLang="ko-KR" sz="1200" spc="0" baseline="0" dirty="0"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  <a:p>
                      <a:pPr marL="357188" indent="-174625" algn="l" latinLnBrk="1">
                        <a:lnSpc>
                          <a:spcPct val="150000"/>
                        </a:lnSpc>
                        <a:buFont typeface="Wingdings" panose="05000000000000000000" pitchFamily="2" charset="2"/>
                        <a:buChar char="§"/>
                      </a:pPr>
                      <a:r>
                        <a:rPr lang="en-US" altLang="ko-KR" sz="1200" spc="0" baseline="0" dirty="0"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 </a:t>
                      </a:r>
                      <a:r>
                        <a:rPr lang="ko-KR" altLang="en-US" sz="1200" spc="0" baseline="0" dirty="0"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욕탕용 </a:t>
                      </a:r>
                      <a:r>
                        <a:rPr lang="en-US" altLang="ko-KR" sz="1200" spc="0" baseline="0" dirty="0"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3</a:t>
                      </a:r>
                      <a:r>
                        <a:rPr lang="ko-KR" altLang="en-US" sz="1200" spc="0" baseline="0" dirty="0"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단계 → 누진제 폐지</a:t>
                      </a:r>
                      <a:endParaRPr lang="en-US" altLang="ko-KR" sz="1200" spc="0" baseline="0" dirty="0"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57188" indent="-174625" algn="l" latinLnBrk="1">
                        <a:lnSpc>
                          <a:spcPct val="150000"/>
                        </a:lnSpc>
                        <a:buFont typeface="Wingdings" panose="05000000000000000000" pitchFamily="2" charset="2"/>
                        <a:buChar char="§"/>
                      </a:pPr>
                      <a:endParaRPr lang="en-US" altLang="ko-KR" sz="1200" spc="0" baseline="0" dirty="0"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  <a:p>
                      <a:pPr marL="357188" indent="-174625" algn="l" latinLnBrk="1">
                        <a:lnSpc>
                          <a:spcPct val="150000"/>
                        </a:lnSpc>
                        <a:buFont typeface="Wingdings" panose="05000000000000000000" pitchFamily="2" charset="2"/>
                        <a:buChar char="§"/>
                      </a:pPr>
                      <a:r>
                        <a:rPr lang="ko-KR" altLang="en-US" sz="1200" spc="0" baseline="0" dirty="0"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일반용 </a:t>
                      </a:r>
                      <a:r>
                        <a:rPr lang="en-US" altLang="ko-KR" sz="1200" spc="0" baseline="0" dirty="0"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3</a:t>
                      </a:r>
                      <a:r>
                        <a:rPr lang="ko-KR" altLang="en-US" sz="1200" spc="0" baseline="0" dirty="0"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개 세부 업태 → 업태 통합 및 누진제 폐지</a:t>
                      </a:r>
                      <a:endParaRPr lang="en-US" altLang="ko-KR" sz="1200" spc="0" baseline="0" dirty="0"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  <a:p>
                      <a:pPr marL="357188" indent="-174625" algn="l" latinLnBrk="1">
                        <a:lnSpc>
                          <a:spcPct val="150000"/>
                        </a:lnSpc>
                        <a:buFont typeface="Wingdings" panose="05000000000000000000" pitchFamily="2" charset="2"/>
                        <a:buChar char="§"/>
                      </a:pPr>
                      <a:r>
                        <a:rPr lang="en-US" altLang="ko-KR" sz="1200" spc="0" baseline="0" dirty="0"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 </a:t>
                      </a:r>
                      <a:r>
                        <a:rPr lang="ko-KR" altLang="en-US" sz="1200" spc="0" baseline="0" dirty="0"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욕탕용 </a:t>
                      </a:r>
                      <a:r>
                        <a:rPr lang="en-US" altLang="ko-KR" sz="1200" spc="0" baseline="0" dirty="0"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3</a:t>
                      </a:r>
                      <a:r>
                        <a:rPr lang="ko-KR" altLang="en-US" sz="1200" spc="0" baseline="0" dirty="0"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단계 → 누진제 폐지</a:t>
                      </a:r>
                      <a:endParaRPr lang="en-US" altLang="ko-KR" sz="1200" spc="0" baseline="0" dirty="0"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14032983"/>
                  </a:ext>
                </a:extLst>
              </a:tr>
            </a:tbl>
          </a:graphicData>
        </a:graphic>
      </p:graphicFrame>
      <p:sp>
        <p:nvSpPr>
          <p:cNvPr id="12" name="TextBox 11">
            <a:extLst>
              <a:ext uri="{FF2B5EF4-FFF2-40B4-BE49-F238E27FC236}">
                <a16:creationId xmlns:a16="http://schemas.microsoft.com/office/drawing/2014/main" id="{6CE3CA20-622C-1D42-5442-A4DCBCB6F28D}"/>
              </a:ext>
            </a:extLst>
          </p:cNvPr>
          <p:cNvSpPr txBox="1"/>
          <p:nvPr/>
        </p:nvSpPr>
        <p:spPr>
          <a:xfrm>
            <a:off x="3961418" y="2495982"/>
            <a:ext cx="130610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sz="1400" b="1" dirty="0">
                <a:solidFill>
                  <a:srgbClr val="0000FF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1-A</a:t>
            </a:r>
            <a:r>
              <a:rPr lang="ko-KR" altLang="en-US" sz="1400" b="1" dirty="0">
                <a:solidFill>
                  <a:srgbClr val="0000FF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안</a:t>
            </a:r>
            <a:endParaRPr lang="en-US" sz="1400" dirty="0">
              <a:solidFill>
                <a:srgbClr val="0000FF"/>
              </a:solidFill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7C9C290C-E3D8-28EF-6315-0665ACFC12D9}"/>
              </a:ext>
            </a:extLst>
          </p:cNvPr>
          <p:cNvSpPr txBox="1"/>
          <p:nvPr/>
        </p:nvSpPr>
        <p:spPr>
          <a:xfrm>
            <a:off x="3961418" y="4445231"/>
            <a:ext cx="130610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sz="1400" b="1" dirty="0">
                <a:solidFill>
                  <a:srgbClr val="0000FF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2-A</a:t>
            </a:r>
            <a:r>
              <a:rPr lang="ko-KR" altLang="en-US" sz="1400" b="1" dirty="0">
                <a:solidFill>
                  <a:srgbClr val="0000FF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안</a:t>
            </a:r>
            <a:endParaRPr lang="en-US" sz="1400" dirty="0">
              <a:solidFill>
                <a:srgbClr val="0000FF"/>
              </a:solidFill>
            </a:endParaRPr>
          </a:p>
        </p:txBody>
      </p:sp>
      <p:graphicFrame>
        <p:nvGraphicFramePr>
          <p:cNvPr id="16" name="표 15">
            <a:extLst>
              <a:ext uri="{FF2B5EF4-FFF2-40B4-BE49-F238E27FC236}">
                <a16:creationId xmlns:a16="http://schemas.microsoft.com/office/drawing/2014/main" id="{CB83D04C-59FF-766F-1587-B09BEAEBCFF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28950935"/>
              </p:ext>
            </p:extLst>
          </p:nvPr>
        </p:nvGraphicFramePr>
        <p:xfrm>
          <a:off x="2577738" y="2802218"/>
          <a:ext cx="3605347" cy="10221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31847">
                  <a:extLst>
                    <a:ext uri="{9D8B030D-6E8A-4147-A177-3AD203B41FA5}">
                      <a16:colId xmlns:a16="http://schemas.microsoft.com/office/drawing/2014/main" val="3334022327"/>
                    </a:ext>
                  </a:extLst>
                </a:gridCol>
                <a:gridCol w="1024500">
                  <a:extLst>
                    <a:ext uri="{9D8B030D-6E8A-4147-A177-3AD203B41FA5}">
                      <a16:colId xmlns:a16="http://schemas.microsoft.com/office/drawing/2014/main" val="199269945"/>
                    </a:ext>
                  </a:extLst>
                </a:gridCol>
                <a:gridCol w="1024500">
                  <a:extLst>
                    <a:ext uri="{9D8B030D-6E8A-4147-A177-3AD203B41FA5}">
                      <a16:colId xmlns:a16="http://schemas.microsoft.com/office/drawing/2014/main" val="1942844096"/>
                    </a:ext>
                  </a:extLst>
                </a:gridCol>
                <a:gridCol w="1024500">
                  <a:extLst>
                    <a:ext uri="{9D8B030D-6E8A-4147-A177-3AD203B41FA5}">
                      <a16:colId xmlns:a16="http://schemas.microsoft.com/office/drawing/2014/main" val="3236359972"/>
                    </a:ext>
                  </a:extLst>
                </a:gridCol>
              </a:tblGrid>
              <a:tr h="219857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kern="1200" spc="-100" baseline="0" dirty="0">
                          <a:solidFill>
                            <a:schemeClr val="bg1"/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  <a:cs typeface="+mn-cs"/>
                        </a:rPr>
                        <a:t>구분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A3967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0" spc="-100" baseline="0" dirty="0">
                          <a:solidFill>
                            <a:schemeClr val="bg1"/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</a:rPr>
                        <a:t>1</a:t>
                      </a:r>
                      <a:r>
                        <a:rPr lang="ko-KR" altLang="en-US" sz="1100" b="0" spc="-100" baseline="0" dirty="0" err="1">
                          <a:solidFill>
                            <a:schemeClr val="bg1"/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</a:rPr>
                        <a:t>년차</a:t>
                      </a:r>
                      <a:endParaRPr lang="ko-KR" altLang="en-US" sz="1100" b="0" spc="-100" baseline="0" dirty="0">
                        <a:solidFill>
                          <a:schemeClr val="bg1"/>
                        </a:solidFill>
                        <a:latin typeface="나눔스퀘어 ExtraBold" panose="020B0600000101010101" pitchFamily="50" charset="-127"/>
                        <a:ea typeface="나눔스퀘어 ExtraBold" panose="020B0600000101010101" pitchFamily="50" charset="-127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A3967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0" spc="-100" baseline="0" dirty="0">
                          <a:solidFill>
                            <a:schemeClr val="bg1"/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</a:rPr>
                        <a:t>2</a:t>
                      </a:r>
                      <a:r>
                        <a:rPr lang="ko-KR" altLang="en-US" sz="1100" b="0" spc="-100" baseline="0" dirty="0" err="1">
                          <a:solidFill>
                            <a:schemeClr val="bg1"/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</a:rPr>
                        <a:t>년차</a:t>
                      </a:r>
                      <a:endParaRPr lang="en-US" altLang="ko-KR" sz="1100" b="0" spc="-100" baseline="0" dirty="0">
                        <a:solidFill>
                          <a:schemeClr val="bg1"/>
                        </a:solidFill>
                        <a:latin typeface="나눔스퀘어 ExtraBold" panose="020B0600000101010101" pitchFamily="50" charset="-127"/>
                        <a:ea typeface="나눔스퀘어 ExtraBold" panose="020B0600000101010101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A3967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0" spc="-100" baseline="0" dirty="0">
                          <a:solidFill>
                            <a:schemeClr val="bg1"/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</a:rPr>
                        <a:t>3</a:t>
                      </a:r>
                      <a:r>
                        <a:rPr lang="ko-KR" altLang="en-US" sz="1100" b="0" spc="-100" baseline="0" dirty="0" err="1">
                          <a:solidFill>
                            <a:schemeClr val="bg1"/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</a:rPr>
                        <a:t>년차</a:t>
                      </a:r>
                      <a:endParaRPr lang="ko-KR" altLang="en-US" sz="1100" b="0" spc="-100" baseline="0" dirty="0">
                        <a:solidFill>
                          <a:schemeClr val="bg1"/>
                        </a:solidFill>
                        <a:latin typeface="나눔스퀘어 ExtraBold" panose="020B0600000101010101" pitchFamily="50" charset="-127"/>
                        <a:ea typeface="나눔스퀘어 ExtraBold" panose="020B0600000101010101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A396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49043721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pPr marL="0" marR="0" indent="0" algn="ctr" defTabSz="914423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1" spc="-100" baseline="0" dirty="0"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일반용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100" b="0" i="0" u="none" strike="noStrike" spc="-150" baseline="0" dirty="0">
                          <a:solidFill>
                            <a:schemeClr val="tx1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군부대</a:t>
                      </a:r>
                      <a:r>
                        <a:rPr lang="en-US" altLang="ko-KR" sz="1100" b="0" i="0" u="none" strike="noStrike" spc="-150" baseline="0" dirty="0">
                          <a:solidFill>
                            <a:schemeClr val="tx1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, </a:t>
                      </a:r>
                      <a:r>
                        <a:rPr lang="ko-KR" altLang="en-US" sz="1100" b="0" i="0" u="none" strike="noStrike" spc="-150" baseline="0" dirty="0">
                          <a:solidFill>
                            <a:schemeClr val="tx1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제조업체</a:t>
                      </a:r>
                      <a:endParaRPr lang="en-US" altLang="ko-KR" sz="1100" b="0" i="0" u="none" strike="noStrike" spc="-150" baseline="0" dirty="0">
                        <a:solidFill>
                          <a:schemeClr val="tx1"/>
                        </a:solidFill>
                        <a:effectLst/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  <a:p>
                      <a:pPr algn="ctr" rtl="0" fontAlgn="ctr"/>
                      <a:r>
                        <a:rPr lang="en-US" altLang="ko-KR" sz="1100" b="0" i="0" u="none" strike="noStrike" spc="-150" baseline="0" dirty="0">
                          <a:solidFill>
                            <a:schemeClr val="tx1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2</a:t>
                      </a:r>
                      <a:r>
                        <a:rPr lang="ko-KR" altLang="en-US" sz="1100" b="0" i="0" u="none" strike="noStrike" spc="-150" baseline="0" dirty="0">
                          <a:solidFill>
                            <a:schemeClr val="tx1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단계 </a:t>
                      </a:r>
                      <a:r>
                        <a:rPr lang="ko-KR" altLang="en-US" sz="1100" b="0" i="0" u="none" strike="noStrike" spc="-150" dirty="0"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→ </a:t>
                      </a:r>
                      <a:r>
                        <a:rPr lang="en-US" altLang="ko-KR" sz="1100" b="0" i="0" u="none" strike="noStrike" spc="-150" dirty="0"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1</a:t>
                      </a:r>
                      <a:r>
                        <a:rPr lang="ko-KR" altLang="en-US" sz="1100" b="0" i="0" u="none" strike="noStrike" spc="-150" dirty="0"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단계</a:t>
                      </a:r>
                      <a:endParaRPr lang="en-US" altLang="ko-KR" sz="1100" b="0" i="0" u="none" strike="noStrike" spc="-150" baseline="0" dirty="0">
                        <a:solidFill>
                          <a:schemeClr val="tx1"/>
                        </a:solidFill>
                        <a:effectLst/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100" b="0" i="0" u="none" strike="noStrike" spc="-150" baseline="0" dirty="0">
                          <a:solidFill>
                            <a:schemeClr val="tx1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일반용</a:t>
                      </a:r>
                      <a:endParaRPr lang="en-US" altLang="ko-KR" sz="1100" b="0" i="0" u="none" strike="noStrike" spc="-150" baseline="0" dirty="0">
                        <a:solidFill>
                          <a:schemeClr val="tx1"/>
                        </a:solidFill>
                        <a:effectLst/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  <a:p>
                      <a:pPr algn="ctr" rtl="0" fontAlgn="ctr"/>
                      <a:r>
                        <a:rPr lang="en-US" altLang="ko-KR" sz="1100" b="0" i="0" u="none" strike="noStrike" spc="-150" baseline="0" dirty="0">
                          <a:solidFill>
                            <a:schemeClr val="tx1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2</a:t>
                      </a:r>
                      <a:r>
                        <a:rPr lang="ko-KR" altLang="en-US" sz="1100" b="0" i="0" u="none" strike="noStrike" spc="-150" baseline="0" dirty="0">
                          <a:solidFill>
                            <a:schemeClr val="tx1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단계 </a:t>
                      </a:r>
                      <a:r>
                        <a:rPr lang="ko-KR" altLang="en-US" sz="1100" b="0" i="0" u="none" strike="noStrike" spc="-150" dirty="0"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→ </a:t>
                      </a:r>
                      <a:r>
                        <a:rPr lang="en-US" altLang="ko-KR" sz="1100" b="0" i="0" u="none" strike="noStrike" spc="-150" dirty="0"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1</a:t>
                      </a:r>
                      <a:r>
                        <a:rPr lang="ko-KR" altLang="en-US" sz="1100" b="0" i="0" u="none" strike="noStrike" spc="-150" dirty="0"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단계</a:t>
                      </a:r>
                      <a:endParaRPr lang="en-US" altLang="ko-KR" sz="1100" b="0" i="0" u="none" strike="noStrike" spc="-150" baseline="0" dirty="0">
                        <a:solidFill>
                          <a:schemeClr val="tx1"/>
                        </a:solidFill>
                        <a:effectLst/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100" b="0" i="0" u="none" strike="noStrike" spc="-150" baseline="0" dirty="0">
                          <a:solidFill>
                            <a:schemeClr val="tx1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일반용</a:t>
                      </a:r>
                      <a:r>
                        <a:rPr lang="en-US" altLang="ko-KR" sz="1100" b="0" i="0" u="none" strike="noStrike" spc="-150" baseline="0" dirty="0">
                          <a:solidFill>
                            <a:schemeClr val="tx1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, </a:t>
                      </a:r>
                      <a:r>
                        <a:rPr lang="ko-KR" altLang="en-US" sz="1100" b="0" i="0" u="none" strike="noStrike" spc="-150" baseline="0" dirty="0">
                          <a:solidFill>
                            <a:schemeClr val="tx1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군부대</a:t>
                      </a:r>
                      <a:r>
                        <a:rPr lang="en-US" altLang="ko-KR" sz="1100" b="0" i="0" u="none" strike="noStrike" spc="-150" baseline="0" dirty="0">
                          <a:solidFill>
                            <a:schemeClr val="tx1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·</a:t>
                      </a:r>
                      <a:r>
                        <a:rPr lang="ko-KR" altLang="en-US" sz="1100" b="0" i="0" u="none" strike="noStrike" spc="-150" baseline="0" dirty="0">
                          <a:solidFill>
                            <a:schemeClr val="tx1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제조업체</a:t>
                      </a:r>
                      <a:r>
                        <a:rPr lang="en-US" altLang="ko-KR" sz="1100" b="0" i="0" u="none" strike="noStrike" spc="-150" baseline="0" dirty="0">
                          <a:solidFill>
                            <a:schemeClr val="tx1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, </a:t>
                      </a:r>
                      <a:r>
                        <a:rPr lang="ko-KR" altLang="en-US" sz="1100" b="0" i="0" u="none" strike="noStrike" spc="-150" baseline="0" dirty="0">
                          <a:solidFill>
                            <a:schemeClr val="tx1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학교 업태 통합</a:t>
                      </a:r>
                      <a:endParaRPr lang="en-US" altLang="ko-KR" sz="1100" b="0" i="0" u="none" strike="noStrike" spc="-150" baseline="0" dirty="0">
                        <a:solidFill>
                          <a:schemeClr val="tx1"/>
                        </a:solidFill>
                        <a:effectLst/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63986388"/>
                  </a:ext>
                </a:extLst>
              </a:tr>
              <a:tr h="178978"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100" b="1" spc="-100" baseline="0" dirty="0"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욕탕용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0" i="0" u="none" strike="noStrike" spc="-150" dirty="0"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3</a:t>
                      </a:r>
                      <a:r>
                        <a:rPr lang="ko-KR" altLang="en-US" sz="1100" b="0" i="0" u="none" strike="noStrike" spc="-150" dirty="0"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단계 → </a:t>
                      </a:r>
                      <a:r>
                        <a:rPr lang="en-US" altLang="ko-KR" sz="1100" b="0" i="0" u="none" strike="noStrike" spc="-150" dirty="0"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2</a:t>
                      </a:r>
                      <a:r>
                        <a:rPr lang="ko-KR" altLang="en-US" sz="1100" b="0" i="0" u="none" strike="noStrike" spc="-150" dirty="0"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단계</a:t>
                      </a:r>
                      <a:endParaRPr lang="en-US" altLang="ko-KR" sz="1100" b="0" i="0" u="none" strike="noStrike" spc="-150" dirty="0">
                        <a:effectLst/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0" i="0" u="none" strike="noStrike" spc="-150" dirty="0"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2</a:t>
                      </a:r>
                      <a:r>
                        <a:rPr lang="ko-KR" altLang="en-US" sz="1100" b="0" i="0" u="none" strike="noStrike" spc="-150" dirty="0"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단계 → 단일요금</a:t>
                      </a:r>
                      <a:endParaRPr lang="en-US" altLang="ko-KR" sz="1100" b="0" i="0" u="none" strike="noStrike" spc="-150" dirty="0">
                        <a:effectLst/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0" i="0" u="none" strike="noStrike" spc="-150" dirty="0"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㎥</a:t>
                      </a:r>
                      <a:r>
                        <a:rPr lang="ko-KR" altLang="en-US" sz="1100" b="0" i="0" u="none" strike="noStrike" spc="-150" dirty="0"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당 단일 단가</a:t>
                      </a:r>
                      <a:endParaRPr lang="en-US" altLang="ko-KR" sz="1100" b="0" i="0" u="none" strike="noStrike" spc="-150" dirty="0">
                        <a:effectLst/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96432260"/>
                  </a:ext>
                </a:extLst>
              </a:tr>
            </a:tbl>
          </a:graphicData>
        </a:graphic>
      </p:graphicFrame>
      <p:sp>
        <p:nvSpPr>
          <p:cNvPr id="17" name="TextBox 16">
            <a:extLst>
              <a:ext uri="{FF2B5EF4-FFF2-40B4-BE49-F238E27FC236}">
                <a16:creationId xmlns:a16="http://schemas.microsoft.com/office/drawing/2014/main" id="{5A073385-C318-F620-5810-5108B67819DF}"/>
              </a:ext>
            </a:extLst>
          </p:cNvPr>
          <p:cNvSpPr txBox="1"/>
          <p:nvPr/>
        </p:nvSpPr>
        <p:spPr>
          <a:xfrm>
            <a:off x="9752618" y="4445231"/>
            <a:ext cx="130610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sz="1400" b="1" dirty="0">
                <a:solidFill>
                  <a:srgbClr val="0000FF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2-C</a:t>
            </a:r>
            <a:r>
              <a:rPr lang="ko-KR" altLang="en-US" sz="1400" b="1" dirty="0">
                <a:solidFill>
                  <a:srgbClr val="0000FF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안</a:t>
            </a:r>
            <a:endParaRPr lang="en-US" sz="1400" dirty="0">
              <a:solidFill>
                <a:srgbClr val="0000FF"/>
              </a:solidFill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8F1C2ED9-BF9E-D8C8-1A28-F6F0375A0B27}"/>
              </a:ext>
            </a:extLst>
          </p:cNvPr>
          <p:cNvSpPr txBox="1"/>
          <p:nvPr/>
        </p:nvSpPr>
        <p:spPr>
          <a:xfrm>
            <a:off x="7174881" y="4445231"/>
            <a:ext cx="130610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sz="1400" b="1" dirty="0">
                <a:solidFill>
                  <a:srgbClr val="0000FF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2-B</a:t>
            </a:r>
            <a:r>
              <a:rPr lang="ko-KR" altLang="en-US" sz="1400" b="1" dirty="0">
                <a:solidFill>
                  <a:srgbClr val="0000FF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안</a:t>
            </a:r>
            <a:endParaRPr lang="en-US" sz="1400" dirty="0">
              <a:solidFill>
                <a:srgbClr val="0000FF"/>
              </a:solidFill>
            </a:endParaRPr>
          </a:p>
        </p:txBody>
      </p:sp>
      <p:sp>
        <p:nvSpPr>
          <p:cNvPr id="19" name="타원 18">
            <a:extLst>
              <a:ext uri="{FF2B5EF4-FFF2-40B4-BE49-F238E27FC236}">
                <a16:creationId xmlns:a16="http://schemas.microsoft.com/office/drawing/2014/main" id="{B86FF05F-BE47-EF30-F444-E1502B924A3D}"/>
              </a:ext>
            </a:extLst>
          </p:cNvPr>
          <p:cNvSpPr/>
          <p:nvPr/>
        </p:nvSpPr>
        <p:spPr>
          <a:xfrm>
            <a:off x="7916091" y="4162697"/>
            <a:ext cx="792480" cy="470263"/>
          </a:xfrm>
          <a:prstGeom prst="ellipse">
            <a:avLst/>
          </a:prstGeom>
          <a:gradFill flip="none" rotWithShape="1">
            <a:gsLst>
              <a:gs pos="0">
                <a:schemeClr val="accent5">
                  <a:lumMod val="67000"/>
                </a:schemeClr>
              </a:gs>
              <a:gs pos="48000">
                <a:schemeClr val="accent5">
                  <a:lumMod val="97000"/>
                  <a:lumOff val="3000"/>
                </a:schemeClr>
              </a:gs>
              <a:gs pos="100000">
                <a:schemeClr val="accent5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추가</a:t>
            </a:r>
            <a:endParaRPr lang="en-US" altLang="ko-KR" sz="1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ko-KR" altLang="en-US" sz="1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검토</a:t>
            </a:r>
          </a:p>
        </p:txBody>
      </p:sp>
      <p:sp>
        <p:nvSpPr>
          <p:cNvPr id="20" name="타원 19">
            <a:extLst>
              <a:ext uri="{FF2B5EF4-FFF2-40B4-BE49-F238E27FC236}">
                <a16:creationId xmlns:a16="http://schemas.microsoft.com/office/drawing/2014/main" id="{79C48968-EAB7-2B82-B7F1-0BE64BA2D4E2}"/>
              </a:ext>
            </a:extLst>
          </p:cNvPr>
          <p:cNvSpPr/>
          <p:nvPr/>
        </p:nvSpPr>
        <p:spPr>
          <a:xfrm>
            <a:off x="10445440" y="4162697"/>
            <a:ext cx="792480" cy="470263"/>
          </a:xfrm>
          <a:prstGeom prst="ellipse">
            <a:avLst/>
          </a:prstGeom>
          <a:gradFill flip="none" rotWithShape="1">
            <a:gsLst>
              <a:gs pos="0">
                <a:schemeClr val="accent5">
                  <a:lumMod val="67000"/>
                </a:schemeClr>
              </a:gs>
              <a:gs pos="48000">
                <a:schemeClr val="accent5">
                  <a:lumMod val="97000"/>
                  <a:lumOff val="3000"/>
                </a:schemeClr>
              </a:gs>
              <a:gs pos="100000">
                <a:schemeClr val="accent5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추가</a:t>
            </a:r>
            <a:endParaRPr lang="en-US" altLang="ko-KR" sz="1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ko-KR" altLang="en-US" sz="1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검토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76DA9E9-1EC8-F857-A9A8-DE480741BD0F}"/>
              </a:ext>
            </a:extLst>
          </p:cNvPr>
          <p:cNvSpPr txBox="1"/>
          <p:nvPr/>
        </p:nvSpPr>
        <p:spPr>
          <a:xfrm>
            <a:off x="1034813" y="1142715"/>
            <a:ext cx="9781410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0" h="38100"/>
            </a:sp3d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b="1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상수도 요금 현실화 및 요율 체계 개선 계획 시나리오</a:t>
            </a:r>
          </a:p>
        </p:txBody>
      </p:sp>
      <p:pic>
        <p:nvPicPr>
          <p:cNvPr id="5" name="Picture 3" descr="D:\0.DATA(-2016)\파워포인트 자료\소스_PNG 이미지\#기타아이콘\0120.png">
            <a:extLst>
              <a:ext uri="{FF2B5EF4-FFF2-40B4-BE49-F238E27FC236}">
                <a16:creationId xmlns:a16="http://schemas.microsoft.com/office/drawing/2014/main" id="{E9D957D1-B1A1-4255-61A1-6FFDA3BA385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1142715"/>
            <a:ext cx="349013" cy="3490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9932214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BA15A9CA-A496-CD82-B369-D66997306C89}"/>
              </a:ext>
            </a:extLst>
          </p:cNvPr>
          <p:cNvSpPr txBox="1"/>
          <p:nvPr/>
        </p:nvSpPr>
        <p:spPr>
          <a:xfrm>
            <a:off x="357869" y="113586"/>
            <a:ext cx="105813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dirty="0">
                <a:ln>
                  <a:solidFill>
                    <a:schemeClr val="bg2">
                      <a:lumMod val="50000"/>
                      <a:alpha val="15000"/>
                    </a:schemeClr>
                  </a:solidFill>
                </a:ln>
                <a:solidFill>
                  <a:schemeClr val="bg1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6. </a:t>
            </a:r>
            <a:r>
              <a:rPr lang="ko-KR" altLang="en-US" sz="2800" dirty="0">
                <a:ln>
                  <a:solidFill>
                    <a:schemeClr val="bg2">
                      <a:lumMod val="50000"/>
                      <a:alpha val="15000"/>
                    </a:schemeClr>
                  </a:solidFill>
                </a:ln>
                <a:solidFill>
                  <a:schemeClr val="bg1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인천광역시 상수도 요금 인상</a:t>
            </a:r>
            <a:r>
              <a:rPr lang="en-US" altLang="ko-KR" sz="2800" dirty="0">
                <a:ln>
                  <a:solidFill>
                    <a:schemeClr val="bg2">
                      <a:lumMod val="50000"/>
                      <a:alpha val="15000"/>
                    </a:schemeClr>
                  </a:solidFill>
                </a:ln>
                <a:solidFill>
                  <a:schemeClr val="bg1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(</a:t>
            </a:r>
            <a:r>
              <a:rPr lang="ko-KR" altLang="en-US" sz="2800" dirty="0">
                <a:ln>
                  <a:solidFill>
                    <a:schemeClr val="bg2">
                      <a:lumMod val="50000"/>
                      <a:alpha val="15000"/>
                    </a:schemeClr>
                  </a:solidFill>
                </a:ln>
                <a:solidFill>
                  <a:schemeClr val="bg1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안</a:t>
            </a:r>
            <a:r>
              <a:rPr lang="en-US" altLang="ko-KR" sz="2800" dirty="0">
                <a:ln>
                  <a:solidFill>
                    <a:schemeClr val="bg2">
                      <a:lumMod val="50000"/>
                      <a:alpha val="15000"/>
                    </a:schemeClr>
                  </a:solidFill>
                </a:ln>
                <a:solidFill>
                  <a:schemeClr val="bg1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)</a:t>
            </a:r>
            <a:endParaRPr lang="ko-KR" altLang="en-US" sz="2800" dirty="0">
              <a:ln>
                <a:solidFill>
                  <a:schemeClr val="bg2">
                    <a:lumMod val="50000"/>
                    <a:alpha val="15000"/>
                  </a:schemeClr>
                </a:solidFill>
              </a:ln>
              <a:solidFill>
                <a:schemeClr val="bg1"/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</a:endParaRPr>
          </a:p>
        </p:txBody>
      </p:sp>
      <p:sp>
        <p:nvSpPr>
          <p:cNvPr id="3" name="슬라이드 번호 개체 틀 3">
            <a:extLst>
              <a:ext uri="{FF2B5EF4-FFF2-40B4-BE49-F238E27FC236}">
                <a16:creationId xmlns:a16="http://schemas.microsoft.com/office/drawing/2014/main" id="{80A80733-976A-4CD6-9ACF-0D552FCEBFEA}"/>
              </a:ext>
            </a:extLst>
          </p:cNvPr>
          <p:cNvSpPr txBox="1">
            <a:spLocks/>
          </p:cNvSpPr>
          <p:nvPr/>
        </p:nvSpPr>
        <p:spPr>
          <a:xfrm>
            <a:off x="9370996" y="6577059"/>
            <a:ext cx="2743200" cy="280942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b="1" kern="120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A9013713-8F85-4DC6-9CD9-6D7320748E27}" type="slidenum">
              <a:rPr lang="ko-KR" altLang="en-US" sz="1400" smtClean="0">
                <a:solidFill>
                  <a:schemeClr val="bg1">
                    <a:lumMod val="50000"/>
                  </a:schemeClr>
                </a:solidFill>
              </a:rPr>
              <a:pPr algn="r"/>
              <a:t>27</a:t>
            </a:fld>
            <a:endParaRPr lang="ko-KR" altLang="en-US" sz="1400" dirty="0">
              <a:solidFill>
                <a:schemeClr val="bg1">
                  <a:lumMod val="50000"/>
                </a:schemeClr>
              </a:solidFill>
            </a:endParaRPr>
          </a:p>
        </p:txBody>
      </p:sp>
      <p:graphicFrame>
        <p:nvGraphicFramePr>
          <p:cNvPr id="5" name="표 4">
            <a:extLst>
              <a:ext uri="{FF2B5EF4-FFF2-40B4-BE49-F238E27FC236}">
                <a16:creationId xmlns:a16="http://schemas.microsoft.com/office/drawing/2014/main" id="{C4C00B4C-C2F8-A776-B122-8619C906981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19593013"/>
              </p:ext>
            </p:extLst>
          </p:nvPr>
        </p:nvGraphicFramePr>
        <p:xfrm>
          <a:off x="805312" y="1786649"/>
          <a:ext cx="10581376" cy="388221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91857">
                  <a:extLst>
                    <a:ext uri="{9D8B030D-6E8A-4147-A177-3AD203B41FA5}">
                      <a16:colId xmlns:a16="http://schemas.microsoft.com/office/drawing/2014/main" val="1311057809"/>
                    </a:ext>
                  </a:extLst>
                </a:gridCol>
                <a:gridCol w="3363173">
                  <a:extLst>
                    <a:ext uri="{9D8B030D-6E8A-4147-A177-3AD203B41FA5}">
                      <a16:colId xmlns:a16="http://schemas.microsoft.com/office/drawing/2014/main" val="3334022327"/>
                    </a:ext>
                  </a:extLst>
                </a:gridCol>
                <a:gridCol w="3363173">
                  <a:extLst>
                    <a:ext uri="{9D8B030D-6E8A-4147-A177-3AD203B41FA5}">
                      <a16:colId xmlns:a16="http://schemas.microsoft.com/office/drawing/2014/main" val="2274573769"/>
                    </a:ext>
                  </a:extLst>
                </a:gridCol>
                <a:gridCol w="3363173">
                  <a:extLst>
                    <a:ext uri="{9D8B030D-6E8A-4147-A177-3AD203B41FA5}">
                      <a16:colId xmlns:a16="http://schemas.microsoft.com/office/drawing/2014/main" val="3430086566"/>
                    </a:ext>
                  </a:extLst>
                </a:gridCol>
              </a:tblGrid>
              <a:tr h="300165"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0" dirty="0">
                          <a:solidFill>
                            <a:schemeClr val="bg1"/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</a:rPr>
                        <a:t>구분</a:t>
                      </a:r>
                      <a:endParaRPr lang="en-US" altLang="ko-KR" sz="1200" b="0" dirty="0">
                        <a:solidFill>
                          <a:schemeClr val="bg1"/>
                        </a:solidFill>
                        <a:latin typeface="나눔스퀘어 ExtraBold" panose="020B0600000101010101" pitchFamily="50" charset="-127"/>
                        <a:ea typeface="나눔스퀘어 ExtraBold" panose="020B0600000101010101" pitchFamily="50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lToBr>
                    <a:solidFill>
                      <a:srgbClr val="0A3967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latinLnBrk="1"/>
                      <a:r>
                        <a:rPr lang="ko-KR" altLang="en-US" sz="1400" kern="1200" dirty="0">
                          <a:solidFill>
                            <a:schemeClr val="bg1"/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  <a:cs typeface="+mn-cs"/>
                        </a:rPr>
                        <a:t>요율 인상 계획 시나리오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A3967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200" kern="1200" dirty="0">
                        <a:solidFill>
                          <a:schemeClr val="bg1"/>
                        </a:solidFill>
                        <a:latin typeface="나눔스퀘어 ExtraBold" panose="020B0600000101010101" pitchFamily="50" charset="-127"/>
                        <a:ea typeface="나눔스퀘어 ExtraBold" panose="020B0600000101010101" pitchFamily="50" charset="-127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A3967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200" kern="1200" dirty="0">
                        <a:solidFill>
                          <a:schemeClr val="bg1"/>
                        </a:solidFill>
                        <a:latin typeface="나눔스퀘어 ExtraBold" panose="020B0600000101010101" pitchFamily="50" charset="-127"/>
                        <a:ea typeface="나눔스퀘어 ExtraBold" panose="020B0600000101010101" pitchFamily="50" charset="-127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A396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38376621"/>
                  </a:ext>
                </a:extLst>
              </a:tr>
              <a:tr h="316841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300" kern="1200" dirty="0">
                          <a:solidFill>
                            <a:schemeClr val="bg1"/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  <a:cs typeface="+mn-cs"/>
                        </a:rPr>
                        <a:t>1</a:t>
                      </a:r>
                      <a:r>
                        <a:rPr lang="ko-KR" altLang="en-US" sz="1300" kern="1200" dirty="0">
                          <a:solidFill>
                            <a:schemeClr val="bg1"/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  <a:cs typeface="+mn-cs"/>
                        </a:rPr>
                        <a:t>개년 인상계획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A3967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300" kern="1200" dirty="0">
                          <a:solidFill>
                            <a:schemeClr val="bg1"/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  <a:cs typeface="+mn-cs"/>
                        </a:rPr>
                        <a:t>2</a:t>
                      </a:r>
                      <a:r>
                        <a:rPr lang="ko-KR" altLang="en-US" sz="1300" kern="1200" dirty="0">
                          <a:solidFill>
                            <a:schemeClr val="bg1"/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  <a:cs typeface="+mn-cs"/>
                        </a:rPr>
                        <a:t>개년 인상계획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A396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300" kern="1200" dirty="0">
                          <a:solidFill>
                            <a:schemeClr val="bg1"/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  <a:cs typeface="+mn-cs"/>
                        </a:rPr>
                        <a:t>3</a:t>
                      </a:r>
                      <a:r>
                        <a:rPr lang="ko-KR" altLang="en-US" sz="1300" kern="1200" dirty="0">
                          <a:solidFill>
                            <a:schemeClr val="bg1"/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  <a:cs typeface="+mn-cs"/>
                        </a:rPr>
                        <a:t>개년 인상계획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A396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58202749"/>
                  </a:ext>
                </a:extLst>
              </a:tr>
              <a:tr h="1316572"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200" b="0" dirty="0"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</a:rPr>
                        <a:t>장점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 latinLnBrk="1">
                        <a:lnSpc>
                          <a:spcPct val="150000"/>
                        </a:lnSpc>
                        <a:buFont typeface="Wingdings" panose="05000000000000000000" pitchFamily="2" charset="2"/>
                        <a:buChar char="§"/>
                      </a:pPr>
                      <a:r>
                        <a:rPr lang="en-US" altLang="ko-KR" sz="1200" spc="0" baseline="0" dirty="0"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 </a:t>
                      </a:r>
                      <a:r>
                        <a:rPr lang="ko-KR" altLang="en-US" sz="1200" b="1" spc="0" baseline="0" dirty="0">
                          <a:solidFill>
                            <a:srgbClr val="0000FF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장기간의 </a:t>
                      </a:r>
                      <a:r>
                        <a:rPr lang="ko-KR" altLang="en-US" sz="1200" b="1" spc="0" baseline="0" dirty="0" err="1">
                          <a:solidFill>
                            <a:srgbClr val="0000FF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요금현실화계획과</a:t>
                      </a:r>
                      <a:r>
                        <a:rPr lang="ko-KR" altLang="en-US" sz="1200" b="1" spc="0" baseline="0" dirty="0">
                          <a:solidFill>
                            <a:srgbClr val="0000FF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 비교하여 시민들에게 요금 인상 피로감은 덜할 것</a:t>
                      </a:r>
                      <a:endParaRPr lang="en-US" altLang="ko-KR" sz="1200" b="1" spc="0" baseline="0" dirty="0">
                        <a:solidFill>
                          <a:srgbClr val="0000FF"/>
                        </a:solidFill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l" latinLnBrk="1">
                        <a:lnSpc>
                          <a:spcPct val="150000"/>
                        </a:lnSpc>
                        <a:buFont typeface="Wingdings" panose="05000000000000000000" pitchFamily="2" charset="2"/>
                        <a:buChar char="§"/>
                      </a:pPr>
                      <a:r>
                        <a:rPr lang="en-US" altLang="ko-KR" sz="1200" spc="0" baseline="0" dirty="0"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 </a:t>
                      </a:r>
                      <a:r>
                        <a:rPr lang="ko-KR" altLang="en-US" sz="1200" spc="0" baseline="0" dirty="0"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목표 현실화율 </a:t>
                      </a:r>
                      <a:r>
                        <a:rPr lang="en-US" altLang="ko-KR" sz="1200" spc="0" baseline="0" dirty="0"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100% </a:t>
                      </a:r>
                      <a:r>
                        <a:rPr lang="ko-KR" altLang="en-US" sz="1200" spc="0" baseline="0" dirty="0"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달성까지 인상요인이 적은 경우 적용하기에 알맞음</a:t>
                      </a:r>
                      <a:endParaRPr lang="en-US" altLang="ko-KR" sz="1200" spc="0" baseline="0" dirty="0"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  <a:p>
                      <a:pPr marL="0" indent="0" algn="l" latinLnBrk="1">
                        <a:lnSpc>
                          <a:spcPct val="150000"/>
                        </a:lnSpc>
                        <a:buFont typeface="Wingdings" panose="05000000000000000000" pitchFamily="2" charset="2"/>
                        <a:buNone/>
                      </a:pPr>
                      <a:endParaRPr lang="en-US" altLang="ko-KR" sz="500" spc="0" baseline="0" dirty="0"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  <a:p>
                      <a:pPr marL="0" marR="0" lvl="0" indent="0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§"/>
                        <a:tabLst/>
                        <a:defRPr/>
                      </a:pPr>
                      <a:r>
                        <a:rPr lang="en-US" altLang="ko-KR" sz="1200" spc="0" baseline="0" dirty="0"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 </a:t>
                      </a:r>
                      <a:r>
                        <a:rPr lang="ko-KR" altLang="en-US" sz="1200" b="1" spc="0" baseline="0" dirty="0">
                          <a:solidFill>
                            <a:srgbClr val="0000FF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장기간의 요금현실화 계획과 비교하여 시민들에게 요금 인상 피로감은 덜할 것</a:t>
                      </a:r>
                      <a:endParaRPr lang="en-US" altLang="ko-KR" sz="1200" b="1" spc="0" baseline="0" dirty="0">
                        <a:solidFill>
                          <a:srgbClr val="0000FF"/>
                        </a:solidFill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l" latinLnBrk="1">
                        <a:lnSpc>
                          <a:spcPct val="150000"/>
                        </a:lnSpc>
                        <a:buFont typeface="Wingdings" panose="05000000000000000000" pitchFamily="2" charset="2"/>
                        <a:buChar char="§"/>
                      </a:pPr>
                      <a:r>
                        <a:rPr lang="ko-KR" altLang="en-US" sz="1200" spc="0" baseline="0" dirty="0"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 시민들의 부담 최소화</a:t>
                      </a:r>
                      <a:endParaRPr lang="en-US" altLang="ko-KR" sz="1200" spc="0" baseline="0" dirty="0"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  <a:p>
                      <a:pPr marL="0" indent="0" algn="l" latinLnBrk="1">
                        <a:lnSpc>
                          <a:spcPct val="150000"/>
                        </a:lnSpc>
                        <a:buFont typeface="Wingdings" panose="05000000000000000000" pitchFamily="2" charset="2"/>
                        <a:buNone/>
                      </a:pPr>
                      <a:endParaRPr lang="en-US" altLang="ko-KR" sz="500" spc="0" baseline="0" dirty="0"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  <a:p>
                      <a:pPr marL="0" indent="0" algn="l" latinLnBrk="1">
                        <a:lnSpc>
                          <a:spcPct val="150000"/>
                        </a:lnSpc>
                        <a:buFont typeface="Wingdings" panose="05000000000000000000" pitchFamily="2" charset="2"/>
                        <a:buChar char="§"/>
                      </a:pPr>
                      <a:r>
                        <a:rPr lang="ko-KR" altLang="en-US" sz="1200" spc="0" baseline="0" dirty="0"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 </a:t>
                      </a:r>
                      <a:r>
                        <a:rPr lang="en-US" altLang="ko-KR" sz="1200" spc="0" baseline="0" dirty="0"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3</a:t>
                      </a:r>
                      <a:r>
                        <a:rPr lang="ko-KR" altLang="en-US" sz="1200" spc="0" baseline="0" dirty="0"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개년 </a:t>
                      </a:r>
                      <a:r>
                        <a:rPr lang="ko-KR" altLang="en-US" sz="1200" spc="0" baseline="0" dirty="0" err="1"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요금현실화계획의</a:t>
                      </a:r>
                      <a:r>
                        <a:rPr lang="ko-KR" altLang="en-US" sz="1200" spc="0" baseline="0" dirty="0"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 매년 인상율은 </a:t>
                      </a:r>
                      <a:r>
                        <a:rPr lang="en-US" altLang="ko-KR" sz="1200" spc="0" baseline="0" dirty="0"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9.5%</a:t>
                      </a:r>
                      <a:r>
                        <a:rPr lang="ko-KR" altLang="en-US" sz="1200" spc="0" baseline="0" dirty="0"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로</a:t>
                      </a:r>
                      <a:r>
                        <a:rPr lang="en-US" altLang="ko-KR" sz="1200" spc="0" baseline="0" dirty="0"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, </a:t>
                      </a:r>
                      <a:r>
                        <a:rPr lang="ko-KR" altLang="en-US" sz="1200" b="1" spc="0" baseline="0" dirty="0">
                          <a:solidFill>
                            <a:srgbClr val="0000FF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한자릿수 인상율로 시민들의 요금 인상에 대한 거부감 다소 완화</a:t>
                      </a:r>
                      <a:endParaRPr lang="en-US" altLang="ko-KR" sz="1200" b="1" spc="0" baseline="0" dirty="0">
                        <a:solidFill>
                          <a:srgbClr val="0000FF"/>
                        </a:solidFill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36537447"/>
                  </a:ext>
                </a:extLst>
              </a:tr>
              <a:tr h="1944000"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200" b="0" dirty="0"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</a:rPr>
                        <a:t>단점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 latinLnBrk="1">
                        <a:lnSpc>
                          <a:spcPct val="150000"/>
                        </a:lnSpc>
                        <a:buFont typeface="Wingdings" panose="05000000000000000000" pitchFamily="2" charset="2"/>
                        <a:buChar char="§"/>
                      </a:pPr>
                      <a:r>
                        <a:rPr lang="en-US" altLang="ko-KR" sz="1200" spc="0" baseline="0" dirty="0"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 1</a:t>
                      </a:r>
                      <a:r>
                        <a:rPr lang="ko-KR" altLang="en-US" sz="1200" spc="0" baseline="0" dirty="0"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개년 </a:t>
                      </a:r>
                      <a:r>
                        <a:rPr lang="ko-KR" altLang="en-US" sz="1200" spc="0" baseline="0" dirty="0" err="1"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요금현실화계획은</a:t>
                      </a:r>
                      <a:r>
                        <a:rPr lang="ko-KR" altLang="en-US" sz="1200" spc="0" baseline="0" dirty="0"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 적용하는 요금인상율이 </a:t>
                      </a:r>
                      <a:r>
                        <a:rPr lang="en-US" altLang="ko-KR" sz="1200" spc="0" baseline="0" dirty="0"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31.0%</a:t>
                      </a:r>
                      <a:r>
                        <a:rPr lang="ko-KR" altLang="en-US" sz="1200" spc="0" baseline="0" dirty="0"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로 높아 </a:t>
                      </a:r>
                      <a:r>
                        <a:rPr lang="ko-KR" altLang="en-US" sz="1200" b="1" spc="0" baseline="0" dirty="0">
                          <a:solidFill>
                            <a:srgbClr val="FF0000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현실성이 부족</a:t>
                      </a:r>
                      <a:r>
                        <a:rPr lang="ko-KR" altLang="en-US" sz="1200" spc="0" baseline="0" dirty="0"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하고</a:t>
                      </a:r>
                      <a:r>
                        <a:rPr lang="en-US" altLang="ko-KR" sz="1200" spc="0" baseline="0" dirty="0"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, </a:t>
                      </a:r>
                      <a:r>
                        <a:rPr lang="ko-KR" altLang="en-US" sz="1200" b="1" spc="0" baseline="0" dirty="0">
                          <a:solidFill>
                            <a:srgbClr val="FF0000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시민들의 부담이 매우 증가</a:t>
                      </a:r>
                      <a:r>
                        <a:rPr lang="ko-KR" altLang="en-US" sz="1200" spc="0" baseline="0" dirty="0"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함</a:t>
                      </a:r>
                      <a:endParaRPr lang="en-US" altLang="ko-KR" sz="1200" spc="0" baseline="0" dirty="0"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  <a:p>
                      <a:pPr marL="0" indent="0" algn="l" latinLnBrk="1">
                        <a:lnSpc>
                          <a:spcPct val="150000"/>
                        </a:lnSpc>
                        <a:buFont typeface="Wingdings" panose="05000000000000000000" pitchFamily="2" charset="2"/>
                        <a:buNone/>
                      </a:pPr>
                      <a:endParaRPr lang="en-US" altLang="ko-KR" sz="500" spc="0" baseline="0" dirty="0"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  <a:p>
                      <a:pPr marL="0" indent="0" algn="l" latinLnBrk="1">
                        <a:lnSpc>
                          <a:spcPct val="150000"/>
                        </a:lnSpc>
                        <a:buFont typeface="Wingdings" panose="05000000000000000000" pitchFamily="2" charset="2"/>
                        <a:buChar char="§"/>
                      </a:pPr>
                      <a:r>
                        <a:rPr lang="en-US" altLang="ko-KR" sz="1200" spc="0" baseline="0" dirty="0"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 </a:t>
                      </a:r>
                      <a:r>
                        <a:rPr lang="ko-KR" altLang="en-US" sz="1200" spc="0" baseline="0" dirty="0"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향후 원가가 지속적으로 증가하게 되면</a:t>
                      </a:r>
                      <a:r>
                        <a:rPr lang="en-US" altLang="ko-KR" sz="1200" spc="0" baseline="0" dirty="0"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, </a:t>
                      </a:r>
                      <a:r>
                        <a:rPr lang="ko-KR" altLang="en-US" sz="1200" b="1" spc="0" baseline="0" dirty="0">
                          <a:solidFill>
                            <a:srgbClr val="FF0000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인상 효과는 일시적</a:t>
                      </a:r>
                      <a:r>
                        <a:rPr lang="ko-KR" altLang="en-US" sz="1200" spc="0" baseline="0" dirty="0"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임</a:t>
                      </a:r>
                      <a:endParaRPr lang="en-US" altLang="ko-KR" sz="1200" spc="0" baseline="0" dirty="0"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l" latinLnBrk="1">
                        <a:lnSpc>
                          <a:spcPct val="150000"/>
                        </a:lnSpc>
                        <a:buFont typeface="Wingdings" panose="05000000000000000000" pitchFamily="2" charset="2"/>
                        <a:buChar char="§"/>
                        <a:tabLst/>
                      </a:pPr>
                      <a:r>
                        <a:rPr lang="en-US" altLang="ko-KR" sz="1200" spc="0" baseline="0" dirty="0"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 1</a:t>
                      </a:r>
                      <a:r>
                        <a:rPr lang="ko-KR" altLang="en-US" sz="1200" spc="0" baseline="0" dirty="0"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개년과 비교하여 기간이 조금 더 장기간이나</a:t>
                      </a:r>
                      <a:r>
                        <a:rPr lang="en-US" altLang="ko-KR" sz="1200" spc="0" baseline="0" dirty="0"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, </a:t>
                      </a:r>
                      <a:r>
                        <a:rPr lang="ko-KR" altLang="en-US" sz="1200" spc="0" baseline="0" dirty="0"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요금인상율이 </a:t>
                      </a:r>
                      <a:r>
                        <a:rPr lang="en-US" altLang="ko-KR" sz="1200" spc="0" baseline="0" dirty="0"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14.5%</a:t>
                      </a:r>
                      <a:r>
                        <a:rPr lang="ko-KR" altLang="en-US" sz="1200" spc="0" baseline="0" dirty="0"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로 높아 시민들의 부담 증가</a:t>
                      </a:r>
                      <a:endParaRPr lang="en-US" altLang="ko-KR" sz="1200" spc="0" baseline="0" dirty="0"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  <a:p>
                      <a:pPr marL="0" indent="0" algn="l" latinLnBrk="1">
                        <a:lnSpc>
                          <a:spcPct val="150000"/>
                        </a:lnSpc>
                        <a:buFont typeface="Wingdings" panose="05000000000000000000" pitchFamily="2" charset="2"/>
                        <a:buNone/>
                        <a:tabLst/>
                      </a:pPr>
                      <a:endParaRPr lang="en-US" altLang="ko-KR" sz="500" spc="0" baseline="0" dirty="0"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  <a:p>
                      <a:pPr marL="0" indent="0" algn="l" latinLnBrk="1">
                        <a:lnSpc>
                          <a:spcPct val="150000"/>
                        </a:lnSpc>
                        <a:buFont typeface="Wingdings" panose="05000000000000000000" pitchFamily="2" charset="2"/>
                        <a:buChar char="§"/>
                        <a:tabLst/>
                      </a:pPr>
                      <a:r>
                        <a:rPr lang="ko-KR" altLang="en-US" sz="1200" spc="0" baseline="0" dirty="0"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 시민들의 </a:t>
                      </a:r>
                      <a:r>
                        <a:rPr lang="ko-KR" altLang="en-US" sz="1200" b="1" spc="0" baseline="0" dirty="0">
                          <a:solidFill>
                            <a:srgbClr val="FF0000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요금 인상에 대한 거부감이 심화</a:t>
                      </a:r>
                      <a:r>
                        <a:rPr lang="ko-KR" altLang="en-US" sz="1200" spc="0" baseline="0" dirty="0"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될 수 있음</a:t>
                      </a:r>
                      <a:endParaRPr lang="en-US" altLang="ko-KR" sz="1200" spc="0" baseline="0" dirty="0"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l" latinLnBrk="1">
                        <a:lnSpc>
                          <a:spcPct val="150000"/>
                        </a:lnSpc>
                        <a:buFont typeface="Wingdings" panose="05000000000000000000" pitchFamily="2" charset="2"/>
                        <a:buChar char="§"/>
                      </a:pPr>
                      <a:r>
                        <a:rPr lang="ko-KR" altLang="en-US" sz="1200" spc="0" baseline="0" dirty="0"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 다소 장기간의 요금현실화 계획으로 시민들에게 </a:t>
                      </a:r>
                      <a:r>
                        <a:rPr lang="ko-KR" altLang="en-US" sz="1200" b="1" spc="0" baseline="0" dirty="0">
                          <a:solidFill>
                            <a:srgbClr val="FF0000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요금 인상의 피로감을 줄 수 있음</a:t>
                      </a:r>
                      <a:endParaRPr lang="en-US" altLang="ko-KR" sz="1200" b="1" spc="0" baseline="0" dirty="0">
                        <a:solidFill>
                          <a:srgbClr val="FF0000"/>
                        </a:solidFill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  <a:p>
                      <a:pPr marL="0" indent="0" algn="l" latinLnBrk="1">
                        <a:lnSpc>
                          <a:spcPct val="150000"/>
                        </a:lnSpc>
                        <a:buFont typeface="Wingdings" panose="05000000000000000000" pitchFamily="2" charset="2"/>
                        <a:buNone/>
                      </a:pPr>
                      <a:endParaRPr lang="en-US" altLang="ko-KR" sz="500" spc="0" baseline="0" dirty="0"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  <a:p>
                      <a:pPr marL="0" indent="0" algn="l" latinLnBrk="1">
                        <a:lnSpc>
                          <a:spcPct val="150000"/>
                        </a:lnSpc>
                        <a:buFont typeface="Wingdings" panose="05000000000000000000" pitchFamily="2" charset="2"/>
                        <a:buChar char="§"/>
                      </a:pPr>
                      <a:r>
                        <a:rPr lang="ko-KR" altLang="en-US" sz="1200" spc="0" baseline="0" dirty="0"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 </a:t>
                      </a:r>
                      <a:r>
                        <a:rPr lang="ko-KR" altLang="en-US" sz="1200" b="1" spc="0" baseline="0" dirty="0">
                          <a:solidFill>
                            <a:srgbClr val="FF0000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원가가 지속적으로 증가하게 되면</a:t>
                      </a:r>
                      <a:r>
                        <a:rPr lang="en-US" altLang="ko-KR" sz="1200" b="1" spc="0" baseline="0" dirty="0">
                          <a:solidFill>
                            <a:srgbClr val="FF0000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, </a:t>
                      </a:r>
                      <a:r>
                        <a:rPr lang="ko-KR" altLang="en-US" sz="1200" b="1" spc="0" baseline="0" dirty="0" err="1">
                          <a:solidFill>
                            <a:srgbClr val="FF0000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당해년도</a:t>
                      </a:r>
                      <a:r>
                        <a:rPr lang="ko-KR" altLang="en-US" sz="1200" b="1" spc="0" baseline="0" dirty="0">
                          <a:solidFill>
                            <a:srgbClr val="FF0000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 신설 투자계획의 </a:t>
                      </a:r>
                      <a:r>
                        <a:rPr lang="ko-KR" altLang="en-US" sz="1200" b="1" spc="0" baseline="0" dirty="0" err="1">
                          <a:solidFill>
                            <a:srgbClr val="FF0000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미반영</a:t>
                      </a:r>
                      <a:r>
                        <a:rPr lang="ko-KR" altLang="en-US" sz="1200" b="1" spc="0" baseline="0" dirty="0">
                          <a:solidFill>
                            <a:srgbClr val="FF0000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 등 영향을 미칠 수 있음</a:t>
                      </a:r>
                      <a:r>
                        <a:rPr lang="en-US" altLang="ko-KR" sz="1200" spc="0" baseline="0" dirty="0"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. 3</a:t>
                      </a:r>
                      <a:r>
                        <a:rPr lang="ko-KR" altLang="en-US" sz="1200" spc="0" baseline="0" dirty="0"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개년 인상계획 이후 당초 목표현실화율 </a:t>
                      </a:r>
                      <a:r>
                        <a:rPr lang="en-US" altLang="ko-KR" sz="1200" spc="0" baseline="0" dirty="0"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100.0% </a:t>
                      </a:r>
                      <a:r>
                        <a:rPr lang="ko-KR" altLang="en-US" sz="1200" spc="0" baseline="0" dirty="0"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달성 이행이 불확실함 </a:t>
                      </a:r>
                      <a:endParaRPr lang="en-US" altLang="ko-KR" sz="1200" spc="0" baseline="0" dirty="0"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14032983"/>
                  </a:ext>
                </a:extLst>
              </a:tr>
            </a:tbl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4BEF22FE-47EA-6AA7-BB20-4B61CC3C7085}"/>
              </a:ext>
            </a:extLst>
          </p:cNvPr>
          <p:cNvSpPr txBox="1"/>
          <p:nvPr/>
        </p:nvSpPr>
        <p:spPr>
          <a:xfrm>
            <a:off x="2005287" y="5943464"/>
            <a:ext cx="9175803" cy="357545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ko-KR" sz="1500" b="1" dirty="0">
                <a:solidFill>
                  <a:schemeClr val="accent1">
                    <a:lumMod val="50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* </a:t>
            </a:r>
            <a:r>
              <a:rPr lang="ko-KR" altLang="en-US" sz="1500" b="1" dirty="0" err="1">
                <a:solidFill>
                  <a:schemeClr val="accent1">
                    <a:lumMod val="50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요금현실화계획은</a:t>
            </a:r>
            <a:r>
              <a:rPr lang="ko-KR" altLang="en-US" sz="1500" b="1" dirty="0">
                <a:solidFill>
                  <a:schemeClr val="accent1">
                    <a:lumMod val="50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 단기간</a:t>
            </a:r>
            <a:r>
              <a:rPr lang="en-US" altLang="ko-KR" sz="1500" b="1" dirty="0">
                <a:solidFill>
                  <a:schemeClr val="accent1">
                    <a:lumMod val="50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, </a:t>
            </a:r>
            <a:r>
              <a:rPr lang="ko-KR" altLang="en-US" sz="1500" b="1" dirty="0">
                <a:solidFill>
                  <a:schemeClr val="accent1">
                    <a:lumMod val="50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장기간계획에 따라 장단점이 상기 표와 같이 존재하므로</a:t>
            </a:r>
            <a:r>
              <a:rPr lang="en-US" altLang="ko-KR" sz="1500" b="1" dirty="0">
                <a:solidFill>
                  <a:schemeClr val="accent1">
                    <a:lumMod val="50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, </a:t>
            </a:r>
            <a:r>
              <a:rPr lang="ko-KR" altLang="en-US" sz="1500" b="1" dirty="0">
                <a:solidFill>
                  <a:srgbClr val="0000FF"/>
                </a:solidFill>
                <a:highlight>
                  <a:srgbClr val="FFFF00"/>
                </a:highlight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합리적인 인상계획안 선택 필요 </a:t>
            </a:r>
            <a:endParaRPr lang="en-US" altLang="ko-KR" sz="1500" b="1" dirty="0">
              <a:solidFill>
                <a:srgbClr val="0000FF"/>
              </a:solidFill>
              <a:highlight>
                <a:srgbClr val="FFFF00"/>
              </a:highlight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8BC4857-01FF-D6D7-6A54-7FE05C45ACA3}"/>
              </a:ext>
            </a:extLst>
          </p:cNvPr>
          <p:cNvSpPr txBox="1"/>
          <p:nvPr/>
        </p:nvSpPr>
        <p:spPr>
          <a:xfrm>
            <a:off x="1010910" y="5887662"/>
            <a:ext cx="885559" cy="476726"/>
          </a:xfrm>
          <a:prstGeom prst="roundRect">
            <a:avLst/>
          </a:prstGeom>
          <a:gradFill flip="none" rotWithShape="1">
            <a:gsLst>
              <a:gs pos="0">
                <a:schemeClr val="accent1">
                  <a:lumMod val="67000"/>
                </a:schemeClr>
              </a:gs>
              <a:gs pos="48000">
                <a:schemeClr val="accent1">
                  <a:lumMod val="97000"/>
                  <a:lumOff val="3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lIns="0" tIns="0" rIns="0" bIns="0" rtlCol="0" anchor="ctr">
            <a:spAutoFit/>
          </a:bodyPr>
          <a:lstStyle>
            <a:defPPr>
              <a:defRPr lang="en-US"/>
            </a:defPPr>
            <a:lvl1pPr algn="ctr">
              <a:defRPr sz="3200">
                <a:latin typeface="나눔스퀘어 ExtraBold" panose="020B0600000101010101" pitchFamily="50" charset="-127"/>
                <a:ea typeface="나눔스퀘어 ExtraBold" panose="020B0600000101010101" pitchFamily="50" charset="-127"/>
              </a:defRPr>
            </a:lvl1pPr>
          </a:lstStyle>
          <a:p>
            <a:r>
              <a:rPr lang="ko-KR" altLang="en-US" sz="1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최종</a:t>
            </a:r>
            <a:endParaRPr lang="en-US" altLang="ko-KR" sz="1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anose="020B0604020202020204" pitchFamily="34" charset="0"/>
            </a:endParaRPr>
          </a:p>
          <a:p>
            <a:r>
              <a:rPr lang="ko-KR" altLang="en-US" sz="1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인상 계획</a:t>
            </a:r>
            <a:endParaRPr lang="en-US" altLang="ko-KR" sz="1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anose="020B0604020202020204" pitchFamily="34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5746812-E3D6-2362-FA42-DE1AE0758C41}"/>
              </a:ext>
            </a:extLst>
          </p:cNvPr>
          <p:cNvSpPr txBox="1"/>
          <p:nvPr/>
        </p:nvSpPr>
        <p:spPr>
          <a:xfrm>
            <a:off x="1034813" y="1142715"/>
            <a:ext cx="9781410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0" h="38100"/>
            </a:sp3d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b="1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상수도 요금 현실화 인상 </a:t>
            </a:r>
            <a:r>
              <a:rPr lang="ko-KR" altLang="en-US" b="1" dirty="0" err="1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계획별</a:t>
            </a:r>
            <a:r>
              <a:rPr lang="ko-KR" altLang="en-US" b="1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 장단점</a:t>
            </a:r>
          </a:p>
        </p:txBody>
      </p:sp>
      <p:pic>
        <p:nvPicPr>
          <p:cNvPr id="14" name="Picture 3" descr="D:\0.DATA(-2016)\파워포인트 자료\소스_PNG 이미지\#기타아이콘\0120.png">
            <a:extLst>
              <a:ext uri="{FF2B5EF4-FFF2-40B4-BE49-F238E27FC236}">
                <a16:creationId xmlns:a16="http://schemas.microsoft.com/office/drawing/2014/main" id="{4077823E-3222-B0DA-8F5C-AA5E951D83B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1142715"/>
            <a:ext cx="349013" cy="3490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2601657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7EDD7FDC-D283-A4D2-3E93-F6986D416BC7}"/>
              </a:ext>
            </a:extLst>
          </p:cNvPr>
          <p:cNvSpPr txBox="1"/>
          <p:nvPr/>
        </p:nvSpPr>
        <p:spPr>
          <a:xfrm>
            <a:off x="858630" y="3020785"/>
            <a:ext cx="595223" cy="788023"/>
          </a:xfrm>
          <a:prstGeom prst="rect">
            <a:avLst/>
          </a:prstGeom>
          <a:noFill/>
          <a:ln w="25400">
            <a:noFill/>
          </a:ln>
          <a:effectLst/>
        </p:spPr>
        <p:txBody>
          <a:bodyPr wrap="square" lIns="0" tIns="0" rIns="0" bIns="0" rtlCol="0" anchor="b" anchorCtr="0">
            <a:noAutofit/>
          </a:bodyPr>
          <a:lstStyle/>
          <a:p>
            <a:pPr algn="ctr">
              <a:buNone/>
            </a:pPr>
            <a:r>
              <a:rPr lang="en-US" altLang="ko-KR" sz="5400" b="1" dirty="0">
                <a:solidFill>
                  <a:srgbClr val="0A396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울릉도M" panose="02030600000101010101" pitchFamily="18" charset="-127"/>
                <a:ea typeface="HY울릉도M" panose="02030600000101010101" pitchFamily="18" charset="-127"/>
              </a:rPr>
              <a:t>7</a:t>
            </a:r>
            <a:endParaRPr lang="ko-KR" altLang="en-US" sz="5400" b="1" dirty="0">
              <a:solidFill>
                <a:srgbClr val="0A3967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울릉도M" panose="02030600000101010101" pitchFamily="18" charset="-127"/>
              <a:ea typeface="HY울릉도M" panose="02030600000101010101" pitchFamily="18" charset="-127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18C7E66-E43F-830D-3C43-284C89E341A9}"/>
              </a:ext>
            </a:extLst>
          </p:cNvPr>
          <p:cNvSpPr txBox="1"/>
          <p:nvPr/>
        </p:nvSpPr>
        <p:spPr>
          <a:xfrm>
            <a:off x="1649795" y="3144889"/>
            <a:ext cx="8668488" cy="539811"/>
          </a:xfrm>
          <a:prstGeom prst="rect">
            <a:avLst/>
          </a:prstGeom>
          <a:noFill/>
          <a:ln w="25400">
            <a:noFill/>
          </a:ln>
          <a:effectLst/>
        </p:spPr>
        <p:txBody>
          <a:bodyPr wrap="square" lIns="0" tIns="0" rIns="0" bIns="0" rtlCol="0" anchor="ctr" anchorCtr="0">
            <a:noAutofit/>
          </a:bodyPr>
          <a:lstStyle/>
          <a:p>
            <a:pPr algn="just">
              <a:buNone/>
            </a:pPr>
            <a:r>
              <a:rPr lang="ko-KR" altLang="en-US" sz="3600" dirty="0">
                <a:solidFill>
                  <a:schemeClr val="tx1">
                    <a:lumMod val="75000"/>
                    <a:lumOff val="2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상수도 사업 발전 방향</a:t>
            </a:r>
          </a:p>
        </p:txBody>
      </p:sp>
    </p:spTree>
    <p:extLst>
      <p:ext uri="{BB962C8B-B14F-4D97-AF65-F5344CB8AC3E}">
        <p14:creationId xmlns:p14="http://schemas.microsoft.com/office/powerpoint/2010/main" val="271592451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BA15A9CA-A496-CD82-B369-D66997306C89}"/>
              </a:ext>
            </a:extLst>
          </p:cNvPr>
          <p:cNvSpPr txBox="1"/>
          <p:nvPr/>
        </p:nvSpPr>
        <p:spPr>
          <a:xfrm>
            <a:off x="357869" y="113586"/>
            <a:ext cx="105813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dirty="0">
                <a:ln>
                  <a:solidFill>
                    <a:schemeClr val="bg2">
                      <a:lumMod val="50000"/>
                      <a:alpha val="15000"/>
                    </a:schemeClr>
                  </a:solidFill>
                </a:ln>
                <a:solidFill>
                  <a:schemeClr val="bg1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7. </a:t>
            </a:r>
            <a:r>
              <a:rPr lang="ko-KR" altLang="en-US" sz="2800" dirty="0">
                <a:ln>
                  <a:solidFill>
                    <a:schemeClr val="bg2">
                      <a:lumMod val="50000"/>
                      <a:alpha val="15000"/>
                    </a:schemeClr>
                  </a:solidFill>
                </a:ln>
                <a:solidFill>
                  <a:schemeClr val="bg1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상수도 사업 발전 방향</a:t>
            </a:r>
          </a:p>
        </p:txBody>
      </p:sp>
      <p:sp>
        <p:nvSpPr>
          <p:cNvPr id="3" name="슬라이드 번호 개체 틀 3">
            <a:extLst>
              <a:ext uri="{FF2B5EF4-FFF2-40B4-BE49-F238E27FC236}">
                <a16:creationId xmlns:a16="http://schemas.microsoft.com/office/drawing/2014/main" id="{80A80733-976A-4CD6-9ACF-0D552FCEBFEA}"/>
              </a:ext>
            </a:extLst>
          </p:cNvPr>
          <p:cNvSpPr txBox="1">
            <a:spLocks/>
          </p:cNvSpPr>
          <p:nvPr/>
        </p:nvSpPr>
        <p:spPr>
          <a:xfrm>
            <a:off x="9370996" y="6577059"/>
            <a:ext cx="2743200" cy="280942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b="1" kern="120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A9013713-8F85-4DC6-9CD9-6D7320748E27}" type="slidenum">
              <a:rPr lang="ko-KR" altLang="en-US" sz="1400" smtClean="0">
                <a:solidFill>
                  <a:schemeClr val="bg1">
                    <a:lumMod val="50000"/>
                  </a:schemeClr>
                </a:solidFill>
              </a:rPr>
              <a:pPr algn="r"/>
              <a:t>29</a:t>
            </a:fld>
            <a:endParaRPr lang="ko-KR" altLang="en-US" sz="14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9" name="모서리가 둥근 직사각형 11">
            <a:extLst>
              <a:ext uri="{FF2B5EF4-FFF2-40B4-BE49-F238E27FC236}">
                <a16:creationId xmlns:a16="http://schemas.microsoft.com/office/drawing/2014/main" id="{6D47A989-A2FD-984A-5059-7614E66F2D5F}"/>
              </a:ext>
            </a:extLst>
          </p:cNvPr>
          <p:cNvSpPr/>
          <p:nvPr/>
        </p:nvSpPr>
        <p:spPr>
          <a:xfrm>
            <a:off x="698446" y="1670893"/>
            <a:ext cx="11039666" cy="1160966"/>
          </a:xfrm>
          <a:prstGeom prst="roundRect">
            <a:avLst/>
          </a:prstGeom>
          <a:noFill/>
          <a:ln w="19050">
            <a:solidFill>
              <a:srgbClr val="B8B8B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79389" indent="-179389">
              <a:lnSpc>
                <a:spcPct val="150000"/>
              </a:lnSpc>
            </a:pPr>
            <a:r>
              <a:rPr lang="ko-KR" altLang="en-US" sz="1600" dirty="0">
                <a:solidFill>
                  <a:schemeClr val="tx1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▷ 인천광역시 상수도 사업특별회계는 </a:t>
            </a:r>
            <a:r>
              <a:rPr lang="en-US" altLang="ko-KR" sz="1600" dirty="0">
                <a:solidFill>
                  <a:schemeClr val="tx1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2021</a:t>
            </a:r>
            <a:r>
              <a:rPr lang="ko-KR" altLang="en-US" sz="1600" dirty="0">
                <a:solidFill>
                  <a:schemeClr val="tx1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년 말 기준 </a:t>
            </a:r>
            <a:r>
              <a:rPr lang="ko-KR" altLang="en-US" sz="1600" dirty="0">
                <a:solidFill>
                  <a:srgbClr val="FF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영업손실 </a:t>
            </a:r>
            <a:r>
              <a:rPr lang="en-US" altLang="ko-KR" sz="1600" dirty="0">
                <a:solidFill>
                  <a:srgbClr val="FF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535</a:t>
            </a:r>
            <a:r>
              <a:rPr lang="ko-KR" altLang="en-US" sz="1600" dirty="0">
                <a:solidFill>
                  <a:srgbClr val="FF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백만원</a:t>
            </a:r>
            <a:r>
              <a:rPr lang="en-US" altLang="ko-KR" sz="1600" dirty="0">
                <a:solidFill>
                  <a:schemeClr val="tx1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, </a:t>
            </a:r>
            <a:r>
              <a:rPr lang="ko-KR" altLang="en-US" sz="1600" dirty="0" err="1">
                <a:solidFill>
                  <a:srgbClr val="FF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당기순손실</a:t>
            </a:r>
            <a:r>
              <a:rPr lang="ko-KR" altLang="en-US" sz="1600" dirty="0">
                <a:solidFill>
                  <a:srgbClr val="FF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 </a:t>
            </a:r>
            <a:r>
              <a:rPr lang="en-US" altLang="ko-KR" sz="1600" dirty="0">
                <a:solidFill>
                  <a:srgbClr val="FF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394</a:t>
            </a:r>
            <a:r>
              <a:rPr lang="ko-KR" altLang="en-US" sz="1600" dirty="0">
                <a:solidFill>
                  <a:srgbClr val="FF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백만원</a:t>
            </a:r>
            <a:r>
              <a:rPr lang="ko-KR" altLang="en-US" sz="1600" dirty="0">
                <a:solidFill>
                  <a:schemeClr val="tx1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을 기록함</a:t>
            </a:r>
            <a:endParaRPr lang="en-US" altLang="ko-KR" sz="1400" dirty="0">
              <a:solidFill>
                <a:schemeClr val="tx1"/>
              </a:solidFill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  <a:p>
            <a:pPr marL="179388" indent="-3175">
              <a:lnSpc>
                <a:spcPct val="150000"/>
              </a:lnSpc>
            </a:pPr>
            <a:endParaRPr lang="en-US" altLang="ko-KR" sz="200" dirty="0">
              <a:solidFill>
                <a:schemeClr val="tx1"/>
              </a:solidFill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  <a:p>
            <a:pPr marL="179389" indent="-179389">
              <a:lnSpc>
                <a:spcPct val="150000"/>
              </a:lnSpc>
            </a:pPr>
            <a:r>
              <a:rPr lang="ko-KR" altLang="en-US" sz="1600" dirty="0">
                <a:solidFill>
                  <a:schemeClr val="tx1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▷ </a:t>
            </a:r>
            <a:r>
              <a:rPr lang="ko-KR" altLang="en-US" sz="1600" dirty="0" err="1">
                <a:solidFill>
                  <a:srgbClr val="FF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요금현실화율은</a:t>
            </a:r>
            <a:r>
              <a:rPr lang="ko-KR" altLang="en-US" sz="1600" dirty="0">
                <a:solidFill>
                  <a:srgbClr val="FF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 </a:t>
            </a:r>
            <a:r>
              <a:rPr lang="en-US" altLang="ko-KR" sz="1600" dirty="0">
                <a:solidFill>
                  <a:srgbClr val="FF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76.4%</a:t>
            </a:r>
            <a:r>
              <a:rPr lang="ko-KR" altLang="en-US" sz="1600" dirty="0">
                <a:solidFill>
                  <a:schemeClr val="tx1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로 </a:t>
            </a:r>
            <a:r>
              <a:rPr lang="en-US" altLang="ko-KR" sz="1600" dirty="0">
                <a:solidFill>
                  <a:schemeClr val="tx1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7</a:t>
            </a:r>
            <a:r>
              <a:rPr lang="ko-KR" altLang="en-US" sz="1600" dirty="0">
                <a:solidFill>
                  <a:schemeClr val="tx1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대 </a:t>
            </a:r>
            <a:r>
              <a:rPr lang="ko-KR" altLang="en-US" sz="1600" dirty="0" err="1">
                <a:solidFill>
                  <a:schemeClr val="tx1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특광역시</a:t>
            </a:r>
            <a:r>
              <a:rPr lang="ko-KR" altLang="en-US" sz="1600" dirty="0">
                <a:solidFill>
                  <a:schemeClr val="tx1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 중 서울 다음으로 </a:t>
            </a:r>
            <a:r>
              <a:rPr lang="ko-KR" altLang="en-US" sz="1600" dirty="0">
                <a:solidFill>
                  <a:srgbClr val="FF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두번째로 낮은 현실</a:t>
            </a:r>
            <a:r>
              <a:rPr lang="ko-KR" altLang="en-US" sz="1600" dirty="0">
                <a:solidFill>
                  <a:schemeClr val="tx1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임</a:t>
            </a:r>
            <a:endParaRPr lang="en-US" altLang="ko-KR" sz="1600" dirty="0">
              <a:solidFill>
                <a:schemeClr val="tx1"/>
              </a:solidFill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</p:txBody>
      </p:sp>
      <p:grpSp>
        <p:nvGrpSpPr>
          <p:cNvPr id="37" name="그룹 36">
            <a:extLst>
              <a:ext uri="{FF2B5EF4-FFF2-40B4-BE49-F238E27FC236}">
                <a16:creationId xmlns:a16="http://schemas.microsoft.com/office/drawing/2014/main" id="{3CFD71BB-6F1A-692C-38E6-8EF6C6FD24C7}"/>
              </a:ext>
            </a:extLst>
          </p:cNvPr>
          <p:cNvGrpSpPr/>
          <p:nvPr/>
        </p:nvGrpSpPr>
        <p:grpSpPr>
          <a:xfrm>
            <a:off x="1059201" y="3010761"/>
            <a:ext cx="10513039" cy="3513959"/>
            <a:chOff x="1526561" y="3242477"/>
            <a:chExt cx="10513039" cy="3282243"/>
          </a:xfrm>
        </p:grpSpPr>
        <p:sp>
          <p:nvSpPr>
            <p:cNvPr id="33" name="사각형: 둥근 모서리 32">
              <a:extLst>
                <a:ext uri="{FF2B5EF4-FFF2-40B4-BE49-F238E27FC236}">
                  <a16:creationId xmlns:a16="http://schemas.microsoft.com/office/drawing/2014/main" id="{D3486569-B92F-6C76-4D03-84823102E4D7}"/>
                </a:ext>
              </a:extLst>
            </p:cNvPr>
            <p:cNvSpPr/>
            <p:nvPr/>
          </p:nvSpPr>
          <p:spPr>
            <a:xfrm>
              <a:off x="2519680" y="3242477"/>
              <a:ext cx="8920480" cy="3224788"/>
            </a:xfrm>
            <a:prstGeom prst="roundRect">
              <a:avLst/>
            </a:prstGeom>
            <a:solidFill>
              <a:schemeClr val="accent5">
                <a:alpha val="10000"/>
              </a:schemeClr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4" name="Rectangle 34">
              <a:extLst>
                <a:ext uri="{FF2B5EF4-FFF2-40B4-BE49-F238E27FC236}">
                  <a16:creationId xmlns:a16="http://schemas.microsoft.com/office/drawing/2014/main" id="{6754FDDB-00C0-4D1C-39EF-38DDEC5DDA5C}"/>
                </a:ext>
              </a:extLst>
            </p:cNvPr>
            <p:cNvSpPr/>
            <p:nvPr/>
          </p:nvSpPr>
          <p:spPr>
            <a:xfrm>
              <a:off x="3233923" y="3416439"/>
              <a:ext cx="7931917" cy="369332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>
                <a:defRPr/>
              </a:pPr>
              <a:r>
                <a:rPr lang="ko-KR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  <a:cs typeface="NanumSquare" charset="0"/>
                </a:rPr>
                <a:t>지속적인 요금인상</a:t>
              </a:r>
              <a:r>
                <a:rPr lang="en-US" altLang="ko-KR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  <a:cs typeface="NanumSquare" charset="0"/>
                </a:rPr>
                <a:t>(</a:t>
              </a:r>
              <a:r>
                <a:rPr lang="ko-KR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  <a:cs typeface="NanumSquare" charset="0"/>
                </a:rPr>
                <a:t>시나리오</a:t>
              </a:r>
              <a:r>
                <a:rPr lang="en-US" altLang="ko-KR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  <a:cs typeface="NanumSquare" charset="0"/>
                </a:rPr>
                <a:t>)</a:t>
              </a:r>
              <a:r>
                <a:rPr lang="ko-KR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  <a:cs typeface="NanumSquare" charset="0"/>
                </a:rPr>
                <a:t>에 의한 수익의 증대 및 요금체계 개선방안 마련</a:t>
              </a:r>
              <a:endParaRPr lang="en-US" altLang="ko-KR" b="1" dirty="0">
                <a:solidFill>
                  <a:schemeClr val="tx1">
                    <a:lumMod val="75000"/>
                    <a:lumOff val="2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NanumSquare" charset="0"/>
              </a:endParaRPr>
            </a:p>
          </p:txBody>
        </p:sp>
        <p:sp>
          <p:nvSpPr>
            <p:cNvPr id="15" name="직사각형 14">
              <a:extLst>
                <a:ext uri="{FF2B5EF4-FFF2-40B4-BE49-F238E27FC236}">
                  <a16:creationId xmlns:a16="http://schemas.microsoft.com/office/drawing/2014/main" id="{20D39759-DC54-5639-78A3-8550C219B2E7}"/>
                </a:ext>
              </a:extLst>
            </p:cNvPr>
            <p:cNvSpPr/>
            <p:nvPr/>
          </p:nvSpPr>
          <p:spPr>
            <a:xfrm>
              <a:off x="2804807" y="3309252"/>
              <a:ext cx="393056" cy="584775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en-US" altLang="ko-KR" sz="3200" b="1" dirty="0">
                  <a:ln w="0"/>
                  <a:solidFill>
                    <a:schemeClr val="accent1">
                      <a:lumMod val="50000"/>
                    </a:schemeClr>
                  </a:solidFill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  <a:ea typeface="맑은 고딕" panose="020B0503020000020004" pitchFamily="50" charset="-127"/>
                </a:rPr>
                <a:t>1</a:t>
              </a:r>
            </a:p>
          </p:txBody>
        </p:sp>
        <p:sp>
          <p:nvSpPr>
            <p:cNvPr id="23" name="Rectangle 34">
              <a:extLst>
                <a:ext uri="{FF2B5EF4-FFF2-40B4-BE49-F238E27FC236}">
                  <a16:creationId xmlns:a16="http://schemas.microsoft.com/office/drawing/2014/main" id="{0ED63801-F501-D07C-8DAE-84AC8859C5DC}"/>
                </a:ext>
              </a:extLst>
            </p:cNvPr>
            <p:cNvSpPr/>
            <p:nvPr/>
          </p:nvSpPr>
          <p:spPr>
            <a:xfrm>
              <a:off x="3233922" y="3954426"/>
              <a:ext cx="7434078" cy="369332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>
                <a:defRPr/>
              </a:pPr>
              <a:r>
                <a:rPr lang="ko-KR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  <a:cs typeface="NanumSquare" charset="0"/>
                </a:rPr>
                <a:t>유형자산의 체계적 관리 시스템 구축 및 자산재평가를 통한 </a:t>
              </a:r>
              <a:r>
                <a:rPr lang="ko-KR" altLang="en-US" b="1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  <a:cs typeface="NanumSquare" charset="0"/>
                </a:rPr>
                <a:t>비용 절감</a:t>
              </a:r>
              <a:endParaRPr lang="en-US" altLang="ko-KR" b="1" dirty="0">
                <a:solidFill>
                  <a:schemeClr val="tx1">
                    <a:lumMod val="75000"/>
                    <a:lumOff val="2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NanumSquare" charset="0"/>
              </a:endParaRPr>
            </a:p>
          </p:txBody>
        </p:sp>
        <p:sp>
          <p:nvSpPr>
            <p:cNvPr id="24" name="직사각형 23">
              <a:extLst>
                <a:ext uri="{FF2B5EF4-FFF2-40B4-BE49-F238E27FC236}">
                  <a16:creationId xmlns:a16="http://schemas.microsoft.com/office/drawing/2014/main" id="{721240EF-E7C3-F8C9-E278-27769B4D0120}"/>
                </a:ext>
              </a:extLst>
            </p:cNvPr>
            <p:cNvSpPr/>
            <p:nvPr/>
          </p:nvSpPr>
          <p:spPr>
            <a:xfrm>
              <a:off x="2804806" y="3847239"/>
              <a:ext cx="393056" cy="584775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en-US" altLang="ko-KR" sz="3200" b="1" dirty="0">
                  <a:ln w="0"/>
                  <a:solidFill>
                    <a:schemeClr val="accent1">
                      <a:lumMod val="50000"/>
                    </a:schemeClr>
                  </a:solidFill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  <a:ea typeface="맑은 고딕" panose="020B0503020000020004" pitchFamily="50" charset="-127"/>
                </a:rPr>
                <a:t>2</a:t>
              </a:r>
            </a:p>
          </p:txBody>
        </p:sp>
        <p:sp>
          <p:nvSpPr>
            <p:cNvPr id="25" name="Rectangle 34">
              <a:extLst>
                <a:ext uri="{FF2B5EF4-FFF2-40B4-BE49-F238E27FC236}">
                  <a16:creationId xmlns:a16="http://schemas.microsoft.com/office/drawing/2014/main" id="{E8C58A78-B95D-5882-533D-204580A8ED1F}"/>
                </a:ext>
              </a:extLst>
            </p:cNvPr>
            <p:cNvSpPr/>
            <p:nvPr/>
          </p:nvSpPr>
          <p:spPr>
            <a:xfrm>
              <a:off x="3233922" y="4484356"/>
              <a:ext cx="8805678" cy="369332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>
                <a:defRPr/>
              </a:pPr>
              <a:r>
                <a:rPr lang="ko-KR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  <a:cs typeface="NanumSquare" charset="0"/>
                </a:rPr>
                <a:t>상수도 원인자부담금 부과금액 기준 단가 인상 및 부과체계 기준 마련을 통한 재원 확보</a:t>
              </a:r>
              <a:endParaRPr lang="en-US" altLang="ko-KR" b="1" dirty="0">
                <a:solidFill>
                  <a:schemeClr val="tx1">
                    <a:lumMod val="75000"/>
                    <a:lumOff val="2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NanumSquare" charset="0"/>
              </a:endParaRPr>
            </a:p>
          </p:txBody>
        </p:sp>
        <p:sp>
          <p:nvSpPr>
            <p:cNvPr id="26" name="직사각형 25">
              <a:extLst>
                <a:ext uri="{FF2B5EF4-FFF2-40B4-BE49-F238E27FC236}">
                  <a16:creationId xmlns:a16="http://schemas.microsoft.com/office/drawing/2014/main" id="{9849EDC8-F423-B0CB-9849-6124ED5C3997}"/>
                </a:ext>
              </a:extLst>
            </p:cNvPr>
            <p:cNvSpPr/>
            <p:nvPr/>
          </p:nvSpPr>
          <p:spPr>
            <a:xfrm>
              <a:off x="2804806" y="4377169"/>
              <a:ext cx="393056" cy="584775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en-US" altLang="ko-KR" sz="3200" b="1" dirty="0">
                  <a:ln w="0"/>
                  <a:solidFill>
                    <a:schemeClr val="accent1">
                      <a:lumMod val="50000"/>
                    </a:schemeClr>
                  </a:solidFill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  <a:ea typeface="맑은 고딕" panose="020B0503020000020004" pitchFamily="50" charset="-127"/>
                </a:rPr>
                <a:t>3</a:t>
              </a:r>
            </a:p>
          </p:txBody>
        </p:sp>
        <p:sp>
          <p:nvSpPr>
            <p:cNvPr id="27" name="Rectangle 34">
              <a:extLst>
                <a:ext uri="{FF2B5EF4-FFF2-40B4-BE49-F238E27FC236}">
                  <a16:creationId xmlns:a16="http://schemas.microsoft.com/office/drawing/2014/main" id="{2D1C1592-71DB-BDBD-688E-399744AAD8EA}"/>
                </a:ext>
              </a:extLst>
            </p:cNvPr>
            <p:cNvSpPr/>
            <p:nvPr/>
          </p:nvSpPr>
          <p:spPr>
            <a:xfrm>
              <a:off x="3233922" y="5008205"/>
              <a:ext cx="8805678" cy="369332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>
                <a:defRPr/>
              </a:pPr>
              <a:r>
                <a:rPr lang="ko-KR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  <a:cs typeface="NanumSquare" charset="0"/>
                </a:rPr>
                <a:t>상수도시설 운영 개선을 통한 동력비</a:t>
              </a:r>
              <a:r>
                <a:rPr lang="en-US" altLang="ko-KR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  <a:cs typeface="NanumSquare" charset="0"/>
                </a:rPr>
                <a:t>, </a:t>
              </a:r>
              <a:r>
                <a:rPr lang="ko-KR" altLang="en-US" b="1" dirty="0" err="1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  <a:cs typeface="NanumSquare" charset="0"/>
                </a:rPr>
                <a:t>약품비</a:t>
              </a:r>
              <a:r>
                <a:rPr lang="ko-KR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  <a:cs typeface="NanumSquare" charset="0"/>
                </a:rPr>
                <a:t> 등 비용 절감</a:t>
              </a:r>
              <a:endParaRPr lang="en-US" altLang="ko-KR" b="1" dirty="0">
                <a:solidFill>
                  <a:schemeClr val="tx1">
                    <a:lumMod val="75000"/>
                    <a:lumOff val="2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NanumSquare" charset="0"/>
              </a:endParaRPr>
            </a:p>
          </p:txBody>
        </p:sp>
        <p:sp>
          <p:nvSpPr>
            <p:cNvPr id="28" name="직사각형 27">
              <a:extLst>
                <a:ext uri="{FF2B5EF4-FFF2-40B4-BE49-F238E27FC236}">
                  <a16:creationId xmlns:a16="http://schemas.microsoft.com/office/drawing/2014/main" id="{D2D0DC60-D9D7-2E87-0B0E-1F6779A0A87C}"/>
                </a:ext>
              </a:extLst>
            </p:cNvPr>
            <p:cNvSpPr/>
            <p:nvPr/>
          </p:nvSpPr>
          <p:spPr>
            <a:xfrm>
              <a:off x="2804806" y="4901018"/>
              <a:ext cx="393056" cy="584775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en-US" altLang="ko-KR" sz="3200" b="1" dirty="0">
                  <a:ln w="0"/>
                  <a:solidFill>
                    <a:schemeClr val="accent1">
                      <a:lumMod val="50000"/>
                    </a:schemeClr>
                  </a:solidFill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  <a:ea typeface="맑은 고딕" panose="020B0503020000020004" pitchFamily="50" charset="-127"/>
                </a:rPr>
                <a:t>4</a:t>
              </a:r>
            </a:p>
          </p:txBody>
        </p:sp>
        <p:sp>
          <p:nvSpPr>
            <p:cNvPr id="29" name="Rectangle 34">
              <a:extLst>
                <a:ext uri="{FF2B5EF4-FFF2-40B4-BE49-F238E27FC236}">
                  <a16:creationId xmlns:a16="http://schemas.microsoft.com/office/drawing/2014/main" id="{EAA669DD-F6B9-B292-A909-4185C73BF79E}"/>
                </a:ext>
              </a:extLst>
            </p:cNvPr>
            <p:cNvSpPr/>
            <p:nvPr/>
          </p:nvSpPr>
          <p:spPr>
            <a:xfrm>
              <a:off x="3233922" y="5514354"/>
              <a:ext cx="8805678" cy="369332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>
                <a:defRPr/>
              </a:pPr>
              <a:r>
                <a:rPr lang="en-US" altLang="ko-KR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  <a:cs typeface="NanumSquare" charset="0"/>
                </a:rPr>
                <a:t>ESG </a:t>
              </a:r>
              <a:r>
                <a:rPr lang="ko-KR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  <a:cs typeface="NanumSquare" charset="0"/>
                </a:rPr>
                <a:t>경영 측면에서의 요금감면 대상 확대 검토</a:t>
              </a:r>
              <a:endParaRPr lang="en-US" altLang="ko-KR" b="1" dirty="0">
                <a:solidFill>
                  <a:schemeClr val="tx1">
                    <a:lumMod val="75000"/>
                    <a:lumOff val="2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NanumSquare" charset="0"/>
              </a:endParaRPr>
            </a:p>
          </p:txBody>
        </p:sp>
        <p:sp>
          <p:nvSpPr>
            <p:cNvPr id="30" name="직사각형 29">
              <a:extLst>
                <a:ext uri="{FF2B5EF4-FFF2-40B4-BE49-F238E27FC236}">
                  <a16:creationId xmlns:a16="http://schemas.microsoft.com/office/drawing/2014/main" id="{0E4F243C-11BB-4274-7262-F1E1B6FD44C4}"/>
                </a:ext>
              </a:extLst>
            </p:cNvPr>
            <p:cNvSpPr/>
            <p:nvPr/>
          </p:nvSpPr>
          <p:spPr>
            <a:xfrm>
              <a:off x="2804806" y="5407167"/>
              <a:ext cx="393056" cy="584775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en-US" altLang="ko-KR" sz="3200" b="1" dirty="0">
                  <a:ln w="0"/>
                  <a:solidFill>
                    <a:schemeClr val="accent1">
                      <a:lumMod val="50000"/>
                    </a:schemeClr>
                  </a:solidFill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  <a:ea typeface="맑은 고딕" panose="020B0503020000020004" pitchFamily="50" charset="-127"/>
                </a:rPr>
                <a:t>5</a:t>
              </a:r>
            </a:p>
          </p:txBody>
        </p:sp>
        <p:sp>
          <p:nvSpPr>
            <p:cNvPr id="31" name="Rectangle 34">
              <a:extLst>
                <a:ext uri="{FF2B5EF4-FFF2-40B4-BE49-F238E27FC236}">
                  <a16:creationId xmlns:a16="http://schemas.microsoft.com/office/drawing/2014/main" id="{764381EA-23B9-87B9-1F27-C2D9F47524DF}"/>
                </a:ext>
              </a:extLst>
            </p:cNvPr>
            <p:cNvSpPr/>
            <p:nvPr/>
          </p:nvSpPr>
          <p:spPr>
            <a:xfrm>
              <a:off x="3233922" y="6036972"/>
              <a:ext cx="8805678" cy="369332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>
                <a:defRPr/>
              </a:pPr>
              <a:r>
                <a:rPr lang="en-US" altLang="ko-KR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  <a:cs typeface="NanumSquare" charset="0"/>
                </a:rPr>
                <a:t>ESG </a:t>
              </a:r>
              <a:r>
                <a:rPr lang="ko-KR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  <a:cs typeface="NanumSquare" charset="0"/>
                </a:rPr>
                <a:t>경영 전략체계 구축 구체적 수립 필요</a:t>
              </a:r>
              <a:r>
                <a:rPr lang="en-US" altLang="ko-KR" sz="11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  <a:cs typeface="NanumSquare" charset="0"/>
                </a:rPr>
                <a:t>(2023</a:t>
              </a:r>
              <a:r>
                <a:rPr lang="ko-KR" altLang="en-US" sz="11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  <a:cs typeface="NanumSquare" charset="0"/>
                </a:rPr>
                <a:t>년 김해시 참조</a:t>
              </a:r>
              <a:r>
                <a:rPr lang="en-US" altLang="ko-KR" sz="11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  <a:cs typeface="NanumSquare" charset="0"/>
                </a:rPr>
                <a:t>)</a:t>
              </a:r>
              <a:endParaRPr lang="en-US" altLang="ko-KR" b="1" dirty="0">
                <a:solidFill>
                  <a:schemeClr val="tx1">
                    <a:lumMod val="75000"/>
                    <a:lumOff val="2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NanumSquare" charset="0"/>
              </a:endParaRPr>
            </a:p>
          </p:txBody>
        </p:sp>
        <p:sp>
          <p:nvSpPr>
            <p:cNvPr id="32" name="직사각형 31">
              <a:extLst>
                <a:ext uri="{FF2B5EF4-FFF2-40B4-BE49-F238E27FC236}">
                  <a16:creationId xmlns:a16="http://schemas.microsoft.com/office/drawing/2014/main" id="{7D7D8CF8-1D48-2D68-9B58-F5EB47D7F9A4}"/>
                </a:ext>
              </a:extLst>
            </p:cNvPr>
            <p:cNvSpPr/>
            <p:nvPr/>
          </p:nvSpPr>
          <p:spPr>
            <a:xfrm>
              <a:off x="2804806" y="5939945"/>
              <a:ext cx="393056" cy="584775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en-US" altLang="ko-KR" sz="3200" b="1" dirty="0">
                  <a:ln w="0"/>
                  <a:solidFill>
                    <a:schemeClr val="accent1">
                      <a:lumMod val="50000"/>
                    </a:schemeClr>
                  </a:solidFill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  <a:ea typeface="맑은 고딕" panose="020B0503020000020004" pitchFamily="50" charset="-127"/>
                </a:rPr>
                <a:t>6</a:t>
              </a:r>
            </a:p>
          </p:txBody>
        </p:sp>
        <p:sp>
          <p:nvSpPr>
            <p:cNvPr id="36" name="TextBox 35">
              <a:extLst>
                <a:ext uri="{FF2B5EF4-FFF2-40B4-BE49-F238E27FC236}">
                  <a16:creationId xmlns:a16="http://schemas.microsoft.com/office/drawing/2014/main" id="{6BEF3481-2ECA-8F4A-901D-0BC5DAB210FB}"/>
                </a:ext>
              </a:extLst>
            </p:cNvPr>
            <p:cNvSpPr txBox="1"/>
            <p:nvPr/>
          </p:nvSpPr>
          <p:spPr>
            <a:xfrm>
              <a:off x="1526561" y="3785771"/>
              <a:ext cx="1126221" cy="408623"/>
            </a:xfrm>
            <a:prstGeom prst="roundRect">
              <a:avLst/>
            </a:prstGeom>
            <a:gradFill flip="none" rotWithShape="1">
              <a:gsLst>
                <a:gs pos="0">
                  <a:schemeClr val="accent1">
                    <a:lumMod val="67000"/>
                  </a:schemeClr>
                </a:gs>
                <a:gs pos="48000">
                  <a:schemeClr val="accent1">
                    <a:lumMod val="97000"/>
                    <a:lumOff val="3000"/>
                  </a:schemeClr>
                </a:gs>
                <a:gs pos="100000">
                  <a:schemeClr val="accent1">
                    <a:lumMod val="60000"/>
                    <a:lumOff val="40000"/>
                  </a:schemeClr>
                </a:gs>
              </a:gsLst>
              <a:lin ang="16200000" scaled="1"/>
              <a:tileRect/>
            </a:gra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wrap="square" lIns="0" tIns="0" rIns="0" bIns="0" rtlCol="0" anchor="ctr">
              <a:spAutoFit/>
            </a:bodyPr>
            <a:lstStyle>
              <a:defPPr>
                <a:defRPr lang="en-US"/>
              </a:defPPr>
              <a:lvl1pPr algn="ctr">
                <a:defRPr sz="3200">
                  <a:latin typeface="나눔스퀘어 ExtraBold" panose="020B0600000101010101" pitchFamily="50" charset="-127"/>
                  <a:ea typeface="나눔스퀘어 ExtraBold" panose="020B0600000101010101" pitchFamily="50" charset="-127"/>
                </a:defRPr>
              </a:lvl1pPr>
            </a:lstStyle>
            <a:p>
              <a:r>
                <a:rPr lang="ko-KR" altLang="en-US" sz="2400" b="1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Arial" panose="020B0604020202020204" pitchFamily="34" charset="0"/>
                </a:rPr>
                <a:t>권고</a:t>
              </a:r>
              <a:endParaRPr lang="ko-KR" altLang="en-US" sz="2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endParaRPr>
            </a:p>
          </p:txBody>
        </p:sp>
      </p:grpSp>
      <p:pic>
        <p:nvPicPr>
          <p:cNvPr id="38" name="그림 37">
            <a:extLst>
              <a:ext uri="{FF2B5EF4-FFF2-40B4-BE49-F238E27FC236}">
                <a16:creationId xmlns:a16="http://schemas.microsoft.com/office/drawing/2014/main" id="{CB530737-3001-13C8-98F8-42E3109A6AF9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63606" y="5233794"/>
            <a:ext cx="870055" cy="870055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15033395-43D3-C08F-EDF1-824F971685E2}"/>
              </a:ext>
            </a:extLst>
          </p:cNvPr>
          <p:cNvSpPr txBox="1"/>
          <p:nvPr/>
        </p:nvSpPr>
        <p:spPr>
          <a:xfrm>
            <a:off x="1034813" y="1142715"/>
            <a:ext cx="9781410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0" h="38100"/>
            </a:sp3d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b="1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인천광역시 상수도 사업 발전 방향</a:t>
            </a:r>
          </a:p>
        </p:txBody>
      </p:sp>
      <p:pic>
        <p:nvPicPr>
          <p:cNvPr id="12" name="Picture 3" descr="D:\0.DATA(-2016)\파워포인트 자료\소스_PNG 이미지\#기타아이콘\0120.png">
            <a:extLst>
              <a:ext uri="{FF2B5EF4-FFF2-40B4-BE49-F238E27FC236}">
                <a16:creationId xmlns:a16="http://schemas.microsoft.com/office/drawing/2014/main" id="{609CDDD2-9DDA-F8A9-A0EE-4197C7CE277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1142715"/>
            <a:ext cx="349013" cy="3490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51432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783F7600-1646-F3AA-3DB3-D99C48EFCA0E}"/>
              </a:ext>
            </a:extLst>
          </p:cNvPr>
          <p:cNvSpPr txBox="1"/>
          <p:nvPr/>
        </p:nvSpPr>
        <p:spPr>
          <a:xfrm>
            <a:off x="2032548" y="2724253"/>
            <a:ext cx="175400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spc="-300" dirty="0">
                <a:solidFill>
                  <a:schemeClr val="bg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감사합니다</a:t>
            </a:r>
            <a:r>
              <a:rPr lang="en-US" altLang="ko-KR" sz="2800" spc="-300" dirty="0">
                <a:solidFill>
                  <a:schemeClr val="bg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.</a:t>
            </a:r>
            <a:endParaRPr lang="ko-KR" altLang="en-US" sz="2800" spc="-300" dirty="0">
              <a:solidFill>
                <a:schemeClr val="bg1"/>
              </a:solidFill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02135223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BA15A9CA-A496-CD82-B369-D66997306C89}"/>
              </a:ext>
            </a:extLst>
          </p:cNvPr>
          <p:cNvSpPr txBox="1"/>
          <p:nvPr/>
        </p:nvSpPr>
        <p:spPr>
          <a:xfrm>
            <a:off x="357869" y="113586"/>
            <a:ext cx="105813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dirty="0">
                <a:ln>
                  <a:solidFill>
                    <a:schemeClr val="bg2">
                      <a:lumMod val="50000"/>
                      <a:alpha val="15000"/>
                    </a:schemeClr>
                  </a:solidFill>
                </a:ln>
                <a:solidFill>
                  <a:schemeClr val="bg1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* </a:t>
            </a:r>
            <a:r>
              <a:rPr lang="ko-KR" altLang="en-US" sz="2800" dirty="0">
                <a:ln>
                  <a:solidFill>
                    <a:schemeClr val="bg2">
                      <a:lumMod val="50000"/>
                      <a:alpha val="15000"/>
                    </a:schemeClr>
                  </a:solidFill>
                </a:ln>
                <a:solidFill>
                  <a:schemeClr val="bg1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별첨 </a:t>
            </a:r>
            <a:r>
              <a:rPr lang="en-US" altLang="ko-KR" sz="2800" dirty="0">
                <a:ln>
                  <a:solidFill>
                    <a:schemeClr val="bg2">
                      <a:lumMod val="50000"/>
                      <a:alpha val="15000"/>
                    </a:schemeClr>
                  </a:solidFill>
                </a:ln>
                <a:solidFill>
                  <a:schemeClr val="bg1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- </a:t>
            </a:r>
            <a:r>
              <a:rPr lang="ko-KR" altLang="en-US" sz="2800" dirty="0">
                <a:ln>
                  <a:solidFill>
                    <a:schemeClr val="bg2">
                      <a:lumMod val="50000"/>
                      <a:alpha val="15000"/>
                    </a:schemeClr>
                  </a:solidFill>
                </a:ln>
                <a:solidFill>
                  <a:schemeClr val="bg1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요율표</a:t>
            </a:r>
          </a:p>
        </p:txBody>
      </p:sp>
      <p:sp>
        <p:nvSpPr>
          <p:cNvPr id="3" name="슬라이드 번호 개체 틀 3">
            <a:extLst>
              <a:ext uri="{FF2B5EF4-FFF2-40B4-BE49-F238E27FC236}">
                <a16:creationId xmlns:a16="http://schemas.microsoft.com/office/drawing/2014/main" id="{80A80733-976A-4CD6-9ACF-0D552FCEBFEA}"/>
              </a:ext>
            </a:extLst>
          </p:cNvPr>
          <p:cNvSpPr txBox="1">
            <a:spLocks/>
          </p:cNvSpPr>
          <p:nvPr/>
        </p:nvSpPr>
        <p:spPr>
          <a:xfrm>
            <a:off x="9370996" y="6577059"/>
            <a:ext cx="2743200" cy="280942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b="1" kern="120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A9013713-8F85-4DC6-9CD9-6D7320748E27}" type="slidenum">
              <a:rPr lang="ko-KR" altLang="en-US" sz="1400" smtClean="0">
                <a:solidFill>
                  <a:schemeClr val="bg1">
                    <a:lumMod val="50000"/>
                  </a:schemeClr>
                </a:solidFill>
              </a:rPr>
              <a:pPr algn="r"/>
              <a:t>31</a:t>
            </a:fld>
            <a:endParaRPr lang="ko-KR" altLang="en-US" sz="1400" dirty="0">
              <a:solidFill>
                <a:schemeClr val="bg1">
                  <a:lumMod val="50000"/>
                </a:schemeClr>
              </a:solidFill>
            </a:endParaRPr>
          </a:p>
        </p:txBody>
      </p:sp>
      <p:graphicFrame>
        <p:nvGraphicFramePr>
          <p:cNvPr id="18" name="표 17">
            <a:extLst>
              <a:ext uri="{FF2B5EF4-FFF2-40B4-BE49-F238E27FC236}">
                <a16:creationId xmlns:a16="http://schemas.microsoft.com/office/drawing/2014/main" id="{E44655F6-A8A5-D571-25D3-84D172A14043}"/>
              </a:ext>
            </a:extLst>
          </p:cNvPr>
          <p:cNvGraphicFramePr>
            <a:graphicFrameLocks noGrp="1"/>
          </p:cNvGraphicFramePr>
          <p:nvPr/>
        </p:nvGraphicFramePr>
        <p:xfrm>
          <a:off x="924313" y="1668389"/>
          <a:ext cx="10343373" cy="464582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92000">
                  <a:extLst>
                    <a:ext uri="{9D8B030D-6E8A-4147-A177-3AD203B41FA5}">
                      <a16:colId xmlns:a16="http://schemas.microsoft.com/office/drawing/2014/main" val="1311057809"/>
                    </a:ext>
                  </a:extLst>
                </a:gridCol>
                <a:gridCol w="1116000">
                  <a:extLst>
                    <a:ext uri="{9D8B030D-6E8A-4147-A177-3AD203B41FA5}">
                      <a16:colId xmlns:a16="http://schemas.microsoft.com/office/drawing/2014/main" val="3334022327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2092882077"/>
                    </a:ext>
                  </a:extLst>
                </a:gridCol>
                <a:gridCol w="756000">
                  <a:extLst>
                    <a:ext uri="{9D8B030D-6E8A-4147-A177-3AD203B41FA5}">
                      <a16:colId xmlns:a16="http://schemas.microsoft.com/office/drawing/2014/main" val="2101191645"/>
                    </a:ext>
                  </a:extLst>
                </a:gridCol>
                <a:gridCol w="756000">
                  <a:extLst>
                    <a:ext uri="{9D8B030D-6E8A-4147-A177-3AD203B41FA5}">
                      <a16:colId xmlns:a16="http://schemas.microsoft.com/office/drawing/2014/main" val="838712681"/>
                    </a:ext>
                  </a:extLst>
                </a:gridCol>
                <a:gridCol w="756000">
                  <a:extLst>
                    <a:ext uri="{9D8B030D-6E8A-4147-A177-3AD203B41FA5}">
                      <a16:colId xmlns:a16="http://schemas.microsoft.com/office/drawing/2014/main" val="2708762412"/>
                    </a:ext>
                  </a:extLst>
                </a:gridCol>
                <a:gridCol w="756000">
                  <a:extLst>
                    <a:ext uri="{9D8B030D-6E8A-4147-A177-3AD203B41FA5}">
                      <a16:colId xmlns:a16="http://schemas.microsoft.com/office/drawing/2014/main" val="221849765"/>
                    </a:ext>
                  </a:extLst>
                </a:gridCol>
                <a:gridCol w="756000">
                  <a:extLst>
                    <a:ext uri="{9D8B030D-6E8A-4147-A177-3AD203B41FA5}">
                      <a16:colId xmlns:a16="http://schemas.microsoft.com/office/drawing/2014/main" val="853909813"/>
                    </a:ext>
                  </a:extLst>
                </a:gridCol>
                <a:gridCol w="756000">
                  <a:extLst>
                    <a:ext uri="{9D8B030D-6E8A-4147-A177-3AD203B41FA5}">
                      <a16:colId xmlns:a16="http://schemas.microsoft.com/office/drawing/2014/main" val="193132164"/>
                    </a:ext>
                  </a:extLst>
                </a:gridCol>
                <a:gridCol w="299373">
                  <a:extLst>
                    <a:ext uri="{9D8B030D-6E8A-4147-A177-3AD203B41FA5}">
                      <a16:colId xmlns:a16="http://schemas.microsoft.com/office/drawing/2014/main" val="1524820253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250389202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3855843392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3197061646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1683715728"/>
                    </a:ext>
                  </a:extLst>
                </a:gridCol>
              </a:tblGrid>
              <a:tr h="663961">
                <a:tc rowSpan="4">
                  <a:txBody>
                    <a:bodyPr/>
                    <a:lstStyle/>
                    <a:p>
                      <a:pPr algn="ctr" latinLnBrk="1">
                        <a:lnSpc>
                          <a:spcPct val="80000"/>
                        </a:lnSpc>
                      </a:pPr>
                      <a:r>
                        <a:rPr lang="ko-KR" altLang="en-US" sz="1400" b="0" spc="-150" baseline="0" dirty="0">
                          <a:solidFill>
                            <a:schemeClr val="bg1"/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</a:rPr>
                        <a:t>업종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A3967"/>
                    </a:solidFill>
                  </a:tcPr>
                </a:tc>
                <a:tc rowSpan="4">
                  <a:txBody>
                    <a:bodyPr/>
                    <a:lstStyle/>
                    <a:p>
                      <a:pPr algn="ctr" latinLnBrk="1">
                        <a:lnSpc>
                          <a:spcPct val="80000"/>
                        </a:lnSpc>
                      </a:pPr>
                      <a:r>
                        <a:rPr lang="ko-KR" altLang="en-US" sz="1400" kern="1200" spc="-150" baseline="0" dirty="0">
                          <a:solidFill>
                            <a:schemeClr val="bg1"/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  <a:cs typeface="+mn-cs"/>
                        </a:rPr>
                        <a:t>누진단계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A3967"/>
                    </a:solidFill>
                  </a:tcPr>
                </a:tc>
                <a:tc rowSpan="4">
                  <a:txBody>
                    <a:bodyPr/>
                    <a:lstStyle/>
                    <a:p>
                      <a:pPr algn="ctr" latinLnBrk="1">
                        <a:lnSpc>
                          <a:spcPct val="80000"/>
                        </a:lnSpc>
                      </a:pPr>
                      <a:r>
                        <a:rPr lang="ko-KR" altLang="en-US" sz="1400" kern="1200" spc="-150" baseline="0" dirty="0">
                          <a:solidFill>
                            <a:schemeClr val="bg1"/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  <a:cs typeface="+mn-cs"/>
                        </a:rPr>
                        <a:t>현행</a:t>
                      </a:r>
                      <a:endParaRPr lang="en-US" altLang="ko-KR" sz="1400" kern="1200" spc="-150" baseline="0" dirty="0">
                        <a:solidFill>
                          <a:schemeClr val="bg1"/>
                        </a:solidFill>
                        <a:latin typeface="나눔스퀘어 ExtraBold" panose="020B0600000101010101" pitchFamily="50" charset="-127"/>
                        <a:ea typeface="나눔스퀘어 ExtraBold" panose="020B0600000101010101" pitchFamily="50" charset="-127"/>
                        <a:cs typeface="+mn-cs"/>
                      </a:endParaRPr>
                    </a:p>
                    <a:p>
                      <a:pPr algn="ctr" latinLnBrk="1">
                        <a:lnSpc>
                          <a:spcPct val="80000"/>
                        </a:lnSpc>
                      </a:pPr>
                      <a:r>
                        <a:rPr lang="ko-KR" altLang="en-US" sz="1400" kern="1200" spc="-150" baseline="0" dirty="0" err="1">
                          <a:solidFill>
                            <a:schemeClr val="bg1"/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  <a:cs typeface="+mn-cs"/>
                        </a:rPr>
                        <a:t>요율</a:t>
                      </a:r>
                      <a:endParaRPr lang="en-US" altLang="ko-KR" sz="1400" kern="1200" spc="-150" baseline="0" dirty="0">
                        <a:solidFill>
                          <a:schemeClr val="bg1"/>
                        </a:solidFill>
                        <a:latin typeface="나눔스퀘어 ExtraBold" panose="020B0600000101010101" pitchFamily="50" charset="-127"/>
                        <a:ea typeface="나눔스퀘어 ExtraBold" panose="020B0600000101010101" pitchFamily="50" charset="-127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A3967"/>
                    </a:solidFill>
                  </a:tcPr>
                </a:tc>
                <a:tc gridSpan="6">
                  <a:txBody>
                    <a:bodyPr/>
                    <a:lstStyle/>
                    <a:p>
                      <a:pPr algn="ctr" latinLnBrk="1">
                        <a:lnSpc>
                          <a:spcPct val="80000"/>
                        </a:lnSpc>
                      </a:pPr>
                      <a:r>
                        <a:rPr lang="en-US" altLang="ko-KR" sz="1600" b="0" spc="-150" baseline="0" dirty="0">
                          <a:solidFill>
                            <a:schemeClr val="bg1"/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</a:rPr>
                        <a:t>1-A</a:t>
                      </a:r>
                      <a:r>
                        <a:rPr lang="ko-KR" altLang="en-US" sz="1600" b="0" spc="-150" baseline="0" dirty="0">
                          <a:solidFill>
                            <a:schemeClr val="bg1"/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</a:rPr>
                        <a:t>안</a:t>
                      </a:r>
                      <a:endParaRPr lang="en-US" altLang="ko-KR" sz="1600" b="0" spc="-150" baseline="0" dirty="0">
                        <a:solidFill>
                          <a:schemeClr val="bg1"/>
                        </a:solidFill>
                        <a:latin typeface="나눔스퀘어 ExtraBold" panose="020B0600000101010101" pitchFamily="50" charset="-127"/>
                        <a:ea typeface="나눔스퀘어 ExtraBold" panose="020B0600000101010101" pitchFamily="50" charset="-127"/>
                      </a:endParaRPr>
                    </a:p>
                    <a:p>
                      <a:pPr algn="ctr" latinLnBrk="1">
                        <a:lnSpc>
                          <a:spcPct val="80000"/>
                        </a:lnSpc>
                      </a:pPr>
                      <a:r>
                        <a:rPr lang="en-US" altLang="ko-KR" sz="1200" b="0" spc="-150" baseline="0" dirty="0">
                          <a:solidFill>
                            <a:schemeClr val="bg1"/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</a:rPr>
                        <a:t>(3</a:t>
                      </a:r>
                      <a:r>
                        <a:rPr lang="ko-KR" altLang="en-US" sz="1200" b="0" spc="-150" baseline="0" dirty="0">
                          <a:solidFill>
                            <a:schemeClr val="bg1"/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</a:rPr>
                        <a:t>개년</a:t>
                      </a:r>
                      <a:r>
                        <a:rPr lang="en-US" altLang="ko-KR" sz="1200" b="0" spc="-150" baseline="0" dirty="0">
                          <a:solidFill>
                            <a:schemeClr val="bg1"/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</a:rPr>
                        <a:t>, 9.5%</a:t>
                      </a:r>
                      <a:r>
                        <a:rPr lang="ko-KR" altLang="en-US" sz="1200" b="0" spc="-150" baseline="0" dirty="0">
                          <a:solidFill>
                            <a:schemeClr val="bg1"/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</a:rPr>
                        <a:t>씩</a:t>
                      </a:r>
                      <a:r>
                        <a:rPr lang="en-US" altLang="ko-KR" sz="1200" b="0" spc="-150" baseline="0" dirty="0">
                          <a:solidFill>
                            <a:schemeClr val="bg1"/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</a:rPr>
                        <a:t> </a:t>
                      </a:r>
                      <a:r>
                        <a:rPr lang="ko-KR" altLang="en-US" sz="1200" b="0" spc="-150" baseline="0" dirty="0">
                          <a:solidFill>
                            <a:schemeClr val="bg1"/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</a:rPr>
                        <a:t>인상</a:t>
                      </a:r>
                      <a:r>
                        <a:rPr lang="en-US" altLang="ko-KR" sz="1200" b="0" spc="-150" baseline="0" dirty="0">
                          <a:solidFill>
                            <a:schemeClr val="bg1"/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</a:rPr>
                        <a:t>)</a:t>
                      </a:r>
                      <a:endParaRPr lang="ko-KR" altLang="en-US" sz="1200" b="0" spc="-150" baseline="0" dirty="0">
                        <a:solidFill>
                          <a:schemeClr val="bg1"/>
                        </a:solidFill>
                        <a:latin typeface="나눔스퀘어 ExtraBold" panose="020B0600000101010101" pitchFamily="50" charset="-127"/>
                        <a:ea typeface="나눔스퀘어 ExtraBold" panose="020B0600000101010101" pitchFamily="50" charset="-127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A3967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905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13">
                  <a:txBody>
                    <a:bodyPr/>
                    <a:lstStyle/>
                    <a:p>
                      <a:pPr algn="ctr" latinLnBrk="1">
                        <a:lnSpc>
                          <a:spcPct val="80000"/>
                        </a:lnSpc>
                      </a:pPr>
                      <a:endParaRPr lang="ko-KR" altLang="en-US" sz="1200" b="0" spc="-150" baseline="0" dirty="0">
                        <a:solidFill>
                          <a:schemeClr val="bg1"/>
                        </a:solidFill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4">
                  <a:txBody>
                    <a:bodyPr/>
                    <a:lstStyle/>
                    <a:p>
                      <a:pPr algn="ctr" latinLnBrk="1">
                        <a:lnSpc>
                          <a:spcPct val="80000"/>
                        </a:lnSpc>
                      </a:pPr>
                      <a:r>
                        <a:rPr lang="en-US" altLang="ko-KR" sz="1600" b="0" spc="-150" baseline="0" dirty="0">
                          <a:solidFill>
                            <a:schemeClr val="bg1"/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</a:rPr>
                        <a:t>2-A</a:t>
                      </a:r>
                      <a:r>
                        <a:rPr lang="ko-KR" altLang="en-US" sz="1600" b="0" spc="-150" baseline="0" dirty="0">
                          <a:solidFill>
                            <a:schemeClr val="bg1"/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</a:rPr>
                        <a:t>안</a:t>
                      </a:r>
                      <a:endParaRPr lang="en-US" altLang="ko-KR" sz="1600" b="0" spc="-150" baseline="0" dirty="0">
                        <a:solidFill>
                          <a:schemeClr val="bg1"/>
                        </a:solidFill>
                        <a:latin typeface="나눔스퀘어 ExtraBold" panose="020B0600000101010101" pitchFamily="50" charset="-127"/>
                        <a:ea typeface="나눔스퀘어 ExtraBold" panose="020B0600000101010101" pitchFamily="50" charset="-127"/>
                      </a:endParaRPr>
                    </a:p>
                    <a:p>
                      <a:pPr algn="ctr" latinLnBrk="1">
                        <a:lnSpc>
                          <a:spcPct val="80000"/>
                        </a:lnSpc>
                      </a:pPr>
                      <a:r>
                        <a:rPr lang="en-US" altLang="ko-KR" sz="1200" b="0" spc="-150" baseline="0" dirty="0">
                          <a:solidFill>
                            <a:schemeClr val="bg1"/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</a:rPr>
                        <a:t>(3</a:t>
                      </a:r>
                      <a:r>
                        <a:rPr lang="ko-KR" altLang="en-US" sz="1200" b="0" spc="-150" baseline="0" dirty="0">
                          <a:solidFill>
                            <a:schemeClr val="bg1"/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</a:rPr>
                        <a:t>개년</a:t>
                      </a:r>
                      <a:r>
                        <a:rPr lang="en-US" altLang="ko-KR" sz="1200" b="0" spc="-150" baseline="0" dirty="0">
                          <a:solidFill>
                            <a:schemeClr val="bg1"/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</a:rPr>
                        <a:t>, 9.5%</a:t>
                      </a:r>
                      <a:r>
                        <a:rPr lang="ko-KR" altLang="en-US" sz="1200" b="0" spc="-150" baseline="0" dirty="0">
                          <a:solidFill>
                            <a:schemeClr val="bg1"/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</a:rPr>
                        <a:t>씩</a:t>
                      </a:r>
                      <a:r>
                        <a:rPr lang="en-US" altLang="ko-KR" sz="1200" b="0" spc="-150" baseline="0" dirty="0">
                          <a:solidFill>
                            <a:schemeClr val="bg1"/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</a:rPr>
                        <a:t> </a:t>
                      </a:r>
                      <a:r>
                        <a:rPr lang="ko-KR" altLang="en-US" sz="1200" b="0" spc="-150" baseline="0" dirty="0">
                          <a:solidFill>
                            <a:schemeClr val="bg1"/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</a:rPr>
                        <a:t>인상</a:t>
                      </a:r>
                      <a:r>
                        <a:rPr lang="en-US" altLang="ko-KR" sz="1200" b="0" spc="-150" baseline="0" dirty="0">
                          <a:solidFill>
                            <a:schemeClr val="bg1"/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</a:rPr>
                        <a:t>)</a:t>
                      </a:r>
                      <a:endParaRPr lang="ko-KR" altLang="en-US" sz="1200" b="0" spc="-150" baseline="0" dirty="0">
                        <a:solidFill>
                          <a:schemeClr val="bg1"/>
                        </a:solidFill>
                        <a:latin typeface="나눔스퀘어 ExtraBold" panose="020B0600000101010101" pitchFamily="50" charset="-127"/>
                        <a:ea typeface="나눔스퀘어 ExtraBold" panose="020B0600000101010101" pitchFamily="50" charset="-127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A3967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49043721"/>
                  </a:ext>
                </a:extLst>
              </a:tr>
              <a:tr h="182404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gridSpan="2">
                  <a:txBody>
                    <a:bodyPr/>
                    <a:lstStyle/>
                    <a:p>
                      <a:pPr algn="ctr" latinLnBrk="1">
                        <a:lnSpc>
                          <a:spcPct val="80000"/>
                        </a:lnSpc>
                      </a:pPr>
                      <a:r>
                        <a:rPr lang="en-US" altLang="ko-KR" sz="1100" b="0" spc="-150" baseline="0" dirty="0">
                          <a:solidFill>
                            <a:schemeClr val="bg1"/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</a:rPr>
                        <a:t>1</a:t>
                      </a:r>
                      <a:r>
                        <a:rPr lang="ko-KR" altLang="en-US" sz="1100" b="0" spc="-150" baseline="0" dirty="0" err="1">
                          <a:solidFill>
                            <a:schemeClr val="bg1"/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</a:rPr>
                        <a:t>년차</a:t>
                      </a:r>
                      <a:endParaRPr lang="ko-KR" altLang="en-US" sz="1100" b="0" spc="-150" baseline="0" dirty="0">
                        <a:solidFill>
                          <a:schemeClr val="bg1"/>
                        </a:solidFill>
                        <a:latin typeface="나눔스퀘어 ExtraBold" panose="020B0600000101010101" pitchFamily="50" charset="-127"/>
                        <a:ea typeface="나눔스퀘어 ExtraBold" panose="020B0600000101010101" pitchFamily="50" charset="-127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A3967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>
                        <a:lnSpc>
                          <a:spcPct val="80000"/>
                        </a:lnSpc>
                      </a:pPr>
                      <a:endParaRPr lang="ko-KR" altLang="en-US" sz="1100" b="0" spc="-150" baseline="0" dirty="0">
                        <a:solidFill>
                          <a:schemeClr val="bg1"/>
                        </a:solidFill>
                        <a:latin typeface="나눔스퀘어 ExtraBold" panose="020B0600000101010101" pitchFamily="50" charset="-127"/>
                        <a:ea typeface="나눔스퀘어 ExtraBold" panose="020B0600000101010101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A3967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latinLnBrk="1">
                        <a:lnSpc>
                          <a:spcPct val="80000"/>
                        </a:lnSpc>
                      </a:pPr>
                      <a:r>
                        <a:rPr lang="en-US" altLang="ko-KR" sz="1100" b="0" spc="-150" baseline="0" dirty="0">
                          <a:solidFill>
                            <a:schemeClr val="bg1"/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</a:rPr>
                        <a:t>2</a:t>
                      </a:r>
                      <a:r>
                        <a:rPr lang="ko-KR" altLang="en-US" sz="1100" b="0" spc="-150" baseline="0" dirty="0" err="1">
                          <a:solidFill>
                            <a:schemeClr val="bg1"/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</a:rPr>
                        <a:t>년차</a:t>
                      </a:r>
                      <a:endParaRPr lang="ko-KR" altLang="en-US" sz="1100" b="0" spc="-150" baseline="0" dirty="0">
                        <a:solidFill>
                          <a:schemeClr val="bg1"/>
                        </a:solidFill>
                        <a:latin typeface="나눔스퀘어 ExtraBold" panose="020B0600000101010101" pitchFamily="50" charset="-127"/>
                        <a:ea typeface="나눔스퀘어 ExtraBold" panose="020B0600000101010101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A3967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>
                        <a:lnSpc>
                          <a:spcPct val="80000"/>
                        </a:lnSpc>
                      </a:pPr>
                      <a:endParaRPr lang="ko-KR" altLang="en-US" sz="1100" b="0" spc="-150" baseline="0" dirty="0">
                        <a:solidFill>
                          <a:schemeClr val="bg1"/>
                        </a:solidFill>
                        <a:latin typeface="나눔스퀘어 ExtraBold" panose="020B0600000101010101" pitchFamily="50" charset="-127"/>
                        <a:ea typeface="나눔스퀘어 ExtraBold" panose="020B0600000101010101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A3967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latinLnBrk="1">
                        <a:lnSpc>
                          <a:spcPct val="80000"/>
                        </a:lnSpc>
                      </a:pPr>
                      <a:r>
                        <a:rPr lang="en-US" altLang="ko-KR" sz="1100" b="0" spc="-150" baseline="0" dirty="0">
                          <a:solidFill>
                            <a:schemeClr val="bg1"/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</a:rPr>
                        <a:t>3</a:t>
                      </a:r>
                      <a:r>
                        <a:rPr lang="ko-KR" altLang="en-US" sz="1100" b="0" spc="-150" baseline="0" dirty="0" err="1">
                          <a:solidFill>
                            <a:schemeClr val="bg1"/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</a:rPr>
                        <a:t>년차</a:t>
                      </a:r>
                      <a:endParaRPr lang="ko-KR" altLang="en-US" sz="1100" b="0" spc="-150" baseline="0" dirty="0">
                        <a:solidFill>
                          <a:schemeClr val="bg1"/>
                        </a:solidFill>
                        <a:latin typeface="나눔스퀘어 ExtraBold" panose="020B0600000101010101" pitchFamily="50" charset="-127"/>
                        <a:ea typeface="나눔스퀘어 ExtraBold" panose="020B0600000101010101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A3967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>
                        <a:lnSpc>
                          <a:spcPct val="80000"/>
                        </a:lnSpc>
                      </a:pPr>
                      <a:endParaRPr lang="ko-KR" altLang="en-US" sz="1100" b="0" spc="-150" baseline="0" dirty="0">
                        <a:solidFill>
                          <a:schemeClr val="bg1"/>
                        </a:solidFill>
                        <a:latin typeface="나눔스퀘어 ExtraBold" panose="020B0600000101010101" pitchFamily="50" charset="-127"/>
                        <a:ea typeface="나눔스퀘어 ExtraBold" panose="020B0600000101010101" pitchFamily="50" charset="-127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A3967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latinLnBrk="1">
                        <a:lnSpc>
                          <a:spcPct val="80000"/>
                        </a:lnSpc>
                      </a:pPr>
                      <a:endParaRPr lang="ko-KR" altLang="en-US" sz="1100" b="0" dirty="0">
                        <a:solidFill>
                          <a:schemeClr val="bg1"/>
                        </a:solidFill>
                        <a:latin typeface="나눔스퀘어 ExtraBold" panose="020B0600000101010101" pitchFamily="50" charset="-127"/>
                        <a:ea typeface="나눔스퀘어 ExtraBold" panose="020B0600000101010101" pitchFamily="50" charset="-127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A3967"/>
                    </a:solidFill>
                  </a:tcPr>
                </a:tc>
                <a:tc rowSpan="2" gridSpan="2">
                  <a:txBody>
                    <a:bodyPr/>
                    <a:lstStyle/>
                    <a:p>
                      <a:pPr algn="ctr" latinLnBrk="1">
                        <a:lnSpc>
                          <a:spcPct val="80000"/>
                        </a:lnSpc>
                      </a:pPr>
                      <a:r>
                        <a:rPr lang="en-US" altLang="ko-KR" sz="1100" b="0" spc="-150" baseline="0" dirty="0">
                          <a:solidFill>
                            <a:schemeClr val="bg1"/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</a:rPr>
                        <a:t>1</a:t>
                      </a:r>
                      <a:r>
                        <a:rPr lang="ko-KR" altLang="en-US" sz="1100" b="0" spc="-150" baseline="0" dirty="0" err="1">
                          <a:solidFill>
                            <a:schemeClr val="bg1"/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</a:rPr>
                        <a:t>년차</a:t>
                      </a:r>
                      <a:endParaRPr lang="ko-KR" altLang="en-US" sz="1100" b="0" spc="-150" baseline="0" dirty="0">
                        <a:solidFill>
                          <a:schemeClr val="bg1"/>
                        </a:solidFill>
                        <a:latin typeface="나눔스퀘어 ExtraBold" panose="020B0600000101010101" pitchFamily="50" charset="-127"/>
                        <a:ea typeface="나눔스퀘어 ExtraBold" panose="020B0600000101010101" pitchFamily="50" charset="-127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A3967"/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pPr algn="ctr" latinLnBrk="1">
                        <a:lnSpc>
                          <a:spcPct val="80000"/>
                        </a:lnSpc>
                      </a:pPr>
                      <a:endParaRPr lang="ko-KR" altLang="en-US" sz="1100" b="0" spc="-150" baseline="0" dirty="0">
                        <a:solidFill>
                          <a:schemeClr val="bg1"/>
                        </a:solidFill>
                        <a:latin typeface="나눔스퀘어 ExtraBold" panose="020B0600000101010101" pitchFamily="50" charset="-127"/>
                        <a:ea typeface="나눔스퀘어 ExtraBold" panose="020B0600000101010101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A3967"/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 latinLnBrk="1">
                        <a:lnSpc>
                          <a:spcPct val="80000"/>
                        </a:lnSpc>
                      </a:pPr>
                      <a:r>
                        <a:rPr lang="en-US" altLang="ko-KR" sz="1100" b="0" spc="-150" baseline="0" dirty="0">
                          <a:solidFill>
                            <a:schemeClr val="bg1"/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</a:rPr>
                        <a:t>2</a:t>
                      </a:r>
                      <a:r>
                        <a:rPr lang="ko-KR" altLang="en-US" sz="1100" b="0" spc="-150" baseline="0" dirty="0" err="1">
                          <a:solidFill>
                            <a:schemeClr val="bg1"/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</a:rPr>
                        <a:t>년차</a:t>
                      </a:r>
                      <a:endParaRPr lang="ko-KR" altLang="en-US" sz="1100" b="0" spc="-150" baseline="0" dirty="0">
                        <a:solidFill>
                          <a:schemeClr val="bg1"/>
                        </a:solidFill>
                        <a:latin typeface="나눔스퀘어 ExtraBold" panose="020B0600000101010101" pitchFamily="50" charset="-127"/>
                        <a:ea typeface="나눔스퀘어 ExtraBold" panose="020B0600000101010101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A3967"/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 latinLnBrk="1">
                        <a:lnSpc>
                          <a:spcPct val="80000"/>
                        </a:lnSpc>
                      </a:pPr>
                      <a:r>
                        <a:rPr lang="en-US" altLang="ko-KR" sz="1100" b="0" spc="-150" baseline="0" dirty="0">
                          <a:solidFill>
                            <a:schemeClr val="bg1"/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</a:rPr>
                        <a:t>3</a:t>
                      </a:r>
                      <a:r>
                        <a:rPr lang="ko-KR" altLang="en-US" sz="1100" b="0" spc="-150" baseline="0" dirty="0" err="1">
                          <a:solidFill>
                            <a:schemeClr val="bg1"/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</a:rPr>
                        <a:t>년차</a:t>
                      </a:r>
                      <a:endParaRPr lang="ko-KR" altLang="en-US" sz="1100" b="0" spc="-150" baseline="0" dirty="0">
                        <a:solidFill>
                          <a:schemeClr val="bg1"/>
                        </a:solidFill>
                        <a:latin typeface="나눔스퀘어 ExtraBold" panose="020B0600000101010101" pitchFamily="50" charset="-127"/>
                        <a:ea typeface="나눔스퀘어 ExtraBold" panose="020B0600000101010101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A396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2712247"/>
                  </a:ext>
                </a:extLst>
              </a:tr>
              <a:tr h="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100" dirty="0">
                          <a:solidFill>
                            <a:schemeClr val="bg1">
                              <a:lumMod val="95000"/>
                            </a:schemeClr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</a:rPr>
                        <a:t>체계 개선</a:t>
                      </a:r>
                    </a:p>
                  </a:txBody>
                  <a:tcPr>
                    <a:lnL w="190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A3967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latinLnBrk="1">
                        <a:lnSpc>
                          <a:spcPct val="80000"/>
                        </a:lnSpc>
                      </a:pPr>
                      <a:r>
                        <a:rPr lang="ko-KR" altLang="en-US" sz="1100" b="0" spc="-150" baseline="0" dirty="0">
                          <a:solidFill>
                            <a:schemeClr val="bg1">
                              <a:lumMod val="95000"/>
                            </a:schemeClr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</a:rPr>
                        <a:t>인상</a:t>
                      </a:r>
                      <a:r>
                        <a:rPr lang="en-US" altLang="ko-KR" sz="1100" b="0" spc="-150" baseline="0" dirty="0">
                          <a:solidFill>
                            <a:schemeClr val="bg1">
                              <a:lumMod val="95000"/>
                            </a:schemeClr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</a:rPr>
                        <a:t>(</a:t>
                      </a:r>
                      <a:r>
                        <a:rPr lang="ko-KR" altLang="en-US" sz="1100" b="0" spc="-150" baseline="0" dirty="0">
                          <a:solidFill>
                            <a:schemeClr val="bg1">
                              <a:lumMod val="95000"/>
                            </a:schemeClr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</a:rPr>
                        <a:t>안</a:t>
                      </a:r>
                      <a:r>
                        <a:rPr lang="en-US" altLang="ko-KR" sz="1100" b="0" spc="-150" baseline="0" dirty="0">
                          <a:solidFill>
                            <a:schemeClr val="bg1">
                              <a:lumMod val="95000"/>
                            </a:schemeClr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</a:rPr>
                        <a:t>)</a:t>
                      </a:r>
                      <a:endParaRPr lang="ko-KR" altLang="en-US" sz="1100" b="0" spc="-150" baseline="0" dirty="0">
                        <a:solidFill>
                          <a:schemeClr val="bg1">
                            <a:lumMod val="95000"/>
                          </a:schemeClr>
                        </a:solidFill>
                        <a:latin typeface="나눔스퀘어 ExtraBold" panose="020B0600000101010101" pitchFamily="50" charset="-127"/>
                        <a:ea typeface="나눔스퀘어 ExtraBold" panose="020B0600000101010101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A3967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latinLnBrk="1">
                        <a:lnSpc>
                          <a:spcPct val="80000"/>
                        </a:lnSpc>
                      </a:pPr>
                      <a:r>
                        <a:rPr lang="ko-KR" altLang="en-US" sz="1100" b="0" spc="-150" baseline="0" dirty="0">
                          <a:solidFill>
                            <a:schemeClr val="bg1">
                              <a:lumMod val="95000"/>
                            </a:schemeClr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</a:rPr>
                        <a:t>체계 개선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A3967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latinLnBrk="1">
                        <a:lnSpc>
                          <a:spcPct val="80000"/>
                        </a:lnSpc>
                      </a:pPr>
                      <a:r>
                        <a:rPr lang="ko-KR" altLang="en-US" sz="1100" b="0" spc="-150" baseline="0" dirty="0">
                          <a:solidFill>
                            <a:schemeClr val="bg1">
                              <a:lumMod val="95000"/>
                            </a:schemeClr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</a:rPr>
                        <a:t>인상</a:t>
                      </a:r>
                      <a:r>
                        <a:rPr lang="en-US" altLang="ko-KR" sz="1100" b="0" spc="-150" baseline="0" dirty="0">
                          <a:solidFill>
                            <a:schemeClr val="bg1">
                              <a:lumMod val="95000"/>
                            </a:schemeClr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</a:rPr>
                        <a:t>(</a:t>
                      </a:r>
                      <a:r>
                        <a:rPr lang="ko-KR" altLang="en-US" sz="1100" b="0" spc="-150" baseline="0" dirty="0">
                          <a:solidFill>
                            <a:schemeClr val="bg1">
                              <a:lumMod val="95000"/>
                            </a:schemeClr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</a:rPr>
                        <a:t>안</a:t>
                      </a:r>
                      <a:r>
                        <a:rPr lang="en-US" altLang="ko-KR" sz="1100" b="0" spc="-150" baseline="0" dirty="0">
                          <a:solidFill>
                            <a:schemeClr val="bg1">
                              <a:lumMod val="95000"/>
                            </a:schemeClr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</a:rPr>
                        <a:t>)</a:t>
                      </a:r>
                      <a:endParaRPr lang="ko-KR" altLang="en-US" sz="1100" b="0" spc="-150" baseline="0" dirty="0">
                        <a:solidFill>
                          <a:schemeClr val="bg1">
                            <a:lumMod val="95000"/>
                          </a:schemeClr>
                        </a:solidFill>
                        <a:latin typeface="나눔스퀘어 ExtraBold" panose="020B0600000101010101" pitchFamily="50" charset="-127"/>
                        <a:ea typeface="나눔스퀘어 ExtraBold" panose="020B0600000101010101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A3967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latinLnBrk="1">
                        <a:lnSpc>
                          <a:spcPct val="80000"/>
                        </a:lnSpc>
                      </a:pPr>
                      <a:r>
                        <a:rPr lang="ko-KR" altLang="en-US" sz="1100" b="0" spc="-150" baseline="0" dirty="0">
                          <a:solidFill>
                            <a:schemeClr val="bg1">
                              <a:lumMod val="95000"/>
                            </a:schemeClr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</a:rPr>
                        <a:t>체계 개선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A3967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latinLnBrk="1">
                        <a:lnSpc>
                          <a:spcPct val="80000"/>
                        </a:lnSpc>
                      </a:pPr>
                      <a:r>
                        <a:rPr lang="ko-KR" altLang="en-US" sz="1100" b="0" spc="-150" baseline="0" dirty="0">
                          <a:solidFill>
                            <a:schemeClr val="bg1">
                              <a:lumMod val="95000"/>
                            </a:schemeClr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</a:rPr>
                        <a:t>인상</a:t>
                      </a:r>
                      <a:r>
                        <a:rPr lang="en-US" altLang="ko-KR" sz="1100" b="0" spc="-150" baseline="0" dirty="0">
                          <a:solidFill>
                            <a:schemeClr val="bg1">
                              <a:lumMod val="95000"/>
                            </a:schemeClr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</a:rPr>
                        <a:t>(</a:t>
                      </a:r>
                      <a:r>
                        <a:rPr lang="ko-KR" altLang="en-US" sz="1100" b="0" spc="-150" baseline="0" dirty="0">
                          <a:solidFill>
                            <a:schemeClr val="bg1">
                              <a:lumMod val="95000"/>
                            </a:schemeClr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</a:rPr>
                        <a:t>안</a:t>
                      </a:r>
                      <a:r>
                        <a:rPr lang="en-US" altLang="ko-KR" sz="1100" b="0" spc="-150" baseline="0" dirty="0">
                          <a:solidFill>
                            <a:schemeClr val="bg1">
                              <a:lumMod val="95000"/>
                            </a:schemeClr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</a:rPr>
                        <a:t>)</a:t>
                      </a:r>
                      <a:endParaRPr lang="ko-KR" altLang="en-US" sz="1100" b="0" spc="-150" baseline="0" dirty="0">
                        <a:solidFill>
                          <a:schemeClr val="bg1">
                            <a:lumMod val="95000"/>
                          </a:schemeClr>
                        </a:solidFill>
                        <a:latin typeface="나눔스퀘어 ExtraBold" panose="020B0600000101010101" pitchFamily="50" charset="-127"/>
                        <a:ea typeface="나눔스퀘어 ExtraBold" panose="020B0600000101010101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A3967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50119742"/>
                  </a:ext>
                </a:extLst>
              </a:tr>
              <a:tr h="24488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0" spc="-150" baseline="0" dirty="0">
                          <a:solidFill>
                            <a:schemeClr val="bg1"/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</a:rPr>
                        <a:t>체계 개선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A3967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80000"/>
                        </a:lnSpc>
                      </a:pPr>
                      <a:r>
                        <a:rPr lang="ko-KR" altLang="en-US" sz="1100" b="0" spc="-150" baseline="0" dirty="0">
                          <a:solidFill>
                            <a:schemeClr val="bg1"/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</a:rPr>
                        <a:t>인상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A3967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7365799"/>
                  </a:ext>
                </a:extLst>
              </a:tr>
              <a:tr h="368567">
                <a:tc>
                  <a:txBody>
                    <a:bodyPr/>
                    <a:lstStyle/>
                    <a:p>
                      <a:pPr algn="ctr" latinLnBrk="1">
                        <a:lnSpc>
                          <a:spcPct val="80000"/>
                        </a:lnSpc>
                      </a:pPr>
                      <a:r>
                        <a:rPr lang="ko-KR" altLang="en-US" sz="1400" b="0" spc="-150" baseline="0" dirty="0"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</a:rPr>
                        <a:t>가정용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0" i="0" u="none" strike="noStrike" dirty="0">
                          <a:effectLst/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톤당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0" i="0" u="none" strike="noStrike" dirty="0">
                          <a:effectLst/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470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0" i="0" u="none" strike="noStrike" dirty="0"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-</a:t>
                      </a: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1" i="0" u="none" strike="noStrike" dirty="0"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520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0" i="0" u="none" strike="noStrike" dirty="0"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-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1" i="0" u="none" strike="noStrike" dirty="0"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570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0" i="0" u="none" strike="noStrike" dirty="0"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-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1" i="0" u="none" strike="noStrike" dirty="0"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620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en-US" altLang="ko-KR" sz="1300" b="0" i="0" u="none" strike="noStrike" dirty="0">
                        <a:effectLst/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marL="0" marR="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-</a:t>
                      </a: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510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560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620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36537447"/>
                  </a:ext>
                </a:extLst>
              </a:tr>
              <a:tr h="368567">
                <a:tc rowSpan="5">
                  <a:txBody>
                    <a:bodyPr/>
                    <a:lstStyle/>
                    <a:p>
                      <a:pPr algn="ctr" latinLnBrk="1">
                        <a:lnSpc>
                          <a:spcPct val="80000"/>
                        </a:lnSpc>
                      </a:pPr>
                      <a:r>
                        <a:rPr lang="ko-KR" altLang="en-US" sz="1400" b="0" spc="-150" baseline="0" dirty="0"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</a:rPr>
                        <a:t>일반용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0" i="0" u="none" strike="noStrike" dirty="0">
                          <a:effectLst/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일반용</a:t>
                      </a:r>
                      <a:endParaRPr lang="en-US" altLang="ko-KR" sz="1100" b="0" i="0" u="none" strike="noStrike" dirty="0">
                        <a:effectLst/>
                        <a:latin typeface="나눔스퀘어 Bold" panose="020B0600000101010101" pitchFamily="50" charset="-127"/>
                        <a:ea typeface="나눔스퀘어 Bold" panose="020B0600000101010101" pitchFamily="50" charset="-127"/>
                      </a:endParaRPr>
                    </a:p>
                    <a:p>
                      <a:pPr algn="ctr" fontAlgn="ctr"/>
                      <a:r>
                        <a:rPr lang="en-US" altLang="ko-KR" sz="1100" b="0" i="0" u="none" strike="noStrike" dirty="0">
                          <a:effectLst/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(1~300)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0" i="0" u="none" strike="noStrike" dirty="0">
                          <a:effectLst/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870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0" i="0" u="none" strike="noStrike" dirty="0"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-</a:t>
                      </a: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1" i="0" u="none" strike="noStrike" dirty="0"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950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0" i="0" u="none" strike="noStrike" dirty="0"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단일</a:t>
                      </a:r>
                      <a:endParaRPr lang="en-US" altLang="ko-KR" sz="1200" b="0" i="0" u="none" strike="noStrike" dirty="0">
                        <a:effectLst/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  <a:p>
                      <a:pPr algn="ctr" fontAlgn="ctr"/>
                      <a:r>
                        <a:rPr lang="ko-KR" altLang="en-US" sz="1200" b="0" i="0" u="none" strike="noStrike" dirty="0"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단가</a:t>
                      </a:r>
                      <a:endParaRPr lang="en-US" altLang="ko-KR" sz="1200" b="0" i="0" u="none" strike="noStrike" dirty="0">
                        <a:effectLst/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1" i="0" u="none" strike="noStrike" dirty="0"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1,170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rowSpan="5"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0" i="0" u="none" strike="noStrike" dirty="0"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전 업태</a:t>
                      </a:r>
                      <a:endParaRPr lang="en-US" altLang="ko-KR" sz="1200" b="0" i="0" u="none" strike="noStrike" dirty="0">
                        <a:effectLst/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  <a:p>
                      <a:pPr algn="ctr" fontAlgn="ctr"/>
                      <a:r>
                        <a:rPr lang="ko-KR" altLang="en-US" sz="1200" b="0" i="0" u="none" strike="noStrike" dirty="0"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통합</a:t>
                      </a:r>
                      <a:endParaRPr lang="en-US" altLang="ko-KR" sz="1200" b="0" i="0" u="none" strike="noStrike" dirty="0">
                        <a:effectLst/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5"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1" i="0" u="none" strike="noStrike" dirty="0"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1,250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en-US" sz="1300" b="0" i="0" u="none" strike="noStrike" dirty="0">
                        <a:effectLst/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5"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전 업태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  <a:p>
                      <a:pPr algn="ctr" rtl="0" fontAlgn="ctr"/>
                      <a:r>
                        <a:rPr lang="ko-KR" alt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통합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5"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1,060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rowSpan="5"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1,160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rowSpan="5"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1,260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99834769"/>
                  </a:ext>
                </a:extLst>
              </a:tr>
              <a:tr h="36856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0" i="0" u="none" strike="noStrike" dirty="0">
                          <a:effectLst/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일반용</a:t>
                      </a:r>
                      <a:endParaRPr lang="en-US" altLang="ko-KR" sz="1100" b="0" i="0" u="none" strike="noStrike" dirty="0">
                        <a:effectLst/>
                        <a:latin typeface="나눔스퀘어 Bold" panose="020B0600000101010101" pitchFamily="50" charset="-127"/>
                        <a:ea typeface="나눔스퀘어 Bold" panose="020B0600000101010101" pitchFamily="50" charset="-127"/>
                      </a:endParaRPr>
                    </a:p>
                    <a:p>
                      <a:pPr algn="ctr" fontAlgn="ctr"/>
                      <a:r>
                        <a:rPr lang="en-US" altLang="ko-KR" sz="1100" b="0" i="0" u="none" strike="noStrike" dirty="0">
                          <a:effectLst/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(301</a:t>
                      </a:r>
                      <a:r>
                        <a:rPr lang="ko-KR" altLang="en-US" sz="1100" b="0" i="0" u="none" strike="noStrike" dirty="0">
                          <a:effectLst/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이상</a:t>
                      </a:r>
                      <a:r>
                        <a:rPr lang="en-US" altLang="ko-KR" sz="1100" b="0" i="0" u="none" strike="noStrike" dirty="0">
                          <a:effectLst/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)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0" i="0" u="none" strike="noStrike">
                          <a:effectLst/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1,120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0" i="0" u="none" strike="noStrike" dirty="0"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-</a:t>
                      </a: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1" i="0" u="none" strike="noStrike" dirty="0"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1,210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en-US" altLang="ko-KR" sz="1200" b="0" i="0" u="none" strike="noStrike" dirty="0">
                        <a:effectLst/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en-US" altLang="ko-KR" sz="1200" b="0" i="0" u="none" strike="noStrike" dirty="0">
                        <a:effectLst/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en-US" altLang="ko-KR" sz="1200" b="0" i="0" u="none" strike="noStrike">
                        <a:effectLst/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en-US" altLang="ko-KR" sz="1200" b="1" i="0" u="none" strike="noStrike" dirty="0">
                        <a:effectLst/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en-US" sz="1300" b="0" i="0" u="none" strike="noStrike">
                        <a:effectLst/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marL="0" marR="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 rtl="0" fontAlgn="ctr"/>
                      <a:endParaRPr lang="en-US" altLang="ko-KR" sz="1200" b="1" i="0" u="none" strike="noStrike" dirty="0">
                        <a:solidFill>
                          <a:srgbClr val="000000"/>
                        </a:solidFill>
                        <a:effectLst/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marL="9525" marR="9525" marT="9525" marB="0" anchor="ctr">
                    <a:lnL w="28575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 rtl="0" fontAlgn="ctr"/>
                      <a:endParaRPr lang="en-US" altLang="ko-KR" sz="1200" b="1" i="0" u="none" strike="noStrike" dirty="0">
                        <a:solidFill>
                          <a:srgbClr val="000000"/>
                        </a:solidFill>
                        <a:effectLst/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 rtl="0" fontAlgn="ctr"/>
                      <a:endParaRPr lang="en-US" altLang="ko-KR" sz="1200" b="1" i="0" u="none" strike="noStrike" dirty="0">
                        <a:solidFill>
                          <a:srgbClr val="000000"/>
                        </a:solidFill>
                        <a:effectLst/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 rtl="0" fontAlgn="ctr"/>
                      <a:endParaRPr lang="en-US" altLang="ko-KR" sz="1200" b="1" i="0" u="none" strike="noStrike" dirty="0">
                        <a:solidFill>
                          <a:srgbClr val="000000"/>
                        </a:solidFill>
                        <a:effectLst/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09851221"/>
                  </a:ext>
                </a:extLst>
              </a:tr>
              <a:tr h="36856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0" i="0" u="none" strike="noStrike" spc="-100" baseline="0" dirty="0">
                          <a:effectLst/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군부대</a:t>
                      </a:r>
                      <a:r>
                        <a:rPr lang="en-US" altLang="ko-KR" sz="1100" b="0" i="0" u="none" strike="noStrike" spc="-100" baseline="0" dirty="0">
                          <a:effectLst/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,</a:t>
                      </a:r>
                      <a:r>
                        <a:rPr lang="ko-KR" altLang="en-US" sz="1100" b="0" i="0" u="none" strike="noStrike" spc="-100" baseline="0" dirty="0">
                          <a:effectLst/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제조업체 </a:t>
                      </a:r>
                      <a:r>
                        <a:rPr lang="en-US" altLang="ko-KR" sz="1100" b="0" i="0" u="none" strike="noStrike" spc="-100" baseline="0" dirty="0">
                          <a:effectLst/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(1~300)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0" i="0" u="none" strike="noStrike" dirty="0">
                          <a:effectLst/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870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0" i="0" u="none" strike="noStrike" dirty="0"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단일</a:t>
                      </a:r>
                      <a:endParaRPr lang="en-US" altLang="ko-KR" sz="1200" b="0" i="0" u="none" strike="noStrike" dirty="0">
                        <a:effectLst/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  <a:p>
                      <a:pPr algn="ctr" fontAlgn="ctr"/>
                      <a:r>
                        <a:rPr lang="ko-KR" altLang="en-US" sz="1200" b="0" i="0" u="none" strike="noStrike" dirty="0"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단가</a:t>
                      </a:r>
                      <a:endParaRPr lang="en-US" altLang="ko-KR" sz="1200" b="0" i="0" u="none" strike="noStrike" dirty="0">
                        <a:effectLst/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1" i="0" u="none" strike="noStrike" dirty="0"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1,010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0" i="0" u="none" strike="noStrike" dirty="0"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-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1" i="0" u="none" strike="noStrike" dirty="0"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1,110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en-US" altLang="ko-KR" sz="1200" b="0" i="0" u="none" strike="noStrike" dirty="0">
                        <a:effectLst/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en-US" altLang="ko-KR" sz="1200" b="1" i="0" u="none" strike="noStrike" dirty="0">
                        <a:effectLst/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ctr" rtl="0" fontAlgn="ctr"/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marL="9525" marR="9525" marT="9525" marB="0" anchor="ctr">
                    <a:lnL w="28575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 rtl="0" fontAlgn="ctr"/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 rtl="0" fontAlgn="ctr"/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 rtl="0" fontAlgn="ctr"/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05980849"/>
                  </a:ext>
                </a:extLst>
              </a:tr>
              <a:tr h="36856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0" i="0" u="none" strike="noStrike" spc="-100" baseline="0" dirty="0">
                          <a:effectLst/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군부대</a:t>
                      </a:r>
                      <a:r>
                        <a:rPr lang="en-US" altLang="ko-KR" sz="1100" b="0" i="0" u="none" strike="noStrike" spc="-100" baseline="0" dirty="0">
                          <a:effectLst/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,</a:t>
                      </a:r>
                      <a:r>
                        <a:rPr lang="ko-KR" altLang="en-US" sz="1100" b="0" i="0" u="none" strike="noStrike" spc="-100" baseline="0" dirty="0">
                          <a:effectLst/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제조업체 </a:t>
                      </a:r>
                      <a:r>
                        <a:rPr lang="en-US" altLang="ko-KR" sz="1100" b="0" i="0" u="none" strike="noStrike" spc="-100" baseline="0" dirty="0">
                          <a:effectLst/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(301</a:t>
                      </a:r>
                      <a:r>
                        <a:rPr lang="ko-KR" altLang="en-US" sz="1100" b="0" i="0" u="none" strike="noStrike" spc="-100" baseline="0" dirty="0">
                          <a:effectLst/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이상</a:t>
                      </a:r>
                      <a:r>
                        <a:rPr lang="en-US" altLang="ko-KR" sz="1100" b="0" i="0" u="none" strike="noStrike" spc="-100" baseline="0" dirty="0">
                          <a:effectLst/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)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0" i="0" u="none" strike="noStrike" dirty="0">
                          <a:effectLst/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940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en-US" altLang="ko-KR" sz="1200" b="0" i="0" u="none" strike="noStrike" dirty="0">
                        <a:effectLst/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en-US" altLang="ko-KR" sz="1200" b="0" i="0" u="none" strike="noStrike" dirty="0">
                        <a:effectLst/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en-US" altLang="ko-KR" sz="1200" b="0" i="0" u="none" strike="noStrike" dirty="0">
                        <a:effectLst/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en-US" altLang="ko-KR" sz="1200" b="0" i="0" u="none" strike="noStrike" dirty="0">
                        <a:effectLst/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en-US" altLang="ko-KR" sz="1200" b="0" i="0" u="none" strike="noStrike" dirty="0">
                        <a:effectLst/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en-US" altLang="ko-KR" sz="1200" b="1" i="0" u="none" strike="noStrike" dirty="0">
                        <a:effectLst/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ctr" rtl="0" fontAlgn="ctr"/>
                      <a:endParaRPr lang="en-US" altLang="ko-KR" sz="1200" b="1" i="0" u="none" strike="noStrike" dirty="0">
                        <a:solidFill>
                          <a:srgbClr val="000000"/>
                        </a:solidFill>
                        <a:effectLst/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marL="9525" marR="9525" marT="9525" marB="0" anchor="ctr">
                    <a:lnL w="28575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 rtl="0" fontAlgn="ctr"/>
                      <a:endParaRPr lang="en-US" altLang="ko-KR" sz="1200" b="1" i="0" u="none" strike="noStrike" dirty="0">
                        <a:solidFill>
                          <a:srgbClr val="000000"/>
                        </a:solidFill>
                        <a:effectLst/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 rtl="0" fontAlgn="ctr"/>
                      <a:endParaRPr lang="en-US" altLang="ko-KR" sz="1200" b="1" i="0" u="none" strike="noStrike" dirty="0">
                        <a:solidFill>
                          <a:srgbClr val="000000"/>
                        </a:solidFill>
                        <a:effectLst/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 rtl="0" fontAlgn="ctr"/>
                      <a:endParaRPr lang="en-US" altLang="ko-KR" sz="1200" b="1" i="0" u="none" strike="noStrike" dirty="0">
                        <a:solidFill>
                          <a:srgbClr val="000000"/>
                        </a:solidFill>
                        <a:effectLst/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33315167"/>
                  </a:ext>
                </a:extLst>
              </a:tr>
              <a:tr h="368567">
                <a:tc vMerge="1">
                  <a:txBody>
                    <a:bodyPr/>
                    <a:lstStyle/>
                    <a:p>
                      <a:pPr algn="ctr" latinLnBrk="1">
                        <a:lnSpc>
                          <a:spcPct val="80000"/>
                        </a:lnSpc>
                      </a:pPr>
                      <a:endParaRPr lang="ko-KR" altLang="en-US" sz="1200" b="0" dirty="0">
                        <a:latin typeface="나눔스퀘어 ExtraBold" panose="020B0600000101010101" pitchFamily="50" charset="-127"/>
                        <a:ea typeface="나눔스퀘어 ExtraBold" panose="020B0600000101010101" pitchFamily="50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0" i="0" u="none" strike="noStrike" dirty="0">
                          <a:effectLst/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학교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0" i="0" u="none" strike="noStrike" dirty="0">
                          <a:effectLst/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830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0" i="0" u="none" strike="noStrike" dirty="0"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-</a:t>
                      </a: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1" i="0" u="none" strike="noStrike" dirty="0"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900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0" i="0" u="none" strike="noStrike" dirty="0"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-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1" i="0" u="none" strike="noStrike" dirty="0"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970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en-US" altLang="ko-KR" sz="1200" b="0" i="0" u="none" strike="noStrike" dirty="0">
                        <a:effectLst/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en-US" altLang="ko-KR" sz="1200" b="1" i="0" u="none" strike="noStrike" dirty="0">
                        <a:effectLst/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en-US" sz="1300" b="0" i="0" u="none" strike="noStrike">
                        <a:effectLst/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marL="0" marR="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 rtl="0" fontAlgn="ctr"/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marL="9525" marR="9525" marT="9525" marB="0" anchor="ctr">
                    <a:lnL w="28575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 rtl="0" fontAlgn="ctr"/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 rtl="0" fontAlgn="ctr"/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 rtl="0" fontAlgn="ctr"/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40376528"/>
                  </a:ext>
                </a:extLst>
              </a:tr>
              <a:tr h="407918">
                <a:tc rowSpan="3">
                  <a:txBody>
                    <a:bodyPr/>
                    <a:lstStyle/>
                    <a:p>
                      <a:pPr algn="ctr" latinLnBrk="1">
                        <a:lnSpc>
                          <a:spcPct val="80000"/>
                        </a:lnSpc>
                      </a:pPr>
                      <a:r>
                        <a:rPr lang="ko-KR" altLang="en-US" sz="1400" b="0" spc="-150" baseline="0" dirty="0"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</a:rPr>
                        <a:t>욕탕용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0" i="0" u="none" strike="noStrike" dirty="0">
                          <a:effectLst/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1~1000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0" i="0" u="none" strike="noStrike" dirty="0">
                          <a:effectLst/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590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0" i="0" u="none" strike="noStrike" dirty="0"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1</a:t>
                      </a:r>
                      <a:r>
                        <a:rPr lang="ko-KR" altLang="en-US" sz="1200" b="0" i="0" u="none" strike="noStrike" dirty="0"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단계</a:t>
                      </a:r>
                      <a:endParaRPr lang="en-US" altLang="ko-KR" sz="1200" b="0" i="0" u="none" strike="noStrike" dirty="0">
                        <a:effectLst/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  <a:p>
                      <a:pPr algn="ctr" fontAlgn="ctr"/>
                      <a:r>
                        <a:rPr lang="en-US" altLang="ko-KR" sz="1200" b="0" i="0" u="none" strike="noStrike" dirty="0"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2</a:t>
                      </a:r>
                      <a:r>
                        <a:rPr lang="ko-KR" altLang="en-US" sz="1200" b="0" i="0" u="none" strike="noStrike" dirty="0"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단계</a:t>
                      </a:r>
                      <a:endParaRPr lang="en-US" altLang="ko-KR" sz="1200" b="0" i="0" u="none" strike="noStrike" dirty="0">
                        <a:effectLst/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  <a:p>
                      <a:pPr algn="ctr" fontAlgn="ctr"/>
                      <a:r>
                        <a:rPr lang="ko-KR" altLang="en-US" sz="1200" b="0" i="0" u="none" strike="noStrike" dirty="0"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통합</a:t>
                      </a:r>
                      <a:endParaRPr lang="en-US" altLang="ko-KR" sz="1200" b="0" i="0" u="none" strike="noStrike" dirty="0">
                        <a:effectLst/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1" i="0" u="none" strike="noStrike" dirty="0"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810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0" i="0" u="none" strike="noStrike" dirty="0"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누진제</a:t>
                      </a:r>
                      <a:endParaRPr lang="en-US" altLang="ko-KR" sz="1200" b="0" i="0" u="none" strike="noStrike" dirty="0">
                        <a:effectLst/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  <a:p>
                      <a:pPr algn="ctr" fontAlgn="ctr"/>
                      <a:r>
                        <a:rPr lang="ko-KR" altLang="en-US" sz="1200" b="0" i="0" u="none" strike="noStrike" dirty="0"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폐지</a:t>
                      </a:r>
                      <a:endParaRPr lang="en-US" altLang="ko-KR" sz="1200" b="0" i="0" u="none" strike="noStrike" dirty="0">
                        <a:effectLst/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1" i="0" u="none" strike="noStrike" dirty="0"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910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0" i="0" u="none" strike="noStrike" dirty="0"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-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1" i="0" u="none" strike="noStrike" dirty="0"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1,000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en-US" sz="1300" b="0" i="0" u="none" strike="noStrike">
                        <a:effectLst/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marL="0" marR="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누진제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  <a:p>
                      <a:pPr algn="ctr" rtl="0" fontAlgn="ctr"/>
                      <a:r>
                        <a:rPr lang="ko-KR" alt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폐지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3"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840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920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1,010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99984657"/>
                  </a:ext>
                </a:extLst>
              </a:tr>
              <a:tr h="407918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0" i="0" u="none" strike="noStrike" dirty="0">
                          <a:effectLst/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1001~3000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0" i="0" u="none" strike="noStrike" dirty="0">
                          <a:effectLst/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810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en-US" altLang="ko-KR" sz="1200" b="0" i="0" u="none" strike="noStrike" dirty="0">
                        <a:effectLst/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1" i="0" u="none" strike="noStrike" dirty="0"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810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en-US" altLang="ko-KR" sz="1200" b="0" i="0" u="none" strike="noStrike" dirty="0">
                        <a:effectLst/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en-US" altLang="ko-KR" sz="1200" b="1" i="0" u="none" strike="noStrike" dirty="0">
                        <a:effectLst/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en-US" altLang="ko-KR" sz="1200" b="0" i="0" u="none" strike="noStrike" dirty="0">
                        <a:effectLst/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en-US" altLang="ko-KR" sz="1200" b="1" i="0" u="none" strike="noStrike" dirty="0">
                        <a:effectLst/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en-US" sz="1300" b="0" i="0" u="none" strike="noStrike" dirty="0">
                        <a:effectLst/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marL="0" marR="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 rtl="0" fontAlgn="ctr"/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marL="9525" marR="9525" marT="9525" marB="0" anchor="ctr">
                    <a:lnL w="28575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 rtl="0" fontAlgn="ctr"/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 rtl="0" fontAlgn="ctr"/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 rtl="0" fontAlgn="ctr"/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26412504"/>
                  </a:ext>
                </a:extLst>
              </a:tr>
              <a:tr h="40791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0" i="0" u="none" strike="noStrike" dirty="0">
                          <a:effectLst/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3001</a:t>
                      </a:r>
                      <a:r>
                        <a:rPr lang="ko-KR" altLang="en-US" sz="1100" b="0" i="0" u="none" strike="noStrike" dirty="0">
                          <a:effectLst/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이상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0" i="0" u="none" strike="noStrike" dirty="0">
                          <a:effectLst/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990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0" i="0" u="none" strike="noStrike" dirty="0"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-</a:t>
                      </a: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1" i="0" u="none" strike="noStrike" dirty="0"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1,080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en-US" altLang="ko-KR" sz="1200" b="0" i="0" u="none" strike="noStrike" dirty="0">
                        <a:effectLst/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en-US" altLang="ko-KR" sz="1200" b="1" i="0" u="none" strike="noStrike" dirty="0">
                        <a:effectLst/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en-US" altLang="ko-KR" sz="1200" b="0" i="0" u="none" strike="noStrike" dirty="0">
                        <a:effectLst/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en-US" altLang="ko-KR" sz="1200" b="1" i="0" u="none" strike="noStrike" dirty="0">
                        <a:effectLst/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en-US" sz="1300" b="0" i="0" u="none" strike="noStrike" dirty="0">
                        <a:effectLst/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marL="0" marR="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 rtl="0" fontAlgn="ctr"/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marL="9525" marR="9525" marT="9525" marB="0" anchor="ctr">
                    <a:lnL w="28575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 rtl="0" fontAlgn="ctr"/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 rtl="0" fontAlgn="ctr"/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 rtl="0" fontAlgn="ctr"/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92988305"/>
                  </a:ext>
                </a:extLst>
              </a:tr>
            </a:tbl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9A78DA02-72E0-23DD-654E-AA740BB51B34}"/>
              </a:ext>
            </a:extLst>
          </p:cNvPr>
          <p:cNvSpPr txBox="1"/>
          <p:nvPr/>
        </p:nvSpPr>
        <p:spPr>
          <a:xfrm>
            <a:off x="1034813" y="1142715"/>
            <a:ext cx="9781410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0" h="38100"/>
            </a:sp3d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b="1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요금 인상 단가 </a:t>
            </a:r>
            <a:r>
              <a:rPr lang="en-US" altLang="ko-KR" b="1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– 3</a:t>
            </a:r>
            <a:r>
              <a:rPr lang="ko-KR" altLang="en-US" b="1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개년 인상 계획</a:t>
            </a:r>
            <a:r>
              <a:rPr lang="en-US" altLang="ko-KR" b="1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(A</a:t>
            </a:r>
            <a:r>
              <a:rPr lang="ko-KR" altLang="en-US" b="1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안</a:t>
            </a:r>
            <a:r>
              <a:rPr lang="en-US" altLang="ko-KR" b="1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)</a:t>
            </a:r>
            <a:endParaRPr lang="ko-KR" altLang="en-US" b="1" dirty="0">
              <a:latin typeface="나눔스퀘어 ExtraBold" panose="020B0600000101010101" pitchFamily="50" charset="-127"/>
              <a:ea typeface="나눔스퀘어 ExtraBold" panose="020B0600000101010101" pitchFamily="50" charset="-127"/>
            </a:endParaRPr>
          </a:p>
        </p:txBody>
      </p:sp>
      <p:pic>
        <p:nvPicPr>
          <p:cNvPr id="7" name="Picture 3" descr="D:\0.DATA(-2016)\파워포인트 자료\소스_PNG 이미지\#기타아이콘\0120.png">
            <a:extLst>
              <a:ext uri="{FF2B5EF4-FFF2-40B4-BE49-F238E27FC236}">
                <a16:creationId xmlns:a16="http://schemas.microsoft.com/office/drawing/2014/main" id="{1B49AC60-CB09-E655-F767-47BCE8E44C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1142715"/>
            <a:ext cx="349013" cy="3490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81864594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BA15A9CA-A496-CD82-B369-D66997306C89}"/>
              </a:ext>
            </a:extLst>
          </p:cNvPr>
          <p:cNvSpPr txBox="1"/>
          <p:nvPr/>
        </p:nvSpPr>
        <p:spPr>
          <a:xfrm>
            <a:off x="357869" y="113586"/>
            <a:ext cx="105813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dirty="0">
                <a:ln>
                  <a:solidFill>
                    <a:schemeClr val="bg2">
                      <a:lumMod val="50000"/>
                      <a:alpha val="15000"/>
                    </a:schemeClr>
                  </a:solidFill>
                </a:ln>
                <a:solidFill>
                  <a:schemeClr val="bg1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* </a:t>
            </a:r>
            <a:r>
              <a:rPr lang="ko-KR" altLang="en-US" sz="2800" dirty="0">
                <a:ln>
                  <a:solidFill>
                    <a:schemeClr val="bg2">
                      <a:lumMod val="50000"/>
                      <a:alpha val="15000"/>
                    </a:schemeClr>
                  </a:solidFill>
                </a:ln>
                <a:solidFill>
                  <a:schemeClr val="bg1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별첨 </a:t>
            </a:r>
            <a:r>
              <a:rPr lang="en-US" altLang="ko-KR" sz="2800" dirty="0">
                <a:ln>
                  <a:solidFill>
                    <a:schemeClr val="bg2">
                      <a:lumMod val="50000"/>
                      <a:alpha val="15000"/>
                    </a:schemeClr>
                  </a:solidFill>
                </a:ln>
                <a:solidFill>
                  <a:schemeClr val="bg1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- </a:t>
            </a:r>
            <a:r>
              <a:rPr lang="ko-KR" altLang="en-US" sz="2800" dirty="0">
                <a:ln>
                  <a:solidFill>
                    <a:schemeClr val="bg2">
                      <a:lumMod val="50000"/>
                      <a:alpha val="15000"/>
                    </a:schemeClr>
                  </a:solidFill>
                </a:ln>
                <a:solidFill>
                  <a:schemeClr val="bg1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요율표</a:t>
            </a:r>
          </a:p>
        </p:txBody>
      </p:sp>
      <p:sp>
        <p:nvSpPr>
          <p:cNvPr id="3" name="슬라이드 번호 개체 틀 3">
            <a:extLst>
              <a:ext uri="{FF2B5EF4-FFF2-40B4-BE49-F238E27FC236}">
                <a16:creationId xmlns:a16="http://schemas.microsoft.com/office/drawing/2014/main" id="{80A80733-976A-4CD6-9ACF-0D552FCEBFEA}"/>
              </a:ext>
            </a:extLst>
          </p:cNvPr>
          <p:cNvSpPr txBox="1">
            <a:spLocks/>
          </p:cNvSpPr>
          <p:nvPr/>
        </p:nvSpPr>
        <p:spPr>
          <a:xfrm>
            <a:off x="9370996" y="6577059"/>
            <a:ext cx="2743200" cy="280942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b="1" kern="120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A9013713-8F85-4DC6-9CD9-6D7320748E27}" type="slidenum">
              <a:rPr lang="ko-KR" altLang="en-US" sz="1400" smtClean="0">
                <a:solidFill>
                  <a:schemeClr val="bg1">
                    <a:lumMod val="50000"/>
                  </a:schemeClr>
                </a:solidFill>
              </a:rPr>
              <a:pPr algn="r"/>
              <a:t>32</a:t>
            </a:fld>
            <a:endParaRPr lang="ko-KR" altLang="en-US" sz="1400" dirty="0">
              <a:solidFill>
                <a:schemeClr val="bg1">
                  <a:lumMod val="50000"/>
                </a:schemeClr>
              </a:solidFill>
            </a:endParaRPr>
          </a:p>
        </p:txBody>
      </p:sp>
      <p:graphicFrame>
        <p:nvGraphicFramePr>
          <p:cNvPr id="18" name="표 17">
            <a:extLst>
              <a:ext uri="{FF2B5EF4-FFF2-40B4-BE49-F238E27FC236}">
                <a16:creationId xmlns:a16="http://schemas.microsoft.com/office/drawing/2014/main" id="{E44655F6-A8A5-D571-25D3-84D172A1404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49352793"/>
              </p:ext>
            </p:extLst>
          </p:nvPr>
        </p:nvGraphicFramePr>
        <p:xfrm>
          <a:off x="1461026" y="1686880"/>
          <a:ext cx="5087373" cy="457470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92000">
                  <a:extLst>
                    <a:ext uri="{9D8B030D-6E8A-4147-A177-3AD203B41FA5}">
                      <a16:colId xmlns:a16="http://schemas.microsoft.com/office/drawing/2014/main" val="1311057809"/>
                    </a:ext>
                  </a:extLst>
                </a:gridCol>
                <a:gridCol w="1116000">
                  <a:extLst>
                    <a:ext uri="{9D8B030D-6E8A-4147-A177-3AD203B41FA5}">
                      <a16:colId xmlns:a16="http://schemas.microsoft.com/office/drawing/2014/main" val="3334022327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2092882077"/>
                    </a:ext>
                  </a:extLst>
                </a:gridCol>
                <a:gridCol w="299373">
                  <a:extLst>
                    <a:ext uri="{9D8B030D-6E8A-4147-A177-3AD203B41FA5}">
                      <a16:colId xmlns:a16="http://schemas.microsoft.com/office/drawing/2014/main" val="1524820253"/>
                    </a:ext>
                  </a:extLst>
                </a:gridCol>
                <a:gridCol w="1080000">
                  <a:extLst>
                    <a:ext uri="{9D8B030D-6E8A-4147-A177-3AD203B41FA5}">
                      <a16:colId xmlns:a16="http://schemas.microsoft.com/office/drawing/2014/main" val="250389202"/>
                    </a:ext>
                  </a:extLst>
                </a:gridCol>
                <a:gridCol w="1080000">
                  <a:extLst>
                    <a:ext uri="{9D8B030D-6E8A-4147-A177-3AD203B41FA5}">
                      <a16:colId xmlns:a16="http://schemas.microsoft.com/office/drawing/2014/main" val="3855843392"/>
                    </a:ext>
                  </a:extLst>
                </a:gridCol>
              </a:tblGrid>
              <a:tr h="663961">
                <a:tc rowSpan="3">
                  <a:txBody>
                    <a:bodyPr/>
                    <a:lstStyle/>
                    <a:p>
                      <a:pPr algn="ctr" latinLnBrk="1">
                        <a:lnSpc>
                          <a:spcPct val="80000"/>
                        </a:lnSpc>
                      </a:pPr>
                      <a:r>
                        <a:rPr lang="ko-KR" altLang="en-US" sz="1400" b="0" spc="-150" baseline="0" dirty="0">
                          <a:solidFill>
                            <a:schemeClr val="bg1"/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</a:rPr>
                        <a:t>업종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A3967"/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 latinLnBrk="1">
                        <a:lnSpc>
                          <a:spcPct val="80000"/>
                        </a:lnSpc>
                      </a:pPr>
                      <a:r>
                        <a:rPr lang="ko-KR" altLang="en-US" sz="1400" kern="1200" spc="-150" baseline="0" dirty="0">
                          <a:solidFill>
                            <a:schemeClr val="bg1"/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  <a:cs typeface="+mn-cs"/>
                        </a:rPr>
                        <a:t>누진단계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A3967"/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 latinLnBrk="1">
                        <a:lnSpc>
                          <a:spcPct val="80000"/>
                        </a:lnSpc>
                      </a:pPr>
                      <a:r>
                        <a:rPr lang="ko-KR" altLang="en-US" sz="1400" kern="1200" spc="-150" baseline="0" dirty="0">
                          <a:solidFill>
                            <a:schemeClr val="bg1"/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  <a:cs typeface="+mn-cs"/>
                        </a:rPr>
                        <a:t>현행</a:t>
                      </a:r>
                      <a:endParaRPr lang="en-US" altLang="ko-KR" sz="1400" kern="1200" spc="-150" baseline="0" dirty="0">
                        <a:solidFill>
                          <a:schemeClr val="bg1"/>
                        </a:solidFill>
                        <a:latin typeface="나눔스퀘어 ExtraBold" panose="020B0600000101010101" pitchFamily="50" charset="-127"/>
                        <a:ea typeface="나눔스퀘어 ExtraBold" panose="020B0600000101010101" pitchFamily="50" charset="-127"/>
                        <a:cs typeface="+mn-cs"/>
                      </a:endParaRPr>
                    </a:p>
                    <a:p>
                      <a:pPr algn="ctr" latinLnBrk="1">
                        <a:lnSpc>
                          <a:spcPct val="80000"/>
                        </a:lnSpc>
                      </a:pPr>
                      <a:r>
                        <a:rPr lang="ko-KR" altLang="en-US" sz="1400" kern="1200" spc="-150" baseline="0" dirty="0" err="1">
                          <a:solidFill>
                            <a:schemeClr val="bg1"/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  <a:cs typeface="+mn-cs"/>
                        </a:rPr>
                        <a:t>요율</a:t>
                      </a:r>
                      <a:endParaRPr lang="en-US" altLang="ko-KR" sz="1400" kern="1200" spc="-150" baseline="0" dirty="0">
                        <a:solidFill>
                          <a:schemeClr val="bg1"/>
                        </a:solidFill>
                        <a:latin typeface="나눔스퀘어 ExtraBold" panose="020B0600000101010101" pitchFamily="50" charset="-127"/>
                        <a:ea typeface="나눔스퀘어 ExtraBold" panose="020B0600000101010101" pitchFamily="50" charset="-127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A3967"/>
                    </a:solidFill>
                  </a:tcPr>
                </a:tc>
                <a:tc rowSpan="12">
                  <a:txBody>
                    <a:bodyPr/>
                    <a:lstStyle/>
                    <a:p>
                      <a:pPr algn="ctr" latinLnBrk="1">
                        <a:lnSpc>
                          <a:spcPct val="80000"/>
                        </a:lnSpc>
                      </a:pPr>
                      <a:endParaRPr lang="ko-KR" altLang="en-US" sz="1200" b="0" spc="-150" baseline="0" dirty="0">
                        <a:solidFill>
                          <a:schemeClr val="bg1"/>
                        </a:solidFill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algn="ctr" latinLnBrk="1">
                        <a:lnSpc>
                          <a:spcPct val="80000"/>
                        </a:lnSpc>
                      </a:pPr>
                      <a:r>
                        <a:rPr lang="en-US" altLang="ko-KR" sz="1600" b="0" spc="-150" baseline="0" dirty="0">
                          <a:solidFill>
                            <a:schemeClr val="bg1"/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</a:rPr>
                        <a:t>2-B</a:t>
                      </a:r>
                      <a:r>
                        <a:rPr lang="ko-KR" altLang="en-US" sz="1600" b="0" spc="-150" baseline="0" dirty="0">
                          <a:solidFill>
                            <a:schemeClr val="bg1"/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</a:rPr>
                        <a:t>안</a:t>
                      </a:r>
                      <a:endParaRPr lang="en-US" altLang="ko-KR" sz="1600" b="0" spc="-150" baseline="0" dirty="0">
                        <a:solidFill>
                          <a:schemeClr val="bg1"/>
                        </a:solidFill>
                        <a:latin typeface="나눔스퀘어 ExtraBold" panose="020B0600000101010101" pitchFamily="50" charset="-127"/>
                        <a:ea typeface="나눔스퀘어 ExtraBold" panose="020B0600000101010101" pitchFamily="50" charset="-127"/>
                      </a:endParaRPr>
                    </a:p>
                    <a:p>
                      <a:pPr algn="ctr" latinLnBrk="1">
                        <a:lnSpc>
                          <a:spcPct val="80000"/>
                        </a:lnSpc>
                      </a:pPr>
                      <a:r>
                        <a:rPr lang="en-US" altLang="ko-KR" sz="1200" b="0" spc="-150" baseline="0" dirty="0">
                          <a:solidFill>
                            <a:schemeClr val="bg1"/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</a:rPr>
                        <a:t>(1</a:t>
                      </a:r>
                      <a:r>
                        <a:rPr lang="ko-KR" altLang="en-US" sz="1200" b="0" spc="-150" baseline="0" dirty="0">
                          <a:solidFill>
                            <a:schemeClr val="bg1"/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</a:rPr>
                        <a:t>개년</a:t>
                      </a:r>
                      <a:r>
                        <a:rPr lang="en-US" altLang="ko-KR" sz="1200" b="0" spc="-150" baseline="0" dirty="0">
                          <a:solidFill>
                            <a:schemeClr val="bg1"/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</a:rPr>
                        <a:t>, 31.0% </a:t>
                      </a:r>
                      <a:r>
                        <a:rPr lang="ko-KR" altLang="en-US" sz="1200" b="0" spc="-150" baseline="0" dirty="0">
                          <a:solidFill>
                            <a:schemeClr val="bg1"/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</a:rPr>
                        <a:t>인상</a:t>
                      </a:r>
                      <a:r>
                        <a:rPr lang="en-US" altLang="ko-KR" sz="1200" b="0" spc="-150" baseline="0" dirty="0">
                          <a:solidFill>
                            <a:schemeClr val="bg1"/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</a:rPr>
                        <a:t>)</a:t>
                      </a:r>
                      <a:endParaRPr lang="ko-KR" altLang="en-US" sz="1200" b="0" spc="-150" baseline="0" dirty="0">
                        <a:solidFill>
                          <a:schemeClr val="bg1"/>
                        </a:solidFill>
                        <a:latin typeface="나눔스퀘어 ExtraBold" panose="020B0600000101010101" pitchFamily="50" charset="-127"/>
                        <a:ea typeface="나눔스퀘어 ExtraBold" panose="020B0600000101010101" pitchFamily="50" charset="-127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A3967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49043721"/>
                  </a:ext>
                </a:extLst>
              </a:tr>
              <a:tr h="182404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vMerge="1">
                  <a:txBody>
                    <a:bodyPr/>
                    <a:lstStyle/>
                    <a:p>
                      <a:pPr algn="ctr" latinLnBrk="1">
                        <a:lnSpc>
                          <a:spcPct val="80000"/>
                        </a:lnSpc>
                      </a:pPr>
                      <a:endParaRPr lang="ko-KR" altLang="en-US" sz="1100" b="0" dirty="0">
                        <a:solidFill>
                          <a:schemeClr val="bg1"/>
                        </a:solidFill>
                        <a:latin typeface="나눔스퀘어 ExtraBold" panose="020B0600000101010101" pitchFamily="50" charset="-127"/>
                        <a:ea typeface="나눔스퀘어 ExtraBold" panose="020B0600000101010101" pitchFamily="50" charset="-127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A3967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latinLnBrk="1">
                        <a:lnSpc>
                          <a:spcPct val="80000"/>
                        </a:lnSpc>
                      </a:pPr>
                      <a:r>
                        <a:rPr lang="en-US" altLang="ko-KR" sz="1100" b="0" spc="-150" baseline="0" dirty="0">
                          <a:solidFill>
                            <a:schemeClr val="bg1"/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</a:rPr>
                        <a:t>1</a:t>
                      </a:r>
                      <a:r>
                        <a:rPr lang="ko-KR" altLang="en-US" sz="1100" b="0" spc="-150" baseline="0" dirty="0" err="1">
                          <a:solidFill>
                            <a:schemeClr val="bg1"/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</a:rPr>
                        <a:t>년차</a:t>
                      </a:r>
                      <a:endParaRPr lang="ko-KR" altLang="en-US" sz="1100" b="0" spc="-150" baseline="0" dirty="0">
                        <a:solidFill>
                          <a:schemeClr val="bg1"/>
                        </a:solidFill>
                        <a:latin typeface="나눔스퀘어 ExtraBold" panose="020B0600000101010101" pitchFamily="50" charset="-127"/>
                        <a:ea typeface="나눔스퀘어 ExtraBold" panose="020B0600000101010101" pitchFamily="50" charset="-127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A3967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>
                        <a:lnSpc>
                          <a:spcPct val="80000"/>
                        </a:lnSpc>
                      </a:pPr>
                      <a:endParaRPr lang="ko-KR" altLang="en-US" sz="1100" b="0" spc="-150" baseline="0" dirty="0">
                        <a:solidFill>
                          <a:schemeClr val="bg1"/>
                        </a:solidFill>
                        <a:latin typeface="나눔스퀘어 ExtraBold" panose="020B0600000101010101" pitchFamily="50" charset="-127"/>
                        <a:ea typeface="나눔스퀘어 ExtraBold" panose="020B0600000101010101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A396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2712247"/>
                  </a:ext>
                </a:extLst>
              </a:tr>
              <a:tr h="24488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0" spc="-150" baseline="0" dirty="0">
                          <a:solidFill>
                            <a:schemeClr val="bg1"/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</a:rPr>
                        <a:t>체계 개선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A3967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80000"/>
                        </a:lnSpc>
                      </a:pPr>
                      <a:r>
                        <a:rPr lang="ko-KR" altLang="en-US" sz="1100" b="0" spc="-150" baseline="0" dirty="0">
                          <a:solidFill>
                            <a:schemeClr val="bg1"/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</a:rPr>
                        <a:t>인상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A396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365799"/>
                  </a:ext>
                </a:extLst>
              </a:tr>
              <a:tr h="368567">
                <a:tc>
                  <a:txBody>
                    <a:bodyPr/>
                    <a:lstStyle/>
                    <a:p>
                      <a:pPr algn="ctr" latinLnBrk="1">
                        <a:lnSpc>
                          <a:spcPct val="80000"/>
                        </a:lnSpc>
                      </a:pPr>
                      <a:r>
                        <a:rPr lang="ko-KR" altLang="en-US" sz="1400" b="0" spc="-150" baseline="0" dirty="0"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</a:rPr>
                        <a:t>가정용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0" i="0" u="none" strike="noStrike" dirty="0">
                          <a:effectLst/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톤당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0" i="0" u="none" strike="noStrike" dirty="0">
                          <a:effectLst/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470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en-US" altLang="ko-KR" sz="1300" b="0" i="0" u="none" strike="noStrike" dirty="0">
                        <a:effectLst/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marL="0" marR="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-</a:t>
                      </a: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620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36537447"/>
                  </a:ext>
                </a:extLst>
              </a:tr>
              <a:tr h="368567">
                <a:tc rowSpan="5">
                  <a:txBody>
                    <a:bodyPr/>
                    <a:lstStyle/>
                    <a:p>
                      <a:pPr algn="ctr" latinLnBrk="1">
                        <a:lnSpc>
                          <a:spcPct val="80000"/>
                        </a:lnSpc>
                      </a:pPr>
                      <a:r>
                        <a:rPr lang="ko-KR" altLang="en-US" sz="1400" b="0" spc="-150" baseline="0" dirty="0"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</a:rPr>
                        <a:t>일반용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0" i="0" u="none" strike="noStrike" dirty="0">
                          <a:effectLst/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일반용</a:t>
                      </a:r>
                      <a:endParaRPr lang="en-US" altLang="ko-KR" sz="1100" b="0" i="0" u="none" strike="noStrike" dirty="0">
                        <a:effectLst/>
                        <a:latin typeface="나눔스퀘어 Bold" panose="020B0600000101010101" pitchFamily="50" charset="-127"/>
                        <a:ea typeface="나눔스퀘어 Bold" panose="020B0600000101010101" pitchFamily="50" charset="-127"/>
                      </a:endParaRPr>
                    </a:p>
                    <a:p>
                      <a:pPr algn="ctr" fontAlgn="ctr"/>
                      <a:r>
                        <a:rPr lang="en-US" altLang="ko-KR" sz="1100" b="0" i="0" u="none" strike="noStrike" dirty="0">
                          <a:effectLst/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(1~300)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0" i="0" u="none" strike="noStrike" dirty="0">
                          <a:effectLst/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870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en-US" sz="1300" b="0" i="0" u="none" strike="noStrike" dirty="0">
                        <a:effectLst/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5"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전 업태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  <a:p>
                      <a:pPr algn="ctr" rtl="0" fontAlgn="ctr"/>
                      <a:r>
                        <a:rPr lang="ko-KR" alt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통합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5"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1,250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99834769"/>
                  </a:ext>
                </a:extLst>
              </a:tr>
              <a:tr h="36856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0" i="0" u="none" strike="noStrike" dirty="0">
                          <a:effectLst/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일반용</a:t>
                      </a:r>
                      <a:endParaRPr lang="en-US" altLang="ko-KR" sz="1100" b="0" i="0" u="none" strike="noStrike" dirty="0">
                        <a:effectLst/>
                        <a:latin typeface="나눔스퀘어 Bold" panose="020B0600000101010101" pitchFamily="50" charset="-127"/>
                        <a:ea typeface="나눔스퀘어 Bold" panose="020B0600000101010101" pitchFamily="50" charset="-127"/>
                      </a:endParaRPr>
                    </a:p>
                    <a:p>
                      <a:pPr algn="ctr" fontAlgn="ctr"/>
                      <a:r>
                        <a:rPr lang="en-US" altLang="ko-KR" sz="1100" b="0" i="0" u="none" strike="noStrike" dirty="0">
                          <a:effectLst/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(301</a:t>
                      </a:r>
                      <a:r>
                        <a:rPr lang="ko-KR" altLang="en-US" sz="1100" b="0" i="0" u="none" strike="noStrike" dirty="0">
                          <a:effectLst/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이상</a:t>
                      </a:r>
                      <a:r>
                        <a:rPr lang="en-US" altLang="ko-KR" sz="1100" b="0" i="0" u="none" strike="noStrike" dirty="0">
                          <a:effectLst/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)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0" i="0" u="none" strike="noStrike">
                          <a:effectLst/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1,120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en-US" sz="1300" b="0" i="0" u="none" strike="noStrike">
                        <a:effectLst/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marL="0" marR="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 rtl="0" fontAlgn="ctr"/>
                      <a:endParaRPr lang="en-US" altLang="ko-KR" sz="1200" b="1" i="0" u="none" strike="noStrike" dirty="0">
                        <a:solidFill>
                          <a:srgbClr val="000000"/>
                        </a:solidFill>
                        <a:effectLst/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marL="9525" marR="9525" marT="9525" marB="0" anchor="ctr">
                    <a:lnL w="28575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 rtl="0" fontAlgn="ctr"/>
                      <a:endParaRPr lang="en-US" altLang="ko-KR" sz="1200" b="1" i="0" u="none" strike="noStrike" dirty="0">
                        <a:solidFill>
                          <a:srgbClr val="000000"/>
                        </a:solidFill>
                        <a:effectLst/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09851221"/>
                  </a:ext>
                </a:extLst>
              </a:tr>
              <a:tr h="36856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0" i="0" u="none" strike="noStrike" spc="-100" baseline="0" dirty="0">
                          <a:effectLst/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군부대</a:t>
                      </a:r>
                      <a:r>
                        <a:rPr lang="en-US" altLang="ko-KR" sz="1100" b="0" i="0" u="none" strike="noStrike" spc="-100" baseline="0" dirty="0">
                          <a:effectLst/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,</a:t>
                      </a:r>
                      <a:r>
                        <a:rPr lang="ko-KR" altLang="en-US" sz="1100" b="0" i="0" u="none" strike="noStrike" spc="-100" baseline="0" dirty="0">
                          <a:effectLst/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제조업체 </a:t>
                      </a:r>
                      <a:r>
                        <a:rPr lang="en-US" altLang="ko-KR" sz="1100" b="0" i="0" u="none" strike="noStrike" spc="-100" baseline="0" dirty="0">
                          <a:effectLst/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(1~300)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0" i="0" u="none" strike="noStrike" dirty="0">
                          <a:effectLst/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870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ctr" rtl="0" fontAlgn="ctr"/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marL="9525" marR="9525" marT="9525" marB="0" anchor="ctr">
                    <a:lnL w="28575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 rtl="0" fontAlgn="ctr"/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05980849"/>
                  </a:ext>
                </a:extLst>
              </a:tr>
              <a:tr h="36856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0" i="0" u="none" strike="noStrike" spc="-100" baseline="0" dirty="0">
                          <a:effectLst/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군부대</a:t>
                      </a:r>
                      <a:r>
                        <a:rPr lang="en-US" altLang="ko-KR" sz="1100" b="0" i="0" u="none" strike="noStrike" spc="-100" baseline="0" dirty="0">
                          <a:effectLst/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,</a:t>
                      </a:r>
                      <a:r>
                        <a:rPr lang="ko-KR" altLang="en-US" sz="1100" b="0" i="0" u="none" strike="noStrike" spc="-100" baseline="0" dirty="0">
                          <a:effectLst/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제조업체 </a:t>
                      </a:r>
                      <a:r>
                        <a:rPr lang="en-US" altLang="ko-KR" sz="1100" b="0" i="0" u="none" strike="noStrike" spc="-100" baseline="0" dirty="0">
                          <a:effectLst/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(301</a:t>
                      </a:r>
                      <a:r>
                        <a:rPr lang="ko-KR" altLang="en-US" sz="1100" b="0" i="0" u="none" strike="noStrike" spc="-100" baseline="0" dirty="0">
                          <a:effectLst/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이상</a:t>
                      </a:r>
                      <a:r>
                        <a:rPr lang="en-US" altLang="ko-KR" sz="1100" b="0" i="0" u="none" strike="noStrike" spc="-100" baseline="0" dirty="0">
                          <a:effectLst/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)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0" i="0" u="none" strike="noStrike" dirty="0">
                          <a:effectLst/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940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ctr" rtl="0" fontAlgn="ctr"/>
                      <a:endParaRPr lang="en-US" altLang="ko-KR" sz="1200" b="1" i="0" u="none" strike="noStrike" dirty="0">
                        <a:solidFill>
                          <a:srgbClr val="000000"/>
                        </a:solidFill>
                        <a:effectLst/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marL="9525" marR="9525" marT="9525" marB="0" anchor="ctr">
                    <a:lnL w="28575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 rtl="0" fontAlgn="ctr"/>
                      <a:endParaRPr lang="en-US" altLang="ko-KR" sz="1200" b="1" i="0" u="none" strike="noStrike" dirty="0">
                        <a:solidFill>
                          <a:srgbClr val="000000"/>
                        </a:solidFill>
                        <a:effectLst/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33315167"/>
                  </a:ext>
                </a:extLst>
              </a:tr>
              <a:tr h="368567">
                <a:tc vMerge="1">
                  <a:txBody>
                    <a:bodyPr/>
                    <a:lstStyle/>
                    <a:p>
                      <a:pPr algn="ctr" latinLnBrk="1">
                        <a:lnSpc>
                          <a:spcPct val="80000"/>
                        </a:lnSpc>
                      </a:pPr>
                      <a:endParaRPr lang="ko-KR" altLang="en-US" sz="1200" b="0" dirty="0">
                        <a:latin typeface="나눔스퀘어 ExtraBold" panose="020B0600000101010101" pitchFamily="50" charset="-127"/>
                        <a:ea typeface="나눔스퀘어 ExtraBold" panose="020B0600000101010101" pitchFamily="50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0" i="0" u="none" strike="noStrike" dirty="0">
                          <a:effectLst/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학교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0" i="0" u="none" strike="noStrike" dirty="0">
                          <a:effectLst/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830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en-US" sz="1300" b="0" i="0" u="none" strike="noStrike">
                        <a:effectLst/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marL="0" marR="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 rtl="0" fontAlgn="ctr"/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marL="9525" marR="9525" marT="9525" marB="0" anchor="ctr">
                    <a:lnL w="28575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 rtl="0" fontAlgn="ctr"/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40376528"/>
                  </a:ext>
                </a:extLst>
              </a:tr>
              <a:tr h="407918">
                <a:tc rowSpan="3">
                  <a:txBody>
                    <a:bodyPr/>
                    <a:lstStyle/>
                    <a:p>
                      <a:pPr algn="ctr" latinLnBrk="1">
                        <a:lnSpc>
                          <a:spcPct val="80000"/>
                        </a:lnSpc>
                      </a:pPr>
                      <a:r>
                        <a:rPr lang="ko-KR" altLang="en-US" sz="1400" b="0" spc="-150" baseline="0" dirty="0"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</a:rPr>
                        <a:t>욕탕용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0" i="0" u="none" strike="noStrike" dirty="0">
                          <a:effectLst/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1~1000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0" i="0" u="none" strike="noStrike" dirty="0">
                          <a:effectLst/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590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en-US" sz="1300" b="0" i="0" u="none" strike="noStrike">
                        <a:effectLst/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marL="0" marR="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누진제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  <a:p>
                      <a:pPr algn="ctr" rtl="0" fontAlgn="ctr"/>
                      <a:r>
                        <a:rPr lang="ko-KR" alt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폐지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3"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1,000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99984657"/>
                  </a:ext>
                </a:extLst>
              </a:tr>
              <a:tr h="407918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0" i="0" u="none" strike="noStrike" dirty="0">
                          <a:effectLst/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1001~3000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0" i="0" u="none" strike="noStrike" dirty="0">
                          <a:effectLst/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810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en-US" sz="1300" b="0" i="0" u="none" strike="noStrike" dirty="0">
                        <a:effectLst/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marL="0" marR="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 rtl="0" fontAlgn="ctr"/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marL="9525" marR="9525" marT="9525" marB="0" anchor="ctr">
                    <a:lnL w="28575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 rtl="0" fontAlgn="ctr"/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26412504"/>
                  </a:ext>
                </a:extLst>
              </a:tr>
              <a:tr h="40791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0" i="0" u="none" strike="noStrike" dirty="0">
                          <a:effectLst/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3001</a:t>
                      </a:r>
                      <a:r>
                        <a:rPr lang="ko-KR" altLang="en-US" sz="1100" b="0" i="0" u="none" strike="noStrike" dirty="0">
                          <a:effectLst/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이상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0" i="0" u="none" strike="noStrike" dirty="0">
                          <a:effectLst/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990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en-US" sz="1300" b="0" i="0" u="none" strike="noStrike" dirty="0">
                        <a:effectLst/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marL="0" marR="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 rtl="0" fontAlgn="ctr"/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marL="9525" marR="9525" marT="9525" marB="0" anchor="ctr">
                    <a:lnL w="28575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 rtl="0" fontAlgn="ctr"/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92988305"/>
                  </a:ext>
                </a:extLst>
              </a:tr>
            </a:tbl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9A78DA02-72E0-23DD-654E-AA740BB51B34}"/>
              </a:ext>
            </a:extLst>
          </p:cNvPr>
          <p:cNvSpPr txBox="1"/>
          <p:nvPr/>
        </p:nvSpPr>
        <p:spPr>
          <a:xfrm>
            <a:off x="1034813" y="1142715"/>
            <a:ext cx="9781410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0" h="38100"/>
            </a:sp3d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b="1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요금 인상 단가 </a:t>
            </a:r>
            <a:r>
              <a:rPr lang="en-US" altLang="ko-KR" b="1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– 1</a:t>
            </a:r>
            <a:r>
              <a:rPr lang="ko-KR" altLang="en-US" b="1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개년 인상 계획</a:t>
            </a:r>
            <a:r>
              <a:rPr lang="en-US" altLang="ko-KR" b="1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(B</a:t>
            </a:r>
            <a:r>
              <a:rPr lang="ko-KR" altLang="en-US" b="1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안</a:t>
            </a:r>
            <a:r>
              <a:rPr lang="en-US" altLang="ko-KR" b="1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), 2</a:t>
            </a:r>
            <a:r>
              <a:rPr lang="ko-KR" altLang="en-US" b="1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개년 인상 계획</a:t>
            </a:r>
            <a:r>
              <a:rPr lang="en-US" altLang="ko-KR" b="1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(C</a:t>
            </a:r>
            <a:r>
              <a:rPr lang="ko-KR" altLang="en-US" b="1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안</a:t>
            </a:r>
            <a:r>
              <a:rPr lang="en-US" altLang="ko-KR" b="1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)</a:t>
            </a:r>
            <a:endParaRPr lang="ko-KR" altLang="en-US" b="1" dirty="0">
              <a:latin typeface="나눔스퀘어 ExtraBold" panose="020B0600000101010101" pitchFamily="50" charset="-127"/>
              <a:ea typeface="나눔스퀘어 ExtraBold" panose="020B0600000101010101" pitchFamily="50" charset="-127"/>
            </a:endParaRPr>
          </a:p>
        </p:txBody>
      </p:sp>
      <p:pic>
        <p:nvPicPr>
          <p:cNvPr id="7" name="Picture 3" descr="D:\0.DATA(-2016)\파워포인트 자료\소스_PNG 이미지\#기타아이콘\0120.png">
            <a:extLst>
              <a:ext uri="{FF2B5EF4-FFF2-40B4-BE49-F238E27FC236}">
                <a16:creationId xmlns:a16="http://schemas.microsoft.com/office/drawing/2014/main" id="{1B49AC60-CB09-E655-F767-47BCE8E44C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1142715"/>
            <a:ext cx="349013" cy="3490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4" name="표 3">
            <a:extLst>
              <a:ext uri="{FF2B5EF4-FFF2-40B4-BE49-F238E27FC236}">
                <a16:creationId xmlns:a16="http://schemas.microsoft.com/office/drawing/2014/main" id="{1A8E44B2-D36F-837E-291F-FC6C37490D7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47419562"/>
              </p:ext>
            </p:extLst>
          </p:nvPr>
        </p:nvGraphicFramePr>
        <p:xfrm>
          <a:off x="6827710" y="1686880"/>
          <a:ext cx="3240000" cy="457470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80000">
                  <a:extLst>
                    <a:ext uri="{9D8B030D-6E8A-4147-A177-3AD203B41FA5}">
                      <a16:colId xmlns:a16="http://schemas.microsoft.com/office/drawing/2014/main" val="250389202"/>
                    </a:ext>
                  </a:extLst>
                </a:gridCol>
                <a:gridCol w="1080000">
                  <a:extLst>
                    <a:ext uri="{9D8B030D-6E8A-4147-A177-3AD203B41FA5}">
                      <a16:colId xmlns:a16="http://schemas.microsoft.com/office/drawing/2014/main" val="3855843392"/>
                    </a:ext>
                  </a:extLst>
                </a:gridCol>
                <a:gridCol w="1080000">
                  <a:extLst>
                    <a:ext uri="{9D8B030D-6E8A-4147-A177-3AD203B41FA5}">
                      <a16:colId xmlns:a16="http://schemas.microsoft.com/office/drawing/2014/main" val="3197061646"/>
                    </a:ext>
                  </a:extLst>
                </a:gridCol>
              </a:tblGrid>
              <a:tr h="663961">
                <a:tc gridSpan="3">
                  <a:txBody>
                    <a:bodyPr/>
                    <a:lstStyle/>
                    <a:p>
                      <a:pPr algn="ctr" latinLnBrk="1">
                        <a:lnSpc>
                          <a:spcPct val="80000"/>
                        </a:lnSpc>
                      </a:pPr>
                      <a:r>
                        <a:rPr lang="en-US" altLang="ko-KR" sz="1600" b="0" spc="-150" baseline="0" dirty="0">
                          <a:solidFill>
                            <a:schemeClr val="bg1"/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</a:rPr>
                        <a:t>2-C</a:t>
                      </a:r>
                      <a:r>
                        <a:rPr lang="ko-KR" altLang="en-US" sz="1600" b="0" spc="-150" baseline="0" dirty="0">
                          <a:solidFill>
                            <a:schemeClr val="bg1"/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</a:rPr>
                        <a:t>안</a:t>
                      </a:r>
                      <a:endParaRPr lang="en-US" altLang="ko-KR" sz="1600" b="0" spc="-150" baseline="0" dirty="0">
                        <a:solidFill>
                          <a:schemeClr val="bg1"/>
                        </a:solidFill>
                        <a:latin typeface="나눔스퀘어 ExtraBold" panose="020B0600000101010101" pitchFamily="50" charset="-127"/>
                        <a:ea typeface="나눔스퀘어 ExtraBold" panose="020B0600000101010101" pitchFamily="50" charset="-127"/>
                      </a:endParaRPr>
                    </a:p>
                    <a:p>
                      <a:pPr algn="ctr" latinLnBrk="1">
                        <a:lnSpc>
                          <a:spcPct val="80000"/>
                        </a:lnSpc>
                      </a:pPr>
                      <a:r>
                        <a:rPr lang="en-US" altLang="ko-KR" sz="1200" b="0" spc="-150" baseline="0" dirty="0">
                          <a:solidFill>
                            <a:schemeClr val="bg1"/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</a:rPr>
                        <a:t>(2</a:t>
                      </a:r>
                      <a:r>
                        <a:rPr lang="ko-KR" altLang="en-US" sz="1200" b="0" spc="-150" baseline="0" dirty="0">
                          <a:solidFill>
                            <a:schemeClr val="bg1"/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</a:rPr>
                        <a:t>개년</a:t>
                      </a:r>
                      <a:r>
                        <a:rPr lang="en-US" altLang="ko-KR" sz="1200" b="0" spc="-150" baseline="0" dirty="0">
                          <a:solidFill>
                            <a:schemeClr val="bg1"/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</a:rPr>
                        <a:t>, 14.5%</a:t>
                      </a:r>
                      <a:r>
                        <a:rPr lang="ko-KR" altLang="en-US" sz="1200" b="0" spc="-150" baseline="0" dirty="0">
                          <a:solidFill>
                            <a:schemeClr val="bg1"/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</a:rPr>
                        <a:t>씩</a:t>
                      </a:r>
                      <a:r>
                        <a:rPr lang="en-US" altLang="ko-KR" sz="1200" b="0" spc="-150" baseline="0" dirty="0">
                          <a:solidFill>
                            <a:schemeClr val="bg1"/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</a:rPr>
                        <a:t> </a:t>
                      </a:r>
                      <a:r>
                        <a:rPr lang="ko-KR" altLang="en-US" sz="1200" b="0" spc="-150" baseline="0" dirty="0">
                          <a:solidFill>
                            <a:schemeClr val="bg1"/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</a:rPr>
                        <a:t>인상</a:t>
                      </a:r>
                      <a:r>
                        <a:rPr lang="en-US" altLang="ko-KR" sz="1200" b="0" spc="-150" baseline="0" dirty="0">
                          <a:solidFill>
                            <a:schemeClr val="bg1"/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</a:rPr>
                        <a:t>)</a:t>
                      </a:r>
                      <a:endParaRPr lang="ko-KR" altLang="en-US" sz="1200" b="0" spc="-150" baseline="0" dirty="0">
                        <a:solidFill>
                          <a:schemeClr val="bg1"/>
                        </a:solidFill>
                        <a:latin typeface="나눔스퀘어 ExtraBold" panose="020B0600000101010101" pitchFamily="50" charset="-127"/>
                        <a:ea typeface="나눔스퀘어 ExtraBold" panose="020B0600000101010101" pitchFamily="50" charset="-127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A3967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49043721"/>
                  </a:ext>
                </a:extLst>
              </a:tr>
              <a:tr h="182404">
                <a:tc gridSpan="2">
                  <a:txBody>
                    <a:bodyPr/>
                    <a:lstStyle/>
                    <a:p>
                      <a:pPr algn="ctr" latinLnBrk="1">
                        <a:lnSpc>
                          <a:spcPct val="80000"/>
                        </a:lnSpc>
                      </a:pPr>
                      <a:r>
                        <a:rPr lang="en-US" altLang="ko-KR" sz="1100" b="0" spc="-150" baseline="0" dirty="0">
                          <a:solidFill>
                            <a:schemeClr val="bg1"/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</a:rPr>
                        <a:t>1</a:t>
                      </a:r>
                      <a:r>
                        <a:rPr lang="ko-KR" altLang="en-US" sz="1100" b="0" spc="-150" baseline="0" dirty="0" err="1">
                          <a:solidFill>
                            <a:schemeClr val="bg1"/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</a:rPr>
                        <a:t>년차</a:t>
                      </a:r>
                      <a:endParaRPr lang="ko-KR" altLang="en-US" sz="1100" b="0" spc="-150" baseline="0" dirty="0">
                        <a:solidFill>
                          <a:schemeClr val="bg1"/>
                        </a:solidFill>
                        <a:latin typeface="나눔스퀘어 ExtraBold" panose="020B0600000101010101" pitchFamily="50" charset="-127"/>
                        <a:ea typeface="나눔스퀘어 ExtraBold" panose="020B0600000101010101" pitchFamily="50" charset="-127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A3967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>
                        <a:lnSpc>
                          <a:spcPct val="80000"/>
                        </a:lnSpc>
                      </a:pPr>
                      <a:endParaRPr lang="ko-KR" altLang="en-US" sz="1100" b="0" spc="-150" baseline="0" dirty="0">
                        <a:solidFill>
                          <a:schemeClr val="bg1"/>
                        </a:solidFill>
                        <a:latin typeface="나눔스퀘어 ExtraBold" panose="020B0600000101010101" pitchFamily="50" charset="-127"/>
                        <a:ea typeface="나눔스퀘어 ExtraBold" panose="020B0600000101010101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A3967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latinLnBrk="1">
                        <a:lnSpc>
                          <a:spcPct val="80000"/>
                        </a:lnSpc>
                      </a:pPr>
                      <a:r>
                        <a:rPr lang="en-US" altLang="ko-KR" sz="1100" b="0" spc="-150" baseline="0" dirty="0">
                          <a:solidFill>
                            <a:schemeClr val="bg1"/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</a:rPr>
                        <a:t>2</a:t>
                      </a:r>
                      <a:r>
                        <a:rPr lang="ko-KR" altLang="en-US" sz="1100" b="0" spc="-150" baseline="0" dirty="0" err="1">
                          <a:solidFill>
                            <a:schemeClr val="bg1"/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</a:rPr>
                        <a:t>년차</a:t>
                      </a:r>
                      <a:endParaRPr lang="ko-KR" altLang="en-US" sz="1100" b="0" spc="-150" baseline="0" dirty="0">
                        <a:solidFill>
                          <a:schemeClr val="bg1"/>
                        </a:solidFill>
                        <a:latin typeface="나눔스퀘어 ExtraBold" panose="020B0600000101010101" pitchFamily="50" charset="-127"/>
                        <a:ea typeface="나눔스퀘어 ExtraBold" panose="020B0600000101010101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A396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2712247"/>
                  </a:ext>
                </a:extLst>
              </a:tr>
              <a:tr h="244888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0" spc="-150" baseline="0" dirty="0">
                          <a:solidFill>
                            <a:schemeClr val="bg1"/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</a:rPr>
                        <a:t>체계 개선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A3967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80000"/>
                        </a:lnSpc>
                      </a:pPr>
                      <a:r>
                        <a:rPr lang="ko-KR" altLang="en-US" sz="1100" b="0" spc="-150" baseline="0" dirty="0">
                          <a:solidFill>
                            <a:schemeClr val="bg1"/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</a:rPr>
                        <a:t>인상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A3967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7365799"/>
                  </a:ext>
                </a:extLst>
              </a:tr>
              <a:tr h="368567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-</a:t>
                      </a: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540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620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36537447"/>
                  </a:ext>
                </a:extLst>
              </a:tr>
              <a:tr h="1842835"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전 업태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  <a:p>
                      <a:pPr algn="ctr" rtl="0" fontAlgn="ctr"/>
                      <a:r>
                        <a:rPr lang="ko-KR" alt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통합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1,100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1,260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99834769"/>
                  </a:ext>
                </a:extLst>
              </a:tr>
              <a:tr h="1223754"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누진제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  <a:p>
                      <a:pPr algn="ctr" rtl="0" fontAlgn="ctr"/>
                      <a:r>
                        <a:rPr lang="ko-KR" alt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폐지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880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1,000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9998465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03215696"/>
      </p:ext>
    </p:extLst>
  </p:cSld>
  <p:clrMapOvr>
    <a:masterClrMapping/>
  </p:clrMapOvr>
</p:sld>
</file>

<file path=ppt/theme/theme1.xml><?xml version="1.0" encoding="utf-8"?>
<a:theme xmlns:r="http://schemas.openxmlformats.org/officeDocument/2006/relationships" xmlns:c="http://schemas.openxmlformats.org/drawingml/2006/chart" xmlns:dgm="http://schemas.openxmlformats.org/drawingml/2006/diagram" xmlns:dsp="http://schemas.microsoft.com/office/drawing/2008/diagram" xmlns:a="http://schemas.openxmlformats.org/drawingml/2006/main" xmlns:pic="http://schemas.openxmlformats.org/drawingml/2006/picture" xmlns:wp="http://schemas.openxmlformats.org/drawingml/2006/wordprocessingDrawing" xmlns:xdr="http://schemas.openxmlformats.org/drawingml/2006/spreadsheetDrawing" xmlns:lc="http://schemas.openxmlformats.org/drawingml/2006/lockedCanvas" xmlns:p="http://schemas.openxmlformats.org/presentation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/>
        </a:ln>
        <a:ln w="12700" cap="flat" cmpd="sng" algn="ctr">
          <a:solidFill>
            <a:schemeClr val="phClr"/>
          </a:solidFill>
          <a:prstDash val="solid"/>
          <a:miter/>
        </a:ln>
        <a:ln w="1905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theme/theme2.xml><?xml version="1.0" encoding="utf-8"?>
<a:theme xmlns:r="http://schemas.openxmlformats.org/officeDocument/2006/relationships" xmlns:c="http://schemas.openxmlformats.org/drawingml/2006/chart" xmlns:dgm="http://schemas.openxmlformats.org/drawingml/2006/diagram" xmlns:dsp="http://schemas.microsoft.com/office/drawing/2008/diagram" xmlns:a="http://schemas.openxmlformats.org/drawingml/2006/main" xmlns:pic="http://schemas.openxmlformats.org/drawingml/2006/picture" xmlns:wp="http://schemas.openxmlformats.org/drawingml/2006/wordprocessingDrawing" xmlns:xdr="http://schemas.openxmlformats.org/drawingml/2006/spreadsheetDrawing" xmlns:lc="http://schemas.openxmlformats.org/drawingml/2006/lockedCanvas" xmlns:p="http://schemas.openxmlformats.org/presentation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Yu Gothic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Yu Gothic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/>
        </a:ln>
        <a:ln w="12700" cap="flat" cmpd="sng" algn="ctr">
          <a:solidFill>
            <a:schemeClr val="phClr"/>
          </a:solidFill>
          <a:prstDash val="solid"/>
          <a:miter/>
        </a:ln>
        <a:ln w="1905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theme/theme3.xml><?xml version="1.0" encoding="utf-8"?>
<a:theme xmlns:r="http://schemas.openxmlformats.org/officeDocument/2006/relationships" xmlns:c="http://schemas.openxmlformats.org/drawingml/2006/chart" xmlns:dgm="http://schemas.openxmlformats.org/drawingml/2006/diagram" xmlns:dsp="http://schemas.microsoft.com/office/drawing/2008/diagram" xmlns:a="http://schemas.openxmlformats.org/drawingml/2006/main" xmlns:pic="http://schemas.openxmlformats.org/drawingml/2006/picture" xmlns:wp="http://schemas.openxmlformats.org/drawingml/2006/wordprocessingDrawing" xmlns:xdr="http://schemas.openxmlformats.org/drawingml/2006/spreadsheetDrawing" xmlns:lc="http://schemas.openxmlformats.org/drawingml/2006/lockedCanvas" xmlns:p="http://schemas.openxmlformats.org/presentation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Yu Gothic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Yu Gothic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/>
        </a:ln>
        <a:ln w="12700" cap="flat" cmpd="sng" algn="ctr">
          <a:solidFill>
            <a:schemeClr val="phClr"/>
          </a:solidFill>
          <a:prstDash val="solid"/>
          <a:miter/>
        </a:ln>
        <a:ln w="1905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docProps/app.xml><?xml version="1.0" encoding="utf-8"?>
<ep:Properties xmlns:r="http://schemas.openxmlformats.org/officeDocument/2006/relationships" xmlns:ep="http://schemas.openxmlformats.org/officeDocument/2006/extended-properties" xmlns:vt="http://schemas.openxmlformats.org/officeDocument/2006/docPropsVTypes">
  <ep:Manager/>
  <ep:Company/>
  <ep:Words>2794</ep:Words>
  <ep:PresentationFormat>와이드스크린</ep:PresentationFormat>
  <ep:Paragraphs>252</ep:Paragraphs>
  <ep:Slides>32</ep:Slides>
  <ep:Notes>2</ep:Notes>
  <ep:TotalTime>0</ep:TotalTime>
  <ep:HiddenSlides>0</ep:HiddenSlides>
  <ep:MMClips>0</ep:MMClips>
  <ep: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32</vt:i4>
      </vt:variant>
    </vt:vector>
  </ep:HeadingPairs>
  <ep:TitlesOfParts>
    <vt:vector size="33" baseType="lpstr">
      <vt:lpstr>Office 테마</vt:lpstr>
      <vt:lpstr>슬라이드 1</vt:lpstr>
      <vt:lpstr>슬라이드 2</vt:lpstr>
      <vt:lpstr>슬라이드 3</vt:lpstr>
      <vt:lpstr>슬라이드 4</vt:lpstr>
      <vt:lpstr>슬라이드 5</vt:lpstr>
      <vt:lpstr>슬라이드 6</vt:lpstr>
      <vt:lpstr>슬라이드 7</vt:lpstr>
      <vt:lpstr>슬라이드 8</vt:lpstr>
      <vt:lpstr>슬라이드 9</vt:lpstr>
      <vt:lpstr>슬라이드 10</vt:lpstr>
      <vt:lpstr>슬라이드 11</vt:lpstr>
      <vt:lpstr>슬라이드 12</vt:lpstr>
      <vt:lpstr>슬라이드 13</vt:lpstr>
      <vt:lpstr>슬라이드 14</vt:lpstr>
      <vt:lpstr>슬라이드 15</vt:lpstr>
      <vt:lpstr>슬라이드 16</vt:lpstr>
      <vt:lpstr>슬라이드 17</vt:lpstr>
      <vt:lpstr>슬라이드 18</vt:lpstr>
      <vt:lpstr>슬라이드 19</vt:lpstr>
      <vt:lpstr>슬라이드 20</vt:lpstr>
      <vt:lpstr>슬라이드 21</vt:lpstr>
      <vt:lpstr>슬라이드 22</vt:lpstr>
      <vt:lpstr>슬라이드 23</vt:lpstr>
      <vt:lpstr>슬라이드 24</vt:lpstr>
      <vt:lpstr>슬라이드 25</vt:lpstr>
      <vt:lpstr>슬라이드 26</vt:lpstr>
      <vt:lpstr>슬라이드 27</vt:lpstr>
      <vt:lpstr>슬라이드 28</vt:lpstr>
      <vt:lpstr>슬라이드 29</vt:lpstr>
      <vt:lpstr>슬라이드 30</vt:lpstr>
      <vt:lpstr>슬라이드 31</vt:lpstr>
      <vt:lpstr>슬라이드 32</vt:lpstr>
    </vt:vector>
  </ep:TitlesOfParts>
  <ep:HyperlinkBase/>
  <ep:Application>Show</ep:Application>
  <ep:AppVersion>12.0000</ep:AppVersion>
</ep:Properties>
</file>

<file path=docProps/core.xml><?xml version="1.0" encoding="utf-8"?>
<cp:coreProperties xmlns:r="http://schemas.openxmlformats.org/officeDocument/2006/relationships"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2022-05-31T01:00:30.000</dcterms:created>
  <dc:creator>한국 수도경영연구소</dc:creator>
  <cp:lastModifiedBy>user</cp:lastModifiedBy>
  <dcterms:modified xsi:type="dcterms:W3CDTF">2023-02-15T09:52:08.875</dcterms:modified>
  <cp:revision>61</cp:revision>
  <dc:title>PowerPoint 프레젠테이션</dc:title>
  <cp:version/>
</cp:coreProperties>
</file>

<file path=docProps/custom.xml><?xml version="1.0" encoding="utf-8"?>
<cfp:Properties xmlns:r="http://schemas.openxmlformats.org/officeDocument/2006/relationships" xmlns:cfp="http://schemas.openxmlformats.org/officeDocument/2006/custom-properties" xmlns:vt="http://schemas.openxmlformats.org/officeDocument/2006/docPropsVTypes"/>
</file>