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11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21.xml" ContentType="application/vnd.openxmlformats-officedocument.drawingml.chart+xml"/>
  <Override PartName="/ppt/charts/chart22.xml" ContentType="application/vnd.openxmlformats-officedocument.drawingml.chart+xml"/>
  <Override PartName="/ppt/charts/chart23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24.xml" ContentType="application/vnd.openxmlformats-officedocument.drawingml.chart+xml"/>
  <Override PartName="/ppt/charts/chart25.xml" ContentType="application/vnd.openxmlformats-officedocument.drawingml.chart+xml"/>
  <Override PartName="/ppt/charts/chart2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962" r:id="rId1"/>
  </p:sldMasterIdLst>
  <p:notesMasterIdLst>
    <p:notesMasterId r:id="rId57"/>
  </p:notesMasterIdLst>
  <p:handoutMasterIdLst>
    <p:handoutMasterId r:id="rId58"/>
  </p:handoutMasterIdLst>
  <p:sldIdLst>
    <p:sldId id="1164" r:id="rId2"/>
    <p:sldId id="1557" r:id="rId3"/>
    <p:sldId id="1554" r:id="rId4"/>
    <p:sldId id="1488" r:id="rId5"/>
    <p:sldId id="1555" r:id="rId6"/>
    <p:sldId id="1518" r:id="rId7"/>
    <p:sldId id="1558" r:id="rId8"/>
    <p:sldId id="1515" r:id="rId9"/>
    <p:sldId id="1559" r:id="rId10"/>
    <p:sldId id="1560" r:id="rId11"/>
    <p:sldId id="1578" r:id="rId12"/>
    <p:sldId id="1562" r:id="rId13"/>
    <p:sldId id="1563" r:id="rId14"/>
    <p:sldId id="1564" r:id="rId15"/>
    <p:sldId id="1565" r:id="rId16"/>
    <p:sldId id="1568" r:id="rId17"/>
    <p:sldId id="1569" r:id="rId18"/>
    <p:sldId id="1570" r:id="rId19"/>
    <p:sldId id="1579" r:id="rId20"/>
    <p:sldId id="1572" r:id="rId21"/>
    <p:sldId id="1583" r:id="rId22"/>
    <p:sldId id="1584" r:id="rId23"/>
    <p:sldId id="1575" r:id="rId24"/>
    <p:sldId id="1592" r:id="rId25"/>
    <p:sldId id="1593" r:id="rId26"/>
    <p:sldId id="1596" r:id="rId27"/>
    <p:sldId id="1594" r:id="rId28"/>
    <p:sldId id="1595" r:id="rId29"/>
    <p:sldId id="1576" r:id="rId30"/>
    <p:sldId id="1590" r:id="rId31"/>
    <p:sldId id="1591" r:id="rId32"/>
    <p:sldId id="1577" r:id="rId33"/>
    <p:sldId id="1580" r:id="rId34"/>
    <p:sldId id="1581" r:id="rId35"/>
    <p:sldId id="1566" r:id="rId36"/>
    <p:sldId id="1561" r:id="rId37"/>
    <p:sldId id="1567" r:id="rId38"/>
    <p:sldId id="1597" r:id="rId39"/>
    <p:sldId id="1598" r:id="rId40"/>
    <p:sldId id="1609" r:id="rId41"/>
    <p:sldId id="1602" r:id="rId42"/>
    <p:sldId id="1603" r:id="rId43"/>
    <p:sldId id="1610" r:id="rId44"/>
    <p:sldId id="1617" r:id="rId45"/>
    <p:sldId id="1611" r:id="rId46"/>
    <p:sldId id="1612" r:id="rId47"/>
    <p:sldId id="1605" r:id="rId48"/>
    <p:sldId id="1604" r:id="rId49"/>
    <p:sldId id="1613" r:id="rId50"/>
    <p:sldId id="1618" r:id="rId51"/>
    <p:sldId id="1614" r:id="rId52"/>
    <p:sldId id="1619" r:id="rId53"/>
    <p:sldId id="1615" r:id="rId54"/>
    <p:sldId id="1606" r:id="rId55"/>
    <p:sldId id="1487" r:id="rId56"/>
  </p:sldIdLst>
  <p:sldSz cx="9906000" cy="6858000" type="A4"/>
  <p:notesSz cx="6807200" cy="9939338"/>
  <p:embeddedFontLst>
    <p:embeddedFont>
      <p:font typeface="맑은 고딕" panose="020B0503020000020004" pitchFamily="50" charset="-127"/>
      <p:regular r:id="rId59"/>
      <p:bold r:id="rId60"/>
    </p:embeddedFont>
    <p:embeddedFont>
      <p:font typeface="KoPub돋움체 Bold" panose="02020603020101020101" pitchFamily="18" charset="-127"/>
      <p:regular r:id="rId61"/>
      <p:bold r:id="rId62"/>
    </p:embeddedFont>
    <p:embeddedFont>
      <p:font typeface="함초롬바탕" panose="02030604000101010101" pitchFamily="18" charset="-127"/>
      <p:regular r:id="rId63"/>
      <p:bold r:id="rId64"/>
    </p:embeddedFont>
    <p:embeddedFont>
      <p:font typeface="함초롬돋움" panose="020B0604000101010101" pitchFamily="50" charset="-127"/>
      <p:regular r:id="rId65"/>
      <p:bold r:id="rId66"/>
    </p:embeddedFont>
    <p:embeddedFont>
      <p:font typeface="Calibri" panose="020F0502020204030204" pitchFamily="34" charset="0"/>
      <p:regular r:id="rId67"/>
      <p:bold r:id="rId68"/>
      <p:italic r:id="rId69"/>
      <p:boldItalic r:id="rId70"/>
    </p:embeddedFont>
    <p:embeddedFont>
      <p:font typeface="KoPub돋움체 Medium" panose="02020603020101020101" pitchFamily="18" charset="-127"/>
      <p:regular r:id="rId71"/>
    </p:embeddedFont>
    <p:embeddedFont>
      <p:font typeface="宋体" panose="02010600030101010101" pitchFamily="2" charset="-122"/>
      <p:regular r:id="rId72"/>
    </p:embeddedFont>
    <p:embeddedFont>
      <p:font typeface="Trebuchet MS" panose="020B0603020202020204" pitchFamily="34" charset="0"/>
      <p:regular r:id="rId73"/>
      <p:bold r:id="rId74"/>
      <p:italic r:id="rId75"/>
      <p:boldItalic r:id="rId76"/>
    </p:embeddedFont>
    <p:embeddedFont>
      <p:font typeface="HY헤드라인M" panose="02030600000101010101" pitchFamily="18" charset="-127"/>
      <p:regular r:id="rId7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6" pos="6068" userDrawn="1">
          <p15:clr>
            <a:srgbClr val="A4A3A4"/>
          </p15:clr>
        </p15:guide>
        <p15:guide id="20" orient="horz" pos="799" userDrawn="1">
          <p15:clr>
            <a:srgbClr val="A4A3A4"/>
          </p15:clr>
        </p15:guide>
        <p15:guide id="21" pos="172" userDrawn="1">
          <p15:clr>
            <a:srgbClr val="A4A3A4"/>
          </p15:clr>
        </p15:guide>
        <p15:guide id="22" orient="horz" pos="4065" userDrawn="1">
          <p15:clr>
            <a:srgbClr val="A4A3A4"/>
          </p15:clr>
        </p15:guide>
        <p15:guide id="23" pos="3120" userDrawn="1">
          <p15:clr>
            <a:srgbClr val="A4A3A4"/>
          </p15:clr>
        </p15:guide>
        <p15:guide id="24" orient="horz" pos="175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>
          <p15:clr>
            <a:srgbClr val="A4A3A4"/>
          </p15:clr>
        </p15:guide>
        <p15:guide id="2" pos="214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F0F9"/>
    <a:srgbClr val="F7FAFB"/>
    <a:srgbClr val="EFF5F7"/>
    <a:srgbClr val="EBF2F5"/>
    <a:srgbClr val="E9F1F4"/>
    <a:srgbClr val="EAF2FA"/>
    <a:srgbClr val="F9F9F9"/>
    <a:srgbClr val="FFFFFF"/>
    <a:srgbClr val="1779A0"/>
    <a:srgbClr val="0035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C4B1156A-380E-4F78-BDF5-A606A8083BF9}" styleName="보통 스타일 4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FABFCF23-3B69-468F-B69F-88F6DE6A72F2}" styleName="보통 스타일 1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27F97BB-C833-4FB7-BDE5-3F7075034690}" styleName="테마 스타일 2 - 강조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06799F8-075E-4A3A-A7F6-7FBC6576F1A4}" styleName="테마 스타일 2 - 강조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48" autoAdjust="0"/>
    <p:restoredTop sz="95700" autoAdjust="0"/>
  </p:normalViewPr>
  <p:slideViewPr>
    <p:cSldViewPr showGuides="1">
      <p:cViewPr varScale="1">
        <p:scale>
          <a:sx n="102" d="100"/>
          <a:sy n="102" d="100"/>
        </p:scale>
        <p:origin x="1926" y="108"/>
      </p:cViewPr>
      <p:guideLst>
        <p:guide pos="6068"/>
        <p:guide orient="horz" pos="799"/>
        <p:guide pos="172"/>
        <p:guide orient="horz" pos="4065"/>
        <p:guide pos="3120"/>
        <p:guide orient="horz" pos="175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66" d="100"/>
        <a:sy n="66" d="100"/>
      </p:scale>
      <p:origin x="0" y="0"/>
    </p:cViewPr>
  </p:notesTextViewPr>
  <p:sorterViewPr>
    <p:cViewPr varScale="1">
      <p:scale>
        <a:sx n="100" d="100"/>
        <a:sy n="100" d="100"/>
      </p:scale>
      <p:origin x="0" y="-5592"/>
    </p:cViewPr>
  </p:sorterViewPr>
  <p:notesViewPr>
    <p:cSldViewPr showGuides="1">
      <p:cViewPr>
        <p:scale>
          <a:sx n="100" d="100"/>
          <a:sy n="100" d="100"/>
        </p:scale>
        <p:origin x="3486" y="-570"/>
      </p:cViewPr>
      <p:guideLst>
        <p:guide orient="horz" pos="3130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font" Target="fonts/font5.fntdata"/><Relationship Id="rId68" Type="http://schemas.openxmlformats.org/officeDocument/2006/relationships/font" Target="fonts/font10.fntdata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handoutMaster" Target="handoutMasters/handoutMaster1.xml"/><Relationship Id="rId74" Type="http://schemas.openxmlformats.org/officeDocument/2006/relationships/font" Target="fonts/font16.fntdata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font" Target="fonts/font3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6.fntdata"/><Relationship Id="rId69" Type="http://schemas.openxmlformats.org/officeDocument/2006/relationships/font" Target="fonts/font11.fntdata"/><Relationship Id="rId77" Type="http://schemas.openxmlformats.org/officeDocument/2006/relationships/font" Target="fonts/font19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14.fntdata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1.fntdata"/><Relationship Id="rId67" Type="http://schemas.openxmlformats.org/officeDocument/2006/relationships/font" Target="fonts/font9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4.fntdata"/><Relationship Id="rId70" Type="http://schemas.openxmlformats.org/officeDocument/2006/relationships/font" Target="fonts/font12.fntdata"/><Relationship Id="rId75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2.fntdata"/><Relationship Id="rId65" Type="http://schemas.openxmlformats.org/officeDocument/2006/relationships/font" Target="fonts/font7.fntdata"/><Relationship Id="rId73" Type="http://schemas.openxmlformats.org/officeDocument/2006/relationships/font" Target="fonts/font15.fntdata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font" Target="fonts/font18.fntdata"/><Relationship Id="rId7" Type="http://schemas.openxmlformats.org/officeDocument/2006/relationships/slide" Target="slides/slide6.xml"/><Relationship Id="rId71" Type="http://schemas.openxmlformats.org/officeDocument/2006/relationships/font" Target="fonts/font13.fntdata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font" Target="fonts/font8.fntdata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6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7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8.xlsx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9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0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1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2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3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4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5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6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7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18.xlsx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9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20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21.xlsx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22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23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24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2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756372305888105E-2"/>
          <c:y val="0.16277813632112226"/>
          <c:w val="0.92042573324324606"/>
          <c:h val="0.8058465855678566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관심</c:v>
                </c:pt>
              </c:strCache>
            </c:strRef>
          </c:tx>
          <c:spPr>
            <a:ln w="19050" cap="rnd">
              <a:solidFill>
                <a:srgbClr val="2D9BA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19050">
                <a:solidFill>
                  <a:srgbClr val="2D9BA6"/>
                </a:solidFill>
              </a:ln>
              <a:effectLst/>
            </c:spPr>
          </c:marker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rgbClr val="2973BD">
                          <a:alpha val="0"/>
                        </a:srgbClr>
                      </a:solidFill>
                    </a:ln>
                    <a:solidFill>
                      <a:srgbClr val="2D9BA6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2020년
4월</c:v>
                </c:pt>
                <c:pt idx="1">
                  <c:v>2020년
6월</c:v>
                </c:pt>
                <c:pt idx="2">
                  <c:v>2020년
9월</c:v>
                </c:pt>
                <c:pt idx="3">
                  <c:v>2020년
11월</c:v>
                </c:pt>
              </c:strCache>
            </c:strRef>
          </c:cat>
          <c:val>
            <c:numRef>
              <c:f>Sheet1!$B$2:$B$5</c:f>
              <c:numCache>
                <c:formatCode>###0.0</c:formatCode>
                <c:ptCount val="4"/>
                <c:pt idx="0">
                  <c:v>66.5</c:v>
                </c:pt>
                <c:pt idx="1">
                  <c:v>62.047963602258271</c:v>
                </c:pt>
                <c:pt idx="2">
                  <c:v>61.370885763419167</c:v>
                </c:pt>
                <c:pt idx="3">
                  <c:v>58.948192980674776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21D-4782-8689-BFB91BE51405}"/>
            </c:ext>
          </c:extLst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무관심</c:v>
                </c:pt>
              </c:strCache>
            </c:strRef>
          </c:tx>
          <c:spPr>
            <a:ln w="19050" cap="rnd">
              <a:solidFill>
                <a:srgbClr val="F28A6A"/>
              </a:solidFill>
              <a:round/>
            </a:ln>
            <a:effectLst/>
          </c:spPr>
          <c:marker>
            <c:symbol val="triangle"/>
            <c:size val="5"/>
            <c:spPr>
              <a:solidFill>
                <a:schemeClr val="bg1"/>
              </a:solidFill>
              <a:ln w="19050">
                <a:solidFill>
                  <a:srgbClr val="F28A6A"/>
                </a:solidFill>
              </a:ln>
              <a:effectLst/>
            </c:spPr>
          </c:marker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rgbClr val="2973BD">
                          <a:alpha val="0"/>
                        </a:srgbClr>
                      </a:solidFill>
                    </a:ln>
                    <a:solidFill>
                      <a:schemeClr val="accent2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2020년
4월</c:v>
                </c:pt>
                <c:pt idx="1">
                  <c:v>2020년
6월</c:v>
                </c:pt>
                <c:pt idx="2">
                  <c:v>2020년
9월</c:v>
                </c:pt>
                <c:pt idx="3">
                  <c:v>2020년
11월</c:v>
                </c:pt>
              </c:strCache>
            </c:strRef>
          </c:cat>
          <c:val>
            <c:numRef>
              <c:f>Sheet1!$C$2:$C$5</c:f>
              <c:numCache>
                <c:formatCode>###0.0</c:formatCode>
                <c:ptCount val="4"/>
                <c:pt idx="0">
                  <c:v>33.5</c:v>
                </c:pt>
                <c:pt idx="1">
                  <c:v>37.952036397741807</c:v>
                </c:pt>
                <c:pt idx="2">
                  <c:v>38.629114236580733</c:v>
                </c:pt>
                <c:pt idx="3">
                  <c:v>41.051807019325878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A21D-4782-8689-BFB91BE51405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98414688"/>
        <c:axId val="298414272"/>
      </c:lineChart>
      <c:catAx>
        <c:axId val="298414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98414272"/>
        <c:crosses val="autoZero"/>
        <c:auto val="1"/>
        <c:lblAlgn val="ctr"/>
        <c:lblOffset val="100"/>
        <c:noMultiLvlLbl val="0"/>
      </c:catAx>
      <c:valAx>
        <c:axId val="298414272"/>
        <c:scaling>
          <c:orientation val="minMax"/>
          <c:max val="100"/>
        </c:scaling>
        <c:delete val="0"/>
        <c:axPos val="l"/>
        <c:numFmt formatCode="###0.0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98414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72212820294579649"/>
          <c:y val="1.7702593639053871E-2"/>
          <c:w val="0.23484654235048386"/>
          <c:h val="0.1214572161765464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ln>
                <a:solidFill>
                  <a:srgbClr val="2973B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324470310776371E-2"/>
          <c:y val="0.1608118875807773"/>
          <c:w val="0.95918140667199214"/>
          <c:h val="0.80071109518735606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긍정</c:v>
                </c:pt>
              </c:strCache>
            </c:strRef>
          </c:tx>
          <c:spPr>
            <a:ln w="19050" cap="rnd">
              <a:solidFill>
                <a:srgbClr val="2D9BA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19050">
                <a:solidFill>
                  <a:srgbClr val="2D9BA6"/>
                </a:solidFill>
              </a:ln>
              <a:effectLst/>
            </c:spPr>
          </c:marker>
          <c:dLbls>
            <c:dLbl>
              <c:idx val="1"/>
              <c:layout>
                <c:manualLayout>
                  <c:x val="-3.926337293480632E-2"/>
                  <c:y val="0.1091957634104235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DBD3-4B67-914E-464F62C93194}"/>
                </c:ext>
              </c:extLst>
            </c:dLbl>
            <c:dLbl>
              <c:idx val="2"/>
              <c:layout>
                <c:manualLayout>
                  <c:x val="-3.926337293480632E-2"/>
                  <c:y val="0.12499743378384684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DBD3-4B67-914E-464F62C93194}"/>
                </c:ext>
              </c:extLst>
            </c:dLbl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rgbClr val="2973BD">
                          <a:alpha val="0"/>
                        </a:srgbClr>
                      </a:solidFill>
                    </a:ln>
                    <a:solidFill>
                      <a:srgbClr val="2D9BA6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2019년
3월</c:v>
                </c:pt>
                <c:pt idx="1">
                  <c:v>2019년
7월</c:v>
                </c:pt>
                <c:pt idx="2">
                  <c:v>2019년
12월</c:v>
                </c:pt>
                <c:pt idx="3">
                  <c:v>2020년
4월</c:v>
                </c:pt>
                <c:pt idx="4">
                  <c:v>2020년
6월</c:v>
                </c:pt>
                <c:pt idx="5">
                  <c:v>2020년
9월</c:v>
                </c:pt>
                <c:pt idx="6">
                  <c:v>2020년
11월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42.6</c:v>
                </c:pt>
                <c:pt idx="1">
                  <c:v>41.3</c:v>
                </c:pt>
                <c:pt idx="2">
                  <c:v>44.3</c:v>
                </c:pt>
                <c:pt idx="3" formatCode="###0.0">
                  <c:v>48.412079110727227</c:v>
                </c:pt>
                <c:pt idx="4" formatCode="###0.0">
                  <c:v>47.071168340144013</c:v>
                </c:pt>
                <c:pt idx="5" formatCode="###0.0">
                  <c:v>47.152213337297539</c:v>
                </c:pt>
                <c:pt idx="6" formatCode="###0.0">
                  <c:v>46.693676818974886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DBD3-4B67-914E-464F62C93194}"/>
            </c:ext>
          </c:extLst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부정</c:v>
                </c:pt>
              </c:strCache>
            </c:strRef>
          </c:tx>
          <c:spPr>
            <a:ln w="19050" cap="rnd">
              <a:solidFill>
                <a:srgbClr val="F28A6A"/>
              </a:solidFill>
              <a:round/>
            </a:ln>
            <a:effectLst/>
          </c:spPr>
          <c:marker>
            <c:symbol val="triangle"/>
            <c:size val="5"/>
            <c:spPr>
              <a:solidFill>
                <a:schemeClr val="bg1"/>
              </a:solidFill>
              <a:ln w="19050">
                <a:solidFill>
                  <a:srgbClr val="F28A6A"/>
                </a:solidFill>
              </a:ln>
              <a:effectLst/>
            </c:spPr>
          </c:marker>
          <c:dLbls>
            <c:dLbl>
              <c:idx val="1"/>
              <c:layout>
                <c:manualLayout>
                  <c:x val="-3.926337293480632E-2"/>
                  <c:y val="-0.10129430611070504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DBD3-4B67-914E-464F62C93194}"/>
                </c:ext>
              </c:extLst>
            </c:dLbl>
            <c:dLbl>
              <c:idx val="2"/>
              <c:layout>
                <c:manualLayout>
                  <c:x val="-4.4301156310121187E-2"/>
                  <c:y val="-9.339347092399337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DBD3-4B67-914E-464F62C93194}"/>
                </c:ext>
              </c:extLst>
            </c:dLbl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rgbClr val="2973BD">
                          <a:alpha val="0"/>
                        </a:srgbClr>
                      </a:solidFill>
                    </a:ln>
                    <a:solidFill>
                      <a:schemeClr val="accent2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2019년
3월</c:v>
                </c:pt>
                <c:pt idx="1">
                  <c:v>2019년
7월</c:v>
                </c:pt>
                <c:pt idx="2">
                  <c:v>2019년
12월</c:v>
                </c:pt>
                <c:pt idx="3">
                  <c:v>2020년
4월</c:v>
                </c:pt>
                <c:pt idx="4">
                  <c:v>2020년
6월</c:v>
                </c:pt>
                <c:pt idx="5">
                  <c:v>2020년
9월</c:v>
                </c:pt>
                <c:pt idx="6">
                  <c:v>2020년
11월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35.9</c:v>
                </c:pt>
                <c:pt idx="1">
                  <c:v>46.3</c:v>
                </c:pt>
                <c:pt idx="2">
                  <c:v>46.6</c:v>
                </c:pt>
                <c:pt idx="3" formatCode="###0.0">
                  <c:v>40.307345717682566</c:v>
                </c:pt>
                <c:pt idx="4" formatCode="###0.0">
                  <c:v>45.209433645668206</c:v>
                </c:pt>
                <c:pt idx="5" formatCode="###0.0">
                  <c:v>44.849234683643125</c:v>
                </c:pt>
                <c:pt idx="6" formatCode="###0.0">
                  <c:v>42.946411266386036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DBD3-4B67-914E-464F62C93194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98414688"/>
        <c:axId val="298414272"/>
      </c:lineChart>
      <c:catAx>
        <c:axId val="298414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98414272"/>
        <c:crossesAt val="25"/>
        <c:auto val="1"/>
        <c:lblAlgn val="ctr"/>
        <c:lblOffset val="100"/>
        <c:noMultiLvlLbl val="0"/>
      </c:catAx>
      <c:valAx>
        <c:axId val="298414272"/>
        <c:scaling>
          <c:orientation val="minMax"/>
          <c:max val="65"/>
          <c:min val="25"/>
        </c:scaling>
        <c:delete val="0"/>
        <c:axPos val="l"/>
        <c:numFmt formatCode="General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98414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70349766061850971"/>
          <c:y val="3.9147340334624151E-2"/>
          <c:w val="0.24034767393206283"/>
          <c:h val="0.13581539168931736"/>
        </c:manualLayout>
      </c:layout>
      <c:overlay val="0"/>
      <c:txPr>
        <a:bodyPr/>
        <a:lstStyle/>
        <a:p>
          <a:pPr>
            <a:defRPr sz="1200" b="1"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44685745134052E-2"/>
          <c:y val="0.18779981861429487"/>
          <c:w val="0.97225485421226487"/>
          <c:h val="0.67640391660923438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매우긍정</c:v>
                </c:pt>
              </c:strCache>
            </c:strRef>
          </c:tx>
          <c:spPr>
            <a:gradFill>
              <a:gsLst>
                <a:gs pos="49000">
                  <a:srgbClr val="2D9BA6"/>
                </a:gs>
                <a:gs pos="50000">
                  <a:srgbClr val="31A5B1"/>
                </a:gs>
              </a:gsLst>
              <a:lin ang="10800000" scaled="1"/>
            </a:gradFill>
            <a:ln>
              <a:solidFill>
                <a:schemeClr val="bg1"/>
              </a:solidFill>
            </a:ln>
            <a:effectLst/>
          </c:spPr>
          <c:invertIfNegative val="0"/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  <c:pt idx="4">
                  <c:v>항목 5</c:v>
                </c:pt>
                <c:pt idx="5">
                  <c:v>항목 6</c:v>
                </c:pt>
              </c:strCache>
            </c:strRef>
          </c:cat>
          <c:val>
            <c:numRef>
              <c:f>Sheet1!$B$2:$B$7</c:f>
              <c:numCache>
                <c:formatCode>###0.0</c:formatCode>
                <c:ptCount val="6"/>
                <c:pt idx="0">
                  <c:v>7.2061745924504041</c:v>
                </c:pt>
                <c:pt idx="1">
                  <c:v>6.1859975260004498</c:v>
                </c:pt>
                <c:pt idx="2">
                  <c:v>7.1776506011861363</c:v>
                </c:pt>
                <c:pt idx="3">
                  <c:v>8.0089808635936048</c:v>
                </c:pt>
                <c:pt idx="4">
                  <c:v>7.2092755043860199</c:v>
                </c:pt>
                <c:pt idx="5">
                  <c:v>11.658150521880636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726-47BF-ADC1-92106194B70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긍정</c:v>
                </c:pt>
              </c:strCache>
            </c:strRef>
          </c:tx>
          <c:spPr>
            <a:gradFill>
              <a:gsLst>
                <a:gs pos="49000">
                  <a:srgbClr val="6DC2D9"/>
                </a:gs>
                <a:gs pos="50000">
                  <a:srgbClr val="7EC9DE"/>
                </a:gs>
              </a:gsLst>
              <a:lin ang="10800000" scaled="1"/>
            </a:gradFill>
            <a:ln>
              <a:solidFill>
                <a:schemeClr val="bg1"/>
              </a:solidFill>
            </a:ln>
            <a:effectLst/>
          </c:spPr>
          <c:invertIfNegative val="0"/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  <c:pt idx="4">
                  <c:v>항목 5</c:v>
                </c:pt>
                <c:pt idx="5">
                  <c:v>항목 6</c:v>
                </c:pt>
              </c:strCache>
            </c:strRef>
          </c:cat>
          <c:val>
            <c:numRef>
              <c:f>Sheet1!$C$2:$C$7</c:f>
              <c:numCache>
                <c:formatCode>###0.0</c:formatCode>
                <c:ptCount val="6"/>
                <c:pt idx="0">
                  <c:v>45.78039630547169</c:v>
                </c:pt>
                <c:pt idx="1">
                  <c:v>45.631119203234682</c:v>
                </c:pt>
                <c:pt idx="2">
                  <c:v>40.887557032638782</c:v>
                </c:pt>
                <c:pt idx="3">
                  <c:v>47.61629134937202</c:v>
                </c:pt>
                <c:pt idx="4">
                  <c:v>41.616254585228276</c:v>
                </c:pt>
                <c:pt idx="5">
                  <c:v>42.887237109736986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726-47BF-ADC1-92106194B70A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부정</c:v>
                </c:pt>
              </c:strCache>
            </c:strRef>
          </c:tx>
          <c:spPr>
            <a:solidFill>
              <a:srgbClr val="F7B7A3"/>
            </a:solidFill>
            <a:ln>
              <a:solidFill>
                <a:schemeClr val="bg1"/>
              </a:solidFill>
            </a:ln>
            <a:effectLst/>
          </c:spPr>
          <c:invertIfNegative val="0"/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  <c:pt idx="4">
                  <c:v>항목 5</c:v>
                </c:pt>
                <c:pt idx="5">
                  <c:v>항목 6</c:v>
                </c:pt>
              </c:strCache>
            </c:strRef>
          </c:cat>
          <c:val>
            <c:numRef>
              <c:f>Sheet1!$D$2:$D$7</c:f>
              <c:numCache>
                <c:formatCode>###0.0</c:formatCode>
                <c:ptCount val="6"/>
                <c:pt idx="0">
                  <c:v>26.232945489132835</c:v>
                </c:pt>
                <c:pt idx="1">
                  <c:v>29.952127425942393</c:v>
                </c:pt>
                <c:pt idx="2">
                  <c:v>31.418055860271881</c:v>
                </c:pt>
                <c:pt idx="3">
                  <c:v>28.895782109169151</c:v>
                </c:pt>
                <c:pt idx="4">
                  <c:v>29.384817708002199</c:v>
                </c:pt>
                <c:pt idx="5">
                  <c:v>31.866401930867958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726-47BF-ADC1-92106194B70A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매우부정</c:v>
                </c:pt>
              </c:strCache>
            </c:strRef>
          </c:tx>
          <c:spPr>
            <a:gradFill flip="none" rotWithShape="1">
              <a:gsLst>
                <a:gs pos="49000">
                  <a:srgbClr val="F28A6A"/>
                </a:gs>
                <a:gs pos="50000">
                  <a:srgbClr val="F49678"/>
                </a:gs>
              </a:gsLst>
              <a:lin ang="10800000" scaled="1"/>
              <a:tileRect/>
            </a:gradFill>
            <a:ln>
              <a:solidFill>
                <a:schemeClr val="bg1"/>
              </a:solidFill>
            </a:ln>
            <a:effectLst/>
          </c:spPr>
          <c:invertIfNegative val="0"/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  <c:pt idx="4">
                  <c:v>항목 5</c:v>
                </c:pt>
                <c:pt idx="5">
                  <c:v>항목 6</c:v>
                </c:pt>
              </c:strCache>
            </c:strRef>
          </c:cat>
          <c:val>
            <c:numRef>
              <c:f>Sheet1!$E$2:$E$7</c:f>
              <c:numCache>
                <c:formatCode>###0.0</c:formatCode>
                <c:ptCount val="6"/>
                <c:pt idx="0">
                  <c:v>8.7663608265136848</c:v>
                </c:pt>
                <c:pt idx="1">
                  <c:v>10.993791499847184</c:v>
                </c:pt>
                <c:pt idx="2">
                  <c:v>14.503913474278004</c:v>
                </c:pt>
                <c:pt idx="3">
                  <c:v>11.121856263514889</c:v>
                </c:pt>
                <c:pt idx="4">
                  <c:v>11.221883165286043</c:v>
                </c:pt>
                <c:pt idx="5">
                  <c:v>9.6205452318056821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726-47BF-ADC1-92106194B70A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모름/무응답</c:v>
                </c:pt>
              </c:strCache>
            </c:strRef>
          </c:tx>
          <c:spPr>
            <a:solidFill>
              <a:srgbClr val="D9D9D9"/>
            </a:solidFill>
            <a:ln>
              <a:solidFill>
                <a:schemeClr val="bg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  <c:pt idx="4">
                  <c:v>항목 5</c:v>
                </c:pt>
                <c:pt idx="5">
                  <c:v>항목 6</c:v>
                </c:pt>
              </c:strCache>
            </c:strRef>
          </c:cat>
          <c:val>
            <c:numRef>
              <c:f>Sheet1!$F$2:$F$7</c:f>
              <c:numCache>
                <c:formatCode>###0.0</c:formatCode>
                <c:ptCount val="6"/>
                <c:pt idx="0">
                  <c:v>12.01412278643201</c:v>
                </c:pt>
                <c:pt idx="1">
                  <c:v>7.2369643449758891</c:v>
                </c:pt>
                <c:pt idx="2">
                  <c:v>6.0128230316258264</c:v>
                </c:pt>
                <c:pt idx="3">
                  <c:v>4.3570894143509449</c:v>
                </c:pt>
                <c:pt idx="4">
                  <c:v>10.567769037098078</c:v>
                </c:pt>
                <c:pt idx="5">
                  <c:v>3.9676652057093427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726-47BF-ADC1-92106194B70A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200"/>
        <c:overlap val="100"/>
        <c:axId val="336260112"/>
        <c:axId val="278503600"/>
      </c:barChart>
      <c:catAx>
        <c:axId val="336260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78503600"/>
        <c:crosses val="autoZero"/>
        <c:auto val="1"/>
        <c:lblAlgn val="ctr"/>
        <c:lblOffset val="100"/>
        <c:noMultiLvlLbl val="0"/>
      </c:catAx>
      <c:valAx>
        <c:axId val="278503600"/>
        <c:scaling>
          <c:orientation val="minMax"/>
          <c:min val="0"/>
        </c:scaling>
        <c:delete val="1"/>
        <c:axPos val="l"/>
        <c:numFmt formatCode="0%" sourceLinked="1"/>
        <c:majorTickMark val="none"/>
        <c:minorTickMark val="none"/>
        <c:tickLblPos val="nextTo"/>
        <c:crossAx val="3362601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49153967574038104"/>
          <c:y val="4.3207902428877072E-2"/>
          <c:w val="0.47396123671656332"/>
          <c:h val="9.264376955655763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ln>
                <a:solidFill>
                  <a:schemeClr val="l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324470310776371E-2"/>
          <c:y val="0.17362893077553279"/>
          <c:w val="0.95918140667199214"/>
          <c:h val="0.78789397466081723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잘할 것이다</c:v>
                </c:pt>
              </c:strCache>
            </c:strRef>
          </c:tx>
          <c:spPr>
            <a:ln w="19050" cap="rnd">
              <a:solidFill>
                <a:srgbClr val="2D9BA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19050">
                <a:solidFill>
                  <a:srgbClr val="2D9BA6"/>
                </a:solidFill>
              </a:ln>
              <a:effectLst/>
            </c:spPr>
          </c:marker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rgbClr val="2973BD">
                          <a:alpha val="0"/>
                        </a:srgbClr>
                      </a:solidFill>
                    </a:ln>
                    <a:solidFill>
                      <a:srgbClr val="2D9BA6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2019년
3월</c:v>
                </c:pt>
                <c:pt idx="1">
                  <c:v>2019년
7월</c:v>
                </c:pt>
                <c:pt idx="2">
                  <c:v>2019년
12월</c:v>
                </c:pt>
                <c:pt idx="3">
                  <c:v>2020년
4월</c:v>
                </c:pt>
                <c:pt idx="4">
                  <c:v>2020년
6월</c:v>
                </c:pt>
                <c:pt idx="5">
                  <c:v>2020년
9월</c:v>
                </c:pt>
                <c:pt idx="6">
                  <c:v>2020년
11월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36.299999999999997</c:v>
                </c:pt>
                <c:pt idx="1">
                  <c:v>32.200000000000003</c:v>
                </c:pt>
                <c:pt idx="2">
                  <c:v>31.1</c:v>
                </c:pt>
                <c:pt idx="3" formatCode="###0.0">
                  <c:v>42.77152580256157</c:v>
                </c:pt>
                <c:pt idx="4" formatCode="###0.0">
                  <c:v>37.612724904786035</c:v>
                </c:pt>
                <c:pt idx="5" formatCode="###0.0">
                  <c:v>33.602092482699355</c:v>
                </c:pt>
                <c:pt idx="6" formatCode="###0.0">
                  <c:v>35.594908028493052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684-4A60-82AD-3AA2C3CF62DA}"/>
            </c:ext>
          </c:extLst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못할 것이다</c:v>
                </c:pt>
              </c:strCache>
            </c:strRef>
          </c:tx>
          <c:spPr>
            <a:ln w="19050" cap="rnd">
              <a:solidFill>
                <a:srgbClr val="F28A6A"/>
              </a:solidFill>
              <a:round/>
            </a:ln>
            <a:effectLst/>
          </c:spPr>
          <c:marker>
            <c:symbol val="triangle"/>
            <c:size val="5"/>
            <c:spPr>
              <a:solidFill>
                <a:schemeClr val="bg1"/>
              </a:solidFill>
              <a:ln w="19050">
                <a:solidFill>
                  <a:srgbClr val="F28A6A"/>
                </a:solidFill>
              </a:ln>
              <a:effectLst/>
            </c:spPr>
          </c:marker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rgbClr val="2973BD">
                          <a:alpha val="0"/>
                        </a:srgbClr>
                      </a:solidFill>
                    </a:ln>
                    <a:solidFill>
                      <a:schemeClr val="accent2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2019년
3월</c:v>
                </c:pt>
                <c:pt idx="1">
                  <c:v>2019년
7월</c:v>
                </c:pt>
                <c:pt idx="2">
                  <c:v>2019년
12월</c:v>
                </c:pt>
                <c:pt idx="3">
                  <c:v>2020년
4월</c:v>
                </c:pt>
                <c:pt idx="4">
                  <c:v>2020년
6월</c:v>
                </c:pt>
                <c:pt idx="5">
                  <c:v>2020년
9월</c:v>
                </c:pt>
                <c:pt idx="6">
                  <c:v>2020년
11월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13.6</c:v>
                </c:pt>
                <c:pt idx="1">
                  <c:v>12.2</c:v>
                </c:pt>
                <c:pt idx="2">
                  <c:v>10.3</c:v>
                </c:pt>
                <c:pt idx="3" formatCode="###0.0">
                  <c:v>10.246987136825592</c:v>
                </c:pt>
                <c:pt idx="4" formatCode="###0.0">
                  <c:v>16.121934898733752</c:v>
                </c:pt>
                <c:pt idx="5" formatCode="###0.0">
                  <c:v>14.374726686502786</c:v>
                </c:pt>
                <c:pt idx="6" formatCode="###0.0">
                  <c:v>11.910643398894136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684-4A60-82AD-3AA2C3CF62DA}"/>
            </c:ext>
          </c:extLst>
        </c:ser>
        <c:ser>
          <c:idx val="1"/>
          <c:order val="2"/>
          <c:tx>
            <c:strRef>
              <c:f>Sheet1!$D$1</c:f>
              <c:strCache>
                <c:ptCount val="1"/>
                <c:pt idx="0">
                  <c:v>비슷할 것이다</c:v>
                </c:pt>
              </c:strCache>
            </c:strRef>
          </c:tx>
          <c:spPr>
            <a:ln>
              <a:solidFill>
                <a:schemeClr val="bg1">
                  <a:lumMod val="75000"/>
                </a:schemeClr>
              </a:solidFill>
            </a:ln>
          </c:spPr>
          <c:marker>
            <c:spPr>
              <a:solidFill>
                <a:schemeClr val="bg1"/>
              </a:solidFill>
              <a:ln w="19050">
                <a:solidFill>
                  <a:schemeClr val="bg1">
                    <a:lumMod val="75000"/>
                  </a:schemeClr>
                </a:solidFill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>
                    <a:solidFill>
                      <a:schemeClr val="bg1">
                        <a:lumMod val="50000"/>
                      </a:schemeClr>
                    </a:solidFill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Sheet1!$A$2:$A$8</c:f>
              <c:strCache>
                <c:ptCount val="7"/>
                <c:pt idx="0">
                  <c:v>2019년
3월</c:v>
                </c:pt>
                <c:pt idx="1">
                  <c:v>2019년
7월</c:v>
                </c:pt>
                <c:pt idx="2">
                  <c:v>2019년
12월</c:v>
                </c:pt>
                <c:pt idx="3">
                  <c:v>2020년
4월</c:v>
                </c:pt>
                <c:pt idx="4">
                  <c:v>2020년
6월</c:v>
                </c:pt>
                <c:pt idx="5">
                  <c:v>2020년
9월</c:v>
                </c:pt>
                <c:pt idx="6">
                  <c:v>2020년
11월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  <c:pt idx="0">
                  <c:v>51.1</c:v>
                </c:pt>
                <c:pt idx="1">
                  <c:v>51.7</c:v>
                </c:pt>
                <c:pt idx="2">
                  <c:v>54.3</c:v>
                </c:pt>
                <c:pt idx="3" formatCode="###0.0">
                  <c:v>43.296745390989031</c:v>
                </c:pt>
                <c:pt idx="4" formatCode="###0.0">
                  <c:v>46.265340196480416</c:v>
                </c:pt>
                <c:pt idx="5" formatCode="###0.0">
                  <c:v>48.794293963716328</c:v>
                </c:pt>
                <c:pt idx="6" formatCode="###0.0">
                  <c:v>50.601010972631755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684-4A60-82AD-3AA2C3CF62DA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98414688"/>
        <c:axId val="298414272"/>
      </c:lineChart>
      <c:catAx>
        <c:axId val="298414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98414272"/>
        <c:crossesAt val="-10"/>
        <c:auto val="1"/>
        <c:lblAlgn val="ctr"/>
        <c:lblOffset val="100"/>
        <c:noMultiLvlLbl val="0"/>
      </c:catAx>
      <c:valAx>
        <c:axId val="298414272"/>
        <c:scaling>
          <c:orientation val="minMax"/>
          <c:max val="70"/>
          <c:min val="-10"/>
        </c:scaling>
        <c:delete val="0"/>
        <c:axPos val="l"/>
        <c:numFmt formatCode="General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98414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27193236714975844"/>
          <c:y val="4.6345487974805574E-2"/>
          <c:w val="0.70874396135265705"/>
          <c:h val="0.13581539168931736"/>
        </c:manualLayout>
      </c:layout>
      <c:overlay val="0"/>
      <c:txPr>
        <a:bodyPr/>
        <a:lstStyle/>
        <a:p>
          <a:pPr>
            <a:defRPr sz="1200" b="1"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324470310776371E-2"/>
          <c:y val="0.17362893077553279"/>
          <c:w val="0.95918140667199214"/>
          <c:h val="0.78789397466081723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긍정</c:v>
                </c:pt>
              </c:strCache>
            </c:strRef>
          </c:tx>
          <c:spPr>
            <a:ln w="19050" cap="rnd">
              <a:solidFill>
                <a:srgbClr val="2D9BA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19050">
                <a:solidFill>
                  <a:srgbClr val="2D9BA6"/>
                </a:solidFill>
              </a:ln>
              <a:effectLst/>
            </c:spPr>
          </c:marker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rgbClr val="2973BD">
                          <a:alpha val="0"/>
                        </a:srgbClr>
                      </a:solidFill>
                    </a:ln>
                    <a:solidFill>
                      <a:srgbClr val="2D9BA6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2019년
3월</c:v>
                </c:pt>
                <c:pt idx="1">
                  <c:v>2019년
7월</c:v>
                </c:pt>
                <c:pt idx="2">
                  <c:v>2019년
12월</c:v>
                </c:pt>
                <c:pt idx="3">
                  <c:v>2020년
4월</c:v>
                </c:pt>
                <c:pt idx="4">
                  <c:v>2020년
6월</c:v>
                </c:pt>
                <c:pt idx="5">
                  <c:v>2020년
9월</c:v>
                </c:pt>
                <c:pt idx="6">
                  <c:v>2020년
11월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50.1</c:v>
                </c:pt>
                <c:pt idx="1">
                  <c:v>50.3</c:v>
                </c:pt>
                <c:pt idx="2">
                  <c:v>57.9</c:v>
                </c:pt>
                <c:pt idx="3" formatCode="###0.0">
                  <c:v>58.387419014586584</c:v>
                </c:pt>
                <c:pt idx="4" formatCode="###0.0">
                  <c:v>59.914069895357223</c:v>
                </c:pt>
                <c:pt idx="5" formatCode="###0.0">
                  <c:v>53.149682627710149</c:v>
                </c:pt>
                <c:pt idx="6" formatCode="###0.0">
                  <c:v>55.295190804663939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20E-41F2-84CA-A51FC2511D81}"/>
            </c:ext>
          </c:extLst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부정</c:v>
                </c:pt>
              </c:strCache>
            </c:strRef>
          </c:tx>
          <c:spPr>
            <a:ln w="19050" cap="rnd">
              <a:solidFill>
                <a:srgbClr val="F28A6A"/>
              </a:solidFill>
              <a:round/>
            </a:ln>
            <a:effectLst/>
          </c:spPr>
          <c:marker>
            <c:symbol val="triangle"/>
            <c:size val="5"/>
            <c:spPr>
              <a:solidFill>
                <a:schemeClr val="bg1"/>
              </a:solidFill>
              <a:ln w="19050">
                <a:solidFill>
                  <a:srgbClr val="F28A6A"/>
                </a:solidFill>
              </a:ln>
              <a:effectLst/>
            </c:spPr>
          </c:marker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rgbClr val="2973BD">
                          <a:alpha val="0"/>
                        </a:srgbClr>
                      </a:solidFill>
                    </a:ln>
                    <a:solidFill>
                      <a:schemeClr val="accent2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2019년
3월</c:v>
                </c:pt>
                <c:pt idx="1">
                  <c:v>2019년
7월</c:v>
                </c:pt>
                <c:pt idx="2">
                  <c:v>2019년
12월</c:v>
                </c:pt>
                <c:pt idx="3">
                  <c:v>2020년
4월</c:v>
                </c:pt>
                <c:pt idx="4">
                  <c:v>2020년
6월</c:v>
                </c:pt>
                <c:pt idx="5">
                  <c:v>2020년
9월</c:v>
                </c:pt>
                <c:pt idx="6">
                  <c:v>2020년
11월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27</c:v>
                </c:pt>
                <c:pt idx="1">
                  <c:v>29.8</c:v>
                </c:pt>
                <c:pt idx="2">
                  <c:v>28.5</c:v>
                </c:pt>
                <c:pt idx="3" formatCode="###0.0">
                  <c:v>31.225056614068407</c:v>
                </c:pt>
                <c:pt idx="4" formatCode="###0.0">
                  <c:v>33.419983831464513</c:v>
                </c:pt>
                <c:pt idx="5" formatCode="###0.0">
                  <c:v>36.829765762822582</c:v>
                </c:pt>
                <c:pt idx="6" formatCode="###0.0">
                  <c:v>35.33836516908876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20E-41F2-84CA-A51FC2511D81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98414688"/>
        <c:axId val="298414272"/>
      </c:lineChart>
      <c:catAx>
        <c:axId val="298414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98414272"/>
        <c:crosses val="autoZero"/>
        <c:auto val="1"/>
        <c:lblAlgn val="ctr"/>
        <c:lblOffset val="100"/>
        <c:noMultiLvlLbl val="0"/>
      </c:catAx>
      <c:valAx>
        <c:axId val="29841427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98414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70349766061850971"/>
          <c:y val="4.6345487974805574E-2"/>
          <c:w val="0.24034767393206283"/>
          <c:h val="0.13581539168931736"/>
        </c:manualLayout>
      </c:layout>
      <c:overlay val="0"/>
      <c:txPr>
        <a:bodyPr/>
        <a:lstStyle/>
        <a:p>
          <a:pPr>
            <a:defRPr sz="1200" b="1"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324470310776371E-2"/>
          <c:y val="0.17362893077553279"/>
          <c:w val="0.95918140667199214"/>
          <c:h val="0.78789397466081723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긍정</c:v>
                </c:pt>
              </c:strCache>
            </c:strRef>
          </c:tx>
          <c:spPr>
            <a:ln w="19050" cap="rnd">
              <a:solidFill>
                <a:srgbClr val="2D9BA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19050">
                <a:solidFill>
                  <a:srgbClr val="2D9BA6"/>
                </a:solidFill>
              </a:ln>
              <a:effectLst/>
            </c:spPr>
          </c:marker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rgbClr val="2973BD">
                          <a:alpha val="0"/>
                        </a:srgbClr>
                      </a:solidFill>
                    </a:ln>
                    <a:solidFill>
                      <a:srgbClr val="2D9BA6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2019년
3월</c:v>
                </c:pt>
                <c:pt idx="1">
                  <c:v>2019년
7월</c:v>
                </c:pt>
                <c:pt idx="2">
                  <c:v>2019년
12월</c:v>
                </c:pt>
                <c:pt idx="3">
                  <c:v>2020년
4월</c:v>
                </c:pt>
                <c:pt idx="4">
                  <c:v>2020년
6월</c:v>
                </c:pt>
                <c:pt idx="5">
                  <c:v>2020년
9월</c:v>
                </c:pt>
                <c:pt idx="6">
                  <c:v>2020년
11월</c:v>
                </c:pt>
              </c:strCache>
            </c:strRef>
          </c:cat>
          <c:val>
            <c:numRef>
              <c:f>Sheet1!$B$2:$B$8</c:f>
              <c:numCache>
                <c:formatCode>0.0</c:formatCode>
                <c:ptCount val="7"/>
                <c:pt idx="0" formatCode="General">
                  <c:v>16.2</c:v>
                </c:pt>
                <c:pt idx="1">
                  <c:v>18</c:v>
                </c:pt>
                <c:pt idx="2">
                  <c:v>18.600000000000001</c:v>
                </c:pt>
                <c:pt idx="3">
                  <c:v>21.764934120354617</c:v>
                </c:pt>
                <c:pt idx="4" formatCode="###0.0">
                  <c:v>21.639982384709015</c:v>
                </c:pt>
                <c:pt idx="5" formatCode="###0.0">
                  <c:v>19.826676183178026</c:v>
                </c:pt>
                <c:pt idx="6" formatCode="###0.0">
                  <c:v>20.930930169910958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05E-42E7-B8CE-FF3B26E3BE9A}"/>
            </c:ext>
          </c:extLst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부정</c:v>
                </c:pt>
              </c:strCache>
            </c:strRef>
          </c:tx>
          <c:spPr>
            <a:ln w="19050" cap="rnd">
              <a:solidFill>
                <a:srgbClr val="F28A6A"/>
              </a:solidFill>
              <a:round/>
            </a:ln>
            <a:effectLst/>
          </c:spPr>
          <c:marker>
            <c:symbol val="triangle"/>
            <c:size val="5"/>
            <c:spPr>
              <a:solidFill>
                <a:schemeClr val="bg1"/>
              </a:solidFill>
              <a:ln w="19050">
                <a:solidFill>
                  <a:srgbClr val="F28A6A"/>
                </a:solidFill>
              </a:ln>
              <a:effectLst/>
            </c:spPr>
          </c:marker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rgbClr val="2973BD">
                          <a:alpha val="0"/>
                        </a:srgbClr>
                      </a:solidFill>
                    </a:ln>
                    <a:solidFill>
                      <a:schemeClr val="accent2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2019년
3월</c:v>
                </c:pt>
                <c:pt idx="1">
                  <c:v>2019년
7월</c:v>
                </c:pt>
                <c:pt idx="2">
                  <c:v>2019년
12월</c:v>
                </c:pt>
                <c:pt idx="3">
                  <c:v>2020년
4월</c:v>
                </c:pt>
                <c:pt idx="4">
                  <c:v>2020년
6월</c:v>
                </c:pt>
                <c:pt idx="5">
                  <c:v>2020년
9월</c:v>
                </c:pt>
                <c:pt idx="6">
                  <c:v>2020년
11월</c:v>
                </c:pt>
              </c:strCache>
            </c:strRef>
          </c:cat>
          <c:val>
            <c:numRef>
              <c:f>Sheet1!$C$2:$C$8</c:f>
              <c:numCache>
                <c:formatCode>0.0</c:formatCode>
                <c:ptCount val="7"/>
                <c:pt idx="0" formatCode="General">
                  <c:v>60.9</c:v>
                </c:pt>
                <c:pt idx="1">
                  <c:v>62.1</c:v>
                </c:pt>
                <c:pt idx="2">
                  <c:v>67.8</c:v>
                </c:pt>
                <c:pt idx="3">
                  <c:v>67.847541508300324</c:v>
                </c:pt>
                <c:pt idx="4" formatCode="###0.0">
                  <c:v>71.69407134211275</c:v>
                </c:pt>
                <c:pt idx="5" formatCode="###0.0">
                  <c:v>70.152772207354644</c:v>
                </c:pt>
                <c:pt idx="6" formatCode="###0.0">
                  <c:v>69.702625803841471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05E-42E7-B8CE-FF3B26E3BE9A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98414688"/>
        <c:axId val="298414272"/>
      </c:lineChart>
      <c:catAx>
        <c:axId val="298414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98414272"/>
        <c:crosses val="autoZero"/>
        <c:auto val="1"/>
        <c:lblAlgn val="ctr"/>
        <c:lblOffset val="100"/>
        <c:noMultiLvlLbl val="0"/>
      </c:catAx>
      <c:valAx>
        <c:axId val="298414272"/>
        <c:scaling>
          <c:orientation val="minMax"/>
          <c:max val="100"/>
        </c:scaling>
        <c:delete val="0"/>
        <c:axPos val="l"/>
        <c:numFmt formatCode="General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98414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70349766061850971"/>
          <c:y val="4.6345487974805574E-2"/>
          <c:w val="0.24034767393206283"/>
          <c:h val="0.13581539168931736"/>
        </c:manualLayout>
      </c:layout>
      <c:overlay val="0"/>
      <c:txPr>
        <a:bodyPr/>
        <a:lstStyle/>
        <a:p>
          <a:pPr>
            <a:defRPr sz="1200" b="1"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756372305888105E-2"/>
          <c:y val="0.16277813632112226"/>
          <c:w val="0.92042573324324606"/>
          <c:h val="0.79874450975663813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긍정</c:v>
                </c:pt>
              </c:strCache>
            </c:strRef>
          </c:tx>
          <c:spPr>
            <a:ln w="19050" cap="rnd">
              <a:solidFill>
                <a:srgbClr val="2D9BA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19050">
                <a:solidFill>
                  <a:srgbClr val="2D9BA6"/>
                </a:solidFill>
              </a:ln>
              <a:effectLst/>
            </c:spPr>
          </c:marker>
          <c:dLbls>
            <c:dLbl>
              <c:idx val="1"/>
              <c:layout>
                <c:manualLayout>
                  <c:x val="-2.4329616430148592E-2"/>
                  <c:y val="-6.176858277794491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A371-4754-AC87-611EC2270F53}"/>
                </c:ext>
              </c:extLst>
            </c:dLbl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rgbClr val="2973BD">
                          <a:alpha val="0"/>
                        </a:srgbClr>
                      </a:solidFill>
                    </a:ln>
                    <a:solidFill>
                      <a:srgbClr val="2D9BA6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2020년
4월</c:v>
                </c:pt>
                <c:pt idx="1">
                  <c:v>2020년
6월</c:v>
                </c:pt>
                <c:pt idx="2">
                  <c:v>2020년
9월</c:v>
                </c:pt>
                <c:pt idx="3">
                  <c:v>2020년
11월</c:v>
                </c:pt>
              </c:strCache>
            </c:strRef>
          </c:cat>
          <c:val>
            <c:numRef>
              <c:f>Sheet1!$B$2:$B$5</c:f>
              <c:numCache>
                <c:formatCode>###0.0</c:formatCode>
                <c:ptCount val="4"/>
                <c:pt idx="0">
                  <c:v>42.5</c:v>
                </c:pt>
                <c:pt idx="1">
                  <c:v>51.301364057204943</c:v>
                </c:pt>
                <c:pt idx="2">
                  <c:v>44.024336976464816</c:v>
                </c:pt>
                <c:pt idx="3">
                  <c:v>43.646332683133558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A371-4754-AC87-611EC2270F53}"/>
            </c:ext>
          </c:extLst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부정</c:v>
                </c:pt>
              </c:strCache>
            </c:strRef>
          </c:tx>
          <c:spPr>
            <a:ln w="19050" cap="rnd">
              <a:solidFill>
                <a:srgbClr val="F28A6A"/>
              </a:solidFill>
              <a:round/>
            </a:ln>
            <a:effectLst/>
          </c:spPr>
          <c:marker>
            <c:symbol val="triangle"/>
            <c:size val="5"/>
            <c:spPr>
              <a:solidFill>
                <a:schemeClr val="bg1"/>
              </a:solidFill>
              <a:ln w="19050">
                <a:solidFill>
                  <a:srgbClr val="F28A6A"/>
                </a:solidFill>
              </a:ln>
              <a:effectLst/>
            </c:spPr>
          </c:marker>
          <c:dLbls>
            <c:dLbl>
              <c:idx val="1"/>
              <c:layout>
                <c:manualLayout>
                  <c:x val="-2.7040425310971936E-2"/>
                  <c:y val="7.795887746100382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A371-4754-AC87-611EC2270F53}"/>
                </c:ext>
              </c:extLst>
            </c:dLbl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rgbClr val="2973BD">
                          <a:alpha val="0"/>
                        </a:srgbClr>
                      </a:solidFill>
                    </a:ln>
                    <a:solidFill>
                      <a:schemeClr val="accent2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2020년
4월</c:v>
                </c:pt>
                <c:pt idx="1">
                  <c:v>2020년
6월</c:v>
                </c:pt>
                <c:pt idx="2">
                  <c:v>2020년
9월</c:v>
                </c:pt>
                <c:pt idx="3">
                  <c:v>2020년
11월</c:v>
                </c:pt>
              </c:strCache>
            </c:strRef>
          </c:cat>
          <c:val>
            <c:numRef>
              <c:f>Sheet1!$C$2:$C$5</c:f>
              <c:numCache>
                <c:formatCode>###0.0</c:formatCode>
                <c:ptCount val="4"/>
                <c:pt idx="0">
                  <c:v>54.6</c:v>
                </c:pt>
                <c:pt idx="1">
                  <c:v>46.404825259009193</c:v>
                </c:pt>
                <c:pt idx="2">
                  <c:v>53.390168475943014</c:v>
                </c:pt>
                <c:pt idx="3">
                  <c:v>53.207509659307284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A371-4754-AC87-611EC2270F53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98414688"/>
        <c:axId val="298414272"/>
      </c:lineChart>
      <c:catAx>
        <c:axId val="298414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98414272"/>
        <c:crosses val="autoZero"/>
        <c:auto val="1"/>
        <c:lblAlgn val="ctr"/>
        <c:lblOffset val="100"/>
        <c:noMultiLvlLbl val="0"/>
      </c:catAx>
      <c:valAx>
        <c:axId val="298414272"/>
        <c:scaling>
          <c:orientation val="minMax"/>
          <c:max val="80"/>
          <c:min val="20"/>
        </c:scaling>
        <c:delete val="0"/>
        <c:axPos val="l"/>
        <c:numFmt formatCode="###0.0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98414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70542120153508625"/>
          <c:y val="1.7702593639053871E-2"/>
          <c:w val="0.25155356563684739"/>
          <c:h val="0.1214572161765464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ln>
                <a:solidFill>
                  <a:srgbClr val="2973B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907569994169766"/>
          <c:y val="4.85258762495255E-2"/>
          <c:w val="0.54184860011660463"/>
          <c:h val="0.90294824750094904"/>
        </c:manualLayout>
      </c:layout>
      <c:doughnutChart>
        <c:varyColors val="1"/>
        <c:ser>
          <c:idx val="0"/>
          <c:order val="0"/>
          <c:spPr>
            <a:ln w="9525"/>
          </c:spPr>
          <c:dPt>
            <c:idx val="0"/>
            <c:bubble3D val="0"/>
            <c:spPr>
              <a:solidFill>
                <a:srgbClr val="2D9BA6"/>
              </a:solidFill>
              <a:ln w="9525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815-4D50-8E39-6B7B7374CA71}"/>
              </c:ext>
            </c:extLst>
          </c:dPt>
          <c:dPt>
            <c:idx val="1"/>
            <c:bubble3D val="0"/>
            <c:spPr>
              <a:solidFill>
                <a:srgbClr val="6DC2D9"/>
              </a:solidFill>
              <a:ln w="9525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815-4D50-8E39-6B7B7374CA71}"/>
              </c:ext>
            </c:extLst>
          </c:dPt>
          <c:dPt>
            <c:idx val="2"/>
            <c:bubble3D val="0"/>
            <c:spPr>
              <a:solidFill>
                <a:srgbClr val="F7B7A3"/>
              </a:solidFill>
              <a:ln w="9525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815-4D50-8E39-6B7B7374CA71}"/>
              </c:ext>
            </c:extLst>
          </c:dPt>
          <c:dPt>
            <c:idx val="3"/>
            <c:bubble3D val="0"/>
            <c:spPr>
              <a:solidFill>
                <a:srgbClr val="F28A6A"/>
              </a:solidFill>
              <a:ln w="9525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815-4D50-8E39-6B7B7374CA71}"/>
              </c:ext>
            </c:extLst>
          </c:dPt>
          <c:dPt>
            <c:idx val="4"/>
            <c:bubble3D val="0"/>
            <c:spPr>
              <a:solidFill>
                <a:srgbClr val="D9D9D9"/>
              </a:solidFill>
              <a:ln w="9525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2815-4D50-8E39-6B7B7374CA71}"/>
              </c:ext>
            </c:extLst>
          </c:dPt>
          <c:dPt>
            <c:idx val="5"/>
            <c:bubble3D val="0"/>
            <c:spPr>
              <a:solidFill>
                <a:srgbClr val="D9D9D9"/>
              </a:solidFill>
              <a:ln w="9525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2815-4D50-8E39-6B7B7374CA71}"/>
              </c:ext>
            </c:extLst>
          </c:dPt>
          <c:dLbls>
            <c:dLbl>
              <c:idx val="0"/>
              <c:layout>
                <c:manualLayout>
                  <c:x val="1.6771001222170207E-2"/>
                  <c:y val="-6.986889953732484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2815-4D50-8E39-6B7B7374CA71}"/>
                </c:ext>
              </c:extLst>
            </c:dLbl>
            <c:dLbl>
              <c:idx val="4"/>
              <c:numFmt formatCode="#,##0.0_);[Red]\(#,##0.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0" i="0" u="none" strike="noStrike" kern="1200" baseline="0">
                      <a:ln>
                        <a:solidFill>
                          <a:schemeClr val="l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함초롬돋움" panose="020B0604000101010101" pitchFamily="50" charset="-127"/>
                      <a:ea typeface="함초롬돋움" panose="020B0604000101010101" pitchFamily="50" charset="-127"/>
                      <a:cs typeface="함초롬돋움" panose="020B0604000101010101" pitchFamily="50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9-2815-4D50-8E39-6B7B7374CA71}"/>
                </c:ext>
              </c:extLst>
            </c:dLbl>
            <c:dLbl>
              <c:idx val="5"/>
              <c:numFmt formatCode="#,##0.0_);[Red]\(#,##0.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ln>
                        <a:solidFill>
                          <a:schemeClr val="l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함초롬돋움" panose="020B0604000101010101" pitchFamily="50" charset="-127"/>
                      <a:ea typeface="함초롬돋움" panose="020B0604000101010101" pitchFamily="50" charset="-127"/>
                      <a:cs typeface="함초롬돋움" panose="020B0604000101010101" pitchFamily="50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B-2815-4D50-8E39-6B7B7374CA71}"/>
                </c:ext>
              </c:extLst>
            </c:dLbl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Sheet1!$A$1:$E$1</c:f>
              <c:strCache>
                <c:ptCount val="5"/>
                <c:pt idx="0">
                  <c:v>  ① 매우 잘하고 있다</c:v>
                </c:pt>
                <c:pt idx="1">
                  <c:v>  ② 잘하는 편이다</c:v>
                </c:pt>
                <c:pt idx="2">
                  <c:v>  ③ 못하는 편이다</c:v>
                </c:pt>
                <c:pt idx="3">
                  <c:v>  ④ 매우 못하고 있다</c:v>
                </c:pt>
                <c:pt idx="4">
                  <c:v>모름 / 무응답</c:v>
                </c:pt>
              </c:strCache>
            </c:strRef>
          </c:cat>
          <c:val>
            <c:numRef>
              <c:f>Sheet1!$A$2:$E$2</c:f>
              <c:numCache>
                <c:formatCode>###0.0</c:formatCode>
                <c:ptCount val="5"/>
                <c:pt idx="0">
                  <c:v>32.865275983300904</c:v>
                </c:pt>
                <c:pt idx="1">
                  <c:v>47.901448562983447</c:v>
                </c:pt>
                <c:pt idx="2">
                  <c:v>12.57632864832631</c:v>
                </c:pt>
                <c:pt idx="3">
                  <c:v>4.4648421897459203</c:v>
                </c:pt>
                <c:pt idx="4">
                  <c:v>2.1921046156435544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2815-4D50-8E39-6B7B7374CA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4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5867136978248089E-2"/>
          <c:y val="0.16011458733674414"/>
          <c:w val="0.94826572604350379"/>
          <c:h val="0.759628735251712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1순위</c:v>
                </c:pt>
              </c:strCache>
            </c:strRef>
          </c:tx>
          <c:spPr>
            <a:gradFill>
              <a:gsLst>
                <a:gs pos="49000">
                  <a:srgbClr val="2D9BA6"/>
                </a:gs>
                <a:gs pos="50000">
                  <a:srgbClr val="31A5B1"/>
                </a:gs>
              </a:gsLst>
              <a:lin ang="10800000" scaled="1"/>
            </a:gradFill>
            <a:ln>
              <a:solidFill>
                <a:schemeClr val="bg1"/>
              </a:solidFill>
            </a:ln>
            <a:effectLst/>
          </c:spPr>
          <c:invertIfNegative val="0"/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A16E-4F6C-A40E-2309DB5DC49D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A16E-4F6C-A40E-2309DB5DC49D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A16E-4F6C-A40E-2309DB5DC49D}"/>
              </c:ext>
            </c:extLst>
          </c:dPt>
          <c:dPt>
            <c:idx val="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A16E-4F6C-A40E-2309DB5DC49D}"/>
              </c:ext>
            </c:extLst>
          </c:dPt>
          <c:dLbls>
            <c:dLbl>
              <c:idx val="9"/>
              <c:layout>
                <c:manualLayout>
                  <c:x val="-7.0546737213403876E-3"/>
                  <c:y val="2.821363273847739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16E-4F6C-A40E-2309DB5DC49D}"/>
                </c:ext>
              </c:extLst>
            </c:dLbl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인천시 발송 문자 메시지</c:v>
                </c:pt>
                <c:pt idx="1">
                  <c:v>TV / 라디오 / 신문 등 일반 대중매체</c:v>
                </c:pt>
                <c:pt idx="2">
                  <c:v>일반 인터넷 포털사이트 / 카페 / 블러그 등</c:v>
                </c:pt>
                <c:pt idx="3">
                  <c:v>인천시 SNS 매체</c:v>
                </c:pt>
                <c:pt idx="4">
                  <c:v>인천시 야외 광고판 / 현수막 / 실내 게시물 / 포스터</c:v>
                </c:pt>
                <c:pt idx="5">
                  <c:v>인천시 온라인 시정소식지</c:v>
                </c:pt>
                <c:pt idx="6">
                  <c:v>인천시 오프라인 지면 매체</c:v>
                </c:pt>
                <c:pt idx="7">
                  <c:v>인천시 120 등 상담전화나 민원실 직접 방문</c:v>
                </c:pt>
                <c:pt idx="8">
                  <c:v>모름/ 무응답</c:v>
                </c:pt>
              </c:strCache>
            </c:strRef>
          </c:cat>
          <c:val>
            <c:numRef>
              <c:f>Sheet1!$B$2:$B$10</c:f>
              <c:numCache>
                <c:formatCode>###0.0</c:formatCode>
                <c:ptCount val="9"/>
                <c:pt idx="0">
                  <c:v>44.17063837647158</c:v>
                </c:pt>
                <c:pt idx="1">
                  <c:v>22.05573331881175</c:v>
                </c:pt>
                <c:pt idx="2">
                  <c:v>12.348221152204479</c:v>
                </c:pt>
                <c:pt idx="3">
                  <c:v>10.240907440860109</c:v>
                </c:pt>
                <c:pt idx="4">
                  <c:v>3.3602142701079347</c:v>
                </c:pt>
                <c:pt idx="5">
                  <c:v>4.387165037651517</c:v>
                </c:pt>
                <c:pt idx="6">
                  <c:v>0.87778717020405139</c:v>
                </c:pt>
                <c:pt idx="7">
                  <c:v>1.5514022431106858</c:v>
                </c:pt>
                <c:pt idx="8">
                  <c:v>1.0079309905780511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16E-4F6C-A40E-2309DB5DC49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1+2순위</c:v>
                </c:pt>
              </c:strCache>
            </c:strRef>
          </c:tx>
          <c:spPr>
            <a:gradFill>
              <a:gsLst>
                <a:gs pos="49000">
                  <a:srgbClr val="6DC2D9"/>
                </a:gs>
                <a:gs pos="50000">
                  <a:srgbClr val="7EC9DE"/>
                </a:gs>
              </a:gsLst>
              <a:lin ang="10800000" scaled="1"/>
            </a:gradFill>
            <a:ln>
              <a:solidFill>
                <a:schemeClr val="bg1"/>
              </a:solidFill>
            </a:ln>
            <a:effectLst/>
          </c:spPr>
          <c:invertIfNegative val="0"/>
          <c:dLbls>
            <c:dLbl>
              <c:idx val="9"/>
              <c:layout>
                <c:manualLayout>
                  <c:x val="7.0546737213403876E-3"/>
                  <c:y val="2.116022455385804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A16E-4F6C-A40E-2309DB5DC49D}"/>
                </c:ext>
              </c:extLst>
            </c:dLbl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tx1">
                          <a:lumMod val="85000"/>
                          <a:lumOff val="15000"/>
                          <a:alpha val="0"/>
                        </a:scheme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인천시 발송 문자 메시지</c:v>
                </c:pt>
                <c:pt idx="1">
                  <c:v>TV / 라디오 / 신문 등 일반 대중매체</c:v>
                </c:pt>
                <c:pt idx="2">
                  <c:v>일반 인터넷 포털사이트 / 카페 / 블러그 등</c:v>
                </c:pt>
                <c:pt idx="3">
                  <c:v>인천시 SNS 매체</c:v>
                </c:pt>
                <c:pt idx="4">
                  <c:v>인천시 야외 광고판 / 현수막 / 실내 게시물 / 포스터</c:v>
                </c:pt>
                <c:pt idx="5">
                  <c:v>인천시 온라인 시정소식지</c:v>
                </c:pt>
                <c:pt idx="6">
                  <c:v>인천시 오프라인 지면 매체</c:v>
                </c:pt>
                <c:pt idx="7">
                  <c:v>인천시 120 등 상담전화나 민원실 직접 방문</c:v>
                </c:pt>
                <c:pt idx="8">
                  <c:v>모름/ 무응답</c:v>
                </c:pt>
              </c:strCache>
            </c:strRef>
          </c:cat>
          <c:val>
            <c:numRef>
              <c:f>Sheet1!$C$2:$C$10</c:f>
              <c:numCache>
                <c:formatCode>###0.0</c:formatCode>
                <c:ptCount val="9"/>
                <c:pt idx="0">
                  <c:v>66.253165286834005</c:v>
                </c:pt>
                <c:pt idx="1">
                  <c:v>39.801781734414767</c:v>
                </c:pt>
                <c:pt idx="2">
                  <c:v>27.460673132919965</c:v>
                </c:pt>
                <c:pt idx="3">
                  <c:v>22.446192106748367</c:v>
                </c:pt>
                <c:pt idx="4">
                  <c:v>9.0910396937980895</c:v>
                </c:pt>
                <c:pt idx="5">
                  <c:v>9.0028215669256362</c:v>
                </c:pt>
                <c:pt idx="6">
                  <c:v>3.1995078663914023</c:v>
                </c:pt>
                <c:pt idx="7">
                  <c:v>2.7655903376248694</c:v>
                </c:pt>
                <c:pt idx="8">
                  <c:v>1.0079309905780511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A16E-4F6C-A40E-2309DB5DC49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278014912"/>
        <c:axId val="326670496"/>
      </c:barChart>
      <c:catAx>
        <c:axId val="278014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326670496"/>
        <c:crosses val="autoZero"/>
        <c:auto val="1"/>
        <c:lblAlgn val="ctr"/>
        <c:lblOffset val="100"/>
        <c:noMultiLvlLbl val="0"/>
      </c:catAx>
      <c:valAx>
        <c:axId val="326670496"/>
        <c:scaling>
          <c:orientation val="minMax"/>
        </c:scaling>
        <c:delete val="0"/>
        <c:axPos val="l"/>
        <c:numFmt formatCode="###0.0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780149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79422442565049745"/>
          <c:y val="4.2320449107716096E-2"/>
          <c:w val="0.17815902641799405"/>
          <c:h val="0.1104036104563721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907569994169766"/>
          <c:y val="4.85258762495255E-2"/>
          <c:w val="0.54184860011660463"/>
          <c:h val="0.90294824750094904"/>
        </c:manualLayout>
      </c:layout>
      <c:doughnutChart>
        <c:varyColors val="1"/>
        <c:ser>
          <c:idx val="0"/>
          <c:order val="0"/>
          <c:spPr>
            <a:ln w="9525"/>
          </c:spPr>
          <c:dPt>
            <c:idx val="0"/>
            <c:bubble3D val="0"/>
            <c:spPr>
              <a:solidFill>
                <a:srgbClr val="2D9BA6"/>
              </a:solidFill>
              <a:ln w="9525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846-4FC3-A2B8-23E1435832D2}"/>
              </c:ext>
            </c:extLst>
          </c:dPt>
          <c:dPt>
            <c:idx val="1"/>
            <c:bubble3D val="0"/>
            <c:spPr>
              <a:solidFill>
                <a:srgbClr val="6DC2D9"/>
              </a:solidFill>
              <a:ln w="9525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846-4FC3-A2B8-23E1435832D2}"/>
              </c:ext>
            </c:extLst>
          </c:dPt>
          <c:dPt>
            <c:idx val="2"/>
            <c:bubble3D val="0"/>
            <c:spPr>
              <a:solidFill>
                <a:srgbClr val="F7B7A3"/>
              </a:solidFill>
              <a:ln w="9525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8846-4FC3-A2B8-23E1435832D2}"/>
              </c:ext>
            </c:extLst>
          </c:dPt>
          <c:dPt>
            <c:idx val="3"/>
            <c:bubble3D val="0"/>
            <c:spPr>
              <a:solidFill>
                <a:srgbClr val="F28A6A"/>
              </a:solidFill>
              <a:ln w="9525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8846-4FC3-A2B8-23E1435832D2}"/>
              </c:ext>
            </c:extLst>
          </c:dPt>
          <c:dPt>
            <c:idx val="4"/>
            <c:bubble3D val="0"/>
            <c:spPr>
              <a:solidFill>
                <a:srgbClr val="D9D9D9"/>
              </a:solidFill>
              <a:ln w="9525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8846-4FC3-A2B8-23E1435832D2}"/>
              </c:ext>
            </c:extLst>
          </c:dPt>
          <c:dPt>
            <c:idx val="5"/>
            <c:bubble3D val="0"/>
            <c:spPr>
              <a:solidFill>
                <a:srgbClr val="D9D9D9"/>
              </a:solidFill>
              <a:ln w="9525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8846-4FC3-A2B8-23E1435832D2}"/>
              </c:ext>
            </c:extLst>
          </c:dPt>
          <c:dLbls>
            <c:dLbl>
              <c:idx val="0"/>
              <c:layout>
                <c:manualLayout>
                  <c:x val="1.6771001222170207E-2"/>
                  <c:y val="-6.986889953732484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8846-4FC3-A2B8-23E1435832D2}"/>
                </c:ext>
              </c:extLst>
            </c:dLbl>
            <c:dLbl>
              <c:idx val="4"/>
              <c:numFmt formatCode="#,##0.0_);[Red]\(#,##0.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0" i="0" u="none" strike="noStrike" kern="1200" baseline="0">
                      <a:ln>
                        <a:solidFill>
                          <a:schemeClr val="l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함초롬돋움" panose="020B0604000101010101" pitchFamily="50" charset="-127"/>
                      <a:ea typeface="함초롬돋움" panose="020B0604000101010101" pitchFamily="50" charset="-127"/>
                      <a:cs typeface="함초롬돋움" panose="020B0604000101010101" pitchFamily="50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9-8846-4FC3-A2B8-23E1435832D2}"/>
                </c:ext>
              </c:extLst>
            </c:dLbl>
            <c:dLbl>
              <c:idx val="5"/>
              <c:numFmt formatCode="#,##0.0_);[Red]\(#,##0.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ln>
                        <a:solidFill>
                          <a:schemeClr val="l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함초롬돋움" panose="020B0604000101010101" pitchFamily="50" charset="-127"/>
                      <a:ea typeface="함초롬돋움" panose="020B0604000101010101" pitchFamily="50" charset="-127"/>
                      <a:cs typeface="함초롬돋움" panose="020B0604000101010101" pitchFamily="50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B-8846-4FC3-A2B8-23E1435832D2}"/>
                </c:ext>
              </c:extLst>
            </c:dLbl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Sheet1!$A$1:$E$1</c:f>
              <c:strCache>
                <c:ptCount val="5"/>
                <c:pt idx="0">
                  <c:v>  ① 매우 잘하고 있다</c:v>
                </c:pt>
                <c:pt idx="1">
                  <c:v>  ② 잘하는 편이다</c:v>
                </c:pt>
                <c:pt idx="2">
                  <c:v>  ③ 못하는 편이다</c:v>
                </c:pt>
                <c:pt idx="3">
                  <c:v>  ④ 매우 못하고 있다</c:v>
                </c:pt>
                <c:pt idx="4">
                  <c:v>모름 / 무응답</c:v>
                </c:pt>
              </c:strCache>
            </c:strRef>
          </c:cat>
          <c:val>
            <c:numRef>
              <c:f>Sheet1!$A$2:$E$2</c:f>
              <c:numCache>
                <c:formatCode>###0.0</c:formatCode>
                <c:ptCount val="5"/>
                <c:pt idx="0">
                  <c:v>12.235400839547246</c:v>
                </c:pt>
                <c:pt idx="1">
                  <c:v>35.66383877133773</c:v>
                </c:pt>
                <c:pt idx="2">
                  <c:v>33.765511924223148</c:v>
                </c:pt>
                <c:pt idx="3">
                  <c:v>10.162383153228237</c:v>
                </c:pt>
                <c:pt idx="4">
                  <c:v>8.1728653116637151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8846-4FC3-A2B8-23E1435832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4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907569994169766"/>
          <c:y val="4.85258762495255E-2"/>
          <c:w val="0.54184860011660463"/>
          <c:h val="0.90294824750094904"/>
        </c:manualLayout>
      </c:layout>
      <c:doughnutChart>
        <c:varyColors val="1"/>
        <c:ser>
          <c:idx val="0"/>
          <c:order val="0"/>
          <c:spPr>
            <a:ln w="9525"/>
          </c:spPr>
          <c:dPt>
            <c:idx val="0"/>
            <c:bubble3D val="0"/>
            <c:spPr>
              <a:solidFill>
                <a:srgbClr val="2D9BA6"/>
              </a:solidFill>
              <a:ln w="9525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25B-46BD-9040-A902649C8112}"/>
              </c:ext>
            </c:extLst>
          </c:dPt>
          <c:dPt>
            <c:idx val="1"/>
            <c:bubble3D val="0"/>
            <c:spPr>
              <a:solidFill>
                <a:srgbClr val="6DC2D9"/>
              </a:solidFill>
              <a:ln w="9525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25B-46BD-9040-A902649C8112}"/>
              </c:ext>
            </c:extLst>
          </c:dPt>
          <c:dPt>
            <c:idx val="2"/>
            <c:bubble3D val="0"/>
            <c:spPr>
              <a:solidFill>
                <a:srgbClr val="F7B7A3"/>
              </a:solidFill>
              <a:ln w="9525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825B-46BD-9040-A902649C8112}"/>
              </c:ext>
            </c:extLst>
          </c:dPt>
          <c:dPt>
            <c:idx val="3"/>
            <c:bubble3D val="0"/>
            <c:spPr>
              <a:solidFill>
                <a:srgbClr val="F28A6A"/>
              </a:solidFill>
              <a:ln w="9525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825B-46BD-9040-A902649C8112}"/>
              </c:ext>
            </c:extLst>
          </c:dPt>
          <c:dPt>
            <c:idx val="4"/>
            <c:bubble3D val="0"/>
            <c:spPr>
              <a:solidFill>
                <a:srgbClr val="D9D9D9"/>
              </a:solidFill>
              <a:ln w="9525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825B-46BD-9040-A902649C8112}"/>
              </c:ext>
            </c:extLst>
          </c:dPt>
          <c:dPt>
            <c:idx val="5"/>
            <c:bubble3D val="0"/>
            <c:spPr>
              <a:solidFill>
                <a:srgbClr val="D9D9D9"/>
              </a:solidFill>
              <a:ln w="9525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825B-46BD-9040-A902649C8112}"/>
              </c:ext>
            </c:extLst>
          </c:dPt>
          <c:dLbls>
            <c:dLbl>
              <c:idx val="0"/>
              <c:layout>
                <c:manualLayout>
                  <c:x val="1.6771001222170207E-2"/>
                  <c:y val="-6.986889953732484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825B-46BD-9040-A902649C8112}"/>
                </c:ext>
              </c:extLst>
            </c:dLbl>
            <c:dLbl>
              <c:idx val="4"/>
              <c:numFmt formatCode="#,##0.0_);[Red]\(#,##0.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0" i="0" u="none" strike="noStrike" kern="1200" baseline="0">
                      <a:ln>
                        <a:solidFill>
                          <a:schemeClr val="l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함초롬돋움" panose="020B0604000101010101" pitchFamily="50" charset="-127"/>
                      <a:ea typeface="함초롬돋움" panose="020B0604000101010101" pitchFamily="50" charset="-127"/>
                      <a:cs typeface="함초롬돋움" panose="020B0604000101010101" pitchFamily="50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9-825B-46BD-9040-A902649C8112}"/>
                </c:ext>
              </c:extLst>
            </c:dLbl>
            <c:dLbl>
              <c:idx val="5"/>
              <c:numFmt formatCode="#,##0.0_);[Red]\(#,##0.0\)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ln>
                        <a:solidFill>
                          <a:schemeClr val="lt1"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함초롬돋움" panose="020B0604000101010101" pitchFamily="50" charset="-127"/>
                      <a:ea typeface="함초롬돋움" panose="020B0604000101010101" pitchFamily="50" charset="-127"/>
                      <a:cs typeface="함초롬돋움" panose="020B0604000101010101" pitchFamily="50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B-825B-46BD-9040-A902649C8112}"/>
                </c:ext>
              </c:extLst>
            </c:dLbl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Sheet1!$A$1:$E$1</c:f>
              <c:strCache>
                <c:ptCount val="5"/>
                <c:pt idx="0">
                  <c:v>  ① 매우 잘하고 있다</c:v>
                </c:pt>
                <c:pt idx="1">
                  <c:v>  ② 잘하는 편이다</c:v>
                </c:pt>
                <c:pt idx="2">
                  <c:v>  ③ 못하는 편이다</c:v>
                </c:pt>
                <c:pt idx="3">
                  <c:v>  ④ 매우 못하고 있다</c:v>
                </c:pt>
                <c:pt idx="4">
                  <c:v>모름 / 무응답</c:v>
                </c:pt>
              </c:strCache>
            </c:strRef>
          </c:cat>
          <c:val>
            <c:numRef>
              <c:f>Sheet1!$A$2:$E$2</c:f>
              <c:numCache>
                <c:formatCode>###0.0</c:formatCode>
                <c:ptCount val="5"/>
                <c:pt idx="0">
                  <c:v>2.4576216392303398</c:v>
                </c:pt>
                <c:pt idx="1">
                  <c:v>47.43656655630695</c:v>
                </c:pt>
                <c:pt idx="2">
                  <c:v>37.358722944227267</c:v>
                </c:pt>
                <c:pt idx="3">
                  <c:v>8.4443799029824262</c:v>
                </c:pt>
                <c:pt idx="4">
                  <c:v>4.30270895725325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825B-46BD-9040-A902649C811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4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5867136978248089E-2"/>
          <c:y val="3.1317591481642898E-2"/>
          <c:w val="0.93731705538371901"/>
          <c:h val="0.91830130614886052"/>
        </c:manualLayout>
      </c:layout>
      <c:barChart>
        <c:barDir val="bar"/>
        <c:grouping val="clustered"/>
        <c:varyColors val="0"/>
        <c:ser>
          <c:idx val="0"/>
          <c:order val="0"/>
          <c:spPr>
            <a:gradFill>
              <a:gsLst>
                <a:gs pos="49000">
                  <a:srgbClr val="F28A6A"/>
                </a:gs>
                <a:gs pos="53000">
                  <a:srgbClr val="F49678"/>
                </a:gs>
              </a:gsLst>
              <a:lin ang="16200000" scaled="0"/>
            </a:gradFill>
            <a:ln>
              <a:solidFill>
                <a:schemeClr val="bg1"/>
              </a:solidFill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646F-4589-B288-DF20D3C9614C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646F-4589-B288-DF20D3C9614C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646F-4589-B288-DF20D3C9614C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646F-4589-B288-DF20D3C9614C}"/>
              </c:ext>
            </c:extLst>
          </c:dPt>
          <c:dPt>
            <c:idx val="4"/>
            <c:invertIfNegative val="0"/>
            <c:bubble3D val="0"/>
            <c:spPr>
              <a:gradFill>
                <a:gsLst>
                  <a:gs pos="49000">
                    <a:srgbClr val="D9D9D9"/>
                  </a:gs>
                  <a:gs pos="53000">
                    <a:srgbClr val="E0E0E0"/>
                  </a:gs>
                </a:gsLst>
                <a:lin ang="16200000" scaled="0"/>
              </a:gra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646F-4589-B288-DF20D3C9614C}"/>
              </c:ext>
            </c:extLst>
          </c:dPt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Sheet1!$A$1:$E$1</c:f>
              <c:strCache>
                <c:ptCount val="5"/>
                <c:pt idx="0">
                  <c:v>소통</c:v>
                </c:pt>
                <c:pt idx="1">
                  <c:v>혁신</c:v>
                </c:pt>
                <c:pt idx="2">
                  <c:v>협치</c:v>
                </c:pt>
                <c:pt idx="3">
                  <c:v>정의</c:v>
                </c:pt>
                <c:pt idx="4">
                  <c:v>모름/ 무응답</c:v>
                </c:pt>
              </c:strCache>
            </c:strRef>
          </c:cat>
          <c:val>
            <c:numRef>
              <c:f>Sheet1!$A$2:$E$2</c:f>
              <c:numCache>
                <c:formatCode>###0.0</c:formatCode>
                <c:ptCount val="5"/>
                <c:pt idx="0">
                  <c:v>31.686073360442613</c:v>
                </c:pt>
                <c:pt idx="1">
                  <c:v>26.796245822203286</c:v>
                </c:pt>
                <c:pt idx="2">
                  <c:v>11.412054457358229</c:v>
                </c:pt>
                <c:pt idx="3">
                  <c:v>13.014861341650411</c:v>
                </c:pt>
                <c:pt idx="4">
                  <c:v>17.090765018345671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646F-4589-B288-DF20D3C9614C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70"/>
        <c:axId val="278014912"/>
        <c:axId val="326670496"/>
      </c:barChart>
      <c:catAx>
        <c:axId val="27801491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326670496"/>
        <c:crossesAt val="0"/>
        <c:auto val="1"/>
        <c:lblAlgn val="ctr"/>
        <c:lblOffset val="100"/>
        <c:noMultiLvlLbl val="0"/>
      </c:catAx>
      <c:valAx>
        <c:axId val="326670496"/>
        <c:scaling>
          <c:orientation val="minMax"/>
          <c:max val="40"/>
          <c:min val="0"/>
        </c:scaling>
        <c:delete val="0"/>
        <c:axPos val="t"/>
        <c:numFmt formatCode="###0.0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78014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5867136978248089E-2"/>
          <c:y val="3.1317591481642898E-2"/>
          <c:w val="0.93731705538371901"/>
          <c:h val="0.91830130614886052"/>
        </c:manualLayout>
      </c:layout>
      <c:barChart>
        <c:barDir val="bar"/>
        <c:grouping val="clustered"/>
        <c:varyColors val="0"/>
        <c:ser>
          <c:idx val="0"/>
          <c:order val="0"/>
          <c:spPr>
            <a:gradFill>
              <a:gsLst>
                <a:gs pos="49000">
                  <a:srgbClr val="2D9BA6"/>
                </a:gs>
                <a:gs pos="50000">
                  <a:srgbClr val="31A5B1"/>
                </a:gs>
              </a:gsLst>
              <a:lin ang="16200000" scaled="0"/>
            </a:gradFill>
            <a:ln>
              <a:solidFill>
                <a:schemeClr val="bg1"/>
              </a:solidFill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16B9-4A33-BCE9-BEF2DECC10B2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16B9-4A33-BCE9-BEF2DECC10B2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16B9-4A33-BCE9-BEF2DECC10B2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16B9-4A33-BCE9-BEF2DECC10B2}"/>
              </c:ext>
            </c:extLst>
          </c:dPt>
          <c:dPt>
            <c:idx val="4"/>
            <c:invertIfNegative val="0"/>
            <c:bubble3D val="0"/>
            <c:spPr>
              <a:gradFill>
                <a:gsLst>
                  <a:gs pos="49000">
                    <a:srgbClr val="D9D9D9"/>
                  </a:gs>
                  <a:gs pos="50000">
                    <a:srgbClr val="E0E0E0"/>
                  </a:gs>
                </a:gsLst>
                <a:lin ang="16200000" scaled="0"/>
              </a:gra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6B9-4A33-BCE9-BEF2DECC10B2}"/>
              </c:ext>
            </c:extLst>
          </c:dPt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Sheet1!$A$1:$E$1</c:f>
              <c:strCache>
                <c:ptCount val="5"/>
                <c:pt idx="0">
                  <c:v>소통</c:v>
                </c:pt>
                <c:pt idx="1">
                  <c:v>혁신</c:v>
                </c:pt>
                <c:pt idx="2">
                  <c:v>협치</c:v>
                </c:pt>
                <c:pt idx="3">
                  <c:v>정의</c:v>
                </c:pt>
                <c:pt idx="4">
                  <c:v>모름/ 무응답</c:v>
                </c:pt>
              </c:strCache>
            </c:strRef>
          </c:cat>
          <c:val>
            <c:numRef>
              <c:f>Sheet1!$A$2:$E$2</c:f>
              <c:numCache>
                <c:formatCode>###0.0</c:formatCode>
                <c:ptCount val="5"/>
                <c:pt idx="0">
                  <c:v>26.795126561533973</c:v>
                </c:pt>
                <c:pt idx="1">
                  <c:v>17.644378287956215</c:v>
                </c:pt>
                <c:pt idx="2">
                  <c:v>13.080018055567354</c:v>
                </c:pt>
                <c:pt idx="3">
                  <c:v>11.279208081683674</c:v>
                </c:pt>
                <c:pt idx="4">
                  <c:v>31.201269013258958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16B9-4A33-BCE9-BEF2DECC10B2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70"/>
        <c:axId val="278014912"/>
        <c:axId val="326670496"/>
      </c:barChart>
      <c:catAx>
        <c:axId val="278014912"/>
        <c:scaling>
          <c:orientation val="maxMin"/>
        </c:scaling>
        <c:delete val="0"/>
        <c:axPos val="r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326670496"/>
        <c:crossesAt val="0"/>
        <c:auto val="1"/>
        <c:lblAlgn val="ctr"/>
        <c:lblOffset val="100"/>
        <c:noMultiLvlLbl val="0"/>
      </c:catAx>
      <c:valAx>
        <c:axId val="326670496"/>
        <c:scaling>
          <c:orientation val="maxMin"/>
          <c:max val="40"/>
          <c:min val="0"/>
        </c:scaling>
        <c:delete val="0"/>
        <c:axPos val="t"/>
        <c:numFmt formatCode="###0.0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78014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5867136978248089E-2"/>
          <c:y val="3.1317591481642898E-2"/>
          <c:w val="0.93731705538371901"/>
          <c:h val="0.93197485817889736"/>
        </c:manualLayout>
      </c:layout>
      <c:barChart>
        <c:barDir val="bar"/>
        <c:grouping val="clustered"/>
        <c:varyColors val="0"/>
        <c:ser>
          <c:idx val="0"/>
          <c:order val="0"/>
          <c:spPr>
            <a:gradFill>
              <a:gsLst>
                <a:gs pos="49000">
                  <a:srgbClr val="F28A6A"/>
                </a:gs>
                <a:gs pos="50000">
                  <a:srgbClr val="F49678"/>
                </a:gs>
              </a:gsLst>
              <a:lin ang="16200000" scaled="0"/>
            </a:gradFill>
            <a:ln>
              <a:solidFill>
                <a:schemeClr val="bg1"/>
              </a:solidFill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BD2D-449D-BBFE-ADA989D472D6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BD2D-449D-BBFE-ADA989D472D6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BD2D-449D-BBFE-ADA989D472D6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BD2D-449D-BBFE-ADA989D472D6}"/>
              </c:ext>
            </c:extLst>
          </c:dPt>
          <c:dPt>
            <c:idx val="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4-BD2D-449D-BBFE-ADA989D472D6}"/>
              </c:ext>
            </c:extLst>
          </c:dPt>
          <c:dPt>
            <c:idx val="5"/>
            <c:invertIfNegative val="0"/>
            <c:bubble3D val="0"/>
            <c:spPr>
              <a:gradFill>
                <a:gsLst>
                  <a:gs pos="49000">
                    <a:srgbClr val="D9D9D9"/>
                  </a:gs>
                  <a:gs pos="50000">
                    <a:srgbClr val="E0E0E0"/>
                  </a:gs>
                </a:gsLst>
                <a:lin ang="16200000" scaled="0"/>
              </a:gra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BD2D-449D-BBFE-ADA989D472D6}"/>
              </c:ext>
            </c:extLst>
          </c:dPt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Sheet1!$A$1:$F$1</c:f>
              <c:strCache>
                <c:ptCount val="6"/>
                <c:pt idx="0">
                  <c:v>복지와 생활여건 향상으로 삶이 행복한 인천</c:v>
                </c:pt>
                <c:pt idx="1">
                  <c:v>시민과 함께하는 참여 증진 시정</c:v>
                </c:pt>
                <c:pt idx="2">
                  <c:v>더불어 잘사는 인천 균형 발전</c:v>
                </c:pt>
                <c:pt idx="3">
                  <c:v>동북아 평화 번영의 중심 인천</c:v>
                </c:pt>
                <c:pt idx="4">
                  <c:v>경제 / 일자리를 통한 인천의 지속적 성장</c:v>
                </c:pt>
                <c:pt idx="5">
                  <c:v>모름/ 무응답</c:v>
                </c:pt>
              </c:strCache>
            </c:strRef>
          </c:cat>
          <c:val>
            <c:numRef>
              <c:f>Sheet1!$A$2:$F$2</c:f>
              <c:numCache>
                <c:formatCode>###0.0</c:formatCode>
                <c:ptCount val="6"/>
                <c:pt idx="0">
                  <c:v>20.94882427726926</c:v>
                </c:pt>
                <c:pt idx="1">
                  <c:v>10.624193637698982</c:v>
                </c:pt>
                <c:pt idx="2">
                  <c:v>17.288111813116995</c:v>
                </c:pt>
                <c:pt idx="3">
                  <c:v>13.806961561295861</c:v>
                </c:pt>
                <c:pt idx="4">
                  <c:v>32.946915817849806</c:v>
                </c:pt>
                <c:pt idx="5">
                  <c:v>4.3849928927692847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BD2D-449D-BBFE-ADA989D472D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70"/>
        <c:axId val="278014912"/>
        <c:axId val="326670496"/>
      </c:barChart>
      <c:catAx>
        <c:axId val="27801491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326670496"/>
        <c:crossesAt val="0"/>
        <c:auto val="1"/>
        <c:lblAlgn val="ctr"/>
        <c:lblOffset val="100"/>
        <c:noMultiLvlLbl val="0"/>
      </c:catAx>
      <c:valAx>
        <c:axId val="326670496"/>
        <c:scaling>
          <c:orientation val="minMax"/>
          <c:max val="40"/>
          <c:min val="0"/>
        </c:scaling>
        <c:delete val="0"/>
        <c:axPos val="t"/>
        <c:numFmt formatCode="###0.0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78014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5867136978248089E-2"/>
          <c:y val="3.1317458557230698E-2"/>
          <c:w val="0.93731705538371901"/>
          <c:h val="0.93197485817889736"/>
        </c:manualLayout>
      </c:layout>
      <c:barChart>
        <c:barDir val="bar"/>
        <c:grouping val="clustered"/>
        <c:varyColors val="0"/>
        <c:ser>
          <c:idx val="0"/>
          <c:order val="0"/>
          <c:spPr>
            <a:gradFill>
              <a:gsLst>
                <a:gs pos="49000">
                  <a:srgbClr val="2D9BA6"/>
                </a:gs>
                <a:gs pos="50000">
                  <a:srgbClr val="31A5B1"/>
                </a:gs>
              </a:gsLst>
              <a:lin ang="16200000" scaled="0"/>
            </a:gradFill>
            <a:ln>
              <a:solidFill>
                <a:schemeClr val="bg1"/>
              </a:solidFill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24F0-40B2-8788-ED610BB3E076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24F0-40B2-8788-ED610BB3E076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24F0-40B2-8788-ED610BB3E076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24F0-40B2-8788-ED610BB3E076}"/>
              </c:ext>
            </c:extLst>
          </c:dPt>
          <c:dPt>
            <c:idx val="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4-24F0-40B2-8788-ED610BB3E076}"/>
              </c:ext>
            </c:extLst>
          </c:dPt>
          <c:dPt>
            <c:idx val="5"/>
            <c:invertIfNegative val="0"/>
            <c:bubble3D val="0"/>
            <c:spPr>
              <a:gradFill>
                <a:gsLst>
                  <a:gs pos="49000">
                    <a:srgbClr val="D9D9D9"/>
                  </a:gs>
                  <a:gs pos="50000">
                    <a:srgbClr val="E0E0E0"/>
                  </a:gs>
                </a:gsLst>
                <a:lin ang="16200000" scaled="0"/>
              </a:gra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24F0-40B2-8788-ED610BB3E076}"/>
              </c:ext>
            </c:extLst>
          </c:dPt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Sheet1!$A$1:$F$1</c:f>
              <c:strCache>
                <c:ptCount val="6"/>
                <c:pt idx="0">
                  <c:v>복지와 생활여건 향상으로 삶이 행복한 인천</c:v>
                </c:pt>
                <c:pt idx="1">
                  <c:v>시민과 함께하는 참여 증진 시정</c:v>
                </c:pt>
                <c:pt idx="2">
                  <c:v>더불어 잘사는 인천 균형 발전</c:v>
                </c:pt>
                <c:pt idx="3">
                  <c:v>동북아 평화 번영의 중심 인천</c:v>
                </c:pt>
                <c:pt idx="4">
                  <c:v>경제 / 일자리를 통한 인천의 지속적 성장</c:v>
                </c:pt>
                <c:pt idx="5">
                  <c:v>모름/ 무응답</c:v>
                </c:pt>
              </c:strCache>
            </c:strRef>
          </c:cat>
          <c:val>
            <c:numRef>
              <c:f>Sheet1!$A$2:$F$2</c:f>
              <c:numCache>
                <c:formatCode>###0.0</c:formatCode>
                <c:ptCount val="6"/>
                <c:pt idx="0">
                  <c:v>22.97833239791575</c:v>
                </c:pt>
                <c:pt idx="1">
                  <c:v>17.418350078153587</c:v>
                </c:pt>
                <c:pt idx="2">
                  <c:v>15.10603955422618</c:v>
                </c:pt>
                <c:pt idx="3">
                  <c:v>13.279885398399358</c:v>
                </c:pt>
                <c:pt idx="4">
                  <c:v>9.8185104368007696</c:v>
                </c:pt>
                <c:pt idx="5">
                  <c:v>21.398882134504525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24F0-40B2-8788-ED610BB3E07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70"/>
        <c:axId val="278014912"/>
        <c:axId val="326670496"/>
      </c:barChart>
      <c:catAx>
        <c:axId val="278014912"/>
        <c:scaling>
          <c:orientation val="maxMin"/>
        </c:scaling>
        <c:delete val="0"/>
        <c:axPos val="r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326670496"/>
        <c:crossesAt val="0"/>
        <c:auto val="1"/>
        <c:lblAlgn val="ctr"/>
        <c:lblOffset val="100"/>
        <c:noMultiLvlLbl val="0"/>
      </c:catAx>
      <c:valAx>
        <c:axId val="326670496"/>
        <c:scaling>
          <c:orientation val="maxMin"/>
          <c:max val="40"/>
          <c:min val="0"/>
        </c:scaling>
        <c:delete val="0"/>
        <c:axPos val="t"/>
        <c:numFmt formatCode="###0.0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78014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5867136978248089E-2"/>
          <c:y val="6.6612012083631447E-2"/>
          <c:w val="0.94826572604350379"/>
          <c:h val="0.89770776333707292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rgbClr val="026190"/>
            </a:solidFill>
            <a:ln>
              <a:solidFill>
                <a:schemeClr val="bg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gradFill>
                <a:gsLst>
                  <a:gs pos="49000">
                    <a:srgbClr val="2D9BA6"/>
                  </a:gs>
                  <a:gs pos="50000">
                    <a:srgbClr val="31A5B1"/>
                  </a:gs>
                </a:gsLst>
                <a:lin ang="16200000" scaled="0"/>
              </a:gra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228-4796-84F9-F2B914B7EFB4}"/>
              </c:ext>
            </c:extLst>
          </c:dPt>
          <c:dPt>
            <c:idx val="1"/>
            <c:invertIfNegative val="0"/>
            <c:bubble3D val="0"/>
            <c:spPr>
              <a:gradFill>
                <a:gsLst>
                  <a:gs pos="50000">
                    <a:srgbClr val="6DC2D9"/>
                  </a:gs>
                  <a:gs pos="49000">
                    <a:srgbClr val="7EC9DE"/>
                  </a:gs>
                </a:gsLst>
                <a:lin ang="16200000" scaled="0"/>
              </a:gra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228-4796-84F9-F2B914B7EFB4}"/>
              </c:ext>
            </c:extLst>
          </c:dPt>
          <c:dPt>
            <c:idx val="2"/>
            <c:invertIfNegative val="0"/>
            <c:bubble3D val="0"/>
            <c:spPr>
              <a:gradFill>
                <a:gsLst>
                  <a:gs pos="49000">
                    <a:srgbClr val="6DC2D9"/>
                  </a:gs>
                  <a:gs pos="50000">
                    <a:srgbClr val="7EC9DE"/>
                  </a:gs>
                </a:gsLst>
                <a:lin ang="16200000" scaled="0"/>
              </a:gra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228-4796-84F9-F2B914B7EFB4}"/>
              </c:ext>
            </c:extLst>
          </c:dPt>
          <c:dPt>
            <c:idx val="3"/>
            <c:invertIfNegative val="0"/>
            <c:bubble3D val="0"/>
            <c:spPr>
              <a:gradFill>
                <a:gsLst>
                  <a:gs pos="49000">
                    <a:srgbClr val="F28A6A"/>
                  </a:gs>
                  <a:gs pos="50000">
                    <a:srgbClr val="F49678"/>
                  </a:gs>
                </a:gsLst>
                <a:lin ang="16200000" scaled="0"/>
              </a:gra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7228-4796-84F9-F2B914B7EFB4}"/>
              </c:ext>
            </c:extLst>
          </c:dPt>
          <c:dPt>
            <c:idx val="4"/>
            <c:invertIfNegative val="0"/>
            <c:bubble3D val="0"/>
            <c:spPr>
              <a:gradFill>
                <a:gsLst>
                  <a:gs pos="49000">
                    <a:srgbClr val="D9D9D9"/>
                  </a:gs>
                  <a:gs pos="50000">
                    <a:srgbClr val="E0E0E0"/>
                  </a:gs>
                </a:gsLst>
                <a:lin ang="16200000" scaled="0"/>
              </a:gradFill>
              <a:ln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7228-4796-84F9-F2B914B7EFB4}"/>
              </c:ext>
            </c:extLst>
          </c:dPt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Sheet1!$A$1:$E$1</c:f>
              <c:strCache>
                <c:ptCount val="5"/>
                <c:pt idx="0">
                  <c:v>계열 1</c:v>
                </c:pt>
                <c:pt idx="1">
                  <c:v>계열 2</c:v>
                </c:pt>
                <c:pt idx="2">
                  <c:v>계열 3</c:v>
                </c:pt>
                <c:pt idx="3">
                  <c:v>계열 4</c:v>
                </c:pt>
                <c:pt idx="4">
                  <c:v>계열 5</c:v>
                </c:pt>
              </c:strCache>
            </c:strRef>
          </c:cat>
          <c:val>
            <c:numRef>
              <c:f>Sheet1!$A$2:$E$2</c:f>
              <c:numCache>
                <c:formatCode>###0.0</c:formatCode>
                <c:ptCount val="5"/>
                <c:pt idx="0">
                  <c:v>16.853404316630595</c:v>
                </c:pt>
                <c:pt idx="1">
                  <c:v>30.421133076810165</c:v>
                </c:pt>
                <c:pt idx="2">
                  <c:v>14.37373876599764</c:v>
                </c:pt>
                <c:pt idx="3">
                  <c:v>34.963954063237622</c:v>
                </c:pt>
                <c:pt idx="4">
                  <c:v>3.3877697773241318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7228-4796-84F9-F2B914B7EFB4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70"/>
        <c:axId val="278014912"/>
        <c:axId val="326670496"/>
      </c:barChart>
      <c:catAx>
        <c:axId val="27801491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326670496"/>
        <c:crossesAt val="0"/>
        <c:auto val="1"/>
        <c:lblAlgn val="ctr"/>
        <c:lblOffset val="100"/>
        <c:noMultiLvlLbl val="0"/>
      </c:catAx>
      <c:valAx>
        <c:axId val="326670496"/>
        <c:scaling>
          <c:orientation val="minMax"/>
        </c:scaling>
        <c:delete val="0"/>
        <c:axPos val="t"/>
        <c:numFmt formatCode="###0.0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78014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5867136978248089E-2"/>
          <c:y val="0.23535861192969199"/>
          <c:w val="0.94826572604350379"/>
          <c:h val="0.6843847685918613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1순위</c:v>
                </c:pt>
              </c:strCache>
            </c:strRef>
          </c:tx>
          <c:spPr>
            <a:gradFill>
              <a:gsLst>
                <a:gs pos="49000">
                  <a:srgbClr val="2D9BA6"/>
                </a:gs>
                <a:gs pos="50000">
                  <a:srgbClr val="31A5B1"/>
                </a:gs>
              </a:gsLst>
              <a:lin ang="10800000" scaled="1"/>
            </a:gradFill>
            <a:ln>
              <a:solidFill>
                <a:schemeClr val="bg1"/>
              </a:solidFill>
            </a:ln>
            <a:effectLst/>
          </c:spPr>
          <c:invertIfNegative val="0"/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3C86-49DC-9E52-4B31B073631E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3C86-49DC-9E52-4B31B073631E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3C86-49DC-9E52-4B31B073631E}"/>
              </c:ext>
            </c:extLst>
          </c:dPt>
          <c:dPt>
            <c:idx val="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3C86-49DC-9E52-4B31B073631E}"/>
              </c:ext>
            </c:extLst>
          </c:dPt>
          <c:dLbls>
            <c:dLbl>
              <c:idx val="9"/>
              <c:layout>
                <c:manualLayout>
                  <c:x val="-7.0546737213403876E-3"/>
                  <c:y val="2.821363273847739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C86-49DC-9E52-4B31B073631E}"/>
                </c:ext>
              </c:extLst>
            </c:dLbl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인천e음 지역사랑 상품권 120만 명 가입</c:v>
                </c:pt>
                <c:pt idx="1">
                  <c:v>GTX-B, 제2 경인선, 영종 - 신도 연도교 등 교통망 사업</c:v>
                </c:pt>
                <c:pt idx="2">
                  <c:v>부평 미군기지 및 제3 보급단 부지 시민 환수</c:v>
                </c:pt>
                <c:pt idx="3">
                  <c:v>장기 미집행 부지 활용 공원 / 도로 확충 사업</c:v>
                </c:pt>
                <c:pt idx="4">
                  <c:v>송도 바이오 -헬스 밸리 조성 사업</c:v>
                </c:pt>
                <c:pt idx="5">
                  <c:v>영종 복합 리조트와 공항 경제권 조성 사업</c:v>
                </c:pt>
                <c:pt idx="6">
                  <c:v>청라 시티 타워와 국제 업무단지 조성 사업</c:v>
                </c:pt>
                <c:pt idx="7">
                  <c:v>월미 바다열차 재시공 및 개통</c:v>
                </c:pt>
                <c:pt idx="8">
                  <c:v>모름/ 무응답</c:v>
                </c:pt>
              </c:strCache>
            </c:strRef>
          </c:cat>
          <c:val>
            <c:numRef>
              <c:f>Sheet1!$B$2:$B$10</c:f>
              <c:numCache>
                <c:formatCode>###0.0</c:formatCode>
                <c:ptCount val="9"/>
                <c:pt idx="0">
                  <c:v>27.361108238200728</c:v>
                </c:pt>
                <c:pt idx="1">
                  <c:v>19.588500066313966</c:v>
                </c:pt>
                <c:pt idx="2">
                  <c:v>10.575022320738023</c:v>
                </c:pt>
                <c:pt idx="3">
                  <c:v>8.9635570148021184</c:v>
                </c:pt>
                <c:pt idx="4">
                  <c:v>7.851238648871524</c:v>
                </c:pt>
                <c:pt idx="5">
                  <c:v>6.5949311580830408</c:v>
                </c:pt>
                <c:pt idx="6">
                  <c:v>6.0329100197188534</c:v>
                </c:pt>
                <c:pt idx="7">
                  <c:v>5.4799018214066439</c:v>
                </c:pt>
                <c:pt idx="8">
                  <c:v>7.5528307118652869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3C86-49DC-9E52-4B31B073631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1+2순위</c:v>
                </c:pt>
              </c:strCache>
            </c:strRef>
          </c:tx>
          <c:spPr>
            <a:gradFill>
              <a:gsLst>
                <a:gs pos="49000">
                  <a:srgbClr val="6DC2D9"/>
                </a:gs>
                <a:gs pos="50000">
                  <a:srgbClr val="7EC9DE"/>
                </a:gs>
              </a:gsLst>
              <a:lin ang="10800000" scaled="1"/>
            </a:gradFill>
            <a:ln>
              <a:solidFill>
                <a:schemeClr val="bg1"/>
              </a:solidFill>
            </a:ln>
            <a:effectLst/>
          </c:spPr>
          <c:invertIfNegative val="0"/>
          <c:dLbls>
            <c:dLbl>
              <c:idx val="9"/>
              <c:layout>
                <c:manualLayout>
                  <c:x val="7.0546737213403876E-3"/>
                  <c:y val="2.116022455385804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3C86-49DC-9E52-4B31B073631E}"/>
                </c:ext>
              </c:extLst>
            </c:dLbl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tx1">
                          <a:lumMod val="85000"/>
                          <a:lumOff val="15000"/>
                          <a:alpha val="0"/>
                        </a:scheme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인천e음 지역사랑 상품권 120만 명 가입</c:v>
                </c:pt>
                <c:pt idx="1">
                  <c:v>GTX-B, 제2 경인선, 영종 - 신도 연도교 등 교통망 사업</c:v>
                </c:pt>
                <c:pt idx="2">
                  <c:v>부평 미군기지 및 제3 보급단 부지 시민 환수</c:v>
                </c:pt>
                <c:pt idx="3">
                  <c:v>장기 미집행 부지 활용 공원 / 도로 확충 사업</c:v>
                </c:pt>
                <c:pt idx="4">
                  <c:v>송도 바이오 -헬스 밸리 조성 사업</c:v>
                </c:pt>
                <c:pt idx="5">
                  <c:v>영종 복합 리조트와 공항 경제권 조성 사업</c:v>
                </c:pt>
                <c:pt idx="6">
                  <c:v>청라 시티 타워와 국제 업무단지 조성 사업</c:v>
                </c:pt>
                <c:pt idx="7">
                  <c:v>월미 바다열차 재시공 및 개통</c:v>
                </c:pt>
                <c:pt idx="8">
                  <c:v>모름/ 무응답</c:v>
                </c:pt>
              </c:strCache>
            </c:strRef>
          </c:cat>
          <c:val>
            <c:numRef>
              <c:f>Sheet1!$C$2:$C$10</c:f>
              <c:numCache>
                <c:formatCode>###0.0</c:formatCode>
                <c:ptCount val="9"/>
                <c:pt idx="0">
                  <c:v>41.896202562211073</c:v>
                </c:pt>
                <c:pt idx="1">
                  <c:v>35.297877918827467</c:v>
                </c:pt>
                <c:pt idx="2">
                  <c:v>19.490032502506732</c:v>
                </c:pt>
                <c:pt idx="3">
                  <c:v>17.64227277396482</c:v>
                </c:pt>
                <c:pt idx="4">
                  <c:v>15.821420702773567</c:v>
                </c:pt>
                <c:pt idx="5">
                  <c:v>14.552307328557859</c:v>
                </c:pt>
                <c:pt idx="6">
                  <c:v>13.811469064680724</c:v>
                </c:pt>
                <c:pt idx="7">
                  <c:v>10.678730933736277</c:v>
                </c:pt>
                <c:pt idx="8">
                  <c:v>7.5528307118652869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3C86-49DC-9E52-4B31B073631E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278014912"/>
        <c:axId val="326670496"/>
      </c:barChart>
      <c:catAx>
        <c:axId val="278014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326670496"/>
        <c:crosses val="autoZero"/>
        <c:auto val="1"/>
        <c:lblAlgn val="ctr"/>
        <c:lblOffset val="100"/>
        <c:noMultiLvlLbl val="0"/>
      </c:catAx>
      <c:valAx>
        <c:axId val="326670496"/>
        <c:scaling>
          <c:orientation val="minMax"/>
        </c:scaling>
        <c:delete val="0"/>
        <c:axPos val="l"/>
        <c:numFmt formatCode="###0.0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780149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79422442565049745"/>
          <c:y val="4.2320449107716096E-2"/>
          <c:w val="0.17815902641799405"/>
          <c:h val="0.1104036104563721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5867136978248089E-2"/>
          <c:y val="0.16011458733674414"/>
          <c:w val="0.94826572604350379"/>
          <c:h val="0.759628735251712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1순위</c:v>
                </c:pt>
              </c:strCache>
            </c:strRef>
          </c:tx>
          <c:spPr>
            <a:gradFill>
              <a:gsLst>
                <a:gs pos="49000">
                  <a:srgbClr val="2D9BA6"/>
                </a:gs>
                <a:gs pos="50000">
                  <a:srgbClr val="31A5B1"/>
                </a:gs>
              </a:gsLst>
              <a:lin ang="10800000" scaled="1"/>
            </a:gradFill>
            <a:ln>
              <a:solidFill>
                <a:schemeClr val="bg1"/>
              </a:solidFill>
            </a:ln>
            <a:effectLst/>
          </c:spPr>
          <c:invertIfNegative val="0"/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A5AA-4AE0-BFA0-053E6FF762D4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A5AA-4AE0-BFA0-053E6FF762D4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A5AA-4AE0-BFA0-053E6FF762D4}"/>
              </c:ext>
            </c:extLst>
          </c:dPt>
          <c:dPt>
            <c:idx val="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A5AA-4AE0-BFA0-053E6FF762D4}"/>
              </c:ext>
            </c:extLst>
          </c:dPt>
          <c:dLbls>
            <c:dLbl>
              <c:idx val="9"/>
              <c:layout>
                <c:manualLayout>
                  <c:x val="-7.0546737213403876E-3"/>
                  <c:y val="2.821363273847739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5AA-4AE0-BFA0-053E6FF762D4}"/>
                </c:ext>
              </c:extLst>
            </c:dLbl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중소기업 육성, 산업단지 개조를 통한 일자리 확대</c:v>
                </c:pt>
                <c:pt idx="1">
                  <c:v>도심트램 , 서울2 / 5호선, GTX-D 등 교통망 확충</c:v>
                </c:pt>
                <c:pt idx="2">
                  <c:v>복지 기준선 설정 등 시민 맞춤형 복지 시스템</c:v>
                </c:pt>
                <c:pt idx="3">
                  <c:v>인천 내항과 구도심의 주민 중심 재생</c:v>
                </c:pt>
                <c:pt idx="4">
                  <c:v>수도권 매립지 종료와 자체 매립지 조성</c:v>
                </c:pt>
                <c:pt idx="5">
                  <c:v>문화 / 관광 도시 인천 조성</c:v>
                </c:pt>
                <c:pt idx="6">
                  <c:v>남북한 경제 협력과 환황해 경제권 조성</c:v>
                </c:pt>
                <c:pt idx="7">
                  <c:v>엑스포 등 국제 박람회 / 전시 / 회의 유치</c:v>
                </c:pt>
                <c:pt idx="8">
                  <c:v>모름/ 무응답</c:v>
                </c:pt>
              </c:strCache>
            </c:strRef>
          </c:cat>
          <c:val>
            <c:numRef>
              <c:f>Sheet1!$B$2:$B$10</c:f>
              <c:numCache>
                <c:formatCode>###0.0</c:formatCode>
                <c:ptCount val="9"/>
                <c:pt idx="0">
                  <c:v>27.300080505310831</c:v>
                </c:pt>
                <c:pt idx="1">
                  <c:v>24.051482924521544</c:v>
                </c:pt>
                <c:pt idx="2">
                  <c:v>13.176597056347756</c:v>
                </c:pt>
                <c:pt idx="3">
                  <c:v>9.5458711550822084</c:v>
                </c:pt>
                <c:pt idx="4">
                  <c:v>8.2743497218296138</c:v>
                </c:pt>
                <c:pt idx="5">
                  <c:v>6.743301757331686</c:v>
                </c:pt>
                <c:pt idx="6">
                  <c:v>5.390549596945891</c:v>
                </c:pt>
                <c:pt idx="7">
                  <c:v>2.8523824231324277</c:v>
                </c:pt>
                <c:pt idx="8">
                  <c:v>2.6653848594982046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5AA-4AE0-BFA0-053E6FF762D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1+2순위</c:v>
                </c:pt>
              </c:strCache>
            </c:strRef>
          </c:tx>
          <c:spPr>
            <a:gradFill>
              <a:gsLst>
                <a:gs pos="49000">
                  <a:srgbClr val="6DC2D9"/>
                </a:gs>
                <a:gs pos="50000">
                  <a:srgbClr val="7EC9DE"/>
                </a:gs>
              </a:gsLst>
              <a:lin ang="10800000" scaled="1"/>
            </a:gradFill>
            <a:ln>
              <a:solidFill>
                <a:schemeClr val="bg1"/>
              </a:solidFill>
            </a:ln>
            <a:effectLst/>
          </c:spPr>
          <c:invertIfNegative val="0"/>
          <c:dLbls>
            <c:dLbl>
              <c:idx val="9"/>
              <c:layout>
                <c:manualLayout>
                  <c:x val="7.0546737213403876E-3"/>
                  <c:y val="2.116022455385804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A5AA-4AE0-BFA0-053E6FF762D4}"/>
                </c:ext>
              </c:extLst>
            </c:dLbl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tx1">
                          <a:lumMod val="85000"/>
                          <a:lumOff val="15000"/>
                          <a:alpha val="0"/>
                        </a:scheme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중소기업 육성, 산업단지 개조를 통한 일자리 확대</c:v>
                </c:pt>
                <c:pt idx="1">
                  <c:v>도심트램 , 서울2 / 5호선, GTX-D 등 교통망 확충</c:v>
                </c:pt>
                <c:pt idx="2">
                  <c:v>복지 기준선 설정 등 시민 맞춤형 복지 시스템</c:v>
                </c:pt>
                <c:pt idx="3">
                  <c:v>인천 내항과 구도심의 주민 중심 재생</c:v>
                </c:pt>
                <c:pt idx="4">
                  <c:v>수도권 매립지 종료와 자체 매립지 조성</c:v>
                </c:pt>
                <c:pt idx="5">
                  <c:v>문화 / 관광 도시 인천 조성</c:v>
                </c:pt>
                <c:pt idx="6">
                  <c:v>남북한 경제 협력과 환황해 경제권 조성</c:v>
                </c:pt>
                <c:pt idx="7">
                  <c:v>엑스포 등 국제 박람회 / 전시 / 회의 유치</c:v>
                </c:pt>
                <c:pt idx="8">
                  <c:v>모름/ 무응답</c:v>
                </c:pt>
              </c:strCache>
            </c:strRef>
          </c:cat>
          <c:val>
            <c:numRef>
              <c:f>Sheet1!$C$2:$C$10</c:f>
              <c:numCache>
                <c:formatCode>###0.0</c:formatCode>
                <c:ptCount val="9"/>
                <c:pt idx="0">
                  <c:v>47.661502667958516</c:v>
                </c:pt>
                <c:pt idx="1">
                  <c:v>43.669723926105391</c:v>
                </c:pt>
                <c:pt idx="2">
                  <c:v>26.011089232505913</c:v>
                </c:pt>
                <c:pt idx="3">
                  <c:v>18.582031273515558</c:v>
                </c:pt>
                <c:pt idx="4">
                  <c:v>16.873201341235923</c:v>
                </c:pt>
                <c:pt idx="5">
                  <c:v>13.92431978442808</c:v>
                </c:pt>
                <c:pt idx="6">
                  <c:v>8.8891186273045744</c:v>
                </c:pt>
                <c:pt idx="7">
                  <c:v>5.9197113404909327</c:v>
                </c:pt>
                <c:pt idx="8">
                  <c:v>2.6653848594982046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A5AA-4AE0-BFA0-053E6FF762D4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278014912"/>
        <c:axId val="326670496"/>
      </c:barChart>
      <c:catAx>
        <c:axId val="278014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326670496"/>
        <c:crosses val="autoZero"/>
        <c:auto val="1"/>
        <c:lblAlgn val="ctr"/>
        <c:lblOffset val="100"/>
        <c:noMultiLvlLbl val="0"/>
      </c:catAx>
      <c:valAx>
        <c:axId val="326670496"/>
        <c:scaling>
          <c:orientation val="minMax"/>
        </c:scaling>
        <c:delete val="0"/>
        <c:axPos val="l"/>
        <c:numFmt formatCode="###0.0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780149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79422442565049745"/>
          <c:y val="4.2320449107716096E-2"/>
          <c:w val="0.17815902641799405"/>
          <c:h val="0.1104036104563721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5867136978248089E-2"/>
          <c:y val="0.16011458733674414"/>
          <c:w val="0.94826572604350379"/>
          <c:h val="0.759628735251712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1순위</c:v>
                </c:pt>
              </c:strCache>
            </c:strRef>
          </c:tx>
          <c:spPr>
            <a:gradFill>
              <a:gsLst>
                <a:gs pos="49000">
                  <a:srgbClr val="2D9BA6"/>
                </a:gs>
                <a:gs pos="50000">
                  <a:srgbClr val="31A5B1"/>
                </a:gs>
              </a:gsLst>
              <a:lin ang="10800000" scaled="1"/>
            </a:gradFill>
            <a:ln>
              <a:solidFill>
                <a:schemeClr val="bg1"/>
              </a:solidFill>
            </a:ln>
            <a:effectLst/>
          </c:spPr>
          <c:invertIfNegative val="0"/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63E6-40BC-BFF8-E4BBED0F8A87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63E6-40BC-BFF8-E4BBED0F8A87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63E6-40BC-BFF8-E4BBED0F8A87}"/>
              </c:ext>
            </c:extLst>
          </c:dPt>
          <c:dPt>
            <c:idx val="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63E6-40BC-BFF8-E4BBED0F8A87}"/>
              </c:ext>
            </c:extLst>
          </c:dPt>
          <c:dLbls>
            <c:dLbl>
              <c:idx val="9"/>
              <c:layout>
                <c:manualLayout>
                  <c:x val="-7.0546737213403876E-3"/>
                  <c:y val="2.821363273847739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63E6-40BC-BFF8-E4BBED0F8A87}"/>
                </c:ext>
              </c:extLst>
            </c:dLbl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인터넷 매체</c:v>
                </c:pt>
                <c:pt idx="1">
                  <c:v>방송매체</c:v>
                </c:pt>
                <c:pt idx="2">
                  <c:v>옥내 외 매체  /  고정부착 광고</c:v>
                </c:pt>
                <c:pt idx="3">
                  <c:v>인천시 운영매체</c:v>
                </c:pt>
                <c:pt idx="4">
                  <c:v>옥내 외 매체  /  영상물 광고</c:v>
                </c:pt>
                <c:pt idx="5">
                  <c:v>신문매체</c:v>
                </c:pt>
                <c:pt idx="6">
                  <c:v>간행물</c:v>
                </c:pt>
                <c:pt idx="7">
                  <c:v>기타</c:v>
                </c:pt>
                <c:pt idx="8">
                  <c:v>모름/ 무응답</c:v>
                </c:pt>
              </c:strCache>
            </c:strRef>
          </c:cat>
          <c:val>
            <c:numRef>
              <c:f>Sheet1!$B$2:$B$10</c:f>
              <c:numCache>
                <c:formatCode>###0.0</c:formatCode>
                <c:ptCount val="9"/>
                <c:pt idx="0">
                  <c:v>41.040868573847703</c:v>
                </c:pt>
                <c:pt idx="1">
                  <c:v>36.860474527775452</c:v>
                </c:pt>
                <c:pt idx="2">
                  <c:v>33.567063773971448</c:v>
                </c:pt>
                <c:pt idx="3">
                  <c:v>27.249610301011231</c:v>
                </c:pt>
                <c:pt idx="4">
                  <c:v>25.698438181634071</c:v>
                </c:pt>
                <c:pt idx="5">
                  <c:v>16.645958850249965</c:v>
                </c:pt>
                <c:pt idx="6">
                  <c:v>11.946566473306982</c:v>
                </c:pt>
                <c:pt idx="7">
                  <c:v>2.2629730221469337</c:v>
                </c:pt>
                <c:pt idx="8">
                  <c:v>6.2636590206169833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63E6-40BC-BFF8-E4BBED0F8A8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278014912"/>
        <c:axId val="326670496"/>
      </c:barChart>
      <c:catAx>
        <c:axId val="278014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326670496"/>
        <c:crosses val="autoZero"/>
        <c:auto val="1"/>
        <c:lblAlgn val="ctr"/>
        <c:lblOffset val="100"/>
        <c:noMultiLvlLbl val="0"/>
      </c:catAx>
      <c:valAx>
        <c:axId val="326670496"/>
        <c:scaling>
          <c:orientation val="minMax"/>
        </c:scaling>
        <c:delete val="0"/>
        <c:axPos val="l"/>
        <c:numFmt formatCode="###0.0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78014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44685745134052E-2"/>
          <c:y val="0.18779981861429487"/>
          <c:w val="0.97225485421226487"/>
          <c:h val="0.67640391660923438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매우긍정</c:v>
                </c:pt>
              </c:strCache>
            </c:strRef>
          </c:tx>
          <c:spPr>
            <a:gradFill>
              <a:gsLst>
                <a:gs pos="49000">
                  <a:srgbClr val="2D9BA6"/>
                </a:gs>
                <a:gs pos="50000">
                  <a:srgbClr val="31A5B1"/>
                </a:gs>
              </a:gsLst>
              <a:lin ang="10800000" scaled="1"/>
            </a:gradFill>
            <a:ln>
              <a:solidFill>
                <a:schemeClr val="bg1"/>
              </a:solidFill>
            </a:ln>
            <a:effectLst/>
          </c:spPr>
          <c:invertIfNegative val="0"/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  <c:pt idx="4">
                  <c:v>항목 5</c:v>
                </c:pt>
                <c:pt idx="5">
                  <c:v>항목 6</c:v>
                </c:pt>
              </c:strCache>
            </c:strRef>
          </c:cat>
          <c:val>
            <c:numRef>
              <c:f>Sheet1!$B$2:$B$7</c:f>
              <c:numCache>
                <c:formatCode>###0.0</c:formatCode>
                <c:ptCount val="6"/>
                <c:pt idx="0">
                  <c:v>6.2288233786113318</c:v>
                </c:pt>
                <c:pt idx="1">
                  <c:v>4.1208698517460425</c:v>
                </c:pt>
                <c:pt idx="2">
                  <c:v>7.9388295185057496</c:v>
                </c:pt>
                <c:pt idx="3">
                  <c:v>4.9914613173055038</c:v>
                </c:pt>
                <c:pt idx="4">
                  <c:v>6.6443497326397409</c:v>
                </c:pt>
                <c:pt idx="5">
                  <c:v>4.4383437059156838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532-4DC4-9C5F-09C28D05741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긍정</c:v>
                </c:pt>
              </c:strCache>
            </c:strRef>
          </c:tx>
          <c:spPr>
            <a:gradFill>
              <a:gsLst>
                <a:gs pos="49000">
                  <a:srgbClr val="6DC2D9"/>
                </a:gs>
                <a:gs pos="50000">
                  <a:srgbClr val="7EC9DE"/>
                </a:gs>
              </a:gsLst>
              <a:lin ang="10800000" scaled="1"/>
            </a:gradFill>
            <a:ln>
              <a:solidFill>
                <a:schemeClr val="bg1"/>
              </a:solidFill>
            </a:ln>
            <a:effectLst/>
          </c:spPr>
          <c:invertIfNegative val="0"/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  <c:pt idx="4">
                  <c:v>항목 5</c:v>
                </c:pt>
                <c:pt idx="5">
                  <c:v>항목 6</c:v>
                </c:pt>
              </c:strCache>
            </c:strRef>
          </c:cat>
          <c:val>
            <c:numRef>
              <c:f>Sheet1!$C$2:$C$7</c:f>
              <c:numCache>
                <c:formatCode>###0.0</c:formatCode>
                <c:ptCount val="6"/>
                <c:pt idx="0">
                  <c:v>52.751138799098115</c:v>
                </c:pt>
                <c:pt idx="1">
                  <c:v>33.699028625675751</c:v>
                </c:pt>
                <c:pt idx="2">
                  <c:v>50.478042239217771</c:v>
                </c:pt>
                <c:pt idx="3">
                  <c:v>34.950527954232655</c:v>
                </c:pt>
                <c:pt idx="4">
                  <c:v>48.008261764031978</c:v>
                </c:pt>
                <c:pt idx="5">
                  <c:v>41.901315235313518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532-4DC4-9C5F-09C28D05741C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부정</c:v>
                </c:pt>
              </c:strCache>
            </c:strRef>
          </c:tx>
          <c:spPr>
            <a:solidFill>
              <a:srgbClr val="F7B7A3"/>
            </a:solidFill>
            <a:ln>
              <a:solidFill>
                <a:schemeClr val="bg1"/>
              </a:solidFill>
            </a:ln>
            <a:effectLst/>
          </c:spPr>
          <c:invertIfNegative val="0"/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  <c:pt idx="4">
                  <c:v>항목 5</c:v>
                </c:pt>
                <c:pt idx="5">
                  <c:v>항목 6</c:v>
                </c:pt>
              </c:strCache>
            </c:strRef>
          </c:cat>
          <c:val>
            <c:numRef>
              <c:f>Sheet1!$D$2:$D$7</c:f>
              <c:numCache>
                <c:formatCode>###0.0</c:formatCode>
                <c:ptCount val="6"/>
                <c:pt idx="0">
                  <c:v>28.266311143333066</c:v>
                </c:pt>
                <c:pt idx="1">
                  <c:v>44.532329282707039</c:v>
                </c:pt>
                <c:pt idx="2">
                  <c:v>28.457281391078642</c:v>
                </c:pt>
                <c:pt idx="3">
                  <c:v>43.099037319110586</c:v>
                </c:pt>
                <c:pt idx="4">
                  <c:v>33.314441348330959</c:v>
                </c:pt>
                <c:pt idx="5">
                  <c:v>38.208622032026334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532-4DC4-9C5F-09C28D05741C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매우부정</c:v>
                </c:pt>
              </c:strCache>
            </c:strRef>
          </c:tx>
          <c:spPr>
            <a:gradFill flip="none" rotWithShape="1">
              <a:gsLst>
                <a:gs pos="49000">
                  <a:srgbClr val="F28A6A"/>
                </a:gs>
                <a:gs pos="50000">
                  <a:srgbClr val="F49678"/>
                </a:gs>
              </a:gsLst>
              <a:lin ang="10800000" scaled="1"/>
              <a:tileRect/>
            </a:gradFill>
            <a:ln>
              <a:solidFill>
                <a:schemeClr val="bg1"/>
              </a:solidFill>
            </a:ln>
            <a:effectLst/>
          </c:spPr>
          <c:invertIfNegative val="0"/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  <c:pt idx="4">
                  <c:v>항목 5</c:v>
                </c:pt>
                <c:pt idx="5">
                  <c:v>항목 6</c:v>
                </c:pt>
              </c:strCache>
            </c:strRef>
          </c:cat>
          <c:val>
            <c:numRef>
              <c:f>Sheet1!$E$2:$E$7</c:f>
              <c:numCache>
                <c:formatCode>###0.0</c:formatCode>
                <c:ptCount val="6"/>
                <c:pt idx="0">
                  <c:v>6.3528315595428877</c:v>
                </c:pt>
                <c:pt idx="1">
                  <c:v>9.3397093473971839</c:v>
                </c:pt>
                <c:pt idx="2">
                  <c:v>4.9396950179089032</c:v>
                </c:pt>
                <c:pt idx="3">
                  <c:v>8.947532694157065</c:v>
                </c:pt>
                <c:pt idx="4">
                  <c:v>7.0828835635319258</c:v>
                </c:pt>
                <c:pt idx="5">
                  <c:v>7.106615611068154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532-4DC4-9C5F-09C28D05741C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모름/무응답</c:v>
                </c:pt>
              </c:strCache>
            </c:strRef>
          </c:tx>
          <c:spPr>
            <a:solidFill>
              <a:srgbClr val="D9D9D9"/>
            </a:solidFill>
            <a:ln>
              <a:solidFill>
                <a:schemeClr val="bg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  <c:pt idx="4">
                  <c:v>항목 5</c:v>
                </c:pt>
                <c:pt idx="5">
                  <c:v>항목 6</c:v>
                </c:pt>
              </c:strCache>
            </c:strRef>
          </c:cat>
          <c:val>
            <c:numRef>
              <c:f>Sheet1!$F$2:$F$7</c:f>
              <c:numCache>
                <c:formatCode>###0.0</c:formatCode>
                <c:ptCount val="6"/>
                <c:pt idx="0">
                  <c:v>6.4008951194144625</c:v>
                </c:pt>
                <c:pt idx="1">
                  <c:v>8.3080628924738757</c:v>
                </c:pt>
                <c:pt idx="2">
                  <c:v>8.1861518332888199</c:v>
                </c:pt>
                <c:pt idx="3">
                  <c:v>8.0114407151940714</c:v>
                </c:pt>
                <c:pt idx="4">
                  <c:v>4.9500635914652911</c:v>
                </c:pt>
                <c:pt idx="5">
                  <c:v>8.3451034156761601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532-4DC4-9C5F-09C28D05741C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200"/>
        <c:overlap val="100"/>
        <c:axId val="336260112"/>
        <c:axId val="278503600"/>
      </c:barChart>
      <c:catAx>
        <c:axId val="336260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78503600"/>
        <c:crosses val="autoZero"/>
        <c:auto val="1"/>
        <c:lblAlgn val="ctr"/>
        <c:lblOffset val="100"/>
        <c:noMultiLvlLbl val="0"/>
      </c:catAx>
      <c:valAx>
        <c:axId val="278503600"/>
        <c:scaling>
          <c:orientation val="minMax"/>
          <c:min val="0"/>
        </c:scaling>
        <c:delete val="1"/>
        <c:axPos val="l"/>
        <c:numFmt formatCode="0%" sourceLinked="1"/>
        <c:majorTickMark val="none"/>
        <c:minorTickMark val="none"/>
        <c:tickLblPos val="nextTo"/>
        <c:crossAx val="3362601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49153967574038104"/>
          <c:y val="4.3207902428877072E-2"/>
          <c:w val="0.47396123671656332"/>
          <c:h val="9.264376955655763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ln>
                <a:solidFill>
                  <a:schemeClr val="l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5867136978248089E-2"/>
          <c:y val="0.16011458733674414"/>
          <c:w val="0.94826572604350379"/>
          <c:h val="0.759628735251712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1순위</c:v>
                </c:pt>
              </c:strCache>
            </c:strRef>
          </c:tx>
          <c:spPr>
            <a:gradFill>
              <a:gsLst>
                <a:gs pos="49000">
                  <a:srgbClr val="2D9BA6"/>
                </a:gs>
                <a:gs pos="50000">
                  <a:srgbClr val="31A5B1"/>
                </a:gs>
              </a:gsLst>
              <a:lin ang="10800000" scaled="1"/>
            </a:gradFill>
            <a:ln>
              <a:solidFill>
                <a:schemeClr val="bg1"/>
              </a:solidFill>
            </a:ln>
            <a:effectLst/>
          </c:spPr>
          <c:invertIfNegative val="0"/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0E0F-4CD0-A84A-FD1D031396BF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0E0F-4CD0-A84A-FD1D031396BF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0E0F-4CD0-A84A-FD1D031396BF}"/>
              </c:ext>
            </c:extLst>
          </c:dPt>
          <c:dPt>
            <c:idx val="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0E0F-4CD0-A84A-FD1D031396BF}"/>
              </c:ext>
            </c:extLst>
          </c:dPt>
          <c:dLbls>
            <c:dLbl>
              <c:idx val="9"/>
              <c:layout>
                <c:manualLayout>
                  <c:x val="-7.0546737213403876E-3"/>
                  <c:y val="2.821363273847739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0E0F-4CD0-A84A-FD1D031396BF}"/>
                </c:ext>
              </c:extLst>
            </c:dLbl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Sheet1!$A$2:$A$12</c:f>
              <c:strCache>
                <c:ptCount val="11"/>
                <c:pt idx="0">
                  <c:v>공식 홈페이지 , 포털, SNS 등 활용</c:v>
                </c:pt>
                <c:pt idx="1">
                  <c:v>뉴스 / 지역정보 알리는 TV 프로그램 활용</c:v>
                </c:pt>
                <c:pt idx="2">
                  <c:v>대중교통 / 공항 등 광고, 포스터 / 현수막 등 활용</c:v>
                </c:pt>
                <c:pt idx="3">
                  <c:v>인터넷 신문, 뉴스 등 활용</c:v>
                </c:pt>
                <c:pt idx="4">
                  <c:v>시 / 구 / 군청, 주민센터 등 행정조직 활용</c:v>
                </c:pt>
                <c:pt idx="5">
                  <c:v>인천시, 지역구 / 군 소식지 활용</c:v>
                </c:pt>
                <c:pt idx="6">
                  <c:v>시민과의 공청회, 간담회 등 활용</c:v>
                </c:pt>
                <c:pt idx="7">
                  <c:v>주민 자치회, 협동조합 등 주민자치 모임시간 활용</c:v>
                </c:pt>
                <c:pt idx="8">
                  <c:v>종이 신문의 지역 / 생활 정보란 등 활용</c:v>
                </c:pt>
                <c:pt idx="9">
                  <c:v>기타 분야</c:v>
                </c:pt>
                <c:pt idx="10">
                  <c:v>모름/ 무응답</c:v>
                </c:pt>
              </c:strCache>
            </c:strRef>
          </c:cat>
          <c:val>
            <c:numRef>
              <c:f>Sheet1!$B$2:$B$12</c:f>
              <c:numCache>
                <c:formatCode>###0.0</c:formatCode>
                <c:ptCount val="11"/>
                <c:pt idx="0">
                  <c:v>20.379583051272164</c:v>
                </c:pt>
                <c:pt idx="1">
                  <c:v>19.4461323913706</c:v>
                </c:pt>
                <c:pt idx="2">
                  <c:v>15.909896394955753</c:v>
                </c:pt>
                <c:pt idx="3">
                  <c:v>14.712708959162008</c:v>
                </c:pt>
                <c:pt idx="4">
                  <c:v>8.5059874878228907</c:v>
                </c:pt>
                <c:pt idx="5">
                  <c:v>7.7425320302967631</c:v>
                </c:pt>
                <c:pt idx="6">
                  <c:v>3.6151062141183599</c:v>
                </c:pt>
                <c:pt idx="7">
                  <c:v>4.0377222649996209</c:v>
                </c:pt>
                <c:pt idx="8">
                  <c:v>3.2682872645780479</c:v>
                </c:pt>
                <c:pt idx="9">
                  <c:v>0.60267156862745042</c:v>
                </c:pt>
                <c:pt idx="10">
                  <c:v>1.7793723727962845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E0F-4CD0-A84A-FD1D031396B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1+2순위</c:v>
                </c:pt>
              </c:strCache>
            </c:strRef>
          </c:tx>
          <c:spPr>
            <a:gradFill>
              <a:gsLst>
                <a:gs pos="49000">
                  <a:srgbClr val="6DC2D9"/>
                </a:gs>
                <a:gs pos="50000">
                  <a:srgbClr val="7EC9DE"/>
                </a:gs>
              </a:gsLst>
              <a:lin ang="10800000" scaled="1"/>
            </a:gradFill>
            <a:ln>
              <a:solidFill>
                <a:schemeClr val="bg1"/>
              </a:solidFill>
            </a:ln>
            <a:effectLst/>
          </c:spPr>
          <c:invertIfNegative val="0"/>
          <c:dLbls>
            <c:dLbl>
              <c:idx val="9"/>
              <c:layout>
                <c:manualLayout>
                  <c:x val="7.0546737213403876E-3"/>
                  <c:y val="2.116022455385804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0E0F-4CD0-A84A-FD1D031396BF}"/>
                </c:ext>
              </c:extLst>
            </c:dLbl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tx1">
                          <a:lumMod val="85000"/>
                          <a:lumOff val="15000"/>
                          <a:alpha val="0"/>
                        </a:scheme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Sheet1!$A$2:$A$12</c:f>
              <c:strCache>
                <c:ptCount val="11"/>
                <c:pt idx="0">
                  <c:v>공식 홈페이지 , 포털, SNS 등 활용</c:v>
                </c:pt>
                <c:pt idx="1">
                  <c:v>뉴스 / 지역정보 알리는 TV 프로그램 활용</c:v>
                </c:pt>
                <c:pt idx="2">
                  <c:v>대중교통 / 공항 등 광고, 포스터 / 현수막 등 활용</c:v>
                </c:pt>
                <c:pt idx="3">
                  <c:v>인터넷 신문, 뉴스 등 활용</c:v>
                </c:pt>
                <c:pt idx="4">
                  <c:v>시 / 구 / 군청, 주민센터 등 행정조직 활용</c:v>
                </c:pt>
                <c:pt idx="5">
                  <c:v>인천시, 지역구 / 군 소식지 활용</c:v>
                </c:pt>
                <c:pt idx="6">
                  <c:v>시민과의 공청회, 간담회 등 활용</c:v>
                </c:pt>
                <c:pt idx="7">
                  <c:v>주민 자치회, 협동조합 등 주민자치 모임시간 활용</c:v>
                </c:pt>
                <c:pt idx="8">
                  <c:v>종이 신문의 지역 / 생활 정보란 등 활용</c:v>
                </c:pt>
                <c:pt idx="9">
                  <c:v>기타 분야</c:v>
                </c:pt>
                <c:pt idx="10">
                  <c:v>모름/ 무응답</c:v>
                </c:pt>
              </c:strCache>
            </c:strRef>
          </c:cat>
          <c:val>
            <c:numRef>
              <c:f>Sheet1!$C$2:$C$12</c:f>
              <c:numCache>
                <c:formatCode>###0.0</c:formatCode>
                <c:ptCount val="11"/>
                <c:pt idx="0">
                  <c:v>33.89934736888943</c:v>
                </c:pt>
                <c:pt idx="1">
                  <c:v>32.801055562353888</c:v>
                </c:pt>
                <c:pt idx="2">
                  <c:v>32.229168623736506</c:v>
                </c:pt>
                <c:pt idx="3">
                  <c:v>28.412517459548685</c:v>
                </c:pt>
                <c:pt idx="4">
                  <c:v>14.482200147267513</c:v>
                </c:pt>
                <c:pt idx="5">
                  <c:v>13.637324987675909</c:v>
                </c:pt>
                <c:pt idx="6">
                  <c:v>9.3436736694378943</c:v>
                </c:pt>
                <c:pt idx="7">
                  <c:v>8.3187691119435261</c:v>
                </c:pt>
                <c:pt idx="8">
                  <c:v>7.1874440942315401</c:v>
                </c:pt>
                <c:pt idx="9">
                  <c:v>1.8298009425215291</c:v>
                </c:pt>
                <c:pt idx="10">
                  <c:v>1.7793723727962845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0E0F-4CD0-A84A-FD1D031396BF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278014912"/>
        <c:axId val="326670496"/>
      </c:barChart>
      <c:catAx>
        <c:axId val="278014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326670496"/>
        <c:crosses val="autoZero"/>
        <c:auto val="1"/>
        <c:lblAlgn val="ctr"/>
        <c:lblOffset val="100"/>
        <c:noMultiLvlLbl val="0"/>
      </c:catAx>
      <c:valAx>
        <c:axId val="326670496"/>
        <c:scaling>
          <c:orientation val="minMax"/>
        </c:scaling>
        <c:delete val="0"/>
        <c:axPos val="l"/>
        <c:numFmt formatCode="###0.0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780149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79422442565049745"/>
          <c:y val="4.2320449107716096E-2"/>
          <c:w val="0.17815902641799405"/>
          <c:h val="0.1104036104563721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5867136978248089E-2"/>
          <c:y val="0.16011458733674414"/>
          <c:w val="0.94826572604350379"/>
          <c:h val="0.759628735251712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접촉/방문율</c:v>
                </c:pt>
              </c:strCache>
            </c:strRef>
          </c:tx>
          <c:spPr>
            <a:gradFill>
              <a:gsLst>
                <a:gs pos="49000">
                  <a:srgbClr val="2D9BA6"/>
                </a:gs>
                <a:gs pos="50000">
                  <a:srgbClr val="31A5B1"/>
                </a:gs>
              </a:gsLst>
              <a:lin ang="10800000" scaled="1"/>
            </a:gradFill>
            <a:ln>
              <a:solidFill>
                <a:schemeClr val="bg1"/>
              </a:solidFill>
            </a:ln>
            <a:effectLst/>
          </c:spPr>
          <c:invertIfNegative val="0"/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87B7-47DF-82E8-9F89011FA617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87B7-47DF-82E8-9F89011FA617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87B7-47DF-82E8-9F89011FA617}"/>
              </c:ext>
            </c:extLst>
          </c:dPt>
          <c:dPt>
            <c:idx val="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87B7-47DF-82E8-9F89011FA617}"/>
              </c:ext>
            </c:extLst>
          </c:dPt>
          <c:dLbls>
            <c:dLbl>
              <c:idx val="9"/>
              <c:layout>
                <c:manualLayout>
                  <c:x val="-7.0546737213403876E-3"/>
                  <c:y val="2.821363273847739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7B7-47DF-82E8-9F89011FA617}"/>
                </c:ext>
              </c:extLst>
            </c:dLbl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8"/>
                <c:pt idx="0">
                  <c:v>인천시 공식 네이버블로그</c:v>
                </c:pt>
                <c:pt idx="1">
                  <c:v>인천시 공식 유튜브</c:v>
                </c:pt>
                <c:pt idx="2">
                  <c:v>인천시 공식 네이버포스트</c:v>
                </c:pt>
                <c:pt idx="3">
                  <c:v>인천시 공식 페이스북</c:v>
                </c:pt>
                <c:pt idx="4">
                  <c:v>인천시 공식 카카오스토리</c:v>
                </c:pt>
                <c:pt idx="5">
                  <c:v>인천시 공식 인스타그램</c:v>
                </c:pt>
                <c:pt idx="6">
                  <c:v>인천시 공식 네이버TV</c:v>
                </c:pt>
                <c:pt idx="7">
                  <c:v>인천시 공식 트위터</c:v>
                </c:pt>
              </c:strCache>
            </c:strRef>
          </c:cat>
          <c:val>
            <c:numRef>
              <c:f>Sheet1!$B$2:$B$9</c:f>
              <c:numCache>
                <c:formatCode>###0.0</c:formatCode>
                <c:ptCount val="8"/>
                <c:pt idx="0">
                  <c:v>23.809547107362487</c:v>
                </c:pt>
                <c:pt idx="1">
                  <c:v>21.445377831057638</c:v>
                </c:pt>
                <c:pt idx="2">
                  <c:v>16.830632875205069</c:v>
                </c:pt>
                <c:pt idx="3">
                  <c:v>14.989221578144475</c:v>
                </c:pt>
                <c:pt idx="4">
                  <c:v>13.447636313683384</c:v>
                </c:pt>
                <c:pt idx="5">
                  <c:v>12.613719304222254</c:v>
                </c:pt>
                <c:pt idx="6">
                  <c:v>12.417445050903439</c:v>
                </c:pt>
                <c:pt idx="7">
                  <c:v>9.6852879434956574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7B7-47DF-82E8-9F89011FA61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구독률</c:v>
                </c:pt>
              </c:strCache>
            </c:strRef>
          </c:tx>
          <c:spPr>
            <a:gradFill>
              <a:gsLst>
                <a:gs pos="49000">
                  <a:srgbClr val="6DC2D9"/>
                </a:gs>
                <a:gs pos="50000">
                  <a:srgbClr val="7EC9DE"/>
                </a:gs>
              </a:gsLst>
              <a:lin ang="10800000" scaled="1"/>
            </a:gradFill>
            <a:ln>
              <a:solidFill>
                <a:schemeClr val="bg1"/>
              </a:solidFill>
            </a:ln>
            <a:effectLst/>
          </c:spPr>
          <c:invertIfNegative val="0"/>
          <c:dLbls>
            <c:dLbl>
              <c:idx val="9"/>
              <c:layout>
                <c:manualLayout>
                  <c:x val="7.0546737213403876E-3"/>
                  <c:y val="2.116022455385804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87B7-47DF-82E8-9F89011FA617}"/>
                </c:ext>
              </c:extLst>
            </c:dLbl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tx1">
                          <a:lumMod val="85000"/>
                          <a:lumOff val="15000"/>
                          <a:alpha val="0"/>
                        </a:scheme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8"/>
                <c:pt idx="0">
                  <c:v>인천시 공식 네이버블로그</c:v>
                </c:pt>
                <c:pt idx="1">
                  <c:v>인천시 공식 유튜브</c:v>
                </c:pt>
                <c:pt idx="2">
                  <c:v>인천시 공식 네이버포스트</c:v>
                </c:pt>
                <c:pt idx="3">
                  <c:v>인천시 공식 페이스북</c:v>
                </c:pt>
                <c:pt idx="4">
                  <c:v>인천시 공식 카카오스토리</c:v>
                </c:pt>
                <c:pt idx="5">
                  <c:v>인천시 공식 인스타그램</c:v>
                </c:pt>
                <c:pt idx="6">
                  <c:v>인천시 공식 네이버TV</c:v>
                </c:pt>
                <c:pt idx="7">
                  <c:v>인천시 공식 트위터</c:v>
                </c:pt>
              </c:strCache>
            </c:strRef>
          </c:cat>
          <c:val>
            <c:numRef>
              <c:f>Sheet1!$C$2:$C$9</c:f>
              <c:numCache>
                <c:formatCode>###0.0</c:formatCode>
                <c:ptCount val="8"/>
                <c:pt idx="0">
                  <c:v>5.9778894179249518</c:v>
                </c:pt>
                <c:pt idx="1">
                  <c:v>6.426065129640139</c:v>
                </c:pt>
                <c:pt idx="2">
                  <c:v>2.9408218436863081</c:v>
                </c:pt>
                <c:pt idx="3">
                  <c:v>6.3160098962262081</c:v>
                </c:pt>
                <c:pt idx="4">
                  <c:v>4.546663822193592</c:v>
                </c:pt>
                <c:pt idx="5">
                  <c:v>4.4743426948158636</c:v>
                </c:pt>
                <c:pt idx="6">
                  <c:v>2.4186629825955559</c:v>
                </c:pt>
                <c:pt idx="7">
                  <c:v>2.6695391383978468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87B7-47DF-82E8-9F89011FA61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278014912"/>
        <c:axId val="326670496"/>
      </c:barChart>
      <c:catAx>
        <c:axId val="278014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326670496"/>
        <c:crosses val="autoZero"/>
        <c:auto val="1"/>
        <c:lblAlgn val="ctr"/>
        <c:lblOffset val="100"/>
        <c:noMultiLvlLbl val="0"/>
      </c:catAx>
      <c:valAx>
        <c:axId val="326670496"/>
        <c:scaling>
          <c:orientation val="minMax"/>
          <c:max val="40"/>
        </c:scaling>
        <c:delete val="0"/>
        <c:axPos val="l"/>
        <c:numFmt formatCode="###0.0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780149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67194341448059736"/>
          <c:y val="4.2320449107716096E-2"/>
          <c:w val="0.30044003758789406"/>
          <c:h val="0.1104036104563721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44685745134052E-2"/>
          <c:y val="0.18779981861429487"/>
          <c:w val="0.97225485421226487"/>
          <c:h val="0.67640391660923438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매우긍정</c:v>
                </c:pt>
              </c:strCache>
            </c:strRef>
          </c:tx>
          <c:spPr>
            <a:gradFill>
              <a:gsLst>
                <a:gs pos="49000">
                  <a:srgbClr val="2D9BA6"/>
                </a:gs>
                <a:gs pos="50000">
                  <a:srgbClr val="31A5B1"/>
                </a:gs>
              </a:gsLst>
              <a:lin ang="10800000" scaled="1"/>
            </a:gradFill>
            <a:ln>
              <a:solidFill>
                <a:schemeClr val="bg1"/>
              </a:solidFill>
            </a:ln>
            <a:effectLst/>
          </c:spPr>
          <c:invertIfNegative val="0"/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  <c:pt idx="4">
                  <c:v>항목 5</c:v>
                </c:pt>
              </c:strCache>
            </c:strRef>
          </c:cat>
          <c:val>
            <c:numRef>
              <c:f>Sheet1!$B$2:$B$6</c:f>
              <c:numCache>
                <c:formatCode>###0.0</c:formatCode>
                <c:ptCount val="5"/>
                <c:pt idx="0">
                  <c:v>10.017995077553818</c:v>
                </c:pt>
                <c:pt idx="1">
                  <c:v>8.1729878509766021</c:v>
                </c:pt>
                <c:pt idx="2">
                  <c:v>6.2628276964758829</c:v>
                </c:pt>
                <c:pt idx="3">
                  <c:v>7.3444724514100894</c:v>
                </c:pt>
                <c:pt idx="4">
                  <c:v>8.948235643511989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A35-44D1-858F-0942F732BD1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긍정</c:v>
                </c:pt>
              </c:strCache>
            </c:strRef>
          </c:tx>
          <c:spPr>
            <a:gradFill>
              <a:gsLst>
                <a:gs pos="49000">
                  <a:srgbClr val="6DC2D9"/>
                </a:gs>
                <a:gs pos="50000">
                  <a:srgbClr val="7EC9DE"/>
                </a:gs>
              </a:gsLst>
              <a:lin ang="10800000" scaled="1"/>
            </a:gradFill>
            <a:ln>
              <a:solidFill>
                <a:schemeClr val="bg1"/>
              </a:solidFill>
            </a:ln>
            <a:effectLst/>
          </c:spPr>
          <c:invertIfNegative val="0"/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  <c:pt idx="4">
                  <c:v>항목 5</c:v>
                </c:pt>
              </c:strCache>
            </c:strRef>
          </c:cat>
          <c:val>
            <c:numRef>
              <c:f>Sheet1!$C$2:$C$6</c:f>
              <c:numCache>
                <c:formatCode>###0.0</c:formatCode>
                <c:ptCount val="5"/>
                <c:pt idx="0">
                  <c:v>51.916254630862092</c:v>
                </c:pt>
                <c:pt idx="1">
                  <c:v>46.994217762097747</c:v>
                </c:pt>
                <c:pt idx="2">
                  <c:v>38.132395881401813</c:v>
                </c:pt>
                <c:pt idx="3">
                  <c:v>50.79020798374637</c:v>
                </c:pt>
                <c:pt idx="4">
                  <c:v>52.496232763613094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A35-44D1-858F-0942F732BD1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부정</c:v>
                </c:pt>
              </c:strCache>
            </c:strRef>
          </c:tx>
          <c:spPr>
            <a:solidFill>
              <a:srgbClr val="F7B7A3"/>
            </a:solidFill>
            <a:ln>
              <a:solidFill>
                <a:schemeClr val="bg1"/>
              </a:solidFill>
            </a:ln>
            <a:effectLst/>
          </c:spPr>
          <c:invertIfNegative val="0"/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  <c:pt idx="4">
                  <c:v>항목 5</c:v>
                </c:pt>
              </c:strCache>
            </c:strRef>
          </c:cat>
          <c:val>
            <c:numRef>
              <c:f>Sheet1!$D$2:$D$6</c:f>
              <c:numCache>
                <c:formatCode>###0.0</c:formatCode>
                <c:ptCount val="5"/>
                <c:pt idx="0">
                  <c:v>28.218294112275032</c:v>
                </c:pt>
                <c:pt idx="1">
                  <c:v>30.998906897405732</c:v>
                </c:pt>
                <c:pt idx="2">
                  <c:v>33.924946835961258</c:v>
                </c:pt>
                <c:pt idx="3">
                  <c:v>27.579466647072003</c:v>
                </c:pt>
                <c:pt idx="4">
                  <c:v>25.543913316963756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A35-44D1-858F-0942F732BD17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매우부정</c:v>
                </c:pt>
              </c:strCache>
            </c:strRef>
          </c:tx>
          <c:spPr>
            <a:gradFill flip="none" rotWithShape="1">
              <a:gsLst>
                <a:gs pos="49000">
                  <a:srgbClr val="F28A6A"/>
                </a:gs>
                <a:gs pos="50000">
                  <a:srgbClr val="F49678"/>
                </a:gs>
              </a:gsLst>
              <a:lin ang="10800000" scaled="1"/>
              <a:tileRect/>
            </a:gradFill>
            <a:ln>
              <a:solidFill>
                <a:schemeClr val="bg1"/>
              </a:solidFill>
            </a:ln>
            <a:effectLst/>
          </c:spPr>
          <c:invertIfNegative val="0"/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  <c:pt idx="4">
                  <c:v>항목 5</c:v>
                </c:pt>
              </c:strCache>
            </c:strRef>
          </c:cat>
          <c:val>
            <c:numRef>
              <c:f>Sheet1!$E$2:$E$6</c:f>
              <c:numCache>
                <c:formatCode>###0.0</c:formatCode>
                <c:ptCount val="5"/>
                <c:pt idx="0">
                  <c:v>5.0236267567619173</c:v>
                </c:pt>
                <c:pt idx="1">
                  <c:v>6.3670250804306621</c:v>
                </c:pt>
                <c:pt idx="2">
                  <c:v>9.1861053535874131</c:v>
                </c:pt>
                <c:pt idx="3">
                  <c:v>7.4541290757925402</c:v>
                </c:pt>
                <c:pt idx="4">
                  <c:v>4.5928316297242242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A35-44D1-858F-0942F732BD17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모름/무응답</c:v>
                </c:pt>
              </c:strCache>
            </c:strRef>
          </c:tx>
          <c:spPr>
            <a:solidFill>
              <a:srgbClr val="D9D9D9"/>
            </a:solidFill>
            <a:ln>
              <a:solidFill>
                <a:schemeClr val="bg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  <c:pt idx="4">
                  <c:v>항목 5</c:v>
                </c:pt>
              </c:strCache>
            </c:strRef>
          </c:cat>
          <c:val>
            <c:numRef>
              <c:f>Sheet1!$F$2:$F$6</c:f>
              <c:numCache>
                <c:formatCode>###0.0</c:formatCode>
                <c:ptCount val="5"/>
                <c:pt idx="0">
                  <c:v>4.8238294225469831</c:v>
                </c:pt>
                <c:pt idx="1">
                  <c:v>7.4668624090890754</c:v>
                </c:pt>
                <c:pt idx="2">
                  <c:v>12.493724232573442</c:v>
                </c:pt>
                <c:pt idx="3">
                  <c:v>6.8317238419788149</c:v>
                </c:pt>
                <c:pt idx="4">
                  <c:v>8.4187866461867529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A35-44D1-858F-0942F732BD17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200"/>
        <c:overlap val="100"/>
        <c:axId val="336260112"/>
        <c:axId val="278503600"/>
      </c:barChart>
      <c:catAx>
        <c:axId val="336260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78503600"/>
        <c:crosses val="autoZero"/>
        <c:auto val="1"/>
        <c:lblAlgn val="ctr"/>
        <c:lblOffset val="100"/>
        <c:noMultiLvlLbl val="0"/>
      </c:catAx>
      <c:valAx>
        <c:axId val="278503600"/>
        <c:scaling>
          <c:orientation val="minMax"/>
          <c:min val="0"/>
        </c:scaling>
        <c:delete val="1"/>
        <c:axPos val="l"/>
        <c:numFmt formatCode="0%" sourceLinked="1"/>
        <c:majorTickMark val="none"/>
        <c:minorTickMark val="none"/>
        <c:tickLblPos val="nextTo"/>
        <c:crossAx val="3362601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49153967574038104"/>
          <c:y val="4.3207902428877072E-2"/>
          <c:w val="0.47396123671656332"/>
          <c:h val="9.960745213863335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ln>
                <a:solidFill>
                  <a:schemeClr val="l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5867136978248089E-2"/>
          <c:y val="0.16011458733674414"/>
          <c:w val="0.94826572604350379"/>
          <c:h val="0.759628735251712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1순위</c:v>
                </c:pt>
              </c:strCache>
            </c:strRef>
          </c:tx>
          <c:spPr>
            <a:gradFill>
              <a:gsLst>
                <a:gs pos="49000">
                  <a:srgbClr val="2D9BA6"/>
                </a:gs>
                <a:gs pos="50000">
                  <a:srgbClr val="31A5B1"/>
                </a:gs>
              </a:gsLst>
              <a:lin ang="10800000" scaled="1"/>
            </a:gradFill>
            <a:ln>
              <a:solidFill>
                <a:schemeClr val="bg1"/>
              </a:solidFill>
            </a:ln>
            <a:effectLst/>
          </c:spPr>
          <c:invertIfNegative val="0"/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F74F-4B46-9997-FEE09FB6A004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F74F-4B46-9997-FEE09FB6A004}"/>
              </c:ext>
            </c:extLst>
          </c:dPt>
          <c:dPt>
            <c:idx val="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F74F-4B46-9997-FEE09FB6A004}"/>
              </c:ext>
            </c:extLst>
          </c:dPt>
          <c:dPt>
            <c:idx val="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F74F-4B46-9997-FEE09FB6A004}"/>
              </c:ext>
            </c:extLst>
          </c:dPt>
          <c:dLbls>
            <c:dLbl>
              <c:idx val="9"/>
              <c:layout>
                <c:manualLayout>
                  <c:x val="-7.0546737213403876E-3"/>
                  <c:y val="2.821363273847739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74F-4B46-9997-FEE09FB6A004}"/>
                </c:ext>
              </c:extLst>
            </c:dLbl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lt1">
                          <a:alpha val="0"/>
                        </a:scheme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인천시 공식 유튜브</c:v>
                </c:pt>
                <c:pt idx="1">
                  <c:v>인천시 공식 인스타그램</c:v>
                </c:pt>
                <c:pt idx="2">
                  <c:v>인천시 공식 네이버블로그</c:v>
                </c:pt>
                <c:pt idx="3">
                  <c:v>인천시 공식 카카오스토리</c:v>
                </c:pt>
                <c:pt idx="4">
                  <c:v>인천시 공식 페이스북</c:v>
                </c:pt>
                <c:pt idx="5">
                  <c:v>인천시 공식 네이버TV</c:v>
                </c:pt>
                <c:pt idx="6">
                  <c:v>인천시 공식 네이버포스터</c:v>
                </c:pt>
                <c:pt idx="7">
                  <c:v>인천시 공식 트위터</c:v>
                </c:pt>
                <c:pt idx="8">
                  <c:v>모름/ 무응답</c:v>
                </c:pt>
              </c:strCache>
            </c:strRef>
          </c:cat>
          <c:val>
            <c:numRef>
              <c:f>Sheet1!$B$2:$B$10</c:f>
              <c:numCache>
                <c:formatCode>###0.0</c:formatCode>
                <c:ptCount val="9"/>
                <c:pt idx="0">
                  <c:v>27.701540150248633</c:v>
                </c:pt>
                <c:pt idx="1">
                  <c:v>12.654436813186878</c:v>
                </c:pt>
                <c:pt idx="2">
                  <c:v>11.408418428698241</c:v>
                </c:pt>
                <c:pt idx="3">
                  <c:v>11.241446808418907</c:v>
                </c:pt>
                <c:pt idx="4">
                  <c:v>7.6224681893950335</c:v>
                </c:pt>
                <c:pt idx="5">
                  <c:v>7.2171650503928779</c:v>
                </c:pt>
                <c:pt idx="6">
                  <c:v>4.447062809171527</c:v>
                </c:pt>
                <c:pt idx="7">
                  <c:v>2.2905799095462021</c:v>
                </c:pt>
                <c:pt idx="8">
                  <c:v>15.416881840942228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F74F-4B46-9997-FEE09FB6A00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1+2순위</c:v>
                </c:pt>
              </c:strCache>
            </c:strRef>
          </c:tx>
          <c:spPr>
            <a:gradFill>
              <a:gsLst>
                <a:gs pos="49000">
                  <a:srgbClr val="6DC2D9"/>
                </a:gs>
                <a:gs pos="50000">
                  <a:srgbClr val="7EC9DE"/>
                </a:gs>
              </a:gsLst>
              <a:lin ang="10800000" scaled="1"/>
            </a:gradFill>
            <a:ln>
              <a:solidFill>
                <a:schemeClr val="bg1"/>
              </a:solidFill>
            </a:ln>
            <a:effectLst/>
          </c:spPr>
          <c:invertIfNegative val="0"/>
          <c:dLbls>
            <c:dLbl>
              <c:idx val="9"/>
              <c:layout>
                <c:manualLayout>
                  <c:x val="7.0546737213403876E-3"/>
                  <c:y val="2.116022455385804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74F-4B46-9997-FEE09FB6A004}"/>
                </c:ext>
              </c:extLst>
            </c:dLbl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chemeClr val="tx1">
                          <a:lumMod val="85000"/>
                          <a:lumOff val="15000"/>
                          <a:alpha val="0"/>
                        </a:schemeClr>
                      </a:solidFill>
                    </a:ln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인천시 공식 유튜브</c:v>
                </c:pt>
                <c:pt idx="1">
                  <c:v>인천시 공식 인스타그램</c:v>
                </c:pt>
                <c:pt idx="2">
                  <c:v>인천시 공식 네이버블로그</c:v>
                </c:pt>
                <c:pt idx="3">
                  <c:v>인천시 공식 카카오스토리</c:v>
                </c:pt>
                <c:pt idx="4">
                  <c:v>인천시 공식 페이스북</c:v>
                </c:pt>
                <c:pt idx="5">
                  <c:v>인천시 공식 네이버TV</c:v>
                </c:pt>
                <c:pt idx="6">
                  <c:v>인천시 공식 네이버포스터</c:v>
                </c:pt>
                <c:pt idx="7">
                  <c:v>인천시 공식 트위터</c:v>
                </c:pt>
                <c:pt idx="8">
                  <c:v>모름/ 무응답</c:v>
                </c:pt>
              </c:strCache>
            </c:strRef>
          </c:cat>
          <c:val>
            <c:numRef>
              <c:f>Sheet1!$C$2:$C$10</c:f>
              <c:numCache>
                <c:formatCode>###0.0</c:formatCode>
                <c:ptCount val="9"/>
                <c:pt idx="0">
                  <c:v>43.451313879768527</c:v>
                </c:pt>
                <c:pt idx="1">
                  <c:v>24.756676211540789</c:v>
                </c:pt>
                <c:pt idx="2">
                  <c:v>22.18308326564863</c:v>
                </c:pt>
                <c:pt idx="3">
                  <c:v>20.662237594807593</c:v>
                </c:pt>
                <c:pt idx="4">
                  <c:v>16.791453915347091</c:v>
                </c:pt>
                <c:pt idx="5">
                  <c:v>14.506883767038445</c:v>
                </c:pt>
                <c:pt idx="6">
                  <c:v>7.7977700849875191</c:v>
                </c:pt>
                <c:pt idx="7">
                  <c:v>5.9562553673350171</c:v>
                </c:pt>
                <c:pt idx="8">
                  <c:v>15.416881840942228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F74F-4B46-9997-FEE09FB6A004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278014912"/>
        <c:axId val="326670496"/>
      </c:barChart>
      <c:catAx>
        <c:axId val="278014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326670496"/>
        <c:crosses val="autoZero"/>
        <c:auto val="1"/>
        <c:lblAlgn val="ctr"/>
        <c:lblOffset val="100"/>
        <c:noMultiLvlLbl val="0"/>
      </c:catAx>
      <c:valAx>
        <c:axId val="326670496"/>
        <c:scaling>
          <c:orientation val="minMax"/>
        </c:scaling>
        <c:delete val="0"/>
        <c:axPos val="l"/>
        <c:numFmt formatCode="###0.0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780149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79422442565049745"/>
          <c:y val="4.2320449107716096E-2"/>
          <c:w val="0.17815902641799405"/>
          <c:h val="0.1104036104563721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0324470310776371E-2"/>
          <c:y val="0.17362893077553279"/>
          <c:w val="0.95918140667199214"/>
          <c:h val="0.78789397466081723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만족</c:v>
                </c:pt>
              </c:strCache>
            </c:strRef>
          </c:tx>
          <c:spPr>
            <a:ln w="19050" cap="rnd">
              <a:solidFill>
                <a:srgbClr val="2D9BA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19050">
                <a:solidFill>
                  <a:srgbClr val="2D9BA6"/>
                </a:solidFill>
              </a:ln>
              <a:effectLst/>
            </c:spPr>
          </c:marker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rgbClr val="2973BD">
                          <a:alpha val="0"/>
                        </a:srgbClr>
                      </a:solidFill>
                    </a:ln>
                    <a:solidFill>
                      <a:srgbClr val="2D9BA6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2019년
7월</c:v>
                </c:pt>
                <c:pt idx="1">
                  <c:v>2019년
12월</c:v>
                </c:pt>
                <c:pt idx="2">
                  <c:v>2020년
4월</c:v>
                </c:pt>
                <c:pt idx="3">
                  <c:v>2020년
6월</c:v>
                </c:pt>
                <c:pt idx="4">
                  <c:v>2020년
9월</c:v>
                </c:pt>
                <c:pt idx="5">
                  <c:v>2020년
11월</c:v>
                </c:pt>
              </c:strCache>
            </c:strRef>
          </c:cat>
          <c:val>
            <c:numRef>
              <c:f>Sheet1!$B$2:$B$7</c:f>
              <c:numCache>
                <c:formatCode>0.0</c:formatCode>
                <c:ptCount val="6"/>
                <c:pt idx="0" formatCode="General">
                  <c:v>63.9</c:v>
                </c:pt>
                <c:pt idx="1">
                  <c:v>71.061643835616437</c:v>
                </c:pt>
                <c:pt idx="2" formatCode="###0.0">
                  <c:v>82.7</c:v>
                </c:pt>
                <c:pt idx="3" formatCode="###0.0">
                  <c:v>75.5</c:v>
                </c:pt>
                <c:pt idx="4" formatCode="###0.0">
                  <c:v>77.685580267636894</c:v>
                </c:pt>
                <c:pt idx="5" formatCode="###0.0">
                  <c:v>79.030326388423106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199-451C-BC23-E0AFBDE7B8FB}"/>
            </c:ext>
          </c:extLst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불만족</c:v>
                </c:pt>
              </c:strCache>
            </c:strRef>
          </c:tx>
          <c:spPr>
            <a:ln w="19050" cap="rnd">
              <a:solidFill>
                <a:srgbClr val="F28A6A"/>
              </a:solidFill>
              <a:round/>
            </a:ln>
            <a:effectLst/>
          </c:spPr>
          <c:marker>
            <c:symbol val="triangle"/>
            <c:size val="5"/>
            <c:spPr>
              <a:solidFill>
                <a:schemeClr val="bg1"/>
              </a:solidFill>
              <a:ln w="19050">
                <a:solidFill>
                  <a:srgbClr val="F28A6A"/>
                </a:solidFill>
              </a:ln>
              <a:effectLst/>
            </c:spPr>
          </c:marker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rgbClr val="2973BD">
                          <a:alpha val="0"/>
                        </a:srgbClr>
                      </a:solidFill>
                    </a:ln>
                    <a:solidFill>
                      <a:schemeClr val="accent2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2019년
7월</c:v>
                </c:pt>
                <c:pt idx="1">
                  <c:v>2019년
12월</c:v>
                </c:pt>
                <c:pt idx="2">
                  <c:v>2020년
4월</c:v>
                </c:pt>
                <c:pt idx="3">
                  <c:v>2020년
6월</c:v>
                </c:pt>
                <c:pt idx="4">
                  <c:v>2020년
9월</c:v>
                </c:pt>
                <c:pt idx="5">
                  <c:v>2020년
11월</c:v>
                </c:pt>
              </c:strCache>
            </c:strRef>
          </c:cat>
          <c:val>
            <c:numRef>
              <c:f>Sheet1!$C$2:$C$7</c:f>
              <c:numCache>
                <c:formatCode>0.0</c:formatCode>
                <c:ptCount val="6"/>
                <c:pt idx="0" formatCode="General">
                  <c:v>33.1</c:v>
                </c:pt>
                <c:pt idx="1">
                  <c:v>28.93835616438356</c:v>
                </c:pt>
                <c:pt idx="2" formatCode="###0.0">
                  <c:v>17.3</c:v>
                </c:pt>
                <c:pt idx="3" formatCode="###0.0">
                  <c:v>24.5</c:v>
                </c:pt>
                <c:pt idx="4" formatCode="###0.0">
                  <c:v>22.314419732363007</c:v>
                </c:pt>
                <c:pt idx="5" formatCode="###0.0">
                  <c:v>20.969673611577207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199-451C-BC23-E0AFBDE7B8FB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98414688"/>
        <c:axId val="298414272"/>
      </c:lineChart>
      <c:catAx>
        <c:axId val="298414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98414272"/>
        <c:crossesAt val="-10"/>
        <c:auto val="1"/>
        <c:lblAlgn val="ctr"/>
        <c:lblOffset val="100"/>
        <c:noMultiLvlLbl val="0"/>
      </c:catAx>
      <c:valAx>
        <c:axId val="298414272"/>
        <c:scaling>
          <c:orientation val="minMax"/>
          <c:max val="120"/>
          <c:min val="-10"/>
        </c:scaling>
        <c:delete val="0"/>
        <c:axPos val="l"/>
        <c:numFmt formatCode="General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98414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67876811594202902"/>
          <c:y val="4.6345487974805574E-2"/>
          <c:w val="0.26565217391304347"/>
          <c:h val="0.13581539168931736"/>
        </c:manualLayout>
      </c:layout>
      <c:overlay val="0"/>
      <c:txPr>
        <a:bodyPr/>
        <a:lstStyle/>
        <a:p>
          <a:pPr>
            <a:defRPr sz="1200" b="1"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756372305888105E-2"/>
          <c:y val="0.16277813632112226"/>
          <c:w val="0.92042573324324606"/>
          <c:h val="0.79874450975663813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긍정</c:v>
                </c:pt>
              </c:strCache>
            </c:strRef>
          </c:tx>
          <c:spPr>
            <a:ln w="19050" cap="rnd">
              <a:solidFill>
                <a:srgbClr val="2D9BA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/>
              </a:solidFill>
              <a:ln w="19050">
                <a:solidFill>
                  <a:srgbClr val="2D9BA6"/>
                </a:solidFill>
              </a:ln>
              <a:effectLst/>
            </c:spPr>
          </c:marker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rgbClr val="2973BD">
                          <a:alpha val="0"/>
                        </a:srgbClr>
                      </a:solidFill>
                    </a:ln>
                    <a:solidFill>
                      <a:srgbClr val="2D9BA6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2020년
6월</c:v>
                </c:pt>
                <c:pt idx="1">
                  <c:v>2020년
9월</c:v>
                </c:pt>
                <c:pt idx="2">
                  <c:v>2020년
11월</c:v>
                </c:pt>
              </c:strCache>
            </c:strRef>
          </c:cat>
          <c:val>
            <c:numRef>
              <c:f>Sheet1!$B$2:$B$4</c:f>
              <c:numCache>
                <c:formatCode>###0.0</c:formatCode>
                <c:ptCount val="3"/>
                <c:pt idx="0">
                  <c:v>66.2</c:v>
                </c:pt>
                <c:pt idx="1">
                  <c:v>69.932855645487422</c:v>
                </c:pt>
                <c:pt idx="2">
                  <c:v>70.725948658157023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37B-49E9-911C-A39AD79ECC96}"/>
            </c:ext>
          </c:extLst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부정</c:v>
                </c:pt>
              </c:strCache>
            </c:strRef>
          </c:tx>
          <c:spPr>
            <a:ln w="19050" cap="rnd">
              <a:solidFill>
                <a:srgbClr val="F28A6A"/>
              </a:solidFill>
              <a:round/>
            </a:ln>
            <a:effectLst/>
          </c:spPr>
          <c:marker>
            <c:symbol val="triangle"/>
            <c:size val="5"/>
            <c:spPr>
              <a:solidFill>
                <a:schemeClr val="bg1"/>
              </a:solidFill>
              <a:ln w="19050">
                <a:solidFill>
                  <a:srgbClr val="F28A6A"/>
                </a:solidFill>
              </a:ln>
              <a:effectLst/>
            </c:spPr>
          </c:marker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none" lIns="0" tIns="0" rIns="0" bIns="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ln>
                      <a:solidFill>
                        <a:srgbClr val="2973BD">
                          <a:alpha val="0"/>
                        </a:srgbClr>
                      </a:solidFill>
                    </a:ln>
                    <a:solidFill>
                      <a:schemeClr val="accent2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defRPr>
                </a:pPr>
                <a:endParaRPr lang="ko-K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2020년
6월</c:v>
                </c:pt>
                <c:pt idx="1">
                  <c:v>2020년
9월</c:v>
                </c:pt>
                <c:pt idx="2">
                  <c:v>2020년
11월</c:v>
                </c:pt>
              </c:strCache>
            </c:strRef>
          </c:cat>
          <c:val>
            <c:numRef>
              <c:f>Sheet1!$C$2:$C$4</c:f>
              <c:numCache>
                <c:formatCode>###0.0</c:formatCode>
                <c:ptCount val="3"/>
                <c:pt idx="0">
                  <c:v>33.799999999999997</c:v>
                </c:pt>
                <c:pt idx="1">
                  <c:v>30.067144354512486</c:v>
                </c:pt>
                <c:pt idx="2">
                  <c:v>29.274051341843442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37B-49E9-911C-A39AD79ECC96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98414688"/>
        <c:axId val="298414272"/>
      </c:lineChart>
      <c:catAx>
        <c:axId val="298414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98414272"/>
        <c:crosses val="autoZero"/>
        <c:auto val="1"/>
        <c:lblAlgn val="ctr"/>
        <c:lblOffset val="100"/>
        <c:noMultiLvlLbl val="0"/>
      </c:catAx>
      <c:valAx>
        <c:axId val="298414272"/>
        <c:scaling>
          <c:orientation val="minMax"/>
          <c:max val="100"/>
        </c:scaling>
        <c:delete val="0"/>
        <c:axPos val="l"/>
        <c:numFmt formatCode="###0.0" sourceLinked="1"/>
        <c:majorTickMark val="out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984146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50782598009896796"/>
          <c:y val="5.9672999409919894E-2"/>
          <c:w val="0.44914901315564909"/>
          <c:h val="0.1214572161765464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ln>
                <a:solidFill>
                  <a:srgbClr val="2973B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612875-50AE-49EF-AA7A-F76783294283}" type="datetimeFigureOut">
              <a:rPr lang="ko-KR" altLang="en-US" smtClean="0">
                <a:latin typeface="함초롬돋움" panose="020B0604000101010101" pitchFamily="50" charset="-127"/>
                <a:ea typeface="함초롬돋움" panose="020B0604000101010101" pitchFamily="50" charset="-127"/>
              </a:rPr>
              <a:pPr/>
              <a:t>2020-12-30</a:t>
            </a:fld>
            <a:endParaRPr lang="ko-KR" altLang="en-US" dirty="0"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66CD98-E8AA-4DD8-8481-C79DBE907104}" type="slidenum">
              <a:rPr lang="ko-KR" altLang="en-US" smtClean="0">
                <a:latin typeface="함초롬돋움" panose="020B0604000101010101" pitchFamily="50" charset="-127"/>
                <a:ea typeface="함초롬돋움" panose="020B0604000101010101" pitchFamily="50" charset="-127"/>
              </a:rPr>
              <a:pPr/>
              <a:t>‹#›</a:t>
            </a:fld>
            <a:endParaRPr lang="ko-KR" altLang="en-US" dirty="0"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2216785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함초롬돋움" panose="020B0604000101010101" pitchFamily="50" charset="-127"/>
                <a:ea typeface="함초롬돋움" panose="020B060400010101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함초롬돋움" panose="020B0604000101010101" pitchFamily="50" charset="-127"/>
                <a:ea typeface="함초롬돋움" panose="020B0604000101010101" pitchFamily="50" charset="-127"/>
              </a:defRPr>
            </a:lvl1pPr>
          </a:lstStyle>
          <a:p>
            <a:fld id="{1102BADE-C3CE-4D0E-A05B-BAAC18CDB386}" type="datetimeFigureOut">
              <a:rPr lang="ko-KR" altLang="en-US" smtClean="0"/>
              <a:pPr/>
              <a:t>2020-12-30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12788" y="746125"/>
            <a:ext cx="538162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함초롬돋움" panose="020B0604000101010101" pitchFamily="50" charset="-127"/>
                <a:ea typeface="함초롬돋움" panose="020B060400010101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함초롬돋움" panose="020B0604000101010101" pitchFamily="50" charset="-127"/>
                <a:ea typeface="함초롬돋움" panose="020B0604000101010101" pitchFamily="50" charset="-127"/>
              </a:defRPr>
            </a:lvl1pPr>
          </a:lstStyle>
          <a:p>
            <a:fld id="{B92D0A30-2CDF-45DD-9DE8-DDE4061F819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262794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함초롬돋움" panose="020B0604000101010101" pitchFamily="50" charset="-127"/>
        <a:ea typeface="함초롬돋움" panose="020B0604000101010101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함초롬돋움" panose="020B0604000101010101" pitchFamily="50" charset="-127"/>
        <a:ea typeface="함초롬돋움" panose="020B0604000101010101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함초롬돋움" panose="020B0604000101010101" pitchFamily="50" charset="-127"/>
        <a:ea typeface="함초롬돋움" panose="020B0604000101010101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함초롬돋움" panose="020B0604000101010101" pitchFamily="50" charset="-127"/>
        <a:ea typeface="함초롬돋움" panose="020B0604000101010101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함초롬돋움" panose="020B0604000101010101" pitchFamily="50" charset="-127"/>
        <a:ea typeface="함초롬돋움" panose="020B0604000101010101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2D0A30-2CDF-45DD-9DE8-DDE4061F8190}" type="slidenum">
              <a:rPr lang="ko-KR" altLang="en-US" smtClean="0"/>
              <a:pPr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785094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2D0A30-2CDF-45DD-9DE8-DDE4061F8190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448687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2D0A30-2CDF-45DD-9DE8-DDE4061F8190}" type="slidenum">
              <a:rPr lang="ko-KR" altLang="en-US" smtClean="0"/>
              <a:pPr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52004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39" t="34127" r="37956" b="56613"/>
          <a:stretch/>
        </p:blipFill>
        <p:spPr>
          <a:xfrm>
            <a:off x="319123" y="6458644"/>
            <a:ext cx="998992" cy="203047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8476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76536" y="692696"/>
            <a:ext cx="2120445" cy="708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0714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5946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>
          <a:xfrm>
            <a:off x="-6077" y="1"/>
            <a:ext cx="9921602" cy="742950"/>
          </a:xfrm>
          <a:prstGeom prst="rect">
            <a:avLst/>
          </a:prstGeom>
          <a:solidFill>
            <a:srgbClr val="236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자유형 15"/>
          <p:cNvSpPr/>
          <p:nvPr userDrawn="1"/>
        </p:nvSpPr>
        <p:spPr>
          <a:xfrm>
            <a:off x="8868198" y="367"/>
            <a:ext cx="1046137" cy="110757"/>
          </a:xfrm>
          <a:custGeom>
            <a:avLst/>
            <a:gdLst>
              <a:gd name="connsiteX0" fmla="*/ 123798 w 1046137"/>
              <a:gd name="connsiteY0" fmla="*/ 0 h 62089"/>
              <a:gd name="connsiteX1" fmla="*/ 1046137 w 1046137"/>
              <a:gd name="connsiteY1" fmla="*/ 0 h 62089"/>
              <a:gd name="connsiteX2" fmla="*/ 1046137 w 1046137"/>
              <a:gd name="connsiteY2" fmla="*/ 54464 h 62089"/>
              <a:gd name="connsiteX3" fmla="*/ 1030934 w 1046137"/>
              <a:gd name="connsiteY3" fmla="*/ 62089 h 62089"/>
              <a:gd name="connsiteX4" fmla="*/ 0 w 1046137"/>
              <a:gd name="connsiteY4" fmla="*/ 62089 h 62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6137" h="62089">
                <a:moveTo>
                  <a:pt x="123798" y="0"/>
                </a:moveTo>
                <a:lnTo>
                  <a:pt x="1046137" y="0"/>
                </a:lnTo>
                <a:lnTo>
                  <a:pt x="1046137" y="54464"/>
                </a:lnTo>
                <a:lnTo>
                  <a:pt x="1030934" y="62089"/>
                </a:lnTo>
                <a:lnTo>
                  <a:pt x="0" y="62089"/>
                </a:lnTo>
                <a:close/>
              </a:path>
            </a:pathLst>
          </a:custGeom>
          <a:solidFill>
            <a:srgbClr val="1779A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ko-KR" altLang="en-US" sz="1400" dirty="0" smtClean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9" name="평행 사변형 8"/>
          <p:cNvSpPr/>
          <p:nvPr userDrawn="1"/>
        </p:nvSpPr>
        <p:spPr>
          <a:xfrm>
            <a:off x="8264851" y="367"/>
            <a:ext cx="1154732" cy="110757"/>
          </a:xfrm>
          <a:prstGeom prst="parallelogram">
            <a:avLst>
              <a:gd name="adj" fmla="val 199388"/>
            </a:avLst>
          </a:prstGeom>
          <a:solidFill>
            <a:srgbClr val="67A2CA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sz="1400" dirty="0" smtClean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14" name="직사각형 13"/>
          <p:cNvSpPr/>
          <p:nvPr userDrawn="1"/>
        </p:nvSpPr>
        <p:spPr>
          <a:xfrm>
            <a:off x="-9525" y="95250"/>
            <a:ext cx="9929080" cy="790575"/>
          </a:xfrm>
          <a:prstGeom prst="rect">
            <a:avLst/>
          </a:prstGeom>
          <a:solidFill>
            <a:srgbClr val="E9F1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제목 1"/>
          <p:cNvSpPr>
            <a:spLocks noGrp="1"/>
          </p:cNvSpPr>
          <p:nvPr userDrawn="1">
            <p:ph type="title"/>
          </p:nvPr>
        </p:nvSpPr>
        <p:spPr>
          <a:xfrm>
            <a:off x="222632" y="466725"/>
            <a:ext cx="7645063" cy="407512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2500" b="1" spc="-100" baseline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0456E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Arial" pitchFamily="34" charset="0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9" name="직사각형 18"/>
          <p:cNvSpPr/>
          <p:nvPr userDrawn="1"/>
        </p:nvSpPr>
        <p:spPr>
          <a:xfrm>
            <a:off x="4143375" y="6472535"/>
            <a:ext cx="4953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/>
            <a:r>
              <a:rPr lang="ko-KR" altLang="en-US" sz="1000" b="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시정소통 역량강화와 효과증진을 위한 여론조사 최종 보고서</a:t>
            </a:r>
            <a:endParaRPr lang="ko-KR" altLang="en-US" sz="1000" b="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grpSp>
        <p:nvGrpSpPr>
          <p:cNvPr id="13" name="그룹 12"/>
          <p:cNvGrpSpPr/>
          <p:nvPr userDrawn="1"/>
        </p:nvGrpSpPr>
        <p:grpSpPr>
          <a:xfrm>
            <a:off x="8458784" y="332175"/>
            <a:ext cx="1140065" cy="267800"/>
            <a:chOff x="-1103313" y="1435101"/>
            <a:chExt cx="1655763" cy="388937"/>
          </a:xfrm>
        </p:grpSpPr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-1103313" y="1435101"/>
              <a:ext cx="352425" cy="388937"/>
            </a:xfrm>
            <a:custGeom>
              <a:avLst/>
              <a:gdLst>
                <a:gd name="T0" fmla="*/ 110 w 217"/>
                <a:gd name="T1" fmla="*/ 173 h 238"/>
                <a:gd name="T2" fmla="*/ 217 w 217"/>
                <a:gd name="T3" fmla="*/ 176 h 238"/>
                <a:gd name="T4" fmla="*/ 97 w 217"/>
                <a:gd name="T5" fmla="*/ 227 h 238"/>
                <a:gd name="T6" fmla="*/ 13 w 217"/>
                <a:gd name="T7" fmla="*/ 94 h 238"/>
                <a:gd name="T8" fmla="*/ 140 w 217"/>
                <a:gd name="T9" fmla="*/ 10 h 238"/>
                <a:gd name="T10" fmla="*/ 174 w 217"/>
                <a:gd name="T11" fmla="*/ 34 h 238"/>
                <a:gd name="T12" fmla="*/ 185 w 217"/>
                <a:gd name="T13" fmla="*/ 59 h 238"/>
                <a:gd name="T14" fmla="*/ 185 w 217"/>
                <a:gd name="T15" fmla="*/ 59 h 238"/>
                <a:gd name="T16" fmla="*/ 184 w 217"/>
                <a:gd name="T17" fmla="*/ 99 h 238"/>
                <a:gd name="T18" fmla="*/ 153 w 217"/>
                <a:gd name="T19" fmla="*/ 149 h 238"/>
                <a:gd name="T20" fmla="*/ 153 w 217"/>
                <a:gd name="T21" fmla="*/ 149 h 238"/>
                <a:gd name="T22" fmla="*/ 164 w 217"/>
                <a:gd name="T23" fmla="*/ 129 h 238"/>
                <a:gd name="T24" fmla="*/ 131 w 217"/>
                <a:gd name="T25" fmla="*/ 77 h 238"/>
                <a:gd name="T26" fmla="*/ 79 w 217"/>
                <a:gd name="T27" fmla="*/ 110 h 238"/>
                <a:gd name="T28" fmla="*/ 79 w 217"/>
                <a:gd name="T29" fmla="*/ 129 h 238"/>
                <a:gd name="T30" fmla="*/ 110 w 217"/>
                <a:gd name="T31" fmla="*/ 173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7" h="238">
                  <a:moveTo>
                    <a:pt x="110" y="173"/>
                  </a:moveTo>
                  <a:cubicBezTo>
                    <a:pt x="136" y="191"/>
                    <a:pt x="178" y="197"/>
                    <a:pt x="217" y="176"/>
                  </a:cubicBezTo>
                  <a:cubicBezTo>
                    <a:pt x="193" y="216"/>
                    <a:pt x="145" y="238"/>
                    <a:pt x="97" y="227"/>
                  </a:cubicBezTo>
                  <a:cubicBezTo>
                    <a:pt x="37" y="214"/>
                    <a:pt x="0" y="154"/>
                    <a:pt x="13" y="94"/>
                  </a:cubicBezTo>
                  <a:cubicBezTo>
                    <a:pt x="27" y="37"/>
                    <a:pt x="83" y="0"/>
                    <a:pt x="140" y="10"/>
                  </a:cubicBezTo>
                  <a:cubicBezTo>
                    <a:pt x="140" y="10"/>
                    <a:pt x="163" y="14"/>
                    <a:pt x="174" y="34"/>
                  </a:cubicBezTo>
                  <a:cubicBezTo>
                    <a:pt x="179" y="41"/>
                    <a:pt x="182" y="50"/>
                    <a:pt x="185" y="59"/>
                  </a:cubicBezTo>
                  <a:cubicBezTo>
                    <a:pt x="185" y="59"/>
                    <a:pt x="185" y="59"/>
                    <a:pt x="185" y="59"/>
                  </a:cubicBezTo>
                  <a:cubicBezTo>
                    <a:pt x="187" y="72"/>
                    <a:pt x="187" y="85"/>
                    <a:pt x="184" y="99"/>
                  </a:cubicBezTo>
                  <a:cubicBezTo>
                    <a:pt x="180" y="119"/>
                    <a:pt x="168" y="139"/>
                    <a:pt x="153" y="149"/>
                  </a:cubicBezTo>
                  <a:cubicBezTo>
                    <a:pt x="153" y="149"/>
                    <a:pt x="153" y="149"/>
                    <a:pt x="153" y="149"/>
                  </a:cubicBezTo>
                  <a:cubicBezTo>
                    <a:pt x="158" y="144"/>
                    <a:pt x="162" y="137"/>
                    <a:pt x="164" y="129"/>
                  </a:cubicBezTo>
                  <a:cubicBezTo>
                    <a:pt x="169" y="106"/>
                    <a:pt x="154" y="82"/>
                    <a:pt x="131" y="77"/>
                  </a:cubicBezTo>
                  <a:cubicBezTo>
                    <a:pt x="108" y="72"/>
                    <a:pt x="85" y="86"/>
                    <a:pt x="79" y="110"/>
                  </a:cubicBezTo>
                  <a:cubicBezTo>
                    <a:pt x="78" y="116"/>
                    <a:pt x="77" y="123"/>
                    <a:pt x="79" y="129"/>
                  </a:cubicBezTo>
                  <a:cubicBezTo>
                    <a:pt x="79" y="129"/>
                    <a:pt x="83" y="156"/>
                    <a:pt x="110" y="173"/>
                  </a:cubicBezTo>
                  <a:close/>
                </a:path>
              </a:pathLst>
            </a:custGeom>
            <a:solidFill>
              <a:srgbClr val="0070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" name="Freeform 6"/>
            <p:cNvSpPr>
              <a:spLocks/>
            </p:cNvSpPr>
            <p:nvPr/>
          </p:nvSpPr>
          <p:spPr bwMode="auto">
            <a:xfrm>
              <a:off x="-941387" y="1604963"/>
              <a:ext cx="217488" cy="128587"/>
            </a:xfrm>
            <a:custGeom>
              <a:avLst/>
              <a:gdLst>
                <a:gd name="T0" fmla="*/ 0 w 134"/>
                <a:gd name="T1" fmla="*/ 53 h 79"/>
                <a:gd name="T2" fmla="*/ 22 w 134"/>
                <a:gd name="T3" fmla="*/ 61 h 79"/>
                <a:gd name="T4" fmla="*/ 97 w 134"/>
                <a:gd name="T5" fmla="*/ 45 h 79"/>
                <a:gd name="T6" fmla="*/ 98 w 134"/>
                <a:gd name="T7" fmla="*/ 45 h 79"/>
                <a:gd name="T8" fmla="*/ 122 w 134"/>
                <a:gd name="T9" fmla="*/ 20 h 79"/>
                <a:gd name="T10" fmla="*/ 131 w 134"/>
                <a:gd name="T11" fmla="*/ 0 h 79"/>
                <a:gd name="T12" fmla="*/ 129 w 134"/>
                <a:gd name="T13" fmla="*/ 43 h 79"/>
                <a:gd name="T14" fmla="*/ 113 w 134"/>
                <a:gd name="T15" fmla="*/ 58 h 79"/>
                <a:gd name="T16" fmla="*/ 39 w 134"/>
                <a:gd name="T17" fmla="*/ 73 h 79"/>
                <a:gd name="T18" fmla="*/ 0 w 134"/>
                <a:gd name="T19" fmla="*/ 53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4" h="79">
                  <a:moveTo>
                    <a:pt x="0" y="53"/>
                  </a:moveTo>
                  <a:cubicBezTo>
                    <a:pt x="10" y="59"/>
                    <a:pt x="22" y="61"/>
                    <a:pt x="22" y="61"/>
                  </a:cubicBezTo>
                  <a:cubicBezTo>
                    <a:pt x="49" y="68"/>
                    <a:pt x="77" y="61"/>
                    <a:pt x="97" y="45"/>
                  </a:cubicBezTo>
                  <a:cubicBezTo>
                    <a:pt x="98" y="45"/>
                    <a:pt x="98" y="45"/>
                    <a:pt x="98" y="45"/>
                  </a:cubicBezTo>
                  <a:cubicBezTo>
                    <a:pt x="107" y="39"/>
                    <a:pt x="115" y="30"/>
                    <a:pt x="122" y="20"/>
                  </a:cubicBezTo>
                  <a:cubicBezTo>
                    <a:pt x="126" y="14"/>
                    <a:pt x="129" y="7"/>
                    <a:pt x="131" y="0"/>
                  </a:cubicBezTo>
                  <a:cubicBezTo>
                    <a:pt x="134" y="28"/>
                    <a:pt x="129" y="43"/>
                    <a:pt x="129" y="43"/>
                  </a:cubicBezTo>
                  <a:cubicBezTo>
                    <a:pt x="121" y="53"/>
                    <a:pt x="113" y="58"/>
                    <a:pt x="113" y="58"/>
                  </a:cubicBezTo>
                  <a:cubicBezTo>
                    <a:pt x="92" y="73"/>
                    <a:pt x="66" y="79"/>
                    <a:pt x="39" y="73"/>
                  </a:cubicBezTo>
                  <a:cubicBezTo>
                    <a:pt x="39" y="73"/>
                    <a:pt x="16" y="68"/>
                    <a:pt x="0" y="53"/>
                  </a:cubicBezTo>
                  <a:close/>
                </a:path>
              </a:pathLst>
            </a:custGeom>
            <a:solidFill>
              <a:srgbClr val="00A7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-895350" y="1487488"/>
              <a:ext cx="153988" cy="219075"/>
            </a:xfrm>
            <a:custGeom>
              <a:avLst/>
              <a:gdLst>
                <a:gd name="T0" fmla="*/ 0 w 95"/>
                <a:gd name="T1" fmla="*/ 130 h 134"/>
                <a:gd name="T2" fmla="*/ 92 w 95"/>
                <a:gd name="T3" fmla="*/ 64 h 134"/>
                <a:gd name="T4" fmla="*/ 95 w 95"/>
                <a:gd name="T5" fmla="*/ 43 h 134"/>
                <a:gd name="T6" fmla="*/ 62 w 95"/>
                <a:gd name="T7" fmla="*/ 0 h 134"/>
                <a:gd name="T8" fmla="*/ 70 w 95"/>
                <a:gd name="T9" fmla="*/ 62 h 134"/>
                <a:gd name="T10" fmla="*/ 8 w 95"/>
                <a:gd name="T11" fmla="*/ 128 h 134"/>
                <a:gd name="T12" fmla="*/ 0 w 95"/>
                <a:gd name="T13" fmla="*/ 13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134">
                  <a:moveTo>
                    <a:pt x="0" y="130"/>
                  </a:moveTo>
                  <a:cubicBezTo>
                    <a:pt x="42" y="134"/>
                    <a:pt x="82" y="103"/>
                    <a:pt x="92" y="64"/>
                  </a:cubicBezTo>
                  <a:cubicBezTo>
                    <a:pt x="92" y="64"/>
                    <a:pt x="95" y="52"/>
                    <a:pt x="95" y="43"/>
                  </a:cubicBezTo>
                  <a:cubicBezTo>
                    <a:pt x="95" y="43"/>
                    <a:pt x="86" y="19"/>
                    <a:pt x="62" y="0"/>
                  </a:cubicBezTo>
                  <a:cubicBezTo>
                    <a:pt x="71" y="18"/>
                    <a:pt x="74" y="40"/>
                    <a:pt x="70" y="62"/>
                  </a:cubicBezTo>
                  <a:cubicBezTo>
                    <a:pt x="62" y="94"/>
                    <a:pt x="38" y="119"/>
                    <a:pt x="8" y="128"/>
                  </a:cubicBezTo>
                  <a:cubicBezTo>
                    <a:pt x="5" y="129"/>
                    <a:pt x="2" y="130"/>
                    <a:pt x="0" y="130"/>
                  </a:cubicBezTo>
                  <a:close/>
                </a:path>
              </a:pathLst>
            </a:custGeom>
            <a:solidFill>
              <a:srgbClr val="00A7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-460375" y="1522413"/>
              <a:ext cx="30163" cy="131762"/>
            </a:xfrm>
            <a:custGeom>
              <a:avLst/>
              <a:gdLst>
                <a:gd name="T0" fmla="*/ 19 w 19"/>
                <a:gd name="T1" fmla="*/ 0 h 83"/>
                <a:gd name="T2" fmla="*/ 19 w 19"/>
                <a:gd name="T3" fmla="*/ 83 h 83"/>
                <a:gd name="T4" fmla="*/ 0 w 19"/>
                <a:gd name="T5" fmla="*/ 83 h 83"/>
                <a:gd name="T6" fmla="*/ 0 w 19"/>
                <a:gd name="T7" fmla="*/ 0 h 83"/>
                <a:gd name="T8" fmla="*/ 19 w 19"/>
                <a:gd name="T9" fmla="*/ 0 h 83"/>
                <a:gd name="T10" fmla="*/ 19 w 19"/>
                <a:gd name="T11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83">
                  <a:moveTo>
                    <a:pt x="19" y="0"/>
                  </a:moveTo>
                  <a:lnTo>
                    <a:pt x="19" y="83"/>
                  </a:lnTo>
                  <a:lnTo>
                    <a:pt x="0" y="83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" name="Freeform 9"/>
            <p:cNvSpPr>
              <a:spLocks/>
            </p:cNvSpPr>
            <p:nvPr/>
          </p:nvSpPr>
          <p:spPr bwMode="auto">
            <a:xfrm>
              <a:off x="523875" y="1522413"/>
              <a:ext cx="28575" cy="220662"/>
            </a:xfrm>
            <a:custGeom>
              <a:avLst/>
              <a:gdLst>
                <a:gd name="T0" fmla="*/ 18 w 18"/>
                <a:gd name="T1" fmla="*/ 0 h 139"/>
                <a:gd name="T2" fmla="*/ 18 w 18"/>
                <a:gd name="T3" fmla="*/ 139 h 139"/>
                <a:gd name="T4" fmla="*/ 0 w 18"/>
                <a:gd name="T5" fmla="*/ 139 h 139"/>
                <a:gd name="T6" fmla="*/ 0 w 18"/>
                <a:gd name="T7" fmla="*/ 0 h 139"/>
                <a:gd name="T8" fmla="*/ 18 w 18"/>
                <a:gd name="T9" fmla="*/ 0 h 139"/>
                <a:gd name="T10" fmla="*/ 18 w 18"/>
                <a:gd name="T11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39">
                  <a:moveTo>
                    <a:pt x="18" y="0"/>
                  </a:moveTo>
                  <a:lnTo>
                    <a:pt x="18" y="139"/>
                  </a:lnTo>
                  <a:lnTo>
                    <a:pt x="0" y="13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" name="Freeform 10"/>
            <p:cNvSpPr>
              <a:spLocks/>
            </p:cNvSpPr>
            <p:nvPr/>
          </p:nvSpPr>
          <p:spPr bwMode="auto">
            <a:xfrm>
              <a:off x="-263525" y="1522413"/>
              <a:ext cx="73025" cy="131762"/>
            </a:xfrm>
            <a:custGeom>
              <a:avLst/>
              <a:gdLst>
                <a:gd name="T0" fmla="*/ 28 w 46"/>
                <a:gd name="T1" fmla="*/ 0 h 83"/>
                <a:gd name="T2" fmla="*/ 28 w 46"/>
                <a:gd name="T3" fmla="*/ 26 h 83"/>
                <a:gd name="T4" fmla="*/ 0 w 46"/>
                <a:gd name="T5" fmla="*/ 26 h 83"/>
                <a:gd name="T6" fmla="*/ 0 w 46"/>
                <a:gd name="T7" fmla="*/ 43 h 83"/>
                <a:gd name="T8" fmla="*/ 28 w 46"/>
                <a:gd name="T9" fmla="*/ 43 h 83"/>
                <a:gd name="T10" fmla="*/ 28 w 46"/>
                <a:gd name="T11" fmla="*/ 83 h 83"/>
                <a:gd name="T12" fmla="*/ 46 w 46"/>
                <a:gd name="T13" fmla="*/ 83 h 83"/>
                <a:gd name="T14" fmla="*/ 46 w 46"/>
                <a:gd name="T15" fmla="*/ 0 h 83"/>
                <a:gd name="T16" fmla="*/ 28 w 46"/>
                <a:gd name="T17" fmla="*/ 0 h 83"/>
                <a:gd name="T18" fmla="*/ 28 w 46"/>
                <a:gd name="T1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83">
                  <a:moveTo>
                    <a:pt x="28" y="0"/>
                  </a:moveTo>
                  <a:lnTo>
                    <a:pt x="28" y="26"/>
                  </a:lnTo>
                  <a:lnTo>
                    <a:pt x="0" y="26"/>
                  </a:lnTo>
                  <a:lnTo>
                    <a:pt x="0" y="43"/>
                  </a:lnTo>
                  <a:lnTo>
                    <a:pt x="28" y="43"/>
                  </a:lnTo>
                  <a:lnTo>
                    <a:pt x="28" y="83"/>
                  </a:lnTo>
                  <a:lnTo>
                    <a:pt x="46" y="83"/>
                  </a:lnTo>
                  <a:lnTo>
                    <a:pt x="46" y="0"/>
                  </a:lnTo>
                  <a:lnTo>
                    <a:pt x="28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1"/>
            <p:cNvSpPr>
              <a:spLocks/>
            </p:cNvSpPr>
            <p:nvPr/>
          </p:nvSpPr>
          <p:spPr bwMode="auto">
            <a:xfrm>
              <a:off x="-400050" y="1514475"/>
              <a:ext cx="134938" cy="127000"/>
            </a:xfrm>
            <a:custGeom>
              <a:avLst/>
              <a:gdLst>
                <a:gd name="T0" fmla="*/ 85 w 85"/>
                <a:gd name="T1" fmla="*/ 80 h 80"/>
                <a:gd name="T2" fmla="*/ 54 w 85"/>
                <a:gd name="T3" fmla="*/ 27 h 80"/>
                <a:gd name="T4" fmla="*/ 80 w 85"/>
                <a:gd name="T5" fmla="*/ 27 h 80"/>
                <a:gd name="T6" fmla="*/ 80 w 85"/>
                <a:gd name="T7" fmla="*/ 12 h 80"/>
                <a:gd name="T8" fmla="*/ 52 w 85"/>
                <a:gd name="T9" fmla="*/ 12 h 80"/>
                <a:gd name="T10" fmla="*/ 52 w 85"/>
                <a:gd name="T11" fmla="*/ 0 h 80"/>
                <a:gd name="T12" fmla="*/ 33 w 85"/>
                <a:gd name="T13" fmla="*/ 0 h 80"/>
                <a:gd name="T14" fmla="*/ 33 w 85"/>
                <a:gd name="T15" fmla="*/ 12 h 80"/>
                <a:gd name="T16" fmla="*/ 5 w 85"/>
                <a:gd name="T17" fmla="*/ 12 h 80"/>
                <a:gd name="T18" fmla="*/ 5 w 85"/>
                <a:gd name="T19" fmla="*/ 27 h 80"/>
                <a:gd name="T20" fmla="*/ 31 w 85"/>
                <a:gd name="T21" fmla="*/ 27 h 80"/>
                <a:gd name="T22" fmla="*/ 0 w 85"/>
                <a:gd name="T23" fmla="*/ 80 h 80"/>
                <a:gd name="T24" fmla="*/ 21 w 85"/>
                <a:gd name="T25" fmla="*/ 80 h 80"/>
                <a:gd name="T26" fmla="*/ 42 w 85"/>
                <a:gd name="T27" fmla="*/ 43 h 80"/>
                <a:gd name="T28" fmla="*/ 65 w 85"/>
                <a:gd name="T29" fmla="*/ 80 h 80"/>
                <a:gd name="T30" fmla="*/ 85 w 85"/>
                <a:gd name="T31" fmla="*/ 80 h 80"/>
                <a:gd name="T32" fmla="*/ 85 w 85"/>
                <a:gd name="T33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5" h="80">
                  <a:moveTo>
                    <a:pt x="85" y="80"/>
                  </a:moveTo>
                  <a:lnTo>
                    <a:pt x="54" y="27"/>
                  </a:lnTo>
                  <a:lnTo>
                    <a:pt x="80" y="27"/>
                  </a:lnTo>
                  <a:lnTo>
                    <a:pt x="80" y="12"/>
                  </a:lnTo>
                  <a:lnTo>
                    <a:pt x="52" y="12"/>
                  </a:lnTo>
                  <a:lnTo>
                    <a:pt x="52" y="0"/>
                  </a:lnTo>
                  <a:lnTo>
                    <a:pt x="33" y="0"/>
                  </a:lnTo>
                  <a:lnTo>
                    <a:pt x="33" y="12"/>
                  </a:lnTo>
                  <a:lnTo>
                    <a:pt x="5" y="12"/>
                  </a:lnTo>
                  <a:lnTo>
                    <a:pt x="5" y="27"/>
                  </a:lnTo>
                  <a:lnTo>
                    <a:pt x="31" y="27"/>
                  </a:lnTo>
                  <a:lnTo>
                    <a:pt x="0" y="80"/>
                  </a:lnTo>
                  <a:lnTo>
                    <a:pt x="21" y="80"/>
                  </a:lnTo>
                  <a:lnTo>
                    <a:pt x="42" y="43"/>
                  </a:lnTo>
                  <a:lnTo>
                    <a:pt x="65" y="80"/>
                  </a:lnTo>
                  <a:lnTo>
                    <a:pt x="85" y="80"/>
                  </a:lnTo>
                  <a:lnTo>
                    <a:pt x="85" y="8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Freeform 12"/>
            <p:cNvSpPr>
              <a:spLocks/>
            </p:cNvSpPr>
            <p:nvPr/>
          </p:nvSpPr>
          <p:spPr bwMode="auto">
            <a:xfrm>
              <a:off x="325438" y="1530350"/>
              <a:ext cx="184150" cy="147637"/>
            </a:xfrm>
            <a:custGeom>
              <a:avLst/>
              <a:gdLst>
                <a:gd name="T0" fmla="*/ 116 w 116"/>
                <a:gd name="T1" fmla="*/ 93 h 93"/>
                <a:gd name="T2" fmla="*/ 68 w 116"/>
                <a:gd name="T3" fmla="*/ 0 h 93"/>
                <a:gd name="T4" fmla="*/ 68 w 116"/>
                <a:gd name="T5" fmla="*/ 0 h 93"/>
                <a:gd name="T6" fmla="*/ 48 w 116"/>
                <a:gd name="T7" fmla="*/ 0 h 93"/>
                <a:gd name="T8" fmla="*/ 48 w 116"/>
                <a:gd name="T9" fmla="*/ 0 h 93"/>
                <a:gd name="T10" fmla="*/ 0 w 116"/>
                <a:gd name="T11" fmla="*/ 93 h 93"/>
                <a:gd name="T12" fmla="*/ 20 w 116"/>
                <a:gd name="T13" fmla="*/ 93 h 93"/>
                <a:gd name="T14" fmla="*/ 58 w 116"/>
                <a:gd name="T15" fmla="*/ 20 h 93"/>
                <a:gd name="T16" fmla="*/ 96 w 116"/>
                <a:gd name="T17" fmla="*/ 93 h 93"/>
                <a:gd name="T18" fmla="*/ 116 w 116"/>
                <a:gd name="T19" fmla="*/ 93 h 93"/>
                <a:gd name="T20" fmla="*/ 116 w 116"/>
                <a:gd name="T21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6" h="93">
                  <a:moveTo>
                    <a:pt x="116" y="93"/>
                  </a:moveTo>
                  <a:lnTo>
                    <a:pt x="68" y="0"/>
                  </a:lnTo>
                  <a:lnTo>
                    <a:pt x="6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0" y="93"/>
                  </a:lnTo>
                  <a:lnTo>
                    <a:pt x="20" y="93"/>
                  </a:lnTo>
                  <a:lnTo>
                    <a:pt x="58" y="20"/>
                  </a:lnTo>
                  <a:lnTo>
                    <a:pt x="96" y="93"/>
                  </a:lnTo>
                  <a:lnTo>
                    <a:pt x="116" y="93"/>
                  </a:lnTo>
                  <a:lnTo>
                    <a:pt x="116" y="93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" name="Freeform 13"/>
            <p:cNvSpPr>
              <a:spLocks/>
            </p:cNvSpPr>
            <p:nvPr/>
          </p:nvSpPr>
          <p:spPr bwMode="auto">
            <a:xfrm>
              <a:off x="109538" y="1660525"/>
              <a:ext cx="198438" cy="82550"/>
            </a:xfrm>
            <a:custGeom>
              <a:avLst/>
              <a:gdLst>
                <a:gd name="T0" fmla="*/ 0 w 125"/>
                <a:gd name="T1" fmla="*/ 0 h 52"/>
                <a:gd name="T2" fmla="*/ 0 w 125"/>
                <a:gd name="T3" fmla="*/ 17 h 52"/>
                <a:gd name="T4" fmla="*/ 105 w 125"/>
                <a:gd name="T5" fmla="*/ 17 h 52"/>
                <a:gd name="T6" fmla="*/ 105 w 125"/>
                <a:gd name="T7" fmla="*/ 52 h 52"/>
                <a:gd name="T8" fmla="*/ 125 w 125"/>
                <a:gd name="T9" fmla="*/ 52 h 52"/>
                <a:gd name="T10" fmla="*/ 125 w 125"/>
                <a:gd name="T11" fmla="*/ 0 h 52"/>
                <a:gd name="T12" fmla="*/ 0 w 125"/>
                <a:gd name="T13" fmla="*/ 0 h 52"/>
                <a:gd name="T14" fmla="*/ 0 w 125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5" h="52">
                  <a:moveTo>
                    <a:pt x="0" y="0"/>
                  </a:moveTo>
                  <a:lnTo>
                    <a:pt x="0" y="17"/>
                  </a:lnTo>
                  <a:lnTo>
                    <a:pt x="105" y="17"/>
                  </a:lnTo>
                  <a:lnTo>
                    <a:pt x="105" y="52"/>
                  </a:lnTo>
                  <a:lnTo>
                    <a:pt x="125" y="52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14"/>
            <p:cNvSpPr>
              <a:spLocks/>
            </p:cNvSpPr>
            <p:nvPr/>
          </p:nvSpPr>
          <p:spPr bwMode="auto">
            <a:xfrm>
              <a:off x="-619125" y="1665288"/>
              <a:ext cx="190500" cy="73025"/>
            </a:xfrm>
            <a:custGeom>
              <a:avLst/>
              <a:gdLst>
                <a:gd name="T0" fmla="*/ 19 w 120"/>
                <a:gd name="T1" fmla="*/ 0 h 46"/>
                <a:gd name="T2" fmla="*/ 0 w 120"/>
                <a:gd name="T3" fmla="*/ 0 h 46"/>
                <a:gd name="T4" fmla="*/ 0 w 120"/>
                <a:gd name="T5" fmla="*/ 46 h 46"/>
                <a:gd name="T6" fmla="*/ 120 w 120"/>
                <a:gd name="T7" fmla="*/ 46 h 46"/>
                <a:gd name="T8" fmla="*/ 120 w 120"/>
                <a:gd name="T9" fmla="*/ 29 h 46"/>
                <a:gd name="T10" fmla="*/ 19 w 120"/>
                <a:gd name="T11" fmla="*/ 29 h 46"/>
                <a:gd name="T12" fmla="*/ 19 w 120"/>
                <a:gd name="T13" fmla="*/ 0 h 46"/>
                <a:gd name="T14" fmla="*/ 19 w 120"/>
                <a:gd name="T15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46">
                  <a:moveTo>
                    <a:pt x="19" y="0"/>
                  </a:moveTo>
                  <a:lnTo>
                    <a:pt x="0" y="0"/>
                  </a:lnTo>
                  <a:lnTo>
                    <a:pt x="0" y="46"/>
                  </a:lnTo>
                  <a:lnTo>
                    <a:pt x="120" y="46"/>
                  </a:lnTo>
                  <a:lnTo>
                    <a:pt x="120" y="29"/>
                  </a:lnTo>
                  <a:lnTo>
                    <a:pt x="19" y="29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Freeform 15"/>
            <p:cNvSpPr>
              <a:spLocks/>
            </p:cNvSpPr>
            <p:nvPr/>
          </p:nvSpPr>
          <p:spPr bwMode="auto">
            <a:xfrm>
              <a:off x="-385762" y="1665288"/>
              <a:ext cx="193675" cy="73025"/>
            </a:xfrm>
            <a:custGeom>
              <a:avLst/>
              <a:gdLst>
                <a:gd name="T0" fmla="*/ 122 w 122"/>
                <a:gd name="T1" fmla="*/ 29 h 46"/>
                <a:gd name="T2" fmla="*/ 19 w 122"/>
                <a:gd name="T3" fmla="*/ 29 h 46"/>
                <a:gd name="T4" fmla="*/ 19 w 122"/>
                <a:gd name="T5" fmla="*/ 0 h 46"/>
                <a:gd name="T6" fmla="*/ 0 w 122"/>
                <a:gd name="T7" fmla="*/ 0 h 46"/>
                <a:gd name="T8" fmla="*/ 0 w 122"/>
                <a:gd name="T9" fmla="*/ 46 h 46"/>
                <a:gd name="T10" fmla="*/ 122 w 122"/>
                <a:gd name="T11" fmla="*/ 46 h 46"/>
                <a:gd name="T12" fmla="*/ 122 w 122"/>
                <a:gd name="T13" fmla="*/ 29 h 46"/>
                <a:gd name="T14" fmla="*/ 122 w 122"/>
                <a:gd name="T15" fmla="*/ 2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46">
                  <a:moveTo>
                    <a:pt x="122" y="29"/>
                  </a:moveTo>
                  <a:lnTo>
                    <a:pt x="19" y="29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6"/>
                  </a:lnTo>
                  <a:lnTo>
                    <a:pt x="122" y="46"/>
                  </a:lnTo>
                  <a:lnTo>
                    <a:pt x="122" y="29"/>
                  </a:lnTo>
                  <a:lnTo>
                    <a:pt x="122" y="29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231775" y="1524000"/>
              <a:ext cx="76200" cy="125412"/>
            </a:xfrm>
            <a:custGeom>
              <a:avLst/>
              <a:gdLst>
                <a:gd name="T0" fmla="*/ 0 w 48"/>
                <a:gd name="T1" fmla="*/ 0 h 79"/>
                <a:gd name="T2" fmla="*/ 0 w 48"/>
                <a:gd name="T3" fmla="*/ 16 h 79"/>
                <a:gd name="T4" fmla="*/ 28 w 48"/>
                <a:gd name="T5" fmla="*/ 16 h 79"/>
                <a:gd name="T6" fmla="*/ 28 w 48"/>
                <a:gd name="T7" fmla="*/ 43 h 79"/>
                <a:gd name="T8" fmla="*/ 0 w 48"/>
                <a:gd name="T9" fmla="*/ 43 h 79"/>
                <a:gd name="T10" fmla="*/ 0 w 48"/>
                <a:gd name="T11" fmla="*/ 59 h 79"/>
                <a:gd name="T12" fmla="*/ 28 w 48"/>
                <a:gd name="T13" fmla="*/ 59 h 79"/>
                <a:gd name="T14" fmla="*/ 28 w 48"/>
                <a:gd name="T15" fmla="*/ 79 h 79"/>
                <a:gd name="T16" fmla="*/ 48 w 48"/>
                <a:gd name="T17" fmla="*/ 79 h 79"/>
                <a:gd name="T18" fmla="*/ 48 w 48"/>
                <a:gd name="T19" fmla="*/ 0 h 79"/>
                <a:gd name="T20" fmla="*/ 0 w 48"/>
                <a:gd name="T21" fmla="*/ 0 h 79"/>
                <a:gd name="T22" fmla="*/ 0 w 48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" h="79">
                  <a:moveTo>
                    <a:pt x="0" y="0"/>
                  </a:moveTo>
                  <a:lnTo>
                    <a:pt x="0" y="16"/>
                  </a:lnTo>
                  <a:lnTo>
                    <a:pt x="28" y="16"/>
                  </a:lnTo>
                  <a:lnTo>
                    <a:pt x="28" y="43"/>
                  </a:lnTo>
                  <a:lnTo>
                    <a:pt x="0" y="43"/>
                  </a:lnTo>
                  <a:lnTo>
                    <a:pt x="0" y="59"/>
                  </a:lnTo>
                  <a:lnTo>
                    <a:pt x="28" y="59"/>
                  </a:lnTo>
                  <a:lnTo>
                    <a:pt x="28" y="79"/>
                  </a:lnTo>
                  <a:lnTo>
                    <a:pt x="48" y="79"/>
                  </a:lnTo>
                  <a:lnTo>
                    <a:pt x="48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17"/>
            <p:cNvSpPr>
              <a:spLocks/>
            </p:cNvSpPr>
            <p:nvPr/>
          </p:nvSpPr>
          <p:spPr bwMode="auto">
            <a:xfrm>
              <a:off x="22225" y="1524000"/>
              <a:ext cx="50800" cy="123825"/>
            </a:xfrm>
            <a:custGeom>
              <a:avLst/>
              <a:gdLst>
                <a:gd name="T0" fmla="*/ 0 w 32"/>
                <a:gd name="T1" fmla="*/ 0 h 78"/>
                <a:gd name="T2" fmla="*/ 0 w 32"/>
                <a:gd name="T3" fmla="*/ 78 h 78"/>
                <a:gd name="T4" fmla="*/ 18 w 32"/>
                <a:gd name="T5" fmla="*/ 78 h 78"/>
                <a:gd name="T6" fmla="*/ 18 w 32"/>
                <a:gd name="T7" fmla="*/ 16 h 78"/>
                <a:gd name="T8" fmla="*/ 32 w 32"/>
                <a:gd name="T9" fmla="*/ 16 h 78"/>
                <a:gd name="T10" fmla="*/ 32 w 32"/>
                <a:gd name="T11" fmla="*/ 0 h 78"/>
                <a:gd name="T12" fmla="*/ 0 w 32"/>
                <a:gd name="T13" fmla="*/ 0 h 78"/>
                <a:gd name="T14" fmla="*/ 0 w 32"/>
                <a:gd name="T15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78">
                  <a:moveTo>
                    <a:pt x="0" y="0"/>
                  </a:moveTo>
                  <a:lnTo>
                    <a:pt x="0" y="78"/>
                  </a:lnTo>
                  <a:lnTo>
                    <a:pt x="18" y="78"/>
                  </a:lnTo>
                  <a:lnTo>
                    <a:pt x="18" y="16"/>
                  </a:lnTo>
                  <a:lnTo>
                    <a:pt x="32" y="16"/>
                  </a:lnTo>
                  <a:lnTo>
                    <a:pt x="3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Freeform 18"/>
            <p:cNvSpPr>
              <a:spLocks/>
            </p:cNvSpPr>
            <p:nvPr/>
          </p:nvSpPr>
          <p:spPr bwMode="auto">
            <a:xfrm>
              <a:off x="-160337" y="1525588"/>
              <a:ext cx="149225" cy="109537"/>
            </a:xfrm>
            <a:custGeom>
              <a:avLst/>
              <a:gdLst>
                <a:gd name="T0" fmla="*/ 4 w 94"/>
                <a:gd name="T1" fmla="*/ 17 h 69"/>
                <a:gd name="T2" fmla="*/ 76 w 94"/>
                <a:gd name="T3" fmla="*/ 17 h 69"/>
                <a:gd name="T4" fmla="*/ 76 w 94"/>
                <a:gd name="T5" fmla="*/ 53 h 69"/>
                <a:gd name="T6" fmla="*/ 45 w 94"/>
                <a:gd name="T7" fmla="*/ 53 h 69"/>
                <a:gd name="T8" fmla="*/ 45 w 94"/>
                <a:gd name="T9" fmla="*/ 29 h 69"/>
                <a:gd name="T10" fmla="*/ 27 w 94"/>
                <a:gd name="T11" fmla="*/ 29 h 69"/>
                <a:gd name="T12" fmla="*/ 27 w 94"/>
                <a:gd name="T13" fmla="*/ 53 h 69"/>
                <a:gd name="T14" fmla="*/ 0 w 94"/>
                <a:gd name="T15" fmla="*/ 53 h 69"/>
                <a:gd name="T16" fmla="*/ 0 w 94"/>
                <a:gd name="T17" fmla="*/ 69 h 69"/>
                <a:gd name="T18" fmla="*/ 94 w 94"/>
                <a:gd name="T19" fmla="*/ 69 h 69"/>
                <a:gd name="T20" fmla="*/ 94 w 94"/>
                <a:gd name="T21" fmla="*/ 0 h 69"/>
                <a:gd name="T22" fmla="*/ 4 w 94"/>
                <a:gd name="T23" fmla="*/ 0 h 69"/>
                <a:gd name="T24" fmla="*/ 4 w 94"/>
                <a:gd name="T25" fmla="*/ 17 h 69"/>
                <a:gd name="T26" fmla="*/ 4 w 94"/>
                <a:gd name="T27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4" h="69">
                  <a:moveTo>
                    <a:pt x="4" y="17"/>
                  </a:moveTo>
                  <a:lnTo>
                    <a:pt x="76" y="17"/>
                  </a:lnTo>
                  <a:lnTo>
                    <a:pt x="76" y="53"/>
                  </a:lnTo>
                  <a:lnTo>
                    <a:pt x="45" y="53"/>
                  </a:lnTo>
                  <a:lnTo>
                    <a:pt x="45" y="29"/>
                  </a:lnTo>
                  <a:lnTo>
                    <a:pt x="27" y="29"/>
                  </a:lnTo>
                  <a:lnTo>
                    <a:pt x="27" y="53"/>
                  </a:lnTo>
                  <a:lnTo>
                    <a:pt x="0" y="53"/>
                  </a:lnTo>
                  <a:lnTo>
                    <a:pt x="0" y="69"/>
                  </a:lnTo>
                  <a:lnTo>
                    <a:pt x="94" y="69"/>
                  </a:lnTo>
                  <a:lnTo>
                    <a:pt x="94" y="0"/>
                  </a:lnTo>
                  <a:lnTo>
                    <a:pt x="4" y="0"/>
                  </a:lnTo>
                  <a:lnTo>
                    <a:pt x="4" y="17"/>
                  </a:lnTo>
                  <a:lnTo>
                    <a:pt x="4" y="17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" name="Freeform 19"/>
            <p:cNvSpPr>
              <a:spLocks noEditPoints="1"/>
            </p:cNvSpPr>
            <p:nvPr/>
          </p:nvSpPr>
          <p:spPr bwMode="auto">
            <a:xfrm>
              <a:off x="-636587" y="1522413"/>
              <a:ext cx="123825" cy="127000"/>
            </a:xfrm>
            <a:custGeom>
              <a:avLst/>
              <a:gdLst>
                <a:gd name="T0" fmla="*/ 38 w 76"/>
                <a:gd name="T1" fmla="*/ 0 h 77"/>
                <a:gd name="T2" fmla="*/ 0 w 76"/>
                <a:gd name="T3" fmla="*/ 38 h 77"/>
                <a:gd name="T4" fmla="*/ 38 w 76"/>
                <a:gd name="T5" fmla="*/ 77 h 77"/>
                <a:gd name="T6" fmla="*/ 76 w 76"/>
                <a:gd name="T7" fmla="*/ 38 h 77"/>
                <a:gd name="T8" fmla="*/ 38 w 76"/>
                <a:gd name="T9" fmla="*/ 0 h 77"/>
                <a:gd name="T10" fmla="*/ 38 w 76"/>
                <a:gd name="T11" fmla="*/ 60 h 77"/>
                <a:gd name="T12" fmla="*/ 17 w 76"/>
                <a:gd name="T13" fmla="*/ 38 h 77"/>
                <a:gd name="T14" fmla="*/ 38 w 76"/>
                <a:gd name="T15" fmla="*/ 17 h 77"/>
                <a:gd name="T16" fmla="*/ 59 w 76"/>
                <a:gd name="T17" fmla="*/ 38 h 77"/>
                <a:gd name="T18" fmla="*/ 38 w 76"/>
                <a:gd name="T19" fmla="*/ 6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" h="77">
                  <a:moveTo>
                    <a:pt x="38" y="0"/>
                  </a:moveTo>
                  <a:cubicBezTo>
                    <a:pt x="17" y="0"/>
                    <a:pt x="0" y="17"/>
                    <a:pt x="0" y="38"/>
                  </a:cubicBezTo>
                  <a:cubicBezTo>
                    <a:pt x="0" y="59"/>
                    <a:pt x="17" y="77"/>
                    <a:pt x="38" y="77"/>
                  </a:cubicBezTo>
                  <a:cubicBezTo>
                    <a:pt x="59" y="77"/>
                    <a:pt x="76" y="59"/>
                    <a:pt x="76" y="38"/>
                  </a:cubicBezTo>
                  <a:cubicBezTo>
                    <a:pt x="76" y="17"/>
                    <a:pt x="59" y="0"/>
                    <a:pt x="38" y="0"/>
                  </a:cubicBezTo>
                  <a:close/>
                  <a:moveTo>
                    <a:pt x="38" y="60"/>
                  </a:moveTo>
                  <a:cubicBezTo>
                    <a:pt x="26" y="60"/>
                    <a:pt x="17" y="50"/>
                    <a:pt x="17" y="38"/>
                  </a:cubicBezTo>
                  <a:cubicBezTo>
                    <a:pt x="17" y="27"/>
                    <a:pt x="26" y="17"/>
                    <a:pt x="38" y="17"/>
                  </a:cubicBezTo>
                  <a:cubicBezTo>
                    <a:pt x="50" y="17"/>
                    <a:pt x="59" y="27"/>
                    <a:pt x="59" y="38"/>
                  </a:cubicBezTo>
                  <a:cubicBezTo>
                    <a:pt x="59" y="50"/>
                    <a:pt x="50" y="60"/>
                    <a:pt x="38" y="60"/>
                  </a:cubicBez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20"/>
            <p:cNvSpPr>
              <a:spLocks noEditPoints="1"/>
            </p:cNvSpPr>
            <p:nvPr/>
          </p:nvSpPr>
          <p:spPr bwMode="auto">
            <a:xfrm>
              <a:off x="93663" y="1519238"/>
              <a:ext cx="125413" cy="127000"/>
            </a:xfrm>
            <a:custGeom>
              <a:avLst/>
              <a:gdLst>
                <a:gd name="T0" fmla="*/ 38 w 77"/>
                <a:gd name="T1" fmla="*/ 0 h 77"/>
                <a:gd name="T2" fmla="*/ 0 w 77"/>
                <a:gd name="T3" fmla="*/ 38 h 77"/>
                <a:gd name="T4" fmla="*/ 38 w 77"/>
                <a:gd name="T5" fmla="*/ 77 h 77"/>
                <a:gd name="T6" fmla="*/ 77 w 77"/>
                <a:gd name="T7" fmla="*/ 38 h 77"/>
                <a:gd name="T8" fmla="*/ 38 w 77"/>
                <a:gd name="T9" fmla="*/ 0 h 77"/>
                <a:gd name="T10" fmla="*/ 38 w 77"/>
                <a:gd name="T11" fmla="*/ 60 h 77"/>
                <a:gd name="T12" fmla="*/ 17 w 77"/>
                <a:gd name="T13" fmla="*/ 38 h 77"/>
                <a:gd name="T14" fmla="*/ 38 w 77"/>
                <a:gd name="T15" fmla="*/ 17 h 77"/>
                <a:gd name="T16" fmla="*/ 60 w 77"/>
                <a:gd name="T17" fmla="*/ 38 h 77"/>
                <a:gd name="T18" fmla="*/ 38 w 77"/>
                <a:gd name="T19" fmla="*/ 6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" h="77">
                  <a:moveTo>
                    <a:pt x="38" y="0"/>
                  </a:moveTo>
                  <a:cubicBezTo>
                    <a:pt x="17" y="0"/>
                    <a:pt x="0" y="17"/>
                    <a:pt x="0" y="38"/>
                  </a:cubicBezTo>
                  <a:cubicBezTo>
                    <a:pt x="0" y="60"/>
                    <a:pt x="17" y="77"/>
                    <a:pt x="38" y="77"/>
                  </a:cubicBezTo>
                  <a:cubicBezTo>
                    <a:pt x="60" y="77"/>
                    <a:pt x="77" y="60"/>
                    <a:pt x="77" y="38"/>
                  </a:cubicBezTo>
                  <a:cubicBezTo>
                    <a:pt x="77" y="17"/>
                    <a:pt x="60" y="0"/>
                    <a:pt x="38" y="0"/>
                  </a:cubicBezTo>
                  <a:close/>
                  <a:moveTo>
                    <a:pt x="38" y="60"/>
                  </a:moveTo>
                  <a:cubicBezTo>
                    <a:pt x="27" y="60"/>
                    <a:pt x="17" y="50"/>
                    <a:pt x="17" y="38"/>
                  </a:cubicBezTo>
                  <a:cubicBezTo>
                    <a:pt x="17" y="27"/>
                    <a:pt x="27" y="17"/>
                    <a:pt x="38" y="17"/>
                  </a:cubicBezTo>
                  <a:cubicBezTo>
                    <a:pt x="50" y="17"/>
                    <a:pt x="60" y="27"/>
                    <a:pt x="60" y="38"/>
                  </a:cubicBezTo>
                  <a:cubicBezTo>
                    <a:pt x="60" y="50"/>
                    <a:pt x="50" y="60"/>
                    <a:pt x="38" y="60"/>
                  </a:cubicBez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" name="Freeform 21"/>
            <p:cNvSpPr>
              <a:spLocks noEditPoints="1"/>
            </p:cNvSpPr>
            <p:nvPr/>
          </p:nvSpPr>
          <p:spPr bwMode="auto">
            <a:xfrm>
              <a:off x="-61912" y="1619250"/>
              <a:ext cx="123825" cy="125412"/>
            </a:xfrm>
            <a:custGeom>
              <a:avLst/>
              <a:gdLst>
                <a:gd name="T0" fmla="*/ 38 w 77"/>
                <a:gd name="T1" fmla="*/ 0 h 76"/>
                <a:gd name="T2" fmla="*/ 0 w 77"/>
                <a:gd name="T3" fmla="*/ 38 h 76"/>
                <a:gd name="T4" fmla="*/ 38 w 77"/>
                <a:gd name="T5" fmla="*/ 76 h 76"/>
                <a:gd name="T6" fmla="*/ 77 w 77"/>
                <a:gd name="T7" fmla="*/ 38 h 76"/>
                <a:gd name="T8" fmla="*/ 38 w 77"/>
                <a:gd name="T9" fmla="*/ 0 h 76"/>
                <a:gd name="T10" fmla="*/ 38 w 77"/>
                <a:gd name="T11" fmla="*/ 59 h 76"/>
                <a:gd name="T12" fmla="*/ 17 w 77"/>
                <a:gd name="T13" fmla="*/ 38 h 76"/>
                <a:gd name="T14" fmla="*/ 38 w 77"/>
                <a:gd name="T15" fmla="*/ 16 h 76"/>
                <a:gd name="T16" fmla="*/ 60 w 77"/>
                <a:gd name="T17" fmla="*/ 38 h 76"/>
                <a:gd name="T18" fmla="*/ 38 w 77"/>
                <a:gd name="T19" fmla="*/ 5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" h="76">
                  <a:moveTo>
                    <a:pt x="38" y="0"/>
                  </a:moveTo>
                  <a:cubicBezTo>
                    <a:pt x="17" y="0"/>
                    <a:pt x="0" y="17"/>
                    <a:pt x="0" y="38"/>
                  </a:cubicBezTo>
                  <a:cubicBezTo>
                    <a:pt x="0" y="59"/>
                    <a:pt x="17" y="76"/>
                    <a:pt x="38" y="76"/>
                  </a:cubicBezTo>
                  <a:cubicBezTo>
                    <a:pt x="60" y="76"/>
                    <a:pt x="77" y="59"/>
                    <a:pt x="77" y="38"/>
                  </a:cubicBezTo>
                  <a:cubicBezTo>
                    <a:pt x="77" y="17"/>
                    <a:pt x="60" y="0"/>
                    <a:pt x="38" y="0"/>
                  </a:cubicBezTo>
                  <a:close/>
                  <a:moveTo>
                    <a:pt x="38" y="59"/>
                  </a:moveTo>
                  <a:cubicBezTo>
                    <a:pt x="27" y="59"/>
                    <a:pt x="17" y="50"/>
                    <a:pt x="17" y="38"/>
                  </a:cubicBezTo>
                  <a:cubicBezTo>
                    <a:pt x="17" y="26"/>
                    <a:pt x="27" y="16"/>
                    <a:pt x="38" y="16"/>
                  </a:cubicBezTo>
                  <a:cubicBezTo>
                    <a:pt x="50" y="16"/>
                    <a:pt x="60" y="26"/>
                    <a:pt x="60" y="38"/>
                  </a:cubicBezTo>
                  <a:cubicBezTo>
                    <a:pt x="60" y="50"/>
                    <a:pt x="50" y="59"/>
                    <a:pt x="38" y="59"/>
                  </a:cubicBez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6" name="부제목 2"/>
          <p:cNvSpPr>
            <a:spLocks noGrp="1"/>
          </p:cNvSpPr>
          <p:nvPr>
            <p:ph type="subTitle" idx="1"/>
          </p:nvPr>
        </p:nvSpPr>
        <p:spPr>
          <a:xfrm>
            <a:off x="273050" y="948308"/>
            <a:ext cx="9359900" cy="304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lang="ko-KR" altLang="en-US" sz="1600" b="1" spc="-100" baseline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Arial" pitchFamily="34" charset="0"/>
              </a:defRPr>
            </a:lvl1pPr>
          </a:lstStyle>
          <a:p>
            <a:pPr marL="247636" lvl="0" indent="-247636">
              <a:spcBef>
                <a:spcPct val="0"/>
              </a:spcBef>
            </a:pPr>
            <a:r>
              <a:rPr lang="ko-KR" altLang="en-US" dirty="0" smtClean="0"/>
              <a:t>클릭하여 마스터 부제목 스타일 편집</a:t>
            </a:r>
            <a:endParaRPr lang="ko-KR" altLang="en-US" dirty="0"/>
          </a:p>
        </p:txBody>
      </p:sp>
      <p:sp>
        <p:nvSpPr>
          <p:cNvPr id="40" name="모서리가 둥근 직사각형 39"/>
          <p:cNvSpPr/>
          <p:nvPr userDrawn="1"/>
        </p:nvSpPr>
        <p:spPr>
          <a:xfrm>
            <a:off x="9138894" y="6507654"/>
            <a:ext cx="540000" cy="180000"/>
          </a:xfrm>
          <a:prstGeom prst="roundRect">
            <a:avLst>
              <a:gd name="adj" fmla="val 50000"/>
            </a:avLst>
          </a:prstGeom>
          <a:solidFill>
            <a:srgbClr val="E9F1F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731F54F2-ED28-43C9-BE23-3ED9A1BEC0F8}" type="slidenum">
              <a:rPr lang="ko-KR" altLang="en-US" sz="1000" b="1" kern="1200" spc="-100" baseline="0" noProof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Arial" pitchFamily="34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ko-KR" altLang="en-US" sz="1000" b="1" kern="1200" spc="-100" baseline="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Arial" pitchFamily="34" charset="0"/>
            </a:endParaRPr>
          </a:p>
        </p:txBody>
      </p:sp>
      <p:sp>
        <p:nvSpPr>
          <p:cNvPr id="41" name="직사각형 40"/>
          <p:cNvSpPr/>
          <p:nvPr userDrawn="1"/>
        </p:nvSpPr>
        <p:spPr>
          <a:xfrm>
            <a:off x="6151338" y="6472535"/>
            <a:ext cx="294503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ko-KR" altLang="en-US" sz="1000" b="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시정소통 역량강화와 효과증진을 위한 여론조사 최종 보고서</a:t>
            </a:r>
            <a:endParaRPr lang="ko-KR" altLang="en-US" sz="1000" b="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1354482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 userDrawn="1"/>
        </p:nvSpPr>
        <p:spPr>
          <a:xfrm>
            <a:off x="-6077" y="1"/>
            <a:ext cx="9921602" cy="742950"/>
          </a:xfrm>
          <a:prstGeom prst="rect">
            <a:avLst/>
          </a:prstGeom>
          <a:solidFill>
            <a:srgbClr val="236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자유형 15"/>
          <p:cNvSpPr/>
          <p:nvPr userDrawn="1"/>
        </p:nvSpPr>
        <p:spPr>
          <a:xfrm>
            <a:off x="8868198" y="367"/>
            <a:ext cx="1046137" cy="110757"/>
          </a:xfrm>
          <a:custGeom>
            <a:avLst/>
            <a:gdLst>
              <a:gd name="connsiteX0" fmla="*/ 123798 w 1046137"/>
              <a:gd name="connsiteY0" fmla="*/ 0 h 62089"/>
              <a:gd name="connsiteX1" fmla="*/ 1046137 w 1046137"/>
              <a:gd name="connsiteY1" fmla="*/ 0 h 62089"/>
              <a:gd name="connsiteX2" fmla="*/ 1046137 w 1046137"/>
              <a:gd name="connsiteY2" fmla="*/ 54464 h 62089"/>
              <a:gd name="connsiteX3" fmla="*/ 1030934 w 1046137"/>
              <a:gd name="connsiteY3" fmla="*/ 62089 h 62089"/>
              <a:gd name="connsiteX4" fmla="*/ 0 w 1046137"/>
              <a:gd name="connsiteY4" fmla="*/ 62089 h 62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6137" h="62089">
                <a:moveTo>
                  <a:pt x="123798" y="0"/>
                </a:moveTo>
                <a:lnTo>
                  <a:pt x="1046137" y="0"/>
                </a:lnTo>
                <a:lnTo>
                  <a:pt x="1046137" y="54464"/>
                </a:lnTo>
                <a:lnTo>
                  <a:pt x="1030934" y="62089"/>
                </a:lnTo>
                <a:lnTo>
                  <a:pt x="0" y="62089"/>
                </a:lnTo>
                <a:close/>
              </a:path>
            </a:pathLst>
          </a:custGeom>
          <a:solidFill>
            <a:srgbClr val="1779A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ko-KR" altLang="en-US" sz="1400" dirty="0" smtClean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9" name="평행 사변형 8"/>
          <p:cNvSpPr/>
          <p:nvPr userDrawn="1"/>
        </p:nvSpPr>
        <p:spPr>
          <a:xfrm>
            <a:off x="8264851" y="367"/>
            <a:ext cx="1154732" cy="110757"/>
          </a:xfrm>
          <a:prstGeom prst="parallelogram">
            <a:avLst>
              <a:gd name="adj" fmla="val 199388"/>
            </a:avLst>
          </a:prstGeom>
          <a:solidFill>
            <a:srgbClr val="67A2CA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sz="1400" dirty="0" smtClean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15" name="텍스트 개체 틀 4"/>
          <p:cNvSpPr>
            <a:spLocks noGrp="1"/>
          </p:cNvSpPr>
          <p:nvPr userDrawn="1">
            <p:ph type="body" sz="quarter" idx="10"/>
          </p:nvPr>
        </p:nvSpPr>
        <p:spPr>
          <a:xfrm>
            <a:off x="273050" y="980728"/>
            <a:ext cx="9359900" cy="307777"/>
          </a:xfrm>
          <a:prstGeom prst="rect">
            <a:avLst/>
          </a:prstGeom>
        </p:spPr>
        <p:txBody>
          <a:bodyPr>
            <a:spAutoFit/>
          </a:bodyPr>
          <a:lstStyle>
            <a:lvl1pPr latinLnBrk="0">
              <a:spcBef>
                <a:spcPts val="600"/>
              </a:spcBef>
              <a:defRPr lang="ko-KR" altLang="en-US" sz="1400" b="1" spc="-50" baseline="0" dirty="0" smtClean="0">
                <a:ln>
                  <a:solidFill>
                    <a:srgbClr val="7A99B8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defRPr>
            </a:lvl1pPr>
          </a:lstStyle>
          <a:p>
            <a:pPr marL="180975" lvl="0" indent="-180975">
              <a:lnSpc>
                <a:spcPct val="100000"/>
              </a:lnSpc>
              <a:spcBef>
                <a:spcPts val="400"/>
              </a:spcBef>
              <a:buFontTx/>
              <a:buBlip>
                <a:blip r:embed="rId2"/>
              </a:buBlip>
            </a:pPr>
            <a:r>
              <a:rPr lang="ko-KR" altLang="en-US" dirty="0" smtClean="0"/>
              <a:t>마스터 텍스트 스타일 편집</a:t>
            </a:r>
          </a:p>
        </p:txBody>
      </p:sp>
      <p:sp>
        <p:nvSpPr>
          <p:cNvPr id="14" name="직사각형 13"/>
          <p:cNvSpPr/>
          <p:nvPr userDrawn="1"/>
        </p:nvSpPr>
        <p:spPr>
          <a:xfrm>
            <a:off x="-9525" y="95250"/>
            <a:ext cx="9929080" cy="790575"/>
          </a:xfrm>
          <a:prstGeom prst="rect">
            <a:avLst/>
          </a:prstGeom>
          <a:solidFill>
            <a:srgbClr val="E9F1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제목 1"/>
          <p:cNvSpPr>
            <a:spLocks noGrp="1"/>
          </p:cNvSpPr>
          <p:nvPr userDrawn="1">
            <p:ph type="title"/>
          </p:nvPr>
        </p:nvSpPr>
        <p:spPr>
          <a:xfrm>
            <a:off x="222632" y="466725"/>
            <a:ext cx="8213198" cy="407512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2500" b="1" spc="-100" baseline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0456E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Arial" pitchFamily="34" charset="0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9" name="직사각형 18"/>
          <p:cNvSpPr/>
          <p:nvPr userDrawn="1"/>
        </p:nvSpPr>
        <p:spPr>
          <a:xfrm>
            <a:off x="4143375" y="6472535"/>
            <a:ext cx="4953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/>
            <a:r>
              <a:rPr lang="ko-KR" altLang="en-US" sz="1000" b="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시정소통 역량강화와 효과증진을 위한 여론조사 최종 보고서</a:t>
            </a:r>
            <a:endParaRPr lang="ko-KR" altLang="en-US" sz="1000" b="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grpSp>
        <p:nvGrpSpPr>
          <p:cNvPr id="13" name="그룹 12"/>
          <p:cNvGrpSpPr/>
          <p:nvPr userDrawn="1"/>
        </p:nvGrpSpPr>
        <p:grpSpPr>
          <a:xfrm>
            <a:off x="8458784" y="332175"/>
            <a:ext cx="1140065" cy="267800"/>
            <a:chOff x="-1103313" y="1435101"/>
            <a:chExt cx="1655763" cy="388937"/>
          </a:xfrm>
        </p:grpSpPr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-1103313" y="1435101"/>
              <a:ext cx="352425" cy="388937"/>
            </a:xfrm>
            <a:custGeom>
              <a:avLst/>
              <a:gdLst>
                <a:gd name="T0" fmla="*/ 110 w 217"/>
                <a:gd name="T1" fmla="*/ 173 h 238"/>
                <a:gd name="T2" fmla="*/ 217 w 217"/>
                <a:gd name="T3" fmla="*/ 176 h 238"/>
                <a:gd name="T4" fmla="*/ 97 w 217"/>
                <a:gd name="T5" fmla="*/ 227 h 238"/>
                <a:gd name="T6" fmla="*/ 13 w 217"/>
                <a:gd name="T7" fmla="*/ 94 h 238"/>
                <a:gd name="T8" fmla="*/ 140 w 217"/>
                <a:gd name="T9" fmla="*/ 10 h 238"/>
                <a:gd name="T10" fmla="*/ 174 w 217"/>
                <a:gd name="T11" fmla="*/ 34 h 238"/>
                <a:gd name="T12" fmla="*/ 185 w 217"/>
                <a:gd name="T13" fmla="*/ 59 h 238"/>
                <a:gd name="T14" fmla="*/ 185 w 217"/>
                <a:gd name="T15" fmla="*/ 59 h 238"/>
                <a:gd name="T16" fmla="*/ 184 w 217"/>
                <a:gd name="T17" fmla="*/ 99 h 238"/>
                <a:gd name="T18" fmla="*/ 153 w 217"/>
                <a:gd name="T19" fmla="*/ 149 h 238"/>
                <a:gd name="T20" fmla="*/ 153 w 217"/>
                <a:gd name="T21" fmla="*/ 149 h 238"/>
                <a:gd name="T22" fmla="*/ 164 w 217"/>
                <a:gd name="T23" fmla="*/ 129 h 238"/>
                <a:gd name="T24" fmla="*/ 131 w 217"/>
                <a:gd name="T25" fmla="*/ 77 h 238"/>
                <a:gd name="T26" fmla="*/ 79 w 217"/>
                <a:gd name="T27" fmla="*/ 110 h 238"/>
                <a:gd name="T28" fmla="*/ 79 w 217"/>
                <a:gd name="T29" fmla="*/ 129 h 238"/>
                <a:gd name="T30" fmla="*/ 110 w 217"/>
                <a:gd name="T31" fmla="*/ 173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7" h="238">
                  <a:moveTo>
                    <a:pt x="110" y="173"/>
                  </a:moveTo>
                  <a:cubicBezTo>
                    <a:pt x="136" y="191"/>
                    <a:pt x="178" y="197"/>
                    <a:pt x="217" y="176"/>
                  </a:cubicBezTo>
                  <a:cubicBezTo>
                    <a:pt x="193" y="216"/>
                    <a:pt x="145" y="238"/>
                    <a:pt x="97" y="227"/>
                  </a:cubicBezTo>
                  <a:cubicBezTo>
                    <a:pt x="37" y="214"/>
                    <a:pt x="0" y="154"/>
                    <a:pt x="13" y="94"/>
                  </a:cubicBezTo>
                  <a:cubicBezTo>
                    <a:pt x="27" y="37"/>
                    <a:pt x="83" y="0"/>
                    <a:pt x="140" y="10"/>
                  </a:cubicBezTo>
                  <a:cubicBezTo>
                    <a:pt x="140" y="10"/>
                    <a:pt x="163" y="14"/>
                    <a:pt x="174" y="34"/>
                  </a:cubicBezTo>
                  <a:cubicBezTo>
                    <a:pt x="179" y="41"/>
                    <a:pt x="182" y="50"/>
                    <a:pt x="185" y="59"/>
                  </a:cubicBezTo>
                  <a:cubicBezTo>
                    <a:pt x="185" y="59"/>
                    <a:pt x="185" y="59"/>
                    <a:pt x="185" y="59"/>
                  </a:cubicBezTo>
                  <a:cubicBezTo>
                    <a:pt x="187" y="72"/>
                    <a:pt x="187" y="85"/>
                    <a:pt x="184" y="99"/>
                  </a:cubicBezTo>
                  <a:cubicBezTo>
                    <a:pt x="180" y="119"/>
                    <a:pt x="168" y="139"/>
                    <a:pt x="153" y="149"/>
                  </a:cubicBezTo>
                  <a:cubicBezTo>
                    <a:pt x="153" y="149"/>
                    <a:pt x="153" y="149"/>
                    <a:pt x="153" y="149"/>
                  </a:cubicBezTo>
                  <a:cubicBezTo>
                    <a:pt x="158" y="144"/>
                    <a:pt x="162" y="137"/>
                    <a:pt x="164" y="129"/>
                  </a:cubicBezTo>
                  <a:cubicBezTo>
                    <a:pt x="169" y="106"/>
                    <a:pt x="154" y="82"/>
                    <a:pt x="131" y="77"/>
                  </a:cubicBezTo>
                  <a:cubicBezTo>
                    <a:pt x="108" y="72"/>
                    <a:pt x="85" y="86"/>
                    <a:pt x="79" y="110"/>
                  </a:cubicBezTo>
                  <a:cubicBezTo>
                    <a:pt x="78" y="116"/>
                    <a:pt x="77" y="123"/>
                    <a:pt x="79" y="129"/>
                  </a:cubicBezTo>
                  <a:cubicBezTo>
                    <a:pt x="79" y="129"/>
                    <a:pt x="83" y="156"/>
                    <a:pt x="110" y="173"/>
                  </a:cubicBezTo>
                  <a:close/>
                </a:path>
              </a:pathLst>
            </a:custGeom>
            <a:solidFill>
              <a:srgbClr val="0070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" name="Freeform 6"/>
            <p:cNvSpPr>
              <a:spLocks/>
            </p:cNvSpPr>
            <p:nvPr/>
          </p:nvSpPr>
          <p:spPr bwMode="auto">
            <a:xfrm>
              <a:off x="-941387" y="1604963"/>
              <a:ext cx="217488" cy="128587"/>
            </a:xfrm>
            <a:custGeom>
              <a:avLst/>
              <a:gdLst>
                <a:gd name="T0" fmla="*/ 0 w 134"/>
                <a:gd name="T1" fmla="*/ 53 h 79"/>
                <a:gd name="T2" fmla="*/ 22 w 134"/>
                <a:gd name="T3" fmla="*/ 61 h 79"/>
                <a:gd name="T4" fmla="*/ 97 w 134"/>
                <a:gd name="T5" fmla="*/ 45 h 79"/>
                <a:gd name="T6" fmla="*/ 98 w 134"/>
                <a:gd name="T7" fmla="*/ 45 h 79"/>
                <a:gd name="T8" fmla="*/ 122 w 134"/>
                <a:gd name="T9" fmla="*/ 20 h 79"/>
                <a:gd name="T10" fmla="*/ 131 w 134"/>
                <a:gd name="T11" fmla="*/ 0 h 79"/>
                <a:gd name="T12" fmla="*/ 129 w 134"/>
                <a:gd name="T13" fmla="*/ 43 h 79"/>
                <a:gd name="T14" fmla="*/ 113 w 134"/>
                <a:gd name="T15" fmla="*/ 58 h 79"/>
                <a:gd name="T16" fmla="*/ 39 w 134"/>
                <a:gd name="T17" fmla="*/ 73 h 79"/>
                <a:gd name="T18" fmla="*/ 0 w 134"/>
                <a:gd name="T19" fmla="*/ 53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4" h="79">
                  <a:moveTo>
                    <a:pt x="0" y="53"/>
                  </a:moveTo>
                  <a:cubicBezTo>
                    <a:pt x="10" y="59"/>
                    <a:pt x="22" y="61"/>
                    <a:pt x="22" y="61"/>
                  </a:cubicBezTo>
                  <a:cubicBezTo>
                    <a:pt x="49" y="68"/>
                    <a:pt x="77" y="61"/>
                    <a:pt x="97" y="45"/>
                  </a:cubicBezTo>
                  <a:cubicBezTo>
                    <a:pt x="98" y="45"/>
                    <a:pt x="98" y="45"/>
                    <a:pt x="98" y="45"/>
                  </a:cubicBezTo>
                  <a:cubicBezTo>
                    <a:pt x="107" y="39"/>
                    <a:pt x="115" y="30"/>
                    <a:pt x="122" y="20"/>
                  </a:cubicBezTo>
                  <a:cubicBezTo>
                    <a:pt x="126" y="14"/>
                    <a:pt x="129" y="7"/>
                    <a:pt x="131" y="0"/>
                  </a:cubicBezTo>
                  <a:cubicBezTo>
                    <a:pt x="134" y="28"/>
                    <a:pt x="129" y="43"/>
                    <a:pt x="129" y="43"/>
                  </a:cubicBezTo>
                  <a:cubicBezTo>
                    <a:pt x="121" y="53"/>
                    <a:pt x="113" y="58"/>
                    <a:pt x="113" y="58"/>
                  </a:cubicBezTo>
                  <a:cubicBezTo>
                    <a:pt x="92" y="73"/>
                    <a:pt x="66" y="79"/>
                    <a:pt x="39" y="73"/>
                  </a:cubicBezTo>
                  <a:cubicBezTo>
                    <a:pt x="39" y="73"/>
                    <a:pt x="16" y="68"/>
                    <a:pt x="0" y="53"/>
                  </a:cubicBezTo>
                  <a:close/>
                </a:path>
              </a:pathLst>
            </a:custGeom>
            <a:solidFill>
              <a:srgbClr val="00A7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-895350" y="1487488"/>
              <a:ext cx="153988" cy="219075"/>
            </a:xfrm>
            <a:custGeom>
              <a:avLst/>
              <a:gdLst>
                <a:gd name="T0" fmla="*/ 0 w 95"/>
                <a:gd name="T1" fmla="*/ 130 h 134"/>
                <a:gd name="T2" fmla="*/ 92 w 95"/>
                <a:gd name="T3" fmla="*/ 64 h 134"/>
                <a:gd name="T4" fmla="*/ 95 w 95"/>
                <a:gd name="T5" fmla="*/ 43 h 134"/>
                <a:gd name="T6" fmla="*/ 62 w 95"/>
                <a:gd name="T7" fmla="*/ 0 h 134"/>
                <a:gd name="T8" fmla="*/ 70 w 95"/>
                <a:gd name="T9" fmla="*/ 62 h 134"/>
                <a:gd name="T10" fmla="*/ 8 w 95"/>
                <a:gd name="T11" fmla="*/ 128 h 134"/>
                <a:gd name="T12" fmla="*/ 0 w 95"/>
                <a:gd name="T13" fmla="*/ 13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134">
                  <a:moveTo>
                    <a:pt x="0" y="130"/>
                  </a:moveTo>
                  <a:cubicBezTo>
                    <a:pt x="42" y="134"/>
                    <a:pt x="82" y="103"/>
                    <a:pt x="92" y="64"/>
                  </a:cubicBezTo>
                  <a:cubicBezTo>
                    <a:pt x="92" y="64"/>
                    <a:pt x="95" y="52"/>
                    <a:pt x="95" y="43"/>
                  </a:cubicBezTo>
                  <a:cubicBezTo>
                    <a:pt x="95" y="43"/>
                    <a:pt x="86" y="19"/>
                    <a:pt x="62" y="0"/>
                  </a:cubicBezTo>
                  <a:cubicBezTo>
                    <a:pt x="71" y="18"/>
                    <a:pt x="74" y="40"/>
                    <a:pt x="70" y="62"/>
                  </a:cubicBezTo>
                  <a:cubicBezTo>
                    <a:pt x="62" y="94"/>
                    <a:pt x="38" y="119"/>
                    <a:pt x="8" y="128"/>
                  </a:cubicBezTo>
                  <a:cubicBezTo>
                    <a:pt x="5" y="129"/>
                    <a:pt x="2" y="130"/>
                    <a:pt x="0" y="130"/>
                  </a:cubicBezTo>
                  <a:close/>
                </a:path>
              </a:pathLst>
            </a:custGeom>
            <a:solidFill>
              <a:srgbClr val="00A7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-460375" y="1522413"/>
              <a:ext cx="30163" cy="131762"/>
            </a:xfrm>
            <a:custGeom>
              <a:avLst/>
              <a:gdLst>
                <a:gd name="T0" fmla="*/ 19 w 19"/>
                <a:gd name="T1" fmla="*/ 0 h 83"/>
                <a:gd name="T2" fmla="*/ 19 w 19"/>
                <a:gd name="T3" fmla="*/ 83 h 83"/>
                <a:gd name="T4" fmla="*/ 0 w 19"/>
                <a:gd name="T5" fmla="*/ 83 h 83"/>
                <a:gd name="T6" fmla="*/ 0 w 19"/>
                <a:gd name="T7" fmla="*/ 0 h 83"/>
                <a:gd name="T8" fmla="*/ 19 w 19"/>
                <a:gd name="T9" fmla="*/ 0 h 83"/>
                <a:gd name="T10" fmla="*/ 19 w 19"/>
                <a:gd name="T11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83">
                  <a:moveTo>
                    <a:pt x="19" y="0"/>
                  </a:moveTo>
                  <a:lnTo>
                    <a:pt x="19" y="83"/>
                  </a:lnTo>
                  <a:lnTo>
                    <a:pt x="0" y="83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" name="Freeform 9"/>
            <p:cNvSpPr>
              <a:spLocks/>
            </p:cNvSpPr>
            <p:nvPr/>
          </p:nvSpPr>
          <p:spPr bwMode="auto">
            <a:xfrm>
              <a:off x="523875" y="1522413"/>
              <a:ext cx="28575" cy="220662"/>
            </a:xfrm>
            <a:custGeom>
              <a:avLst/>
              <a:gdLst>
                <a:gd name="T0" fmla="*/ 18 w 18"/>
                <a:gd name="T1" fmla="*/ 0 h 139"/>
                <a:gd name="T2" fmla="*/ 18 w 18"/>
                <a:gd name="T3" fmla="*/ 139 h 139"/>
                <a:gd name="T4" fmla="*/ 0 w 18"/>
                <a:gd name="T5" fmla="*/ 139 h 139"/>
                <a:gd name="T6" fmla="*/ 0 w 18"/>
                <a:gd name="T7" fmla="*/ 0 h 139"/>
                <a:gd name="T8" fmla="*/ 18 w 18"/>
                <a:gd name="T9" fmla="*/ 0 h 139"/>
                <a:gd name="T10" fmla="*/ 18 w 18"/>
                <a:gd name="T11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39">
                  <a:moveTo>
                    <a:pt x="18" y="0"/>
                  </a:moveTo>
                  <a:lnTo>
                    <a:pt x="18" y="139"/>
                  </a:lnTo>
                  <a:lnTo>
                    <a:pt x="0" y="13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" name="Freeform 10"/>
            <p:cNvSpPr>
              <a:spLocks/>
            </p:cNvSpPr>
            <p:nvPr/>
          </p:nvSpPr>
          <p:spPr bwMode="auto">
            <a:xfrm>
              <a:off x="-263525" y="1522413"/>
              <a:ext cx="73025" cy="131762"/>
            </a:xfrm>
            <a:custGeom>
              <a:avLst/>
              <a:gdLst>
                <a:gd name="T0" fmla="*/ 28 w 46"/>
                <a:gd name="T1" fmla="*/ 0 h 83"/>
                <a:gd name="T2" fmla="*/ 28 w 46"/>
                <a:gd name="T3" fmla="*/ 26 h 83"/>
                <a:gd name="T4" fmla="*/ 0 w 46"/>
                <a:gd name="T5" fmla="*/ 26 h 83"/>
                <a:gd name="T6" fmla="*/ 0 w 46"/>
                <a:gd name="T7" fmla="*/ 43 h 83"/>
                <a:gd name="T8" fmla="*/ 28 w 46"/>
                <a:gd name="T9" fmla="*/ 43 h 83"/>
                <a:gd name="T10" fmla="*/ 28 w 46"/>
                <a:gd name="T11" fmla="*/ 83 h 83"/>
                <a:gd name="T12" fmla="*/ 46 w 46"/>
                <a:gd name="T13" fmla="*/ 83 h 83"/>
                <a:gd name="T14" fmla="*/ 46 w 46"/>
                <a:gd name="T15" fmla="*/ 0 h 83"/>
                <a:gd name="T16" fmla="*/ 28 w 46"/>
                <a:gd name="T17" fmla="*/ 0 h 83"/>
                <a:gd name="T18" fmla="*/ 28 w 46"/>
                <a:gd name="T1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83">
                  <a:moveTo>
                    <a:pt x="28" y="0"/>
                  </a:moveTo>
                  <a:lnTo>
                    <a:pt x="28" y="26"/>
                  </a:lnTo>
                  <a:lnTo>
                    <a:pt x="0" y="26"/>
                  </a:lnTo>
                  <a:lnTo>
                    <a:pt x="0" y="43"/>
                  </a:lnTo>
                  <a:lnTo>
                    <a:pt x="28" y="43"/>
                  </a:lnTo>
                  <a:lnTo>
                    <a:pt x="28" y="83"/>
                  </a:lnTo>
                  <a:lnTo>
                    <a:pt x="46" y="83"/>
                  </a:lnTo>
                  <a:lnTo>
                    <a:pt x="46" y="0"/>
                  </a:lnTo>
                  <a:lnTo>
                    <a:pt x="28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1"/>
            <p:cNvSpPr>
              <a:spLocks/>
            </p:cNvSpPr>
            <p:nvPr/>
          </p:nvSpPr>
          <p:spPr bwMode="auto">
            <a:xfrm>
              <a:off x="-400050" y="1514475"/>
              <a:ext cx="134938" cy="127000"/>
            </a:xfrm>
            <a:custGeom>
              <a:avLst/>
              <a:gdLst>
                <a:gd name="T0" fmla="*/ 85 w 85"/>
                <a:gd name="T1" fmla="*/ 80 h 80"/>
                <a:gd name="T2" fmla="*/ 54 w 85"/>
                <a:gd name="T3" fmla="*/ 27 h 80"/>
                <a:gd name="T4" fmla="*/ 80 w 85"/>
                <a:gd name="T5" fmla="*/ 27 h 80"/>
                <a:gd name="T6" fmla="*/ 80 w 85"/>
                <a:gd name="T7" fmla="*/ 12 h 80"/>
                <a:gd name="T8" fmla="*/ 52 w 85"/>
                <a:gd name="T9" fmla="*/ 12 h 80"/>
                <a:gd name="T10" fmla="*/ 52 w 85"/>
                <a:gd name="T11" fmla="*/ 0 h 80"/>
                <a:gd name="T12" fmla="*/ 33 w 85"/>
                <a:gd name="T13" fmla="*/ 0 h 80"/>
                <a:gd name="T14" fmla="*/ 33 w 85"/>
                <a:gd name="T15" fmla="*/ 12 h 80"/>
                <a:gd name="T16" fmla="*/ 5 w 85"/>
                <a:gd name="T17" fmla="*/ 12 h 80"/>
                <a:gd name="T18" fmla="*/ 5 w 85"/>
                <a:gd name="T19" fmla="*/ 27 h 80"/>
                <a:gd name="T20" fmla="*/ 31 w 85"/>
                <a:gd name="T21" fmla="*/ 27 h 80"/>
                <a:gd name="T22" fmla="*/ 0 w 85"/>
                <a:gd name="T23" fmla="*/ 80 h 80"/>
                <a:gd name="T24" fmla="*/ 21 w 85"/>
                <a:gd name="T25" fmla="*/ 80 h 80"/>
                <a:gd name="T26" fmla="*/ 42 w 85"/>
                <a:gd name="T27" fmla="*/ 43 h 80"/>
                <a:gd name="T28" fmla="*/ 65 w 85"/>
                <a:gd name="T29" fmla="*/ 80 h 80"/>
                <a:gd name="T30" fmla="*/ 85 w 85"/>
                <a:gd name="T31" fmla="*/ 80 h 80"/>
                <a:gd name="T32" fmla="*/ 85 w 85"/>
                <a:gd name="T33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5" h="80">
                  <a:moveTo>
                    <a:pt x="85" y="80"/>
                  </a:moveTo>
                  <a:lnTo>
                    <a:pt x="54" y="27"/>
                  </a:lnTo>
                  <a:lnTo>
                    <a:pt x="80" y="27"/>
                  </a:lnTo>
                  <a:lnTo>
                    <a:pt x="80" y="12"/>
                  </a:lnTo>
                  <a:lnTo>
                    <a:pt x="52" y="12"/>
                  </a:lnTo>
                  <a:lnTo>
                    <a:pt x="52" y="0"/>
                  </a:lnTo>
                  <a:lnTo>
                    <a:pt x="33" y="0"/>
                  </a:lnTo>
                  <a:lnTo>
                    <a:pt x="33" y="12"/>
                  </a:lnTo>
                  <a:lnTo>
                    <a:pt x="5" y="12"/>
                  </a:lnTo>
                  <a:lnTo>
                    <a:pt x="5" y="27"/>
                  </a:lnTo>
                  <a:lnTo>
                    <a:pt x="31" y="27"/>
                  </a:lnTo>
                  <a:lnTo>
                    <a:pt x="0" y="80"/>
                  </a:lnTo>
                  <a:lnTo>
                    <a:pt x="21" y="80"/>
                  </a:lnTo>
                  <a:lnTo>
                    <a:pt x="42" y="43"/>
                  </a:lnTo>
                  <a:lnTo>
                    <a:pt x="65" y="80"/>
                  </a:lnTo>
                  <a:lnTo>
                    <a:pt x="85" y="80"/>
                  </a:lnTo>
                  <a:lnTo>
                    <a:pt x="85" y="8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Freeform 12"/>
            <p:cNvSpPr>
              <a:spLocks/>
            </p:cNvSpPr>
            <p:nvPr/>
          </p:nvSpPr>
          <p:spPr bwMode="auto">
            <a:xfrm>
              <a:off x="325438" y="1530350"/>
              <a:ext cx="184150" cy="147637"/>
            </a:xfrm>
            <a:custGeom>
              <a:avLst/>
              <a:gdLst>
                <a:gd name="T0" fmla="*/ 116 w 116"/>
                <a:gd name="T1" fmla="*/ 93 h 93"/>
                <a:gd name="T2" fmla="*/ 68 w 116"/>
                <a:gd name="T3" fmla="*/ 0 h 93"/>
                <a:gd name="T4" fmla="*/ 68 w 116"/>
                <a:gd name="T5" fmla="*/ 0 h 93"/>
                <a:gd name="T6" fmla="*/ 48 w 116"/>
                <a:gd name="T7" fmla="*/ 0 h 93"/>
                <a:gd name="T8" fmla="*/ 48 w 116"/>
                <a:gd name="T9" fmla="*/ 0 h 93"/>
                <a:gd name="T10" fmla="*/ 0 w 116"/>
                <a:gd name="T11" fmla="*/ 93 h 93"/>
                <a:gd name="T12" fmla="*/ 20 w 116"/>
                <a:gd name="T13" fmla="*/ 93 h 93"/>
                <a:gd name="T14" fmla="*/ 58 w 116"/>
                <a:gd name="T15" fmla="*/ 20 h 93"/>
                <a:gd name="T16" fmla="*/ 96 w 116"/>
                <a:gd name="T17" fmla="*/ 93 h 93"/>
                <a:gd name="T18" fmla="*/ 116 w 116"/>
                <a:gd name="T19" fmla="*/ 93 h 93"/>
                <a:gd name="T20" fmla="*/ 116 w 116"/>
                <a:gd name="T21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6" h="93">
                  <a:moveTo>
                    <a:pt x="116" y="93"/>
                  </a:moveTo>
                  <a:lnTo>
                    <a:pt x="68" y="0"/>
                  </a:lnTo>
                  <a:lnTo>
                    <a:pt x="6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0" y="93"/>
                  </a:lnTo>
                  <a:lnTo>
                    <a:pt x="20" y="93"/>
                  </a:lnTo>
                  <a:lnTo>
                    <a:pt x="58" y="20"/>
                  </a:lnTo>
                  <a:lnTo>
                    <a:pt x="96" y="93"/>
                  </a:lnTo>
                  <a:lnTo>
                    <a:pt x="116" y="93"/>
                  </a:lnTo>
                  <a:lnTo>
                    <a:pt x="116" y="93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" name="Freeform 13"/>
            <p:cNvSpPr>
              <a:spLocks/>
            </p:cNvSpPr>
            <p:nvPr/>
          </p:nvSpPr>
          <p:spPr bwMode="auto">
            <a:xfrm>
              <a:off x="109538" y="1660525"/>
              <a:ext cx="198438" cy="82550"/>
            </a:xfrm>
            <a:custGeom>
              <a:avLst/>
              <a:gdLst>
                <a:gd name="T0" fmla="*/ 0 w 125"/>
                <a:gd name="T1" fmla="*/ 0 h 52"/>
                <a:gd name="T2" fmla="*/ 0 w 125"/>
                <a:gd name="T3" fmla="*/ 17 h 52"/>
                <a:gd name="T4" fmla="*/ 105 w 125"/>
                <a:gd name="T5" fmla="*/ 17 h 52"/>
                <a:gd name="T6" fmla="*/ 105 w 125"/>
                <a:gd name="T7" fmla="*/ 52 h 52"/>
                <a:gd name="T8" fmla="*/ 125 w 125"/>
                <a:gd name="T9" fmla="*/ 52 h 52"/>
                <a:gd name="T10" fmla="*/ 125 w 125"/>
                <a:gd name="T11" fmla="*/ 0 h 52"/>
                <a:gd name="T12" fmla="*/ 0 w 125"/>
                <a:gd name="T13" fmla="*/ 0 h 52"/>
                <a:gd name="T14" fmla="*/ 0 w 125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5" h="52">
                  <a:moveTo>
                    <a:pt x="0" y="0"/>
                  </a:moveTo>
                  <a:lnTo>
                    <a:pt x="0" y="17"/>
                  </a:lnTo>
                  <a:lnTo>
                    <a:pt x="105" y="17"/>
                  </a:lnTo>
                  <a:lnTo>
                    <a:pt x="105" y="52"/>
                  </a:lnTo>
                  <a:lnTo>
                    <a:pt x="125" y="52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14"/>
            <p:cNvSpPr>
              <a:spLocks/>
            </p:cNvSpPr>
            <p:nvPr/>
          </p:nvSpPr>
          <p:spPr bwMode="auto">
            <a:xfrm>
              <a:off x="-619125" y="1665288"/>
              <a:ext cx="190500" cy="73025"/>
            </a:xfrm>
            <a:custGeom>
              <a:avLst/>
              <a:gdLst>
                <a:gd name="T0" fmla="*/ 19 w 120"/>
                <a:gd name="T1" fmla="*/ 0 h 46"/>
                <a:gd name="T2" fmla="*/ 0 w 120"/>
                <a:gd name="T3" fmla="*/ 0 h 46"/>
                <a:gd name="T4" fmla="*/ 0 w 120"/>
                <a:gd name="T5" fmla="*/ 46 h 46"/>
                <a:gd name="T6" fmla="*/ 120 w 120"/>
                <a:gd name="T7" fmla="*/ 46 h 46"/>
                <a:gd name="T8" fmla="*/ 120 w 120"/>
                <a:gd name="T9" fmla="*/ 29 h 46"/>
                <a:gd name="T10" fmla="*/ 19 w 120"/>
                <a:gd name="T11" fmla="*/ 29 h 46"/>
                <a:gd name="T12" fmla="*/ 19 w 120"/>
                <a:gd name="T13" fmla="*/ 0 h 46"/>
                <a:gd name="T14" fmla="*/ 19 w 120"/>
                <a:gd name="T15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46">
                  <a:moveTo>
                    <a:pt x="19" y="0"/>
                  </a:moveTo>
                  <a:lnTo>
                    <a:pt x="0" y="0"/>
                  </a:lnTo>
                  <a:lnTo>
                    <a:pt x="0" y="46"/>
                  </a:lnTo>
                  <a:lnTo>
                    <a:pt x="120" y="46"/>
                  </a:lnTo>
                  <a:lnTo>
                    <a:pt x="120" y="29"/>
                  </a:lnTo>
                  <a:lnTo>
                    <a:pt x="19" y="29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Freeform 15"/>
            <p:cNvSpPr>
              <a:spLocks/>
            </p:cNvSpPr>
            <p:nvPr/>
          </p:nvSpPr>
          <p:spPr bwMode="auto">
            <a:xfrm>
              <a:off x="-385762" y="1665288"/>
              <a:ext cx="193675" cy="73025"/>
            </a:xfrm>
            <a:custGeom>
              <a:avLst/>
              <a:gdLst>
                <a:gd name="T0" fmla="*/ 122 w 122"/>
                <a:gd name="T1" fmla="*/ 29 h 46"/>
                <a:gd name="T2" fmla="*/ 19 w 122"/>
                <a:gd name="T3" fmla="*/ 29 h 46"/>
                <a:gd name="T4" fmla="*/ 19 w 122"/>
                <a:gd name="T5" fmla="*/ 0 h 46"/>
                <a:gd name="T6" fmla="*/ 0 w 122"/>
                <a:gd name="T7" fmla="*/ 0 h 46"/>
                <a:gd name="T8" fmla="*/ 0 w 122"/>
                <a:gd name="T9" fmla="*/ 46 h 46"/>
                <a:gd name="T10" fmla="*/ 122 w 122"/>
                <a:gd name="T11" fmla="*/ 46 h 46"/>
                <a:gd name="T12" fmla="*/ 122 w 122"/>
                <a:gd name="T13" fmla="*/ 29 h 46"/>
                <a:gd name="T14" fmla="*/ 122 w 122"/>
                <a:gd name="T15" fmla="*/ 2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46">
                  <a:moveTo>
                    <a:pt x="122" y="29"/>
                  </a:moveTo>
                  <a:lnTo>
                    <a:pt x="19" y="29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6"/>
                  </a:lnTo>
                  <a:lnTo>
                    <a:pt x="122" y="46"/>
                  </a:lnTo>
                  <a:lnTo>
                    <a:pt x="122" y="29"/>
                  </a:lnTo>
                  <a:lnTo>
                    <a:pt x="122" y="29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231775" y="1524000"/>
              <a:ext cx="76200" cy="125412"/>
            </a:xfrm>
            <a:custGeom>
              <a:avLst/>
              <a:gdLst>
                <a:gd name="T0" fmla="*/ 0 w 48"/>
                <a:gd name="T1" fmla="*/ 0 h 79"/>
                <a:gd name="T2" fmla="*/ 0 w 48"/>
                <a:gd name="T3" fmla="*/ 16 h 79"/>
                <a:gd name="T4" fmla="*/ 28 w 48"/>
                <a:gd name="T5" fmla="*/ 16 h 79"/>
                <a:gd name="T6" fmla="*/ 28 w 48"/>
                <a:gd name="T7" fmla="*/ 43 h 79"/>
                <a:gd name="T8" fmla="*/ 0 w 48"/>
                <a:gd name="T9" fmla="*/ 43 h 79"/>
                <a:gd name="T10" fmla="*/ 0 w 48"/>
                <a:gd name="T11" fmla="*/ 59 h 79"/>
                <a:gd name="T12" fmla="*/ 28 w 48"/>
                <a:gd name="T13" fmla="*/ 59 h 79"/>
                <a:gd name="T14" fmla="*/ 28 w 48"/>
                <a:gd name="T15" fmla="*/ 79 h 79"/>
                <a:gd name="T16" fmla="*/ 48 w 48"/>
                <a:gd name="T17" fmla="*/ 79 h 79"/>
                <a:gd name="T18" fmla="*/ 48 w 48"/>
                <a:gd name="T19" fmla="*/ 0 h 79"/>
                <a:gd name="T20" fmla="*/ 0 w 48"/>
                <a:gd name="T21" fmla="*/ 0 h 79"/>
                <a:gd name="T22" fmla="*/ 0 w 48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" h="79">
                  <a:moveTo>
                    <a:pt x="0" y="0"/>
                  </a:moveTo>
                  <a:lnTo>
                    <a:pt x="0" y="16"/>
                  </a:lnTo>
                  <a:lnTo>
                    <a:pt x="28" y="16"/>
                  </a:lnTo>
                  <a:lnTo>
                    <a:pt x="28" y="43"/>
                  </a:lnTo>
                  <a:lnTo>
                    <a:pt x="0" y="43"/>
                  </a:lnTo>
                  <a:lnTo>
                    <a:pt x="0" y="59"/>
                  </a:lnTo>
                  <a:lnTo>
                    <a:pt x="28" y="59"/>
                  </a:lnTo>
                  <a:lnTo>
                    <a:pt x="28" y="79"/>
                  </a:lnTo>
                  <a:lnTo>
                    <a:pt x="48" y="79"/>
                  </a:lnTo>
                  <a:lnTo>
                    <a:pt x="48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17"/>
            <p:cNvSpPr>
              <a:spLocks/>
            </p:cNvSpPr>
            <p:nvPr/>
          </p:nvSpPr>
          <p:spPr bwMode="auto">
            <a:xfrm>
              <a:off x="22225" y="1524000"/>
              <a:ext cx="50800" cy="123825"/>
            </a:xfrm>
            <a:custGeom>
              <a:avLst/>
              <a:gdLst>
                <a:gd name="T0" fmla="*/ 0 w 32"/>
                <a:gd name="T1" fmla="*/ 0 h 78"/>
                <a:gd name="T2" fmla="*/ 0 w 32"/>
                <a:gd name="T3" fmla="*/ 78 h 78"/>
                <a:gd name="T4" fmla="*/ 18 w 32"/>
                <a:gd name="T5" fmla="*/ 78 h 78"/>
                <a:gd name="T6" fmla="*/ 18 w 32"/>
                <a:gd name="T7" fmla="*/ 16 h 78"/>
                <a:gd name="T8" fmla="*/ 32 w 32"/>
                <a:gd name="T9" fmla="*/ 16 h 78"/>
                <a:gd name="T10" fmla="*/ 32 w 32"/>
                <a:gd name="T11" fmla="*/ 0 h 78"/>
                <a:gd name="T12" fmla="*/ 0 w 32"/>
                <a:gd name="T13" fmla="*/ 0 h 78"/>
                <a:gd name="T14" fmla="*/ 0 w 32"/>
                <a:gd name="T15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78">
                  <a:moveTo>
                    <a:pt x="0" y="0"/>
                  </a:moveTo>
                  <a:lnTo>
                    <a:pt x="0" y="78"/>
                  </a:lnTo>
                  <a:lnTo>
                    <a:pt x="18" y="78"/>
                  </a:lnTo>
                  <a:lnTo>
                    <a:pt x="18" y="16"/>
                  </a:lnTo>
                  <a:lnTo>
                    <a:pt x="32" y="16"/>
                  </a:lnTo>
                  <a:lnTo>
                    <a:pt x="3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Freeform 18"/>
            <p:cNvSpPr>
              <a:spLocks/>
            </p:cNvSpPr>
            <p:nvPr/>
          </p:nvSpPr>
          <p:spPr bwMode="auto">
            <a:xfrm>
              <a:off x="-160337" y="1525588"/>
              <a:ext cx="149225" cy="109537"/>
            </a:xfrm>
            <a:custGeom>
              <a:avLst/>
              <a:gdLst>
                <a:gd name="T0" fmla="*/ 4 w 94"/>
                <a:gd name="T1" fmla="*/ 17 h 69"/>
                <a:gd name="T2" fmla="*/ 76 w 94"/>
                <a:gd name="T3" fmla="*/ 17 h 69"/>
                <a:gd name="T4" fmla="*/ 76 w 94"/>
                <a:gd name="T5" fmla="*/ 53 h 69"/>
                <a:gd name="T6" fmla="*/ 45 w 94"/>
                <a:gd name="T7" fmla="*/ 53 h 69"/>
                <a:gd name="T8" fmla="*/ 45 w 94"/>
                <a:gd name="T9" fmla="*/ 29 h 69"/>
                <a:gd name="T10" fmla="*/ 27 w 94"/>
                <a:gd name="T11" fmla="*/ 29 h 69"/>
                <a:gd name="T12" fmla="*/ 27 w 94"/>
                <a:gd name="T13" fmla="*/ 53 h 69"/>
                <a:gd name="T14" fmla="*/ 0 w 94"/>
                <a:gd name="T15" fmla="*/ 53 h 69"/>
                <a:gd name="T16" fmla="*/ 0 w 94"/>
                <a:gd name="T17" fmla="*/ 69 h 69"/>
                <a:gd name="T18" fmla="*/ 94 w 94"/>
                <a:gd name="T19" fmla="*/ 69 h 69"/>
                <a:gd name="T20" fmla="*/ 94 w 94"/>
                <a:gd name="T21" fmla="*/ 0 h 69"/>
                <a:gd name="T22" fmla="*/ 4 w 94"/>
                <a:gd name="T23" fmla="*/ 0 h 69"/>
                <a:gd name="T24" fmla="*/ 4 w 94"/>
                <a:gd name="T25" fmla="*/ 17 h 69"/>
                <a:gd name="T26" fmla="*/ 4 w 94"/>
                <a:gd name="T27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4" h="69">
                  <a:moveTo>
                    <a:pt x="4" y="17"/>
                  </a:moveTo>
                  <a:lnTo>
                    <a:pt x="76" y="17"/>
                  </a:lnTo>
                  <a:lnTo>
                    <a:pt x="76" y="53"/>
                  </a:lnTo>
                  <a:lnTo>
                    <a:pt x="45" y="53"/>
                  </a:lnTo>
                  <a:lnTo>
                    <a:pt x="45" y="29"/>
                  </a:lnTo>
                  <a:lnTo>
                    <a:pt x="27" y="29"/>
                  </a:lnTo>
                  <a:lnTo>
                    <a:pt x="27" y="53"/>
                  </a:lnTo>
                  <a:lnTo>
                    <a:pt x="0" y="53"/>
                  </a:lnTo>
                  <a:lnTo>
                    <a:pt x="0" y="69"/>
                  </a:lnTo>
                  <a:lnTo>
                    <a:pt x="94" y="69"/>
                  </a:lnTo>
                  <a:lnTo>
                    <a:pt x="94" y="0"/>
                  </a:lnTo>
                  <a:lnTo>
                    <a:pt x="4" y="0"/>
                  </a:lnTo>
                  <a:lnTo>
                    <a:pt x="4" y="17"/>
                  </a:lnTo>
                  <a:lnTo>
                    <a:pt x="4" y="17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" name="Freeform 19"/>
            <p:cNvSpPr>
              <a:spLocks noEditPoints="1"/>
            </p:cNvSpPr>
            <p:nvPr/>
          </p:nvSpPr>
          <p:spPr bwMode="auto">
            <a:xfrm>
              <a:off x="-636587" y="1522413"/>
              <a:ext cx="123825" cy="127000"/>
            </a:xfrm>
            <a:custGeom>
              <a:avLst/>
              <a:gdLst>
                <a:gd name="T0" fmla="*/ 38 w 76"/>
                <a:gd name="T1" fmla="*/ 0 h 77"/>
                <a:gd name="T2" fmla="*/ 0 w 76"/>
                <a:gd name="T3" fmla="*/ 38 h 77"/>
                <a:gd name="T4" fmla="*/ 38 w 76"/>
                <a:gd name="T5" fmla="*/ 77 h 77"/>
                <a:gd name="T6" fmla="*/ 76 w 76"/>
                <a:gd name="T7" fmla="*/ 38 h 77"/>
                <a:gd name="T8" fmla="*/ 38 w 76"/>
                <a:gd name="T9" fmla="*/ 0 h 77"/>
                <a:gd name="T10" fmla="*/ 38 w 76"/>
                <a:gd name="T11" fmla="*/ 60 h 77"/>
                <a:gd name="T12" fmla="*/ 17 w 76"/>
                <a:gd name="T13" fmla="*/ 38 h 77"/>
                <a:gd name="T14" fmla="*/ 38 w 76"/>
                <a:gd name="T15" fmla="*/ 17 h 77"/>
                <a:gd name="T16" fmla="*/ 59 w 76"/>
                <a:gd name="T17" fmla="*/ 38 h 77"/>
                <a:gd name="T18" fmla="*/ 38 w 76"/>
                <a:gd name="T19" fmla="*/ 6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" h="77">
                  <a:moveTo>
                    <a:pt x="38" y="0"/>
                  </a:moveTo>
                  <a:cubicBezTo>
                    <a:pt x="17" y="0"/>
                    <a:pt x="0" y="17"/>
                    <a:pt x="0" y="38"/>
                  </a:cubicBezTo>
                  <a:cubicBezTo>
                    <a:pt x="0" y="59"/>
                    <a:pt x="17" y="77"/>
                    <a:pt x="38" y="77"/>
                  </a:cubicBezTo>
                  <a:cubicBezTo>
                    <a:pt x="59" y="77"/>
                    <a:pt x="76" y="59"/>
                    <a:pt x="76" y="38"/>
                  </a:cubicBezTo>
                  <a:cubicBezTo>
                    <a:pt x="76" y="17"/>
                    <a:pt x="59" y="0"/>
                    <a:pt x="38" y="0"/>
                  </a:cubicBezTo>
                  <a:close/>
                  <a:moveTo>
                    <a:pt x="38" y="60"/>
                  </a:moveTo>
                  <a:cubicBezTo>
                    <a:pt x="26" y="60"/>
                    <a:pt x="17" y="50"/>
                    <a:pt x="17" y="38"/>
                  </a:cubicBezTo>
                  <a:cubicBezTo>
                    <a:pt x="17" y="27"/>
                    <a:pt x="26" y="17"/>
                    <a:pt x="38" y="17"/>
                  </a:cubicBezTo>
                  <a:cubicBezTo>
                    <a:pt x="50" y="17"/>
                    <a:pt x="59" y="27"/>
                    <a:pt x="59" y="38"/>
                  </a:cubicBezTo>
                  <a:cubicBezTo>
                    <a:pt x="59" y="50"/>
                    <a:pt x="50" y="60"/>
                    <a:pt x="38" y="60"/>
                  </a:cubicBez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20"/>
            <p:cNvSpPr>
              <a:spLocks noEditPoints="1"/>
            </p:cNvSpPr>
            <p:nvPr/>
          </p:nvSpPr>
          <p:spPr bwMode="auto">
            <a:xfrm>
              <a:off x="93663" y="1519238"/>
              <a:ext cx="125413" cy="127000"/>
            </a:xfrm>
            <a:custGeom>
              <a:avLst/>
              <a:gdLst>
                <a:gd name="T0" fmla="*/ 38 w 77"/>
                <a:gd name="T1" fmla="*/ 0 h 77"/>
                <a:gd name="T2" fmla="*/ 0 w 77"/>
                <a:gd name="T3" fmla="*/ 38 h 77"/>
                <a:gd name="T4" fmla="*/ 38 w 77"/>
                <a:gd name="T5" fmla="*/ 77 h 77"/>
                <a:gd name="T6" fmla="*/ 77 w 77"/>
                <a:gd name="T7" fmla="*/ 38 h 77"/>
                <a:gd name="T8" fmla="*/ 38 w 77"/>
                <a:gd name="T9" fmla="*/ 0 h 77"/>
                <a:gd name="T10" fmla="*/ 38 w 77"/>
                <a:gd name="T11" fmla="*/ 60 h 77"/>
                <a:gd name="T12" fmla="*/ 17 w 77"/>
                <a:gd name="T13" fmla="*/ 38 h 77"/>
                <a:gd name="T14" fmla="*/ 38 w 77"/>
                <a:gd name="T15" fmla="*/ 17 h 77"/>
                <a:gd name="T16" fmla="*/ 60 w 77"/>
                <a:gd name="T17" fmla="*/ 38 h 77"/>
                <a:gd name="T18" fmla="*/ 38 w 77"/>
                <a:gd name="T19" fmla="*/ 6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" h="77">
                  <a:moveTo>
                    <a:pt x="38" y="0"/>
                  </a:moveTo>
                  <a:cubicBezTo>
                    <a:pt x="17" y="0"/>
                    <a:pt x="0" y="17"/>
                    <a:pt x="0" y="38"/>
                  </a:cubicBezTo>
                  <a:cubicBezTo>
                    <a:pt x="0" y="60"/>
                    <a:pt x="17" y="77"/>
                    <a:pt x="38" y="77"/>
                  </a:cubicBezTo>
                  <a:cubicBezTo>
                    <a:pt x="60" y="77"/>
                    <a:pt x="77" y="60"/>
                    <a:pt x="77" y="38"/>
                  </a:cubicBezTo>
                  <a:cubicBezTo>
                    <a:pt x="77" y="17"/>
                    <a:pt x="60" y="0"/>
                    <a:pt x="38" y="0"/>
                  </a:cubicBezTo>
                  <a:close/>
                  <a:moveTo>
                    <a:pt x="38" y="60"/>
                  </a:moveTo>
                  <a:cubicBezTo>
                    <a:pt x="27" y="60"/>
                    <a:pt x="17" y="50"/>
                    <a:pt x="17" y="38"/>
                  </a:cubicBezTo>
                  <a:cubicBezTo>
                    <a:pt x="17" y="27"/>
                    <a:pt x="27" y="17"/>
                    <a:pt x="38" y="17"/>
                  </a:cubicBezTo>
                  <a:cubicBezTo>
                    <a:pt x="50" y="17"/>
                    <a:pt x="60" y="27"/>
                    <a:pt x="60" y="38"/>
                  </a:cubicBezTo>
                  <a:cubicBezTo>
                    <a:pt x="60" y="50"/>
                    <a:pt x="50" y="60"/>
                    <a:pt x="38" y="60"/>
                  </a:cubicBez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" name="Freeform 21"/>
            <p:cNvSpPr>
              <a:spLocks noEditPoints="1"/>
            </p:cNvSpPr>
            <p:nvPr/>
          </p:nvSpPr>
          <p:spPr bwMode="auto">
            <a:xfrm>
              <a:off x="-61912" y="1619250"/>
              <a:ext cx="123825" cy="125412"/>
            </a:xfrm>
            <a:custGeom>
              <a:avLst/>
              <a:gdLst>
                <a:gd name="T0" fmla="*/ 38 w 77"/>
                <a:gd name="T1" fmla="*/ 0 h 76"/>
                <a:gd name="T2" fmla="*/ 0 w 77"/>
                <a:gd name="T3" fmla="*/ 38 h 76"/>
                <a:gd name="T4" fmla="*/ 38 w 77"/>
                <a:gd name="T5" fmla="*/ 76 h 76"/>
                <a:gd name="T6" fmla="*/ 77 w 77"/>
                <a:gd name="T7" fmla="*/ 38 h 76"/>
                <a:gd name="T8" fmla="*/ 38 w 77"/>
                <a:gd name="T9" fmla="*/ 0 h 76"/>
                <a:gd name="T10" fmla="*/ 38 w 77"/>
                <a:gd name="T11" fmla="*/ 59 h 76"/>
                <a:gd name="T12" fmla="*/ 17 w 77"/>
                <a:gd name="T13" fmla="*/ 38 h 76"/>
                <a:gd name="T14" fmla="*/ 38 w 77"/>
                <a:gd name="T15" fmla="*/ 16 h 76"/>
                <a:gd name="T16" fmla="*/ 60 w 77"/>
                <a:gd name="T17" fmla="*/ 38 h 76"/>
                <a:gd name="T18" fmla="*/ 38 w 77"/>
                <a:gd name="T19" fmla="*/ 5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" h="76">
                  <a:moveTo>
                    <a:pt x="38" y="0"/>
                  </a:moveTo>
                  <a:cubicBezTo>
                    <a:pt x="17" y="0"/>
                    <a:pt x="0" y="17"/>
                    <a:pt x="0" y="38"/>
                  </a:cubicBezTo>
                  <a:cubicBezTo>
                    <a:pt x="0" y="59"/>
                    <a:pt x="17" y="76"/>
                    <a:pt x="38" y="76"/>
                  </a:cubicBezTo>
                  <a:cubicBezTo>
                    <a:pt x="60" y="76"/>
                    <a:pt x="77" y="59"/>
                    <a:pt x="77" y="38"/>
                  </a:cubicBezTo>
                  <a:cubicBezTo>
                    <a:pt x="77" y="17"/>
                    <a:pt x="60" y="0"/>
                    <a:pt x="38" y="0"/>
                  </a:cubicBezTo>
                  <a:close/>
                  <a:moveTo>
                    <a:pt x="38" y="59"/>
                  </a:moveTo>
                  <a:cubicBezTo>
                    <a:pt x="27" y="59"/>
                    <a:pt x="17" y="50"/>
                    <a:pt x="17" y="38"/>
                  </a:cubicBezTo>
                  <a:cubicBezTo>
                    <a:pt x="17" y="26"/>
                    <a:pt x="27" y="16"/>
                    <a:pt x="38" y="16"/>
                  </a:cubicBezTo>
                  <a:cubicBezTo>
                    <a:pt x="50" y="16"/>
                    <a:pt x="60" y="26"/>
                    <a:pt x="60" y="38"/>
                  </a:cubicBezTo>
                  <a:cubicBezTo>
                    <a:pt x="60" y="50"/>
                    <a:pt x="50" y="59"/>
                    <a:pt x="38" y="59"/>
                  </a:cubicBez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9" name="모서리가 둥근 직사각형 38"/>
          <p:cNvSpPr/>
          <p:nvPr userDrawn="1"/>
        </p:nvSpPr>
        <p:spPr>
          <a:xfrm>
            <a:off x="9138894" y="6507654"/>
            <a:ext cx="540000" cy="180000"/>
          </a:xfrm>
          <a:prstGeom prst="roundRect">
            <a:avLst>
              <a:gd name="adj" fmla="val 50000"/>
            </a:avLst>
          </a:prstGeom>
          <a:solidFill>
            <a:srgbClr val="E9F1F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731F54F2-ED28-43C9-BE23-3ED9A1BEC0F8}" type="slidenum">
              <a:rPr lang="ko-KR" altLang="en-US" sz="1000" b="1" kern="1200" spc="-100" baseline="0" noProof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Arial" pitchFamily="34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ko-KR" altLang="en-US" sz="1000" b="1" kern="1200" spc="-100" baseline="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Arial" pitchFamily="34" charset="0"/>
            </a:endParaRPr>
          </a:p>
        </p:txBody>
      </p:sp>
      <p:sp>
        <p:nvSpPr>
          <p:cNvPr id="40" name="직사각형 39"/>
          <p:cNvSpPr/>
          <p:nvPr userDrawn="1"/>
        </p:nvSpPr>
        <p:spPr>
          <a:xfrm>
            <a:off x="6151338" y="6472535"/>
            <a:ext cx="294503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ko-KR" altLang="en-US" sz="1000" b="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시정소통 역량강화와 효과증진을 위한 여론조사 최종 보고서</a:t>
            </a:r>
            <a:endParaRPr lang="ko-KR" altLang="en-US" sz="1000" b="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53167357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>
        <p15:guide id="4" pos="62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부제목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텍스트 개체 틀 4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3077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180975" indent="-180975" latinLnBrk="0">
              <a:lnSpc>
                <a:spcPct val="100000"/>
              </a:lnSpc>
              <a:spcBef>
                <a:spcPts val="600"/>
              </a:spcBef>
              <a:buFontTx/>
              <a:buBlip>
                <a:blip r:embed="rId2"/>
              </a:buBlip>
              <a:defRPr sz="1400" b="1" spc="-50" baseline="0">
                <a:ln>
                  <a:solidFill>
                    <a:srgbClr val="7A99B8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defRPr>
            </a:lvl1pPr>
          </a:lstStyle>
          <a:p>
            <a:pPr lvl="0"/>
            <a:r>
              <a:rPr lang="ko-KR" altLang="en-US" dirty="0" smtClean="0"/>
              <a:t>마스터 텍스트 스타일 편집</a:t>
            </a:r>
          </a:p>
        </p:txBody>
      </p:sp>
      <p:sp>
        <p:nvSpPr>
          <p:cNvPr id="17" name="부제목 2"/>
          <p:cNvSpPr>
            <a:spLocks noGrp="1"/>
          </p:cNvSpPr>
          <p:nvPr>
            <p:ph type="subTitle" idx="1"/>
          </p:nvPr>
        </p:nvSpPr>
        <p:spPr>
          <a:xfrm>
            <a:off x="273050" y="948308"/>
            <a:ext cx="9359900" cy="304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lang="ko-KR" altLang="en-US" sz="1600" b="1" spc="-100" baseline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Arial" pitchFamily="34" charset="0"/>
              </a:defRPr>
            </a:lvl1pPr>
          </a:lstStyle>
          <a:p>
            <a:pPr marL="247636" lvl="0" indent="-247636">
              <a:spcBef>
                <a:spcPct val="0"/>
              </a:spcBef>
            </a:pPr>
            <a:r>
              <a:rPr lang="ko-KR" altLang="en-US" dirty="0" smtClean="0"/>
              <a:t>클릭하여 마스터 부제목 스타일 편집</a:t>
            </a:r>
            <a:endParaRPr lang="ko-KR" altLang="en-US" dirty="0"/>
          </a:p>
        </p:txBody>
      </p:sp>
      <p:sp>
        <p:nvSpPr>
          <p:cNvPr id="14" name="모서리가 둥근 직사각형 13"/>
          <p:cNvSpPr/>
          <p:nvPr userDrawn="1"/>
        </p:nvSpPr>
        <p:spPr>
          <a:xfrm>
            <a:off x="9138894" y="6507654"/>
            <a:ext cx="540000" cy="180000"/>
          </a:xfrm>
          <a:prstGeom prst="roundRect">
            <a:avLst>
              <a:gd name="adj" fmla="val 50000"/>
            </a:avLst>
          </a:prstGeom>
          <a:solidFill>
            <a:srgbClr val="E9F1F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731F54F2-ED28-43C9-BE23-3ED9A1BEC0F8}" type="slidenum">
              <a:rPr lang="ko-KR" altLang="en-US" sz="1000" b="1" kern="1200" spc="-100" baseline="0" noProof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Arial" pitchFamily="34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ko-KR" altLang="en-US" sz="1000" b="1" kern="1200" spc="-100" baseline="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Arial" pitchFamily="34" charset="0"/>
            </a:endParaRPr>
          </a:p>
        </p:txBody>
      </p:sp>
      <p:sp>
        <p:nvSpPr>
          <p:cNvPr id="15" name="직사각형 14"/>
          <p:cNvSpPr/>
          <p:nvPr userDrawn="1"/>
        </p:nvSpPr>
        <p:spPr>
          <a:xfrm>
            <a:off x="-6077" y="1"/>
            <a:ext cx="9921602" cy="742950"/>
          </a:xfrm>
          <a:prstGeom prst="rect">
            <a:avLst/>
          </a:prstGeom>
          <a:solidFill>
            <a:srgbClr val="236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자유형 17"/>
          <p:cNvSpPr/>
          <p:nvPr userDrawn="1"/>
        </p:nvSpPr>
        <p:spPr>
          <a:xfrm>
            <a:off x="8868198" y="367"/>
            <a:ext cx="1046137" cy="110757"/>
          </a:xfrm>
          <a:custGeom>
            <a:avLst/>
            <a:gdLst>
              <a:gd name="connsiteX0" fmla="*/ 123798 w 1046137"/>
              <a:gd name="connsiteY0" fmla="*/ 0 h 62089"/>
              <a:gd name="connsiteX1" fmla="*/ 1046137 w 1046137"/>
              <a:gd name="connsiteY1" fmla="*/ 0 h 62089"/>
              <a:gd name="connsiteX2" fmla="*/ 1046137 w 1046137"/>
              <a:gd name="connsiteY2" fmla="*/ 54464 h 62089"/>
              <a:gd name="connsiteX3" fmla="*/ 1030934 w 1046137"/>
              <a:gd name="connsiteY3" fmla="*/ 62089 h 62089"/>
              <a:gd name="connsiteX4" fmla="*/ 0 w 1046137"/>
              <a:gd name="connsiteY4" fmla="*/ 62089 h 62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6137" h="62089">
                <a:moveTo>
                  <a:pt x="123798" y="0"/>
                </a:moveTo>
                <a:lnTo>
                  <a:pt x="1046137" y="0"/>
                </a:lnTo>
                <a:lnTo>
                  <a:pt x="1046137" y="54464"/>
                </a:lnTo>
                <a:lnTo>
                  <a:pt x="1030934" y="62089"/>
                </a:lnTo>
                <a:lnTo>
                  <a:pt x="0" y="62089"/>
                </a:lnTo>
                <a:close/>
              </a:path>
            </a:pathLst>
          </a:custGeom>
          <a:solidFill>
            <a:srgbClr val="1779A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ko-KR" altLang="en-US" sz="1400" dirty="0" smtClean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19" name="평행 사변형 18"/>
          <p:cNvSpPr/>
          <p:nvPr userDrawn="1"/>
        </p:nvSpPr>
        <p:spPr>
          <a:xfrm>
            <a:off x="8264851" y="367"/>
            <a:ext cx="1154732" cy="110757"/>
          </a:xfrm>
          <a:prstGeom prst="parallelogram">
            <a:avLst>
              <a:gd name="adj" fmla="val 199388"/>
            </a:avLst>
          </a:prstGeom>
          <a:solidFill>
            <a:srgbClr val="67A2CA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sz="1400" dirty="0" smtClean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22" name="직사각형 21"/>
          <p:cNvSpPr/>
          <p:nvPr userDrawn="1"/>
        </p:nvSpPr>
        <p:spPr>
          <a:xfrm>
            <a:off x="-9525" y="95250"/>
            <a:ext cx="9929080" cy="790575"/>
          </a:xfrm>
          <a:prstGeom prst="rect">
            <a:avLst/>
          </a:prstGeom>
          <a:solidFill>
            <a:srgbClr val="E9F1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제목 1"/>
          <p:cNvSpPr>
            <a:spLocks noGrp="1"/>
          </p:cNvSpPr>
          <p:nvPr>
            <p:ph type="title"/>
          </p:nvPr>
        </p:nvSpPr>
        <p:spPr>
          <a:xfrm>
            <a:off x="222632" y="466725"/>
            <a:ext cx="8061263" cy="407512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lang="ko-KR" altLang="en-US" sz="2500" b="1" spc="-100" baseline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0456E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Arial" pitchFamily="34" charset="0"/>
              </a:defRPr>
            </a:lvl1pPr>
          </a:lstStyle>
          <a:p>
            <a:pPr lvl="0"/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grpSp>
        <p:nvGrpSpPr>
          <p:cNvPr id="13" name="그룹 12"/>
          <p:cNvGrpSpPr/>
          <p:nvPr userDrawn="1"/>
        </p:nvGrpSpPr>
        <p:grpSpPr>
          <a:xfrm>
            <a:off x="8458784" y="332175"/>
            <a:ext cx="1140065" cy="267800"/>
            <a:chOff x="-1103313" y="1435101"/>
            <a:chExt cx="1655763" cy="388937"/>
          </a:xfrm>
        </p:grpSpPr>
        <p:sp>
          <p:nvSpPr>
            <p:cNvPr id="21" name="Freeform 5"/>
            <p:cNvSpPr>
              <a:spLocks/>
            </p:cNvSpPr>
            <p:nvPr/>
          </p:nvSpPr>
          <p:spPr bwMode="auto">
            <a:xfrm>
              <a:off x="-1103313" y="1435101"/>
              <a:ext cx="352425" cy="388937"/>
            </a:xfrm>
            <a:custGeom>
              <a:avLst/>
              <a:gdLst>
                <a:gd name="T0" fmla="*/ 110 w 217"/>
                <a:gd name="T1" fmla="*/ 173 h 238"/>
                <a:gd name="T2" fmla="*/ 217 w 217"/>
                <a:gd name="T3" fmla="*/ 176 h 238"/>
                <a:gd name="T4" fmla="*/ 97 w 217"/>
                <a:gd name="T5" fmla="*/ 227 h 238"/>
                <a:gd name="T6" fmla="*/ 13 w 217"/>
                <a:gd name="T7" fmla="*/ 94 h 238"/>
                <a:gd name="T8" fmla="*/ 140 w 217"/>
                <a:gd name="T9" fmla="*/ 10 h 238"/>
                <a:gd name="T10" fmla="*/ 174 w 217"/>
                <a:gd name="T11" fmla="*/ 34 h 238"/>
                <a:gd name="T12" fmla="*/ 185 w 217"/>
                <a:gd name="T13" fmla="*/ 59 h 238"/>
                <a:gd name="T14" fmla="*/ 185 w 217"/>
                <a:gd name="T15" fmla="*/ 59 h 238"/>
                <a:gd name="T16" fmla="*/ 184 w 217"/>
                <a:gd name="T17" fmla="*/ 99 h 238"/>
                <a:gd name="T18" fmla="*/ 153 w 217"/>
                <a:gd name="T19" fmla="*/ 149 h 238"/>
                <a:gd name="T20" fmla="*/ 153 w 217"/>
                <a:gd name="T21" fmla="*/ 149 h 238"/>
                <a:gd name="T22" fmla="*/ 164 w 217"/>
                <a:gd name="T23" fmla="*/ 129 h 238"/>
                <a:gd name="T24" fmla="*/ 131 w 217"/>
                <a:gd name="T25" fmla="*/ 77 h 238"/>
                <a:gd name="T26" fmla="*/ 79 w 217"/>
                <a:gd name="T27" fmla="*/ 110 h 238"/>
                <a:gd name="T28" fmla="*/ 79 w 217"/>
                <a:gd name="T29" fmla="*/ 129 h 238"/>
                <a:gd name="T30" fmla="*/ 110 w 217"/>
                <a:gd name="T31" fmla="*/ 173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7" h="238">
                  <a:moveTo>
                    <a:pt x="110" y="173"/>
                  </a:moveTo>
                  <a:cubicBezTo>
                    <a:pt x="136" y="191"/>
                    <a:pt x="178" y="197"/>
                    <a:pt x="217" y="176"/>
                  </a:cubicBezTo>
                  <a:cubicBezTo>
                    <a:pt x="193" y="216"/>
                    <a:pt x="145" y="238"/>
                    <a:pt x="97" y="227"/>
                  </a:cubicBezTo>
                  <a:cubicBezTo>
                    <a:pt x="37" y="214"/>
                    <a:pt x="0" y="154"/>
                    <a:pt x="13" y="94"/>
                  </a:cubicBezTo>
                  <a:cubicBezTo>
                    <a:pt x="27" y="37"/>
                    <a:pt x="83" y="0"/>
                    <a:pt x="140" y="10"/>
                  </a:cubicBezTo>
                  <a:cubicBezTo>
                    <a:pt x="140" y="10"/>
                    <a:pt x="163" y="14"/>
                    <a:pt x="174" y="34"/>
                  </a:cubicBezTo>
                  <a:cubicBezTo>
                    <a:pt x="179" y="41"/>
                    <a:pt x="182" y="50"/>
                    <a:pt x="185" y="59"/>
                  </a:cubicBezTo>
                  <a:cubicBezTo>
                    <a:pt x="185" y="59"/>
                    <a:pt x="185" y="59"/>
                    <a:pt x="185" y="59"/>
                  </a:cubicBezTo>
                  <a:cubicBezTo>
                    <a:pt x="187" y="72"/>
                    <a:pt x="187" y="85"/>
                    <a:pt x="184" y="99"/>
                  </a:cubicBezTo>
                  <a:cubicBezTo>
                    <a:pt x="180" y="119"/>
                    <a:pt x="168" y="139"/>
                    <a:pt x="153" y="149"/>
                  </a:cubicBezTo>
                  <a:cubicBezTo>
                    <a:pt x="153" y="149"/>
                    <a:pt x="153" y="149"/>
                    <a:pt x="153" y="149"/>
                  </a:cubicBezTo>
                  <a:cubicBezTo>
                    <a:pt x="158" y="144"/>
                    <a:pt x="162" y="137"/>
                    <a:pt x="164" y="129"/>
                  </a:cubicBezTo>
                  <a:cubicBezTo>
                    <a:pt x="169" y="106"/>
                    <a:pt x="154" y="82"/>
                    <a:pt x="131" y="77"/>
                  </a:cubicBezTo>
                  <a:cubicBezTo>
                    <a:pt x="108" y="72"/>
                    <a:pt x="85" y="86"/>
                    <a:pt x="79" y="110"/>
                  </a:cubicBezTo>
                  <a:cubicBezTo>
                    <a:pt x="78" y="116"/>
                    <a:pt x="77" y="123"/>
                    <a:pt x="79" y="129"/>
                  </a:cubicBezTo>
                  <a:cubicBezTo>
                    <a:pt x="79" y="129"/>
                    <a:pt x="83" y="156"/>
                    <a:pt x="110" y="173"/>
                  </a:cubicBezTo>
                  <a:close/>
                </a:path>
              </a:pathLst>
            </a:custGeom>
            <a:solidFill>
              <a:srgbClr val="0070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-941387" y="1604963"/>
              <a:ext cx="217488" cy="128587"/>
            </a:xfrm>
            <a:custGeom>
              <a:avLst/>
              <a:gdLst>
                <a:gd name="T0" fmla="*/ 0 w 134"/>
                <a:gd name="T1" fmla="*/ 53 h 79"/>
                <a:gd name="T2" fmla="*/ 22 w 134"/>
                <a:gd name="T3" fmla="*/ 61 h 79"/>
                <a:gd name="T4" fmla="*/ 97 w 134"/>
                <a:gd name="T5" fmla="*/ 45 h 79"/>
                <a:gd name="T6" fmla="*/ 98 w 134"/>
                <a:gd name="T7" fmla="*/ 45 h 79"/>
                <a:gd name="T8" fmla="*/ 122 w 134"/>
                <a:gd name="T9" fmla="*/ 20 h 79"/>
                <a:gd name="T10" fmla="*/ 131 w 134"/>
                <a:gd name="T11" fmla="*/ 0 h 79"/>
                <a:gd name="T12" fmla="*/ 129 w 134"/>
                <a:gd name="T13" fmla="*/ 43 h 79"/>
                <a:gd name="T14" fmla="*/ 113 w 134"/>
                <a:gd name="T15" fmla="*/ 58 h 79"/>
                <a:gd name="T16" fmla="*/ 39 w 134"/>
                <a:gd name="T17" fmla="*/ 73 h 79"/>
                <a:gd name="T18" fmla="*/ 0 w 134"/>
                <a:gd name="T19" fmla="*/ 53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4" h="79">
                  <a:moveTo>
                    <a:pt x="0" y="53"/>
                  </a:moveTo>
                  <a:cubicBezTo>
                    <a:pt x="10" y="59"/>
                    <a:pt x="22" y="61"/>
                    <a:pt x="22" y="61"/>
                  </a:cubicBezTo>
                  <a:cubicBezTo>
                    <a:pt x="49" y="68"/>
                    <a:pt x="77" y="61"/>
                    <a:pt x="97" y="45"/>
                  </a:cubicBezTo>
                  <a:cubicBezTo>
                    <a:pt x="98" y="45"/>
                    <a:pt x="98" y="45"/>
                    <a:pt x="98" y="45"/>
                  </a:cubicBezTo>
                  <a:cubicBezTo>
                    <a:pt x="107" y="39"/>
                    <a:pt x="115" y="30"/>
                    <a:pt x="122" y="20"/>
                  </a:cubicBezTo>
                  <a:cubicBezTo>
                    <a:pt x="126" y="14"/>
                    <a:pt x="129" y="7"/>
                    <a:pt x="131" y="0"/>
                  </a:cubicBezTo>
                  <a:cubicBezTo>
                    <a:pt x="134" y="28"/>
                    <a:pt x="129" y="43"/>
                    <a:pt x="129" y="43"/>
                  </a:cubicBezTo>
                  <a:cubicBezTo>
                    <a:pt x="121" y="53"/>
                    <a:pt x="113" y="58"/>
                    <a:pt x="113" y="58"/>
                  </a:cubicBezTo>
                  <a:cubicBezTo>
                    <a:pt x="92" y="73"/>
                    <a:pt x="66" y="79"/>
                    <a:pt x="39" y="73"/>
                  </a:cubicBezTo>
                  <a:cubicBezTo>
                    <a:pt x="39" y="73"/>
                    <a:pt x="16" y="68"/>
                    <a:pt x="0" y="53"/>
                  </a:cubicBezTo>
                  <a:close/>
                </a:path>
              </a:pathLst>
            </a:custGeom>
            <a:solidFill>
              <a:srgbClr val="00A7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Freeform 7"/>
            <p:cNvSpPr>
              <a:spLocks/>
            </p:cNvSpPr>
            <p:nvPr/>
          </p:nvSpPr>
          <p:spPr bwMode="auto">
            <a:xfrm>
              <a:off x="-895350" y="1487488"/>
              <a:ext cx="153988" cy="219075"/>
            </a:xfrm>
            <a:custGeom>
              <a:avLst/>
              <a:gdLst>
                <a:gd name="T0" fmla="*/ 0 w 95"/>
                <a:gd name="T1" fmla="*/ 130 h 134"/>
                <a:gd name="T2" fmla="*/ 92 w 95"/>
                <a:gd name="T3" fmla="*/ 64 h 134"/>
                <a:gd name="T4" fmla="*/ 95 w 95"/>
                <a:gd name="T5" fmla="*/ 43 h 134"/>
                <a:gd name="T6" fmla="*/ 62 w 95"/>
                <a:gd name="T7" fmla="*/ 0 h 134"/>
                <a:gd name="T8" fmla="*/ 70 w 95"/>
                <a:gd name="T9" fmla="*/ 62 h 134"/>
                <a:gd name="T10" fmla="*/ 8 w 95"/>
                <a:gd name="T11" fmla="*/ 128 h 134"/>
                <a:gd name="T12" fmla="*/ 0 w 95"/>
                <a:gd name="T13" fmla="*/ 13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134">
                  <a:moveTo>
                    <a:pt x="0" y="130"/>
                  </a:moveTo>
                  <a:cubicBezTo>
                    <a:pt x="42" y="134"/>
                    <a:pt x="82" y="103"/>
                    <a:pt x="92" y="64"/>
                  </a:cubicBezTo>
                  <a:cubicBezTo>
                    <a:pt x="92" y="64"/>
                    <a:pt x="95" y="52"/>
                    <a:pt x="95" y="43"/>
                  </a:cubicBezTo>
                  <a:cubicBezTo>
                    <a:pt x="95" y="43"/>
                    <a:pt x="86" y="19"/>
                    <a:pt x="62" y="0"/>
                  </a:cubicBezTo>
                  <a:cubicBezTo>
                    <a:pt x="71" y="18"/>
                    <a:pt x="74" y="40"/>
                    <a:pt x="70" y="62"/>
                  </a:cubicBezTo>
                  <a:cubicBezTo>
                    <a:pt x="62" y="94"/>
                    <a:pt x="38" y="119"/>
                    <a:pt x="8" y="128"/>
                  </a:cubicBezTo>
                  <a:cubicBezTo>
                    <a:pt x="5" y="129"/>
                    <a:pt x="2" y="130"/>
                    <a:pt x="0" y="130"/>
                  </a:cubicBezTo>
                  <a:close/>
                </a:path>
              </a:pathLst>
            </a:custGeom>
            <a:solidFill>
              <a:srgbClr val="00A7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-460375" y="1522413"/>
              <a:ext cx="30163" cy="131762"/>
            </a:xfrm>
            <a:custGeom>
              <a:avLst/>
              <a:gdLst>
                <a:gd name="T0" fmla="*/ 19 w 19"/>
                <a:gd name="T1" fmla="*/ 0 h 83"/>
                <a:gd name="T2" fmla="*/ 19 w 19"/>
                <a:gd name="T3" fmla="*/ 83 h 83"/>
                <a:gd name="T4" fmla="*/ 0 w 19"/>
                <a:gd name="T5" fmla="*/ 83 h 83"/>
                <a:gd name="T6" fmla="*/ 0 w 19"/>
                <a:gd name="T7" fmla="*/ 0 h 83"/>
                <a:gd name="T8" fmla="*/ 19 w 19"/>
                <a:gd name="T9" fmla="*/ 0 h 83"/>
                <a:gd name="T10" fmla="*/ 19 w 19"/>
                <a:gd name="T11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83">
                  <a:moveTo>
                    <a:pt x="19" y="0"/>
                  </a:moveTo>
                  <a:lnTo>
                    <a:pt x="19" y="83"/>
                  </a:lnTo>
                  <a:lnTo>
                    <a:pt x="0" y="83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9"/>
            <p:cNvSpPr>
              <a:spLocks/>
            </p:cNvSpPr>
            <p:nvPr/>
          </p:nvSpPr>
          <p:spPr bwMode="auto">
            <a:xfrm>
              <a:off x="523875" y="1522413"/>
              <a:ext cx="28575" cy="220662"/>
            </a:xfrm>
            <a:custGeom>
              <a:avLst/>
              <a:gdLst>
                <a:gd name="T0" fmla="*/ 18 w 18"/>
                <a:gd name="T1" fmla="*/ 0 h 139"/>
                <a:gd name="T2" fmla="*/ 18 w 18"/>
                <a:gd name="T3" fmla="*/ 139 h 139"/>
                <a:gd name="T4" fmla="*/ 0 w 18"/>
                <a:gd name="T5" fmla="*/ 139 h 139"/>
                <a:gd name="T6" fmla="*/ 0 w 18"/>
                <a:gd name="T7" fmla="*/ 0 h 139"/>
                <a:gd name="T8" fmla="*/ 18 w 18"/>
                <a:gd name="T9" fmla="*/ 0 h 139"/>
                <a:gd name="T10" fmla="*/ 18 w 18"/>
                <a:gd name="T11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39">
                  <a:moveTo>
                    <a:pt x="18" y="0"/>
                  </a:moveTo>
                  <a:lnTo>
                    <a:pt x="18" y="139"/>
                  </a:lnTo>
                  <a:lnTo>
                    <a:pt x="0" y="13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-263525" y="1522413"/>
              <a:ext cx="73025" cy="131762"/>
            </a:xfrm>
            <a:custGeom>
              <a:avLst/>
              <a:gdLst>
                <a:gd name="T0" fmla="*/ 28 w 46"/>
                <a:gd name="T1" fmla="*/ 0 h 83"/>
                <a:gd name="T2" fmla="*/ 28 w 46"/>
                <a:gd name="T3" fmla="*/ 26 h 83"/>
                <a:gd name="T4" fmla="*/ 0 w 46"/>
                <a:gd name="T5" fmla="*/ 26 h 83"/>
                <a:gd name="T6" fmla="*/ 0 w 46"/>
                <a:gd name="T7" fmla="*/ 43 h 83"/>
                <a:gd name="T8" fmla="*/ 28 w 46"/>
                <a:gd name="T9" fmla="*/ 43 h 83"/>
                <a:gd name="T10" fmla="*/ 28 w 46"/>
                <a:gd name="T11" fmla="*/ 83 h 83"/>
                <a:gd name="T12" fmla="*/ 46 w 46"/>
                <a:gd name="T13" fmla="*/ 83 h 83"/>
                <a:gd name="T14" fmla="*/ 46 w 46"/>
                <a:gd name="T15" fmla="*/ 0 h 83"/>
                <a:gd name="T16" fmla="*/ 28 w 46"/>
                <a:gd name="T17" fmla="*/ 0 h 83"/>
                <a:gd name="T18" fmla="*/ 28 w 46"/>
                <a:gd name="T1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83">
                  <a:moveTo>
                    <a:pt x="28" y="0"/>
                  </a:moveTo>
                  <a:lnTo>
                    <a:pt x="28" y="26"/>
                  </a:lnTo>
                  <a:lnTo>
                    <a:pt x="0" y="26"/>
                  </a:lnTo>
                  <a:lnTo>
                    <a:pt x="0" y="43"/>
                  </a:lnTo>
                  <a:lnTo>
                    <a:pt x="28" y="43"/>
                  </a:lnTo>
                  <a:lnTo>
                    <a:pt x="28" y="83"/>
                  </a:lnTo>
                  <a:lnTo>
                    <a:pt x="46" y="83"/>
                  </a:lnTo>
                  <a:lnTo>
                    <a:pt x="46" y="0"/>
                  </a:lnTo>
                  <a:lnTo>
                    <a:pt x="28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-400050" y="1514475"/>
              <a:ext cx="134938" cy="127000"/>
            </a:xfrm>
            <a:custGeom>
              <a:avLst/>
              <a:gdLst>
                <a:gd name="T0" fmla="*/ 85 w 85"/>
                <a:gd name="T1" fmla="*/ 80 h 80"/>
                <a:gd name="T2" fmla="*/ 54 w 85"/>
                <a:gd name="T3" fmla="*/ 27 h 80"/>
                <a:gd name="T4" fmla="*/ 80 w 85"/>
                <a:gd name="T5" fmla="*/ 27 h 80"/>
                <a:gd name="T6" fmla="*/ 80 w 85"/>
                <a:gd name="T7" fmla="*/ 12 h 80"/>
                <a:gd name="T8" fmla="*/ 52 w 85"/>
                <a:gd name="T9" fmla="*/ 12 h 80"/>
                <a:gd name="T10" fmla="*/ 52 w 85"/>
                <a:gd name="T11" fmla="*/ 0 h 80"/>
                <a:gd name="T12" fmla="*/ 33 w 85"/>
                <a:gd name="T13" fmla="*/ 0 h 80"/>
                <a:gd name="T14" fmla="*/ 33 w 85"/>
                <a:gd name="T15" fmla="*/ 12 h 80"/>
                <a:gd name="T16" fmla="*/ 5 w 85"/>
                <a:gd name="T17" fmla="*/ 12 h 80"/>
                <a:gd name="T18" fmla="*/ 5 w 85"/>
                <a:gd name="T19" fmla="*/ 27 h 80"/>
                <a:gd name="T20" fmla="*/ 31 w 85"/>
                <a:gd name="T21" fmla="*/ 27 h 80"/>
                <a:gd name="T22" fmla="*/ 0 w 85"/>
                <a:gd name="T23" fmla="*/ 80 h 80"/>
                <a:gd name="T24" fmla="*/ 21 w 85"/>
                <a:gd name="T25" fmla="*/ 80 h 80"/>
                <a:gd name="T26" fmla="*/ 42 w 85"/>
                <a:gd name="T27" fmla="*/ 43 h 80"/>
                <a:gd name="T28" fmla="*/ 65 w 85"/>
                <a:gd name="T29" fmla="*/ 80 h 80"/>
                <a:gd name="T30" fmla="*/ 85 w 85"/>
                <a:gd name="T31" fmla="*/ 80 h 80"/>
                <a:gd name="T32" fmla="*/ 85 w 85"/>
                <a:gd name="T33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5" h="80">
                  <a:moveTo>
                    <a:pt x="85" y="80"/>
                  </a:moveTo>
                  <a:lnTo>
                    <a:pt x="54" y="27"/>
                  </a:lnTo>
                  <a:lnTo>
                    <a:pt x="80" y="27"/>
                  </a:lnTo>
                  <a:lnTo>
                    <a:pt x="80" y="12"/>
                  </a:lnTo>
                  <a:lnTo>
                    <a:pt x="52" y="12"/>
                  </a:lnTo>
                  <a:lnTo>
                    <a:pt x="52" y="0"/>
                  </a:lnTo>
                  <a:lnTo>
                    <a:pt x="33" y="0"/>
                  </a:lnTo>
                  <a:lnTo>
                    <a:pt x="33" y="12"/>
                  </a:lnTo>
                  <a:lnTo>
                    <a:pt x="5" y="12"/>
                  </a:lnTo>
                  <a:lnTo>
                    <a:pt x="5" y="27"/>
                  </a:lnTo>
                  <a:lnTo>
                    <a:pt x="31" y="27"/>
                  </a:lnTo>
                  <a:lnTo>
                    <a:pt x="0" y="80"/>
                  </a:lnTo>
                  <a:lnTo>
                    <a:pt x="21" y="80"/>
                  </a:lnTo>
                  <a:lnTo>
                    <a:pt x="42" y="43"/>
                  </a:lnTo>
                  <a:lnTo>
                    <a:pt x="65" y="80"/>
                  </a:lnTo>
                  <a:lnTo>
                    <a:pt x="85" y="80"/>
                  </a:lnTo>
                  <a:lnTo>
                    <a:pt x="85" y="8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25438" y="1530350"/>
              <a:ext cx="184150" cy="147637"/>
            </a:xfrm>
            <a:custGeom>
              <a:avLst/>
              <a:gdLst>
                <a:gd name="T0" fmla="*/ 116 w 116"/>
                <a:gd name="T1" fmla="*/ 93 h 93"/>
                <a:gd name="T2" fmla="*/ 68 w 116"/>
                <a:gd name="T3" fmla="*/ 0 h 93"/>
                <a:gd name="T4" fmla="*/ 68 w 116"/>
                <a:gd name="T5" fmla="*/ 0 h 93"/>
                <a:gd name="T6" fmla="*/ 48 w 116"/>
                <a:gd name="T7" fmla="*/ 0 h 93"/>
                <a:gd name="T8" fmla="*/ 48 w 116"/>
                <a:gd name="T9" fmla="*/ 0 h 93"/>
                <a:gd name="T10" fmla="*/ 0 w 116"/>
                <a:gd name="T11" fmla="*/ 93 h 93"/>
                <a:gd name="T12" fmla="*/ 20 w 116"/>
                <a:gd name="T13" fmla="*/ 93 h 93"/>
                <a:gd name="T14" fmla="*/ 58 w 116"/>
                <a:gd name="T15" fmla="*/ 20 h 93"/>
                <a:gd name="T16" fmla="*/ 96 w 116"/>
                <a:gd name="T17" fmla="*/ 93 h 93"/>
                <a:gd name="T18" fmla="*/ 116 w 116"/>
                <a:gd name="T19" fmla="*/ 93 h 93"/>
                <a:gd name="T20" fmla="*/ 116 w 116"/>
                <a:gd name="T21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6" h="93">
                  <a:moveTo>
                    <a:pt x="116" y="93"/>
                  </a:moveTo>
                  <a:lnTo>
                    <a:pt x="68" y="0"/>
                  </a:lnTo>
                  <a:lnTo>
                    <a:pt x="6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0" y="93"/>
                  </a:lnTo>
                  <a:lnTo>
                    <a:pt x="20" y="93"/>
                  </a:lnTo>
                  <a:lnTo>
                    <a:pt x="58" y="20"/>
                  </a:lnTo>
                  <a:lnTo>
                    <a:pt x="96" y="93"/>
                  </a:lnTo>
                  <a:lnTo>
                    <a:pt x="116" y="93"/>
                  </a:lnTo>
                  <a:lnTo>
                    <a:pt x="116" y="93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109538" y="1660525"/>
              <a:ext cx="198438" cy="82550"/>
            </a:xfrm>
            <a:custGeom>
              <a:avLst/>
              <a:gdLst>
                <a:gd name="T0" fmla="*/ 0 w 125"/>
                <a:gd name="T1" fmla="*/ 0 h 52"/>
                <a:gd name="T2" fmla="*/ 0 w 125"/>
                <a:gd name="T3" fmla="*/ 17 h 52"/>
                <a:gd name="T4" fmla="*/ 105 w 125"/>
                <a:gd name="T5" fmla="*/ 17 h 52"/>
                <a:gd name="T6" fmla="*/ 105 w 125"/>
                <a:gd name="T7" fmla="*/ 52 h 52"/>
                <a:gd name="T8" fmla="*/ 125 w 125"/>
                <a:gd name="T9" fmla="*/ 52 h 52"/>
                <a:gd name="T10" fmla="*/ 125 w 125"/>
                <a:gd name="T11" fmla="*/ 0 h 52"/>
                <a:gd name="T12" fmla="*/ 0 w 125"/>
                <a:gd name="T13" fmla="*/ 0 h 52"/>
                <a:gd name="T14" fmla="*/ 0 w 125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5" h="52">
                  <a:moveTo>
                    <a:pt x="0" y="0"/>
                  </a:moveTo>
                  <a:lnTo>
                    <a:pt x="0" y="17"/>
                  </a:lnTo>
                  <a:lnTo>
                    <a:pt x="105" y="17"/>
                  </a:lnTo>
                  <a:lnTo>
                    <a:pt x="105" y="52"/>
                  </a:lnTo>
                  <a:lnTo>
                    <a:pt x="125" y="52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" name="Freeform 14"/>
            <p:cNvSpPr>
              <a:spLocks/>
            </p:cNvSpPr>
            <p:nvPr/>
          </p:nvSpPr>
          <p:spPr bwMode="auto">
            <a:xfrm>
              <a:off x="-619125" y="1665288"/>
              <a:ext cx="190500" cy="73025"/>
            </a:xfrm>
            <a:custGeom>
              <a:avLst/>
              <a:gdLst>
                <a:gd name="T0" fmla="*/ 19 w 120"/>
                <a:gd name="T1" fmla="*/ 0 h 46"/>
                <a:gd name="T2" fmla="*/ 0 w 120"/>
                <a:gd name="T3" fmla="*/ 0 h 46"/>
                <a:gd name="T4" fmla="*/ 0 w 120"/>
                <a:gd name="T5" fmla="*/ 46 h 46"/>
                <a:gd name="T6" fmla="*/ 120 w 120"/>
                <a:gd name="T7" fmla="*/ 46 h 46"/>
                <a:gd name="T8" fmla="*/ 120 w 120"/>
                <a:gd name="T9" fmla="*/ 29 h 46"/>
                <a:gd name="T10" fmla="*/ 19 w 120"/>
                <a:gd name="T11" fmla="*/ 29 h 46"/>
                <a:gd name="T12" fmla="*/ 19 w 120"/>
                <a:gd name="T13" fmla="*/ 0 h 46"/>
                <a:gd name="T14" fmla="*/ 19 w 120"/>
                <a:gd name="T15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46">
                  <a:moveTo>
                    <a:pt x="19" y="0"/>
                  </a:moveTo>
                  <a:lnTo>
                    <a:pt x="0" y="0"/>
                  </a:lnTo>
                  <a:lnTo>
                    <a:pt x="0" y="46"/>
                  </a:lnTo>
                  <a:lnTo>
                    <a:pt x="120" y="46"/>
                  </a:lnTo>
                  <a:lnTo>
                    <a:pt x="120" y="29"/>
                  </a:lnTo>
                  <a:lnTo>
                    <a:pt x="19" y="29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15"/>
            <p:cNvSpPr>
              <a:spLocks/>
            </p:cNvSpPr>
            <p:nvPr/>
          </p:nvSpPr>
          <p:spPr bwMode="auto">
            <a:xfrm>
              <a:off x="-385762" y="1665288"/>
              <a:ext cx="193675" cy="73025"/>
            </a:xfrm>
            <a:custGeom>
              <a:avLst/>
              <a:gdLst>
                <a:gd name="T0" fmla="*/ 122 w 122"/>
                <a:gd name="T1" fmla="*/ 29 h 46"/>
                <a:gd name="T2" fmla="*/ 19 w 122"/>
                <a:gd name="T3" fmla="*/ 29 h 46"/>
                <a:gd name="T4" fmla="*/ 19 w 122"/>
                <a:gd name="T5" fmla="*/ 0 h 46"/>
                <a:gd name="T6" fmla="*/ 0 w 122"/>
                <a:gd name="T7" fmla="*/ 0 h 46"/>
                <a:gd name="T8" fmla="*/ 0 w 122"/>
                <a:gd name="T9" fmla="*/ 46 h 46"/>
                <a:gd name="T10" fmla="*/ 122 w 122"/>
                <a:gd name="T11" fmla="*/ 46 h 46"/>
                <a:gd name="T12" fmla="*/ 122 w 122"/>
                <a:gd name="T13" fmla="*/ 29 h 46"/>
                <a:gd name="T14" fmla="*/ 122 w 122"/>
                <a:gd name="T15" fmla="*/ 2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46">
                  <a:moveTo>
                    <a:pt x="122" y="29"/>
                  </a:moveTo>
                  <a:lnTo>
                    <a:pt x="19" y="29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6"/>
                  </a:lnTo>
                  <a:lnTo>
                    <a:pt x="122" y="46"/>
                  </a:lnTo>
                  <a:lnTo>
                    <a:pt x="122" y="29"/>
                  </a:lnTo>
                  <a:lnTo>
                    <a:pt x="122" y="29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" name="Freeform 16"/>
            <p:cNvSpPr>
              <a:spLocks/>
            </p:cNvSpPr>
            <p:nvPr/>
          </p:nvSpPr>
          <p:spPr bwMode="auto">
            <a:xfrm>
              <a:off x="231775" y="1524000"/>
              <a:ext cx="76200" cy="125412"/>
            </a:xfrm>
            <a:custGeom>
              <a:avLst/>
              <a:gdLst>
                <a:gd name="T0" fmla="*/ 0 w 48"/>
                <a:gd name="T1" fmla="*/ 0 h 79"/>
                <a:gd name="T2" fmla="*/ 0 w 48"/>
                <a:gd name="T3" fmla="*/ 16 h 79"/>
                <a:gd name="T4" fmla="*/ 28 w 48"/>
                <a:gd name="T5" fmla="*/ 16 h 79"/>
                <a:gd name="T6" fmla="*/ 28 w 48"/>
                <a:gd name="T7" fmla="*/ 43 h 79"/>
                <a:gd name="T8" fmla="*/ 0 w 48"/>
                <a:gd name="T9" fmla="*/ 43 h 79"/>
                <a:gd name="T10" fmla="*/ 0 w 48"/>
                <a:gd name="T11" fmla="*/ 59 h 79"/>
                <a:gd name="T12" fmla="*/ 28 w 48"/>
                <a:gd name="T13" fmla="*/ 59 h 79"/>
                <a:gd name="T14" fmla="*/ 28 w 48"/>
                <a:gd name="T15" fmla="*/ 79 h 79"/>
                <a:gd name="T16" fmla="*/ 48 w 48"/>
                <a:gd name="T17" fmla="*/ 79 h 79"/>
                <a:gd name="T18" fmla="*/ 48 w 48"/>
                <a:gd name="T19" fmla="*/ 0 h 79"/>
                <a:gd name="T20" fmla="*/ 0 w 48"/>
                <a:gd name="T21" fmla="*/ 0 h 79"/>
                <a:gd name="T22" fmla="*/ 0 w 48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" h="79">
                  <a:moveTo>
                    <a:pt x="0" y="0"/>
                  </a:moveTo>
                  <a:lnTo>
                    <a:pt x="0" y="16"/>
                  </a:lnTo>
                  <a:lnTo>
                    <a:pt x="28" y="16"/>
                  </a:lnTo>
                  <a:lnTo>
                    <a:pt x="28" y="43"/>
                  </a:lnTo>
                  <a:lnTo>
                    <a:pt x="0" y="43"/>
                  </a:lnTo>
                  <a:lnTo>
                    <a:pt x="0" y="59"/>
                  </a:lnTo>
                  <a:lnTo>
                    <a:pt x="28" y="59"/>
                  </a:lnTo>
                  <a:lnTo>
                    <a:pt x="28" y="79"/>
                  </a:lnTo>
                  <a:lnTo>
                    <a:pt x="48" y="79"/>
                  </a:lnTo>
                  <a:lnTo>
                    <a:pt x="48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" name="Freeform 17"/>
            <p:cNvSpPr>
              <a:spLocks/>
            </p:cNvSpPr>
            <p:nvPr/>
          </p:nvSpPr>
          <p:spPr bwMode="auto">
            <a:xfrm>
              <a:off x="22225" y="1524000"/>
              <a:ext cx="50800" cy="123825"/>
            </a:xfrm>
            <a:custGeom>
              <a:avLst/>
              <a:gdLst>
                <a:gd name="T0" fmla="*/ 0 w 32"/>
                <a:gd name="T1" fmla="*/ 0 h 78"/>
                <a:gd name="T2" fmla="*/ 0 w 32"/>
                <a:gd name="T3" fmla="*/ 78 h 78"/>
                <a:gd name="T4" fmla="*/ 18 w 32"/>
                <a:gd name="T5" fmla="*/ 78 h 78"/>
                <a:gd name="T6" fmla="*/ 18 w 32"/>
                <a:gd name="T7" fmla="*/ 16 h 78"/>
                <a:gd name="T8" fmla="*/ 32 w 32"/>
                <a:gd name="T9" fmla="*/ 16 h 78"/>
                <a:gd name="T10" fmla="*/ 32 w 32"/>
                <a:gd name="T11" fmla="*/ 0 h 78"/>
                <a:gd name="T12" fmla="*/ 0 w 32"/>
                <a:gd name="T13" fmla="*/ 0 h 78"/>
                <a:gd name="T14" fmla="*/ 0 w 32"/>
                <a:gd name="T15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78">
                  <a:moveTo>
                    <a:pt x="0" y="0"/>
                  </a:moveTo>
                  <a:lnTo>
                    <a:pt x="0" y="78"/>
                  </a:lnTo>
                  <a:lnTo>
                    <a:pt x="18" y="78"/>
                  </a:lnTo>
                  <a:lnTo>
                    <a:pt x="18" y="16"/>
                  </a:lnTo>
                  <a:lnTo>
                    <a:pt x="32" y="16"/>
                  </a:lnTo>
                  <a:lnTo>
                    <a:pt x="3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18"/>
            <p:cNvSpPr>
              <a:spLocks/>
            </p:cNvSpPr>
            <p:nvPr/>
          </p:nvSpPr>
          <p:spPr bwMode="auto">
            <a:xfrm>
              <a:off x="-160337" y="1525588"/>
              <a:ext cx="149225" cy="109537"/>
            </a:xfrm>
            <a:custGeom>
              <a:avLst/>
              <a:gdLst>
                <a:gd name="T0" fmla="*/ 4 w 94"/>
                <a:gd name="T1" fmla="*/ 17 h 69"/>
                <a:gd name="T2" fmla="*/ 76 w 94"/>
                <a:gd name="T3" fmla="*/ 17 h 69"/>
                <a:gd name="T4" fmla="*/ 76 w 94"/>
                <a:gd name="T5" fmla="*/ 53 h 69"/>
                <a:gd name="T6" fmla="*/ 45 w 94"/>
                <a:gd name="T7" fmla="*/ 53 h 69"/>
                <a:gd name="T8" fmla="*/ 45 w 94"/>
                <a:gd name="T9" fmla="*/ 29 h 69"/>
                <a:gd name="T10" fmla="*/ 27 w 94"/>
                <a:gd name="T11" fmla="*/ 29 h 69"/>
                <a:gd name="T12" fmla="*/ 27 w 94"/>
                <a:gd name="T13" fmla="*/ 53 h 69"/>
                <a:gd name="T14" fmla="*/ 0 w 94"/>
                <a:gd name="T15" fmla="*/ 53 h 69"/>
                <a:gd name="T16" fmla="*/ 0 w 94"/>
                <a:gd name="T17" fmla="*/ 69 h 69"/>
                <a:gd name="T18" fmla="*/ 94 w 94"/>
                <a:gd name="T19" fmla="*/ 69 h 69"/>
                <a:gd name="T20" fmla="*/ 94 w 94"/>
                <a:gd name="T21" fmla="*/ 0 h 69"/>
                <a:gd name="T22" fmla="*/ 4 w 94"/>
                <a:gd name="T23" fmla="*/ 0 h 69"/>
                <a:gd name="T24" fmla="*/ 4 w 94"/>
                <a:gd name="T25" fmla="*/ 17 h 69"/>
                <a:gd name="T26" fmla="*/ 4 w 94"/>
                <a:gd name="T27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4" h="69">
                  <a:moveTo>
                    <a:pt x="4" y="17"/>
                  </a:moveTo>
                  <a:lnTo>
                    <a:pt x="76" y="17"/>
                  </a:lnTo>
                  <a:lnTo>
                    <a:pt x="76" y="53"/>
                  </a:lnTo>
                  <a:lnTo>
                    <a:pt x="45" y="53"/>
                  </a:lnTo>
                  <a:lnTo>
                    <a:pt x="45" y="29"/>
                  </a:lnTo>
                  <a:lnTo>
                    <a:pt x="27" y="29"/>
                  </a:lnTo>
                  <a:lnTo>
                    <a:pt x="27" y="53"/>
                  </a:lnTo>
                  <a:lnTo>
                    <a:pt x="0" y="53"/>
                  </a:lnTo>
                  <a:lnTo>
                    <a:pt x="0" y="69"/>
                  </a:lnTo>
                  <a:lnTo>
                    <a:pt x="94" y="69"/>
                  </a:lnTo>
                  <a:lnTo>
                    <a:pt x="94" y="0"/>
                  </a:lnTo>
                  <a:lnTo>
                    <a:pt x="4" y="0"/>
                  </a:lnTo>
                  <a:lnTo>
                    <a:pt x="4" y="17"/>
                  </a:lnTo>
                  <a:lnTo>
                    <a:pt x="4" y="17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Freeform 19"/>
            <p:cNvSpPr>
              <a:spLocks noEditPoints="1"/>
            </p:cNvSpPr>
            <p:nvPr/>
          </p:nvSpPr>
          <p:spPr bwMode="auto">
            <a:xfrm>
              <a:off x="-636587" y="1522413"/>
              <a:ext cx="123825" cy="127000"/>
            </a:xfrm>
            <a:custGeom>
              <a:avLst/>
              <a:gdLst>
                <a:gd name="T0" fmla="*/ 38 w 76"/>
                <a:gd name="T1" fmla="*/ 0 h 77"/>
                <a:gd name="T2" fmla="*/ 0 w 76"/>
                <a:gd name="T3" fmla="*/ 38 h 77"/>
                <a:gd name="T4" fmla="*/ 38 w 76"/>
                <a:gd name="T5" fmla="*/ 77 h 77"/>
                <a:gd name="T6" fmla="*/ 76 w 76"/>
                <a:gd name="T7" fmla="*/ 38 h 77"/>
                <a:gd name="T8" fmla="*/ 38 w 76"/>
                <a:gd name="T9" fmla="*/ 0 h 77"/>
                <a:gd name="T10" fmla="*/ 38 w 76"/>
                <a:gd name="T11" fmla="*/ 60 h 77"/>
                <a:gd name="T12" fmla="*/ 17 w 76"/>
                <a:gd name="T13" fmla="*/ 38 h 77"/>
                <a:gd name="T14" fmla="*/ 38 w 76"/>
                <a:gd name="T15" fmla="*/ 17 h 77"/>
                <a:gd name="T16" fmla="*/ 59 w 76"/>
                <a:gd name="T17" fmla="*/ 38 h 77"/>
                <a:gd name="T18" fmla="*/ 38 w 76"/>
                <a:gd name="T19" fmla="*/ 6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" h="77">
                  <a:moveTo>
                    <a:pt x="38" y="0"/>
                  </a:moveTo>
                  <a:cubicBezTo>
                    <a:pt x="17" y="0"/>
                    <a:pt x="0" y="17"/>
                    <a:pt x="0" y="38"/>
                  </a:cubicBezTo>
                  <a:cubicBezTo>
                    <a:pt x="0" y="59"/>
                    <a:pt x="17" y="77"/>
                    <a:pt x="38" y="77"/>
                  </a:cubicBezTo>
                  <a:cubicBezTo>
                    <a:pt x="59" y="77"/>
                    <a:pt x="76" y="59"/>
                    <a:pt x="76" y="38"/>
                  </a:cubicBezTo>
                  <a:cubicBezTo>
                    <a:pt x="76" y="17"/>
                    <a:pt x="59" y="0"/>
                    <a:pt x="38" y="0"/>
                  </a:cubicBezTo>
                  <a:close/>
                  <a:moveTo>
                    <a:pt x="38" y="60"/>
                  </a:moveTo>
                  <a:cubicBezTo>
                    <a:pt x="26" y="60"/>
                    <a:pt x="17" y="50"/>
                    <a:pt x="17" y="38"/>
                  </a:cubicBezTo>
                  <a:cubicBezTo>
                    <a:pt x="17" y="27"/>
                    <a:pt x="26" y="17"/>
                    <a:pt x="38" y="17"/>
                  </a:cubicBezTo>
                  <a:cubicBezTo>
                    <a:pt x="50" y="17"/>
                    <a:pt x="59" y="27"/>
                    <a:pt x="59" y="38"/>
                  </a:cubicBezTo>
                  <a:cubicBezTo>
                    <a:pt x="59" y="50"/>
                    <a:pt x="50" y="60"/>
                    <a:pt x="38" y="60"/>
                  </a:cubicBez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20"/>
            <p:cNvSpPr>
              <a:spLocks noEditPoints="1"/>
            </p:cNvSpPr>
            <p:nvPr/>
          </p:nvSpPr>
          <p:spPr bwMode="auto">
            <a:xfrm>
              <a:off x="93663" y="1519238"/>
              <a:ext cx="125413" cy="127000"/>
            </a:xfrm>
            <a:custGeom>
              <a:avLst/>
              <a:gdLst>
                <a:gd name="T0" fmla="*/ 38 w 77"/>
                <a:gd name="T1" fmla="*/ 0 h 77"/>
                <a:gd name="T2" fmla="*/ 0 w 77"/>
                <a:gd name="T3" fmla="*/ 38 h 77"/>
                <a:gd name="T4" fmla="*/ 38 w 77"/>
                <a:gd name="T5" fmla="*/ 77 h 77"/>
                <a:gd name="T6" fmla="*/ 77 w 77"/>
                <a:gd name="T7" fmla="*/ 38 h 77"/>
                <a:gd name="T8" fmla="*/ 38 w 77"/>
                <a:gd name="T9" fmla="*/ 0 h 77"/>
                <a:gd name="T10" fmla="*/ 38 w 77"/>
                <a:gd name="T11" fmla="*/ 60 h 77"/>
                <a:gd name="T12" fmla="*/ 17 w 77"/>
                <a:gd name="T13" fmla="*/ 38 h 77"/>
                <a:gd name="T14" fmla="*/ 38 w 77"/>
                <a:gd name="T15" fmla="*/ 17 h 77"/>
                <a:gd name="T16" fmla="*/ 60 w 77"/>
                <a:gd name="T17" fmla="*/ 38 h 77"/>
                <a:gd name="T18" fmla="*/ 38 w 77"/>
                <a:gd name="T19" fmla="*/ 6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" h="77">
                  <a:moveTo>
                    <a:pt x="38" y="0"/>
                  </a:moveTo>
                  <a:cubicBezTo>
                    <a:pt x="17" y="0"/>
                    <a:pt x="0" y="17"/>
                    <a:pt x="0" y="38"/>
                  </a:cubicBezTo>
                  <a:cubicBezTo>
                    <a:pt x="0" y="60"/>
                    <a:pt x="17" y="77"/>
                    <a:pt x="38" y="77"/>
                  </a:cubicBezTo>
                  <a:cubicBezTo>
                    <a:pt x="60" y="77"/>
                    <a:pt x="77" y="60"/>
                    <a:pt x="77" y="38"/>
                  </a:cubicBezTo>
                  <a:cubicBezTo>
                    <a:pt x="77" y="17"/>
                    <a:pt x="60" y="0"/>
                    <a:pt x="38" y="0"/>
                  </a:cubicBezTo>
                  <a:close/>
                  <a:moveTo>
                    <a:pt x="38" y="60"/>
                  </a:moveTo>
                  <a:cubicBezTo>
                    <a:pt x="27" y="60"/>
                    <a:pt x="17" y="50"/>
                    <a:pt x="17" y="38"/>
                  </a:cubicBezTo>
                  <a:cubicBezTo>
                    <a:pt x="17" y="27"/>
                    <a:pt x="27" y="17"/>
                    <a:pt x="38" y="17"/>
                  </a:cubicBezTo>
                  <a:cubicBezTo>
                    <a:pt x="50" y="17"/>
                    <a:pt x="60" y="27"/>
                    <a:pt x="60" y="38"/>
                  </a:cubicBezTo>
                  <a:cubicBezTo>
                    <a:pt x="60" y="50"/>
                    <a:pt x="50" y="60"/>
                    <a:pt x="38" y="60"/>
                  </a:cubicBez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21"/>
            <p:cNvSpPr>
              <a:spLocks noEditPoints="1"/>
            </p:cNvSpPr>
            <p:nvPr/>
          </p:nvSpPr>
          <p:spPr bwMode="auto">
            <a:xfrm>
              <a:off x="-61912" y="1619250"/>
              <a:ext cx="123825" cy="125412"/>
            </a:xfrm>
            <a:custGeom>
              <a:avLst/>
              <a:gdLst>
                <a:gd name="T0" fmla="*/ 38 w 77"/>
                <a:gd name="T1" fmla="*/ 0 h 76"/>
                <a:gd name="T2" fmla="*/ 0 w 77"/>
                <a:gd name="T3" fmla="*/ 38 h 76"/>
                <a:gd name="T4" fmla="*/ 38 w 77"/>
                <a:gd name="T5" fmla="*/ 76 h 76"/>
                <a:gd name="T6" fmla="*/ 77 w 77"/>
                <a:gd name="T7" fmla="*/ 38 h 76"/>
                <a:gd name="T8" fmla="*/ 38 w 77"/>
                <a:gd name="T9" fmla="*/ 0 h 76"/>
                <a:gd name="T10" fmla="*/ 38 w 77"/>
                <a:gd name="T11" fmla="*/ 59 h 76"/>
                <a:gd name="T12" fmla="*/ 17 w 77"/>
                <a:gd name="T13" fmla="*/ 38 h 76"/>
                <a:gd name="T14" fmla="*/ 38 w 77"/>
                <a:gd name="T15" fmla="*/ 16 h 76"/>
                <a:gd name="T16" fmla="*/ 60 w 77"/>
                <a:gd name="T17" fmla="*/ 38 h 76"/>
                <a:gd name="T18" fmla="*/ 38 w 77"/>
                <a:gd name="T19" fmla="*/ 5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" h="76">
                  <a:moveTo>
                    <a:pt x="38" y="0"/>
                  </a:moveTo>
                  <a:cubicBezTo>
                    <a:pt x="17" y="0"/>
                    <a:pt x="0" y="17"/>
                    <a:pt x="0" y="38"/>
                  </a:cubicBezTo>
                  <a:cubicBezTo>
                    <a:pt x="0" y="59"/>
                    <a:pt x="17" y="76"/>
                    <a:pt x="38" y="76"/>
                  </a:cubicBezTo>
                  <a:cubicBezTo>
                    <a:pt x="60" y="76"/>
                    <a:pt x="77" y="59"/>
                    <a:pt x="77" y="38"/>
                  </a:cubicBezTo>
                  <a:cubicBezTo>
                    <a:pt x="77" y="17"/>
                    <a:pt x="60" y="0"/>
                    <a:pt x="38" y="0"/>
                  </a:cubicBezTo>
                  <a:close/>
                  <a:moveTo>
                    <a:pt x="38" y="59"/>
                  </a:moveTo>
                  <a:cubicBezTo>
                    <a:pt x="27" y="59"/>
                    <a:pt x="17" y="50"/>
                    <a:pt x="17" y="38"/>
                  </a:cubicBezTo>
                  <a:cubicBezTo>
                    <a:pt x="17" y="26"/>
                    <a:pt x="27" y="16"/>
                    <a:pt x="38" y="16"/>
                  </a:cubicBezTo>
                  <a:cubicBezTo>
                    <a:pt x="50" y="16"/>
                    <a:pt x="60" y="26"/>
                    <a:pt x="60" y="38"/>
                  </a:cubicBezTo>
                  <a:cubicBezTo>
                    <a:pt x="60" y="50"/>
                    <a:pt x="50" y="59"/>
                    <a:pt x="38" y="59"/>
                  </a:cubicBez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41" name="직사각형 40"/>
          <p:cNvSpPr/>
          <p:nvPr userDrawn="1"/>
        </p:nvSpPr>
        <p:spPr>
          <a:xfrm>
            <a:off x="6151338" y="6472535"/>
            <a:ext cx="294503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ko-KR" altLang="en-US" sz="1000" b="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시정소통 역량강화와 효과증진을 위한 여론조사 최종 보고서</a:t>
            </a:r>
            <a:endParaRPr lang="ko-KR" altLang="en-US" sz="1000" b="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sp>
        <p:nvSpPr>
          <p:cNvPr id="43" name="직사각형 42"/>
          <p:cNvSpPr/>
          <p:nvPr userDrawn="1"/>
        </p:nvSpPr>
        <p:spPr>
          <a:xfrm>
            <a:off x="1" y="2781300"/>
            <a:ext cx="9906000" cy="3671888"/>
          </a:xfrm>
          <a:prstGeom prst="rect">
            <a:avLst/>
          </a:prstGeom>
          <a:solidFill>
            <a:srgbClr val="EBF0F9">
              <a:alpha val="94118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ko-KR" altLang="en-US" kern="0" dirty="0">
              <a:solidFill>
                <a:prstClr val="white"/>
              </a:solidFill>
              <a:latin typeface="Calibri" panose="020F0502020204030204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33136330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부제목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직사각형 42"/>
          <p:cNvSpPr/>
          <p:nvPr userDrawn="1"/>
        </p:nvSpPr>
        <p:spPr>
          <a:xfrm>
            <a:off x="1" y="1393030"/>
            <a:ext cx="9906000" cy="5060157"/>
          </a:xfrm>
          <a:prstGeom prst="rect">
            <a:avLst/>
          </a:prstGeom>
          <a:solidFill>
            <a:srgbClr val="EBF0F9">
              <a:alpha val="94118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/>
            <a:endParaRPr lang="ko-KR" altLang="en-US" kern="0" dirty="0">
              <a:solidFill>
                <a:prstClr val="white"/>
              </a:solidFill>
              <a:latin typeface="Calibri" panose="020F0502020204030204"/>
              <a:ea typeface="맑은 고딕" panose="020B0503020000020004" pitchFamily="50" charset="-127"/>
            </a:endParaRPr>
          </a:p>
        </p:txBody>
      </p:sp>
      <p:sp>
        <p:nvSpPr>
          <p:cNvPr id="16" name="텍스트 개체 틀 4"/>
          <p:cNvSpPr>
            <a:spLocks noGrp="1"/>
          </p:cNvSpPr>
          <p:nvPr>
            <p:ph type="body" sz="quarter" idx="11"/>
          </p:nvPr>
        </p:nvSpPr>
        <p:spPr>
          <a:xfrm>
            <a:off x="273050" y="1484784"/>
            <a:ext cx="9359900" cy="50885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66700" marR="0" indent="-180975" algn="l" defTabSz="990546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Blip>
                <a:blip r:embed="rId2"/>
              </a:buBlip>
              <a:tabLst/>
              <a:defRPr sz="1300" b="1" spc="-50" baseline="0">
                <a:ln>
                  <a:solidFill>
                    <a:srgbClr val="7A99B8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defRPr>
            </a:lvl1pPr>
            <a:lvl2pPr marL="444500" indent="-157163">
              <a:defRPr sz="110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defRPr>
            </a:lvl2pPr>
          </a:lstStyle>
          <a:p>
            <a:pPr lvl="0"/>
            <a:r>
              <a:rPr lang="ko-KR" altLang="en-US" dirty="0" smtClean="0"/>
              <a:t>마스터 텍스트 스타일 편집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마스터 텍스트 스타일 편집</a:t>
            </a:r>
          </a:p>
        </p:txBody>
      </p:sp>
      <p:sp>
        <p:nvSpPr>
          <p:cNvPr id="14" name="모서리가 둥근 직사각형 13"/>
          <p:cNvSpPr/>
          <p:nvPr userDrawn="1"/>
        </p:nvSpPr>
        <p:spPr>
          <a:xfrm>
            <a:off x="9138894" y="6507654"/>
            <a:ext cx="540000" cy="180000"/>
          </a:xfrm>
          <a:prstGeom prst="roundRect">
            <a:avLst>
              <a:gd name="adj" fmla="val 50000"/>
            </a:avLst>
          </a:prstGeom>
          <a:solidFill>
            <a:srgbClr val="E9F1F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731F54F2-ED28-43C9-BE23-3ED9A1BEC0F8}" type="slidenum">
              <a:rPr lang="ko-KR" altLang="en-US" sz="1000" b="1" kern="1200" spc="-100" baseline="0" noProof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Arial" pitchFamily="34" charset="0"/>
              </a:rPr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ko-KR" altLang="en-US" sz="1000" b="1" kern="1200" spc="-100" baseline="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Arial" pitchFamily="34" charset="0"/>
            </a:endParaRPr>
          </a:p>
        </p:txBody>
      </p:sp>
      <p:sp>
        <p:nvSpPr>
          <p:cNvPr id="15" name="직사각형 14"/>
          <p:cNvSpPr/>
          <p:nvPr userDrawn="1"/>
        </p:nvSpPr>
        <p:spPr>
          <a:xfrm>
            <a:off x="-6077" y="1"/>
            <a:ext cx="9921602" cy="742950"/>
          </a:xfrm>
          <a:prstGeom prst="rect">
            <a:avLst/>
          </a:prstGeom>
          <a:solidFill>
            <a:srgbClr val="236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자유형 17"/>
          <p:cNvSpPr/>
          <p:nvPr userDrawn="1"/>
        </p:nvSpPr>
        <p:spPr>
          <a:xfrm>
            <a:off x="8868198" y="367"/>
            <a:ext cx="1046137" cy="110757"/>
          </a:xfrm>
          <a:custGeom>
            <a:avLst/>
            <a:gdLst>
              <a:gd name="connsiteX0" fmla="*/ 123798 w 1046137"/>
              <a:gd name="connsiteY0" fmla="*/ 0 h 62089"/>
              <a:gd name="connsiteX1" fmla="*/ 1046137 w 1046137"/>
              <a:gd name="connsiteY1" fmla="*/ 0 h 62089"/>
              <a:gd name="connsiteX2" fmla="*/ 1046137 w 1046137"/>
              <a:gd name="connsiteY2" fmla="*/ 54464 h 62089"/>
              <a:gd name="connsiteX3" fmla="*/ 1030934 w 1046137"/>
              <a:gd name="connsiteY3" fmla="*/ 62089 h 62089"/>
              <a:gd name="connsiteX4" fmla="*/ 0 w 1046137"/>
              <a:gd name="connsiteY4" fmla="*/ 62089 h 62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6137" h="62089">
                <a:moveTo>
                  <a:pt x="123798" y="0"/>
                </a:moveTo>
                <a:lnTo>
                  <a:pt x="1046137" y="0"/>
                </a:lnTo>
                <a:lnTo>
                  <a:pt x="1046137" y="54464"/>
                </a:lnTo>
                <a:lnTo>
                  <a:pt x="1030934" y="62089"/>
                </a:lnTo>
                <a:lnTo>
                  <a:pt x="0" y="62089"/>
                </a:lnTo>
                <a:close/>
              </a:path>
            </a:pathLst>
          </a:custGeom>
          <a:solidFill>
            <a:srgbClr val="1779A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ko-KR" altLang="en-US" sz="1400" dirty="0" smtClean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19" name="평행 사변형 18"/>
          <p:cNvSpPr/>
          <p:nvPr userDrawn="1"/>
        </p:nvSpPr>
        <p:spPr>
          <a:xfrm>
            <a:off x="8264851" y="367"/>
            <a:ext cx="1154732" cy="110757"/>
          </a:xfrm>
          <a:prstGeom prst="parallelogram">
            <a:avLst>
              <a:gd name="adj" fmla="val 199388"/>
            </a:avLst>
          </a:prstGeom>
          <a:solidFill>
            <a:srgbClr val="67A2CA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sz="1400" dirty="0" smtClean="0">
              <a:solidFill>
                <a:schemeClr val="accent1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22" name="직사각형 21"/>
          <p:cNvSpPr/>
          <p:nvPr userDrawn="1"/>
        </p:nvSpPr>
        <p:spPr>
          <a:xfrm>
            <a:off x="-9525" y="95250"/>
            <a:ext cx="9929080" cy="790575"/>
          </a:xfrm>
          <a:prstGeom prst="rect">
            <a:avLst/>
          </a:prstGeom>
          <a:solidFill>
            <a:srgbClr val="E9F1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제목 1"/>
          <p:cNvSpPr>
            <a:spLocks noGrp="1"/>
          </p:cNvSpPr>
          <p:nvPr>
            <p:ph type="title"/>
          </p:nvPr>
        </p:nvSpPr>
        <p:spPr>
          <a:xfrm>
            <a:off x="222632" y="466725"/>
            <a:ext cx="8061263" cy="407512"/>
          </a:xfrm>
          <a:prstGeom prst="rect">
            <a:avLst/>
          </a:prstGeom>
        </p:spPr>
        <p:txBody>
          <a:bodyPr anchor="ctr">
            <a:noAutofit/>
          </a:bodyPr>
          <a:lstStyle>
            <a:lvl1pPr>
              <a:defRPr lang="ko-KR" altLang="en-US" sz="2500" b="1" spc="-100" baseline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30456E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Arial" pitchFamily="34" charset="0"/>
              </a:defRPr>
            </a:lvl1pPr>
          </a:lstStyle>
          <a:p>
            <a:pPr lvl="0"/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grpSp>
        <p:nvGrpSpPr>
          <p:cNvPr id="13" name="그룹 12"/>
          <p:cNvGrpSpPr/>
          <p:nvPr userDrawn="1"/>
        </p:nvGrpSpPr>
        <p:grpSpPr>
          <a:xfrm>
            <a:off x="8458784" y="332175"/>
            <a:ext cx="1140065" cy="267800"/>
            <a:chOff x="-1103313" y="1435101"/>
            <a:chExt cx="1655763" cy="388937"/>
          </a:xfrm>
        </p:grpSpPr>
        <p:sp>
          <p:nvSpPr>
            <p:cNvPr id="21" name="Freeform 5"/>
            <p:cNvSpPr>
              <a:spLocks/>
            </p:cNvSpPr>
            <p:nvPr/>
          </p:nvSpPr>
          <p:spPr bwMode="auto">
            <a:xfrm>
              <a:off x="-1103313" y="1435101"/>
              <a:ext cx="352425" cy="388937"/>
            </a:xfrm>
            <a:custGeom>
              <a:avLst/>
              <a:gdLst>
                <a:gd name="T0" fmla="*/ 110 w 217"/>
                <a:gd name="T1" fmla="*/ 173 h 238"/>
                <a:gd name="T2" fmla="*/ 217 w 217"/>
                <a:gd name="T3" fmla="*/ 176 h 238"/>
                <a:gd name="T4" fmla="*/ 97 w 217"/>
                <a:gd name="T5" fmla="*/ 227 h 238"/>
                <a:gd name="T6" fmla="*/ 13 w 217"/>
                <a:gd name="T7" fmla="*/ 94 h 238"/>
                <a:gd name="T8" fmla="*/ 140 w 217"/>
                <a:gd name="T9" fmla="*/ 10 h 238"/>
                <a:gd name="T10" fmla="*/ 174 w 217"/>
                <a:gd name="T11" fmla="*/ 34 h 238"/>
                <a:gd name="T12" fmla="*/ 185 w 217"/>
                <a:gd name="T13" fmla="*/ 59 h 238"/>
                <a:gd name="T14" fmla="*/ 185 w 217"/>
                <a:gd name="T15" fmla="*/ 59 h 238"/>
                <a:gd name="T16" fmla="*/ 184 w 217"/>
                <a:gd name="T17" fmla="*/ 99 h 238"/>
                <a:gd name="T18" fmla="*/ 153 w 217"/>
                <a:gd name="T19" fmla="*/ 149 h 238"/>
                <a:gd name="T20" fmla="*/ 153 w 217"/>
                <a:gd name="T21" fmla="*/ 149 h 238"/>
                <a:gd name="T22" fmla="*/ 164 w 217"/>
                <a:gd name="T23" fmla="*/ 129 h 238"/>
                <a:gd name="T24" fmla="*/ 131 w 217"/>
                <a:gd name="T25" fmla="*/ 77 h 238"/>
                <a:gd name="T26" fmla="*/ 79 w 217"/>
                <a:gd name="T27" fmla="*/ 110 h 238"/>
                <a:gd name="T28" fmla="*/ 79 w 217"/>
                <a:gd name="T29" fmla="*/ 129 h 238"/>
                <a:gd name="T30" fmla="*/ 110 w 217"/>
                <a:gd name="T31" fmla="*/ 173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7" h="238">
                  <a:moveTo>
                    <a:pt x="110" y="173"/>
                  </a:moveTo>
                  <a:cubicBezTo>
                    <a:pt x="136" y="191"/>
                    <a:pt x="178" y="197"/>
                    <a:pt x="217" y="176"/>
                  </a:cubicBezTo>
                  <a:cubicBezTo>
                    <a:pt x="193" y="216"/>
                    <a:pt x="145" y="238"/>
                    <a:pt x="97" y="227"/>
                  </a:cubicBezTo>
                  <a:cubicBezTo>
                    <a:pt x="37" y="214"/>
                    <a:pt x="0" y="154"/>
                    <a:pt x="13" y="94"/>
                  </a:cubicBezTo>
                  <a:cubicBezTo>
                    <a:pt x="27" y="37"/>
                    <a:pt x="83" y="0"/>
                    <a:pt x="140" y="10"/>
                  </a:cubicBezTo>
                  <a:cubicBezTo>
                    <a:pt x="140" y="10"/>
                    <a:pt x="163" y="14"/>
                    <a:pt x="174" y="34"/>
                  </a:cubicBezTo>
                  <a:cubicBezTo>
                    <a:pt x="179" y="41"/>
                    <a:pt x="182" y="50"/>
                    <a:pt x="185" y="59"/>
                  </a:cubicBezTo>
                  <a:cubicBezTo>
                    <a:pt x="185" y="59"/>
                    <a:pt x="185" y="59"/>
                    <a:pt x="185" y="59"/>
                  </a:cubicBezTo>
                  <a:cubicBezTo>
                    <a:pt x="187" y="72"/>
                    <a:pt x="187" y="85"/>
                    <a:pt x="184" y="99"/>
                  </a:cubicBezTo>
                  <a:cubicBezTo>
                    <a:pt x="180" y="119"/>
                    <a:pt x="168" y="139"/>
                    <a:pt x="153" y="149"/>
                  </a:cubicBezTo>
                  <a:cubicBezTo>
                    <a:pt x="153" y="149"/>
                    <a:pt x="153" y="149"/>
                    <a:pt x="153" y="149"/>
                  </a:cubicBezTo>
                  <a:cubicBezTo>
                    <a:pt x="158" y="144"/>
                    <a:pt x="162" y="137"/>
                    <a:pt x="164" y="129"/>
                  </a:cubicBezTo>
                  <a:cubicBezTo>
                    <a:pt x="169" y="106"/>
                    <a:pt x="154" y="82"/>
                    <a:pt x="131" y="77"/>
                  </a:cubicBezTo>
                  <a:cubicBezTo>
                    <a:pt x="108" y="72"/>
                    <a:pt x="85" y="86"/>
                    <a:pt x="79" y="110"/>
                  </a:cubicBezTo>
                  <a:cubicBezTo>
                    <a:pt x="78" y="116"/>
                    <a:pt x="77" y="123"/>
                    <a:pt x="79" y="129"/>
                  </a:cubicBezTo>
                  <a:cubicBezTo>
                    <a:pt x="79" y="129"/>
                    <a:pt x="83" y="156"/>
                    <a:pt x="110" y="173"/>
                  </a:cubicBezTo>
                  <a:close/>
                </a:path>
              </a:pathLst>
            </a:custGeom>
            <a:solidFill>
              <a:srgbClr val="0070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-941387" y="1604963"/>
              <a:ext cx="217488" cy="128587"/>
            </a:xfrm>
            <a:custGeom>
              <a:avLst/>
              <a:gdLst>
                <a:gd name="T0" fmla="*/ 0 w 134"/>
                <a:gd name="T1" fmla="*/ 53 h 79"/>
                <a:gd name="T2" fmla="*/ 22 w 134"/>
                <a:gd name="T3" fmla="*/ 61 h 79"/>
                <a:gd name="T4" fmla="*/ 97 w 134"/>
                <a:gd name="T5" fmla="*/ 45 h 79"/>
                <a:gd name="T6" fmla="*/ 98 w 134"/>
                <a:gd name="T7" fmla="*/ 45 h 79"/>
                <a:gd name="T8" fmla="*/ 122 w 134"/>
                <a:gd name="T9" fmla="*/ 20 h 79"/>
                <a:gd name="T10" fmla="*/ 131 w 134"/>
                <a:gd name="T11" fmla="*/ 0 h 79"/>
                <a:gd name="T12" fmla="*/ 129 w 134"/>
                <a:gd name="T13" fmla="*/ 43 h 79"/>
                <a:gd name="T14" fmla="*/ 113 w 134"/>
                <a:gd name="T15" fmla="*/ 58 h 79"/>
                <a:gd name="T16" fmla="*/ 39 w 134"/>
                <a:gd name="T17" fmla="*/ 73 h 79"/>
                <a:gd name="T18" fmla="*/ 0 w 134"/>
                <a:gd name="T19" fmla="*/ 53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4" h="79">
                  <a:moveTo>
                    <a:pt x="0" y="53"/>
                  </a:moveTo>
                  <a:cubicBezTo>
                    <a:pt x="10" y="59"/>
                    <a:pt x="22" y="61"/>
                    <a:pt x="22" y="61"/>
                  </a:cubicBezTo>
                  <a:cubicBezTo>
                    <a:pt x="49" y="68"/>
                    <a:pt x="77" y="61"/>
                    <a:pt x="97" y="45"/>
                  </a:cubicBezTo>
                  <a:cubicBezTo>
                    <a:pt x="98" y="45"/>
                    <a:pt x="98" y="45"/>
                    <a:pt x="98" y="45"/>
                  </a:cubicBezTo>
                  <a:cubicBezTo>
                    <a:pt x="107" y="39"/>
                    <a:pt x="115" y="30"/>
                    <a:pt x="122" y="20"/>
                  </a:cubicBezTo>
                  <a:cubicBezTo>
                    <a:pt x="126" y="14"/>
                    <a:pt x="129" y="7"/>
                    <a:pt x="131" y="0"/>
                  </a:cubicBezTo>
                  <a:cubicBezTo>
                    <a:pt x="134" y="28"/>
                    <a:pt x="129" y="43"/>
                    <a:pt x="129" y="43"/>
                  </a:cubicBezTo>
                  <a:cubicBezTo>
                    <a:pt x="121" y="53"/>
                    <a:pt x="113" y="58"/>
                    <a:pt x="113" y="58"/>
                  </a:cubicBezTo>
                  <a:cubicBezTo>
                    <a:pt x="92" y="73"/>
                    <a:pt x="66" y="79"/>
                    <a:pt x="39" y="73"/>
                  </a:cubicBezTo>
                  <a:cubicBezTo>
                    <a:pt x="39" y="73"/>
                    <a:pt x="16" y="68"/>
                    <a:pt x="0" y="53"/>
                  </a:cubicBezTo>
                  <a:close/>
                </a:path>
              </a:pathLst>
            </a:custGeom>
            <a:solidFill>
              <a:srgbClr val="00A7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Freeform 7"/>
            <p:cNvSpPr>
              <a:spLocks/>
            </p:cNvSpPr>
            <p:nvPr/>
          </p:nvSpPr>
          <p:spPr bwMode="auto">
            <a:xfrm>
              <a:off x="-895350" y="1487488"/>
              <a:ext cx="153988" cy="219075"/>
            </a:xfrm>
            <a:custGeom>
              <a:avLst/>
              <a:gdLst>
                <a:gd name="T0" fmla="*/ 0 w 95"/>
                <a:gd name="T1" fmla="*/ 130 h 134"/>
                <a:gd name="T2" fmla="*/ 92 w 95"/>
                <a:gd name="T3" fmla="*/ 64 h 134"/>
                <a:gd name="T4" fmla="*/ 95 w 95"/>
                <a:gd name="T5" fmla="*/ 43 h 134"/>
                <a:gd name="T6" fmla="*/ 62 w 95"/>
                <a:gd name="T7" fmla="*/ 0 h 134"/>
                <a:gd name="T8" fmla="*/ 70 w 95"/>
                <a:gd name="T9" fmla="*/ 62 h 134"/>
                <a:gd name="T10" fmla="*/ 8 w 95"/>
                <a:gd name="T11" fmla="*/ 128 h 134"/>
                <a:gd name="T12" fmla="*/ 0 w 95"/>
                <a:gd name="T13" fmla="*/ 13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134">
                  <a:moveTo>
                    <a:pt x="0" y="130"/>
                  </a:moveTo>
                  <a:cubicBezTo>
                    <a:pt x="42" y="134"/>
                    <a:pt x="82" y="103"/>
                    <a:pt x="92" y="64"/>
                  </a:cubicBezTo>
                  <a:cubicBezTo>
                    <a:pt x="92" y="64"/>
                    <a:pt x="95" y="52"/>
                    <a:pt x="95" y="43"/>
                  </a:cubicBezTo>
                  <a:cubicBezTo>
                    <a:pt x="95" y="43"/>
                    <a:pt x="86" y="19"/>
                    <a:pt x="62" y="0"/>
                  </a:cubicBezTo>
                  <a:cubicBezTo>
                    <a:pt x="71" y="18"/>
                    <a:pt x="74" y="40"/>
                    <a:pt x="70" y="62"/>
                  </a:cubicBezTo>
                  <a:cubicBezTo>
                    <a:pt x="62" y="94"/>
                    <a:pt x="38" y="119"/>
                    <a:pt x="8" y="128"/>
                  </a:cubicBezTo>
                  <a:cubicBezTo>
                    <a:pt x="5" y="129"/>
                    <a:pt x="2" y="130"/>
                    <a:pt x="0" y="130"/>
                  </a:cubicBezTo>
                  <a:close/>
                </a:path>
              </a:pathLst>
            </a:custGeom>
            <a:solidFill>
              <a:srgbClr val="00A7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-460375" y="1522413"/>
              <a:ext cx="30163" cy="131762"/>
            </a:xfrm>
            <a:custGeom>
              <a:avLst/>
              <a:gdLst>
                <a:gd name="T0" fmla="*/ 19 w 19"/>
                <a:gd name="T1" fmla="*/ 0 h 83"/>
                <a:gd name="T2" fmla="*/ 19 w 19"/>
                <a:gd name="T3" fmla="*/ 83 h 83"/>
                <a:gd name="T4" fmla="*/ 0 w 19"/>
                <a:gd name="T5" fmla="*/ 83 h 83"/>
                <a:gd name="T6" fmla="*/ 0 w 19"/>
                <a:gd name="T7" fmla="*/ 0 h 83"/>
                <a:gd name="T8" fmla="*/ 19 w 19"/>
                <a:gd name="T9" fmla="*/ 0 h 83"/>
                <a:gd name="T10" fmla="*/ 19 w 19"/>
                <a:gd name="T11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83">
                  <a:moveTo>
                    <a:pt x="19" y="0"/>
                  </a:moveTo>
                  <a:lnTo>
                    <a:pt x="19" y="83"/>
                  </a:lnTo>
                  <a:lnTo>
                    <a:pt x="0" y="83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9"/>
            <p:cNvSpPr>
              <a:spLocks/>
            </p:cNvSpPr>
            <p:nvPr/>
          </p:nvSpPr>
          <p:spPr bwMode="auto">
            <a:xfrm>
              <a:off x="523875" y="1522413"/>
              <a:ext cx="28575" cy="220662"/>
            </a:xfrm>
            <a:custGeom>
              <a:avLst/>
              <a:gdLst>
                <a:gd name="T0" fmla="*/ 18 w 18"/>
                <a:gd name="T1" fmla="*/ 0 h 139"/>
                <a:gd name="T2" fmla="*/ 18 w 18"/>
                <a:gd name="T3" fmla="*/ 139 h 139"/>
                <a:gd name="T4" fmla="*/ 0 w 18"/>
                <a:gd name="T5" fmla="*/ 139 h 139"/>
                <a:gd name="T6" fmla="*/ 0 w 18"/>
                <a:gd name="T7" fmla="*/ 0 h 139"/>
                <a:gd name="T8" fmla="*/ 18 w 18"/>
                <a:gd name="T9" fmla="*/ 0 h 139"/>
                <a:gd name="T10" fmla="*/ 18 w 18"/>
                <a:gd name="T11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39">
                  <a:moveTo>
                    <a:pt x="18" y="0"/>
                  </a:moveTo>
                  <a:lnTo>
                    <a:pt x="18" y="139"/>
                  </a:lnTo>
                  <a:lnTo>
                    <a:pt x="0" y="13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-263525" y="1522413"/>
              <a:ext cx="73025" cy="131762"/>
            </a:xfrm>
            <a:custGeom>
              <a:avLst/>
              <a:gdLst>
                <a:gd name="T0" fmla="*/ 28 w 46"/>
                <a:gd name="T1" fmla="*/ 0 h 83"/>
                <a:gd name="T2" fmla="*/ 28 w 46"/>
                <a:gd name="T3" fmla="*/ 26 h 83"/>
                <a:gd name="T4" fmla="*/ 0 w 46"/>
                <a:gd name="T5" fmla="*/ 26 h 83"/>
                <a:gd name="T6" fmla="*/ 0 w 46"/>
                <a:gd name="T7" fmla="*/ 43 h 83"/>
                <a:gd name="T8" fmla="*/ 28 w 46"/>
                <a:gd name="T9" fmla="*/ 43 h 83"/>
                <a:gd name="T10" fmla="*/ 28 w 46"/>
                <a:gd name="T11" fmla="*/ 83 h 83"/>
                <a:gd name="T12" fmla="*/ 46 w 46"/>
                <a:gd name="T13" fmla="*/ 83 h 83"/>
                <a:gd name="T14" fmla="*/ 46 w 46"/>
                <a:gd name="T15" fmla="*/ 0 h 83"/>
                <a:gd name="T16" fmla="*/ 28 w 46"/>
                <a:gd name="T17" fmla="*/ 0 h 83"/>
                <a:gd name="T18" fmla="*/ 28 w 46"/>
                <a:gd name="T1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83">
                  <a:moveTo>
                    <a:pt x="28" y="0"/>
                  </a:moveTo>
                  <a:lnTo>
                    <a:pt x="28" y="26"/>
                  </a:lnTo>
                  <a:lnTo>
                    <a:pt x="0" y="26"/>
                  </a:lnTo>
                  <a:lnTo>
                    <a:pt x="0" y="43"/>
                  </a:lnTo>
                  <a:lnTo>
                    <a:pt x="28" y="43"/>
                  </a:lnTo>
                  <a:lnTo>
                    <a:pt x="28" y="83"/>
                  </a:lnTo>
                  <a:lnTo>
                    <a:pt x="46" y="83"/>
                  </a:lnTo>
                  <a:lnTo>
                    <a:pt x="46" y="0"/>
                  </a:lnTo>
                  <a:lnTo>
                    <a:pt x="28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-400050" y="1514475"/>
              <a:ext cx="134938" cy="127000"/>
            </a:xfrm>
            <a:custGeom>
              <a:avLst/>
              <a:gdLst>
                <a:gd name="T0" fmla="*/ 85 w 85"/>
                <a:gd name="T1" fmla="*/ 80 h 80"/>
                <a:gd name="T2" fmla="*/ 54 w 85"/>
                <a:gd name="T3" fmla="*/ 27 h 80"/>
                <a:gd name="T4" fmla="*/ 80 w 85"/>
                <a:gd name="T5" fmla="*/ 27 h 80"/>
                <a:gd name="T6" fmla="*/ 80 w 85"/>
                <a:gd name="T7" fmla="*/ 12 h 80"/>
                <a:gd name="T8" fmla="*/ 52 w 85"/>
                <a:gd name="T9" fmla="*/ 12 h 80"/>
                <a:gd name="T10" fmla="*/ 52 w 85"/>
                <a:gd name="T11" fmla="*/ 0 h 80"/>
                <a:gd name="T12" fmla="*/ 33 w 85"/>
                <a:gd name="T13" fmla="*/ 0 h 80"/>
                <a:gd name="T14" fmla="*/ 33 w 85"/>
                <a:gd name="T15" fmla="*/ 12 h 80"/>
                <a:gd name="T16" fmla="*/ 5 w 85"/>
                <a:gd name="T17" fmla="*/ 12 h 80"/>
                <a:gd name="T18" fmla="*/ 5 w 85"/>
                <a:gd name="T19" fmla="*/ 27 h 80"/>
                <a:gd name="T20" fmla="*/ 31 w 85"/>
                <a:gd name="T21" fmla="*/ 27 h 80"/>
                <a:gd name="T22" fmla="*/ 0 w 85"/>
                <a:gd name="T23" fmla="*/ 80 h 80"/>
                <a:gd name="T24" fmla="*/ 21 w 85"/>
                <a:gd name="T25" fmla="*/ 80 h 80"/>
                <a:gd name="T26" fmla="*/ 42 w 85"/>
                <a:gd name="T27" fmla="*/ 43 h 80"/>
                <a:gd name="T28" fmla="*/ 65 w 85"/>
                <a:gd name="T29" fmla="*/ 80 h 80"/>
                <a:gd name="T30" fmla="*/ 85 w 85"/>
                <a:gd name="T31" fmla="*/ 80 h 80"/>
                <a:gd name="T32" fmla="*/ 85 w 85"/>
                <a:gd name="T33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5" h="80">
                  <a:moveTo>
                    <a:pt x="85" y="80"/>
                  </a:moveTo>
                  <a:lnTo>
                    <a:pt x="54" y="27"/>
                  </a:lnTo>
                  <a:lnTo>
                    <a:pt x="80" y="27"/>
                  </a:lnTo>
                  <a:lnTo>
                    <a:pt x="80" y="12"/>
                  </a:lnTo>
                  <a:lnTo>
                    <a:pt x="52" y="12"/>
                  </a:lnTo>
                  <a:lnTo>
                    <a:pt x="52" y="0"/>
                  </a:lnTo>
                  <a:lnTo>
                    <a:pt x="33" y="0"/>
                  </a:lnTo>
                  <a:lnTo>
                    <a:pt x="33" y="12"/>
                  </a:lnTo>
                  <a:lnTo>
                    <a:pt x="5" y="12"/>
                  </a:lnTo>
                  <a:lnTo>
                    <a:pt x="5" y="27"/>
                  </a:lnTo>
                  <a:lnTo>
                    <a:pt x="31" y="27"/>
                  </a:lnTo>
                  <a:lnTo>
                    <a:pt x="0" y="80"/>
                  </a:lnTo>
                  <a:lnTo>
                    <a:pt x="21" y="80"/>
                  </a:lnTo>
                  <a:lnTo>
                    <a:pt x="42" y="43"/>
                  </a:lnTo>
                  <a:lnTo>
                    <a:pt x="65" y="80"/>
                  </a:lnTo>
                  <a:lnTo>
                    <a:pt x="85" y="80"/>
                  </a:lnTo>
                  <a:lnTo>
                    <a:pt x="85" y="8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25438" y="1530350"/>
              <a:ext cx="184150" cy="147637"/>
            </a:xfrm>
            <a:custGeom>
              <a:avLst/>
              <a:gdLst>
                <a:gd name="T0" fmla="*/ 116 w 116"/>
                <a:gd name="T1" fmla="*/ 93 h 93"/>
                <a:gd name="T2" fmla="*/ 68 w 116"/>
                <a:gd name="T3" fmla="*/ 0 h 93"/>
                <a:gd name="T4" fmla="*/ 68 w 116"/>
                <a:gd name="T5" fmla="*/ 0 h 93"/>
                <a:gd name="T6" fmla="*/ 48 w 116"/>
                <a:gd name="T7" fmla="*/ 0 h 93"/>
                <a:gd name="T8" fmla="*/ 48 w 116"/>
                <a:gd name="T9" fmla="*/ 0 h 93"/>
                <a:gd name="T10" fmla="*/ 0 w 116"/>
                <a:gd name="T11" fmla="*/ 93 h 93"/>
                <a:gd name="T12" fmla="*/ 20 w 116"/>
                <a:gd name="T13" fmla="*/ 93 h 93"/>
                <a:gd name="T14" fmla="*/ 58 w 116"/>
                <a:gd name="T15" fmla="*/ 20 h 93"/>
                <a:gd name="T16" fmla="*/ 96 w 116"/>
                <a:gd name="T17" fmla="*/ 93 h 93"/>
                <a:gd name="T18" fmla="*/ 116 w 116"/>
                <a:gd name="T19" fmla="*/ 93 h 93"/>
                <a:gd name="T20" fmla="*/ 116 w 116"/>
                <a:gd name="T21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6" h="93">
                  <a:moveTo>
                    <a:pt x="116" y="93"/>
                  </a:moveTo>
                  <a:lnTo>
                    <a:pt x="68" y="0"/>
                  </a:lnTo>
                  <a:lnTo>
                    <a:pt x="6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0" y="93"/>
                  </a:lnTo>
                  <a:lnTo>
                    <a:pt x="20" y="93"/>
                  </a:lnTo>
                  <a:lnTo>
                    <a:pt x="58" y="20"/>
                  </a:lnTo>
                  <a:lnTo>
                    <a:pt x="96" y="93"/>
                  </a:lnTo>
                  <a:lnTo>
                    <a:pt x="116" y="93"/>
                  </a:lnTo>
                  <a:lnTo>
                    <a:pt x="116" y="93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109538" y="1660525"/>
              <a:ext cx="198438" cy="82550"/>
            </a:xfrm>
            <a:custGeom>
              <a:avLst/>
              <a:gdLst>
                <a:gd name="T0" fmla="*/ 0 w 125"/>
                <a:gd name="T1" fmla="*/ 0 h 52"/>
                <a:gd name="T2" fmla="*/ 0 w 125"/>
                <a:gd name="T3" fmla="*/ 17 h 52"/>
                <a:gd name="T4" fmla="*/ 105 w 125"/>
                <a:gd name="T5" fmla="*/ 17 h 52"/>
                <a:gd name="T6" fmla="*/ 105 w 125"/>
                <a:gd name="T7" fmla="*/ 52 h 52"/>
                <a:gd name="T8" fmla="*/ 125 w 125"/>
                <a:gd name="T9" fmla="*/ 52 h 52"/>
                <a:gd name="T10" fmla="*/ 125 w 125"/>
                <a:gd name="T11" fmla="*/ 0 h 52"/>
                <a:gd name="T12" fmla="*/ 0 w 125"/>
                <a:gd name="T13" fmla="*/ 0 h 52"/>
                <a:gd name="T14" fmla="*/ 0 w 125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5" h="52">
                  <a:moveTo>
                    <a:pt x="0" y="0"/>
                  </a:moveTo>
                  <a:lnTo>
                    <a:pt x="0" y="17"/>
                  </a:lnTo>
                  <a:lnTo>
                    <a:pt x="105" y="17"/>
                  </a:lnTo>
                  <a:lnTo>
                    <a:pt x="105" y="52"/>
                  </a:lnTo>
                  <a:lnTo>
                    <a:pt x="125" y="52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" name="Freeform 14"/>
            <p:cNvSpPr>
              <a:spLocks/>
            </p:cNvSpPr>
            <p:nvPr/>
          </p:nvSpPr>
          <p:spPr bwMode="auto">
            <a:xfrm>
              <a:off x="-619125" y="1665288"/>
              <a:ext cx="190500" cy="73025"/>
            </a:xfrm>
            <a:custGeom>
              <a:avLst/>
              <a:gdLst>
                <a:gd name="T0" fmla="*/ 19 w 120"/>
                <a:gd name="T1" fmla="*/ 0 h 46"/>
                <a:gd name="T2" fmla="*/ 0 w 120"/>
                <a:gd name="T3" fmla="*/ 0 h 46"/>
                <a:gd name="T4" fmla="*/ 0 w 120"/>
                <a:gd name="T5" fmla="*/ 46 h 46"/>
                <a:gd name="T6" fmla="*/ 120 w 120"/>
                <a:gd name="T7" fmla="*/ 46 h 46"/>
                <a:gd name="T8" fmla="*/ 120 w 120"/>
                <a:gd name="T9" fmla="*/ 29 h 46"/>
                <a:gd name="T10" fmla="*/ 19 w 120"/>
                <a:gd name="T11" fmla="*/ 29 h 46"/>
                <a:gd name="T12" fmla="*/ 19 w 120"/>
                <a:gd name="T13" fmla="*/ 0 h 46"/>
                <a:gd name="T14" fmla="*/ 19 w 120"/>
                <a:gd name="T15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46">
                  <a:moveTo>
                    <a:pt x="19" y="0"/>
                  </a:moveTo>
                  <a:lnTo>
                    <a:pt x="0" y="0"/>
                  </a:lnTo>
                  <a:lnTo>
                    <a:pt x="0" y="46"/>
                  </a:lnTo>
                  <a:lnTo>
                    <a:pt x="120" y="46"/>
                  </a:lnTo>
                  <a:lnTo>
                    <a:pt x="120" y="29"/>
                  </a:lnTo>
                  <a:lnTo>
                    <a:pt x="19" y="29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15"/>
            <p:cNvSpPr>
              <a:spLocks/>
            </p:cNvSpPr>
            <p:nvPr/>
          </p:nvSpPr>
          <p:spPr bwMode="auto">
            <a:xfrm>
              <a:off x="-385762" y="1665288"/>
              <a:ext cx="193675" cy="73025"/>
            </a:xfrm>
            <a:custGeom>
              <a:avLst/>
              <a:gdLst>
                <a:gd name="T0" fmla="*/ 122 w 122"/>
                <a:gd name="T1" fmla="*/ 29 h 46"/>
                <a:gd name="T2" fmla="*/ 19 w 122"/>
                <a:gd name="T3" fmla="*/ 29 h 46"/>
                <a:gd name="T4" fmla="*/ 19 w 122"/>
                <a:gd name="T5" fmla="*/ 0 h 46"/>
                <a:gd name="T6" fmla="*/ 0 w 122"/>
                <a:gd name="T7" fmla="*/ 0 h 46"/>
                <a:gd name="T8" fmla="*/ 0 w 122"/>
                <a:gd name="T9" fmla="*/ 46 h 46"/>
                <a:gd name="T10" fmla="*/ 122 w 122"/>
                <a:gd name="T11" fmla="*/ 46 h 46"/>
                <a:gd name="T12" fmla="*/ 122 w 122"/>
                <a:gd name="T13" fmla="*/ 29 h 46"/>
                <a:gd name="T14" fmla="*/ 122 w 122"/>
                <a:gd name="T15" fmla="*/ 2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46">
                  <a:moveTo>
                    <a:pt x="122" y="29"/>
                  </a:moveTo>
                  <a:lnTo>
                    <a:pt x="19" y="29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6"/>
                  </a:lnTo>
                  <a:lnTo>
                    <a:pt x="122" y="46"/>
                  </a:lnTo>
                  <a:lnTo>
                    <a:pt x="122" y="29"/>
                  </a:lnTo>
                  <a:lnTo>
                    <a:pt x="122" y="29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" name="Freeform 16"/>
            <p:cNvSpPr>
              <a:spLocks/>
            </p:cNvSpPr>
            <p:nvPr/>
          </p:nvSpPr>
          <p:spPr bwMode="auto">
            <a:xfrm>
              <a:off x="231775" y="1524000"/>
              <a:ext cx="76200" cy="125412"/>
            </a:xfrm>
            <a:custGeom>
              <a:avLst/>
              <a:gdLst>
                <a:gd name="T0" fmla="*/ 0 w 48"/>
                <a:gd name="T1" fmla="*/ 0 h 79"/>
                <a:gd name="T2" fmla="*/ 0 w 48"/>
                <a:gd name="T3" fmla="*/ 16 h 79"/>
                <a:gd name="T4" fmla="*/ 28 w 48"/>
                <a:gd name="T5" fmla="*/ 16 h 79"/>
                <a:gd name="T6" fmla="*/ 28 w 48"/>
                <a:gd name="T7" fmla="*/ 43 h 79"/>
                <a:gd name="T8" fmla="*/ 0 w 48"/>
                <a:gd name="T9" fmla="*/ 43 h 79"/>
                <a:gd name="T10" fmla="*/ 0 w 48"/>
                <a:gd name="T11" fmla="*/ 59 h 79"/>
                <a:gd name="T12" fmla="*/ 28 w 48"/>
                <a:gd name="T13" fmla="*/ 59 h 79"/>
                <a:gd name="T14" fmla="*/ 28 w 48"/>
                <a:gd name="T15" fmla="*/ 79 h 79"/>
                <a:gd name="T16" fmla="*/ 48 w 48"/>
                <a:gd name="T17" fmla="*/ 79 h 79"/>
                <a:gd name="T18" fmla="*/ 48 w 48"/>
                <a:gd name="T19" fmla="*/ 0 h 79"/>
                <a:gd name="T20" fmla="*/ 0 w 48"/>
                <a:gd name="T21" fmla="*/ 0 h 79"/>
                <a:gd name="T22" fmla="*/ 0 w 48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" h="79">
                  <a:moveTo>
                    <a:pt x="0" y="0"/>
                  </a:moveTo>
                  <a:lnTo>
                    <a:pt x="0" y="16"/>
                  </a:lnTo>
                  <a:lnTo>
                    <a:pt x="28" y="16"/>
                  </a:lnTo>
                  <a:lnTo>
                    <a:pt x="28" y="43"/>
                  </a:lnTo>
                  <a:lnTo>
                    <a:pt x="0" y="43"/>
                  </a:lnTo>
                  <a:lnTo>
                    <a:pt x="0" y="59"/>
                  </a:lnTo>
                  <a:lnTo>
                    <a:pt x="28" y="59"/>
                  </a:lnTo>
                  <a:lnTo>
                    <a:pt x="28" y="79"/>
                  </a:lnTo>
                  <a:lnTo>
                    <a:pt x="48" y="79"/>
                  </a:lnTo>
                  <a:lnTo>
                    <a:pt x="48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" name="Freeform 17"/>
            <p:cNvSpPr>
              <a:spLocks/>
            </p:cNvSpPr>
            <p:nvPr/>
          </p:nvSpPr>
          <p:spPr bwMode="auto">
            <a:xfrm>
              <a:off x="22225" y="1524000"/>
              <a:ext cx="50800" cy="123825"/>
            </a:xfrm>
            <a:custGeom>
              <a:avLst/>
              <a:gdLst>
                <a:gd name="T0" fmla="*/ 0 w 32"/>
                <a:gd name="T1" fmla="*/ 0 h 78"/>
                <a:gd name="T2" fmla="*/ 0 w 32"/>
                <a:gd name="T3" fmla="*/ 78 h 78"/>
                <a:gd name="T4" fmla="*/ 18 w 32"/>
                <a:gd name="T5" fmla="*/ 78 h 78"/>
                <a:gd name="T6" fmla="*/ 18 w 32"/>
                <a:gd name="T7" fmla="*/ 16 h 78"/>
                <a:gd name="T8" fmla="*/ 32 w 32"/>
                <a:gd name="T9" fmla="*/ 16 h 78"/>
                <a:gd name="T10" fmla="*/ 32 w 32"/>
                <a:gd name="T11" fmla="*/ 0 h 78"/>
                <a:gd name="T12" fmla="*/ 0 w 32"/>
                <a:gd name="T13" fmla="*/ 0 h 78"/>
                <a:gd name="T14" fmla="*/ 0 w 32"/>
                <a:gd name="T15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78">
                  <a:moveTo>
                    <a:pt x="0" y="0"/>
                  </a:moveTo>
                  <a:lnTo>
                    <a:pt x="0" y="78"/>
                  </a:lnTo>
                  <a:lnTo>
                    <a:pt x="18" y="78"/>
                  </a:lnTo>
                  <a:lnTo>
                    <a:pt x="18" y="16"/>
                  </a:lnTo>
                  <a:lnTo>
                    <a:pt x="32" y="16"/>
                  </a:lnTo>
                  <a:lnTo>
                    <a:pt x="3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18"/>
            <p:cNvSpPr>
              <a:spLocks/>
            </p:cNvSpPr>
            <p:nvPr/>
          </p:nvSpPr>
          <p:spPr bwMode="auto">
            <a:xfrm>
              <a:off x="-160337" y="1525588"/>
              <a:ext cx="149225" cy="109537"/>
            </a:xfrm>
            <a:custGeom>
              <a:avLst/>
              <a:gdLst>
                <a:gd name="T0" fmla="*/ 4 w 94"/>
                <a:gd name="T1" fmla="*/ 17 h 69"/>
                <a:gd name="T2" fmla="*/ 76 w 94"/>
                <a:gd name="T3" fmla="*/ 17 h 69"/>
                <a:gd name="T4" fmla="*/ 76 w 94"/>
                <a:gd name="T5" fmla="*/ 53 h 69"/>
                <a:gd name="T6" fmla="*/ 45 w 94"/>
                <a:gd name="T7" fmla="*/ 53 h 69"/>
                <a:gd name="T8" fmla="*/ 45 w 94"/>
                <a:gd name="T9" fmla="*/ 29 h 69"/>
                <a:gd name="T10" fmla="*/ 27 w 94"/>
                <a:gd name="T11" fmla="*/ 29 h 69"/>
                <a:gd name="T12" fmla="*/ 27 w 94"/>
                <a:gd name="T13" fmla="*/ 53 h 69"/>
                <a:gd name="T14" fmla="*/ 0 w 94"/>
                <a:gd name="T15" fmla="*/ 53 h 69"/>
                <a:gd name="T16" fmla="*/ 0 w 94"/>
                <a:gd name="T17" fmla="*/ 69 h 69"/>
                <a:gd name="T18" fmla="*/ 94 w 94"/>
                <a:gd name="T19" fmla="*/ 69 h 69"/>
                <a:gd name="T20" fmla="*/ 94 w 94"/>
                <a:gd name="T21" fmla="*/ 0 h 69"/>
                <a:gd name="T22" fmla="*/ 4 w 94"/>
                <a:gd name="T23" fmla="*/ 0 h 69"/>
                <a:gd name="T24" fmla="*/ 4 w 94"/>
                <a:gd name="T25" fmla="*/ 17 h 69"/>
                <a:gd name="T26" fmla="*/ 4 w 94"/>
                <a:gd name="T27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4" h="69">
                  <a:moveTo>
                    <a:pt x="4" y="17"/>
                  </a:moveTo>
                  <a:lnTo>
                    <a:pt x="76" y="17"/>
                  </a:lnTo>
                  <a:lnTo>
                    <a:pt x="76" y="53"/>
                  </a:lnTo>
                  <a:lnTo>
                    <a:pt x="45" y="53"/>
                  </a:lnTo>
                  <a:lnTo>
                    <a:pt x="45" y="29"/>
                  </a:lnTo>
                  <a:lnTo>
                    <a:pt x="27" y="29"/>
                  </a:lnTo>
                  <a:lnTo>
                    <a:pt x="27" y="53"/>
                  </a:lnTo>
                  <a:lnTo>
                    <a:pt x="0" y="53"/>
                  </a:lnTo>
                  <a:lnTo>
                    <a:pt x="0" y="69"/>
                  </a:lnTo>
                  <a:lnTo>
                    <a:pt x="94" y="69"/>
                  </a:lnTo>
                  <a:lnTo>
                    <a:pt x="94" y="0"/>
                  </a:lnTo>
                  <a:lnTo>
                    <a:pt x="4" y="0"/>
                  </a:lnTo>
                  <a:lnTo>
                    <a:pt x="4" y="17"/>
                  </a:lnTo>
                  <a:lnTo>
                    <a:pt x="4" y="17"/>
                  </a:ln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Freeform 19"/>
            <p:cNvSpPr>
              <a:spLocks noEditPoints="1"/>
            </p:cNvSpPr>
            <p:nvPr/>
          </p:nvSpPr>
          <p:spPr bwMode="auto">
            <a:xfrm>
              <a:off x="-636587" y="1522413"/>
              <a:ext cx="123825" cy="127000"/>
            </a:xfrm>
            <a:custGeom>
              <a:avLst/>
              <a:gdLst>
                <a:gd name="T0" fmla="*/ 38 w 76"/>
                <a:gd name="T1" fmla="*/ 0 h 77"/>
                <a:gd name="T2" fmla="*/ 0 w 76"/>
                <a:gd name="T3" fmla="*/ 38 h 77"/>
                <a:gd name="T4" fmla="*/ 38 w 76"/>
                <a:gd name="T5" fmla="*/ 77 h 77"/>
                <a:gd name="T6" fmla="*/ 76 w 76"/>
                <a:gd name="T7" fmla="*/ 38 h 77"/>
                <a:gd name="T8" fmla="*/ 38 w 76"/>
                <a:gd name="T9" fmla="*/ 0 h 77"/>
                <a:gd name="T10" fmla="*/ 38 w 76"/>
                <a:gd name="T11" fmla="*/ 60 h 77"/>
                <a:gd name="T12" fmla="*/ 17 w 76"/>
                <a:gd name="T13" fmla="*/ 38 h 77"/>
                <a:gd name="T14" fmla="*/ 38 w 76"/>
                <a:gd name="T15" fmla="*/ 17 h 77"/>
                <a:gd name="T16" fmla="*/ 59 w 76"/>
                <a:gd name="T17" fmla="*/ 38 h 77"/>
                <a:gd name="T18" fmla="*/ 38 w 76"/>
                <a:gd name="T19" fmla="*/ 6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" h="77">
                  <a:moveTo>
                    <a:pt x="38" y="0"/>
                  </a:moveTo>
                  <a:cubicBezTo>
                    <a:pt x="17" y="0"/>
                    <a:pt x="0" y="17"/>
                    <a:pt x="0" y="38"/>
                  </a:cubicBezTo>
                  <a:cubicBezTo>
                    <a:pt x="0" y="59"/>
                    <a:pt x="17" y="77"/>
                    <a:pt x="38" y="77"/>
                  </a:cubicBezTo>
                  <a:cubicBezTo>
                    <a:pt x="59" y="77"/>
                    <a:pt x="76" y="59"/>
                    <a:pt x="76" y="38"/>
                  </a:cubicBezTo>
                  <a:cubicBezTo>
                    <a:pt x="76" y="17"/>
                    <a:pt x="59" y="0"/>
                    <a:pt x="38" y="0"/>
                  </a:cubicBezTo>
                  <a:close/>
                  <a:moveTo>
                    <a:pt x="38" y="60"/>
                  </a:moveTo>
                  <a:cubicBezTo>
                    <a:pt x="26" y="60"/>
                    <a:pt x="17" y="50"/>
                    <a:pt x="17" y="38"/>
                  </a:cubicBezTo>
                  <a:cubicBezTo>
                    <a:pt x="17" y="27"/>
                    <a:pt x="26" y="17"/>
                    <a:pt x="38" y="17"/>
                  </a:cubicBezTo>
                  <a:cubicBezTo>
                    <a:pt x="50" y="17"/>
                    <a:pt x="59" y="27"/>
                    <a:pt x="59" y="38"/>
                  </a:cubicBezTo>
                  <a:cubicBezTo>
                    <a:pt x="59" y="50"/>
                    <a:pt x="50" y="60"/>
                    <a:pt x="38" y="60"/>
                  </a:cubicBez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20"/>
            <p:cNvSpPr>
              <a:spLocks noEditPoints="1"/>
            </p:cNvSpPr>
            <p:nvPr/>
          </p:nvSpPr>
          <p:spPr bwMode="auto">
            <a:xfrm>
              <a:off x="93663" y="1519238"/>
              <a:ext cx="125413" cy="127000"/>
            </a:xfrm>
            <a:custGeom>
              <a:avLst/>
              <a:gdLst>
                <a:gd name="T0" fmla="*/ 38 w 77"/>
                <a:gd name="T1" fmla="*/ 0 h 77"/>
                <a:gd name="T2" fmla="*/ 0 w 77"/>
                <a:gd name="T3" fmla="*/ 38 h 77"/>
                <a:gd name="T4" fmla="*/ 38 w 77"/>
                <a:gd name="T5" fmla="*/ 77 h 77"/>
                <a:gd name="T6" fmla="*/ 77 w 77"/>
                <a:gd name="T7" fmla="*/ 38 h 77"/>
                <a:gd name="T8" fmla="*/ 38 w 77"/>
                <a:gd name="T9" fmla="*/ 0 h 77"/>
                <a:gd name="T10" fmla="*/ 38 w 77"/>
                <a:gd name="T11" fmla="*/ 60 h 77"/>
                <a:gd name="T12" fmla="*/ 17 w 77"/>
                <a:gd name="T13" fmla="*/ 38 h 77"/>
                <a:gd name="T14" fmla="*/ 38 w 77"/>
                <a:gd name="T15" fmla="*/ 17 h 77"/>
                <a:gd name="T16" fmla="*/ 60 w 77"/>
                <a:gd name="T17" fmla="*/ 38 h 77"/>
                <a:gd name="T18" fmla="*/ 38 w 77"/>
                <a:gd name="T19" fmla="*/ 6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" h="77">
                  <a:moveTo>
                    <a:pt x="38" y="0"/>
                  </a:moveTo>
                  <a:cubicBezTo>
                    <a:pt x="17" y="0"/>
                    <a:pt x="0" y="17"/>
                    <a:pt x="0" y="38"/>
                  </a:cubicBezTo>
                  <a:cubicBezTo>
                    <a:pt x="0" y="60"/>
                    <a:pt x="17" y="77"/>
                    <a:pt x="38" y="77"/>
                  </a:cubicBezTo>
                  <a:cubicBezTo>
                    <a:pt x="60" y="77"/>
                    <a:pt x="77" y="60"/>
                    <a:pt x="77" y="38"/>
                  </a:cubicBezTo>
                  <a:cubicBezTo>
                    <a:pt x="77" y="17"/>
                    <a:pt x="60" y="0"/>
                    <a:pt x="38" y="0"/>
                  </a:cubicBezTo>
                  <a:close/>
                  <a:moveTo>
                    <a:pt x="38" y="60"/>
                  </a:moveTo>
                  <a:cubicBezTo>
                    <a:pt x="27" y="60"/>
                    <a:pt x="17" y="50"/>
                    <a:pt x="17" y="38"/>
                  </a:cubicBezTo>
                  <a:cubicBezTo>
                    <a:pt x="17" y="27"/>
                    <a:pt x="27" y="17"/>
                    <a:pt x="38" y="17"/>
                  </a:cubicBezTo>
                  <a:cubicBezTo>
                    <a:pt x="50" y="17"/>
                    <a:pt x="60" y="27"/>
                    <a:pt x="60" y="38"/>
                  </a:cubicBezTo>
                  <a:cubicBezTo>
                    <a:pt x="60" y="50"/>
                    <a:pt x="50" y="60"/>
                    <a:pt x="38" y="60"/>
                  </a:cubicBez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21"/>
            <p:cNvSpPr>
              <a:spLocks noEditPoints="1"/>
            </p:cNvSpPr>
            <p:nvPr/>
          </p:nvSpPr>
          <p:spPr bwMode="auto">
            <a:xfrm>
              <a:off x="-61912" y="1619250"/>
              <a:ext cx="123825" cy="125412"/>
            </a:xfrm>
            <a:custGeom>
              <a:avLst/>
              <a:gdLst>
                <a:gd name="T0" fmla="*/ 38 w 77"/>
                <a:gd name="T1" fmla="*/ 0 h 76"/>
                <a:gd name="T2" fmla="*/ 0 w 77"/>
                <a:gd name="T3" fmla="*/ 38 h 76"/>
                <a:gd name="T4" fmla="*/ 38 w 77"/>
                <a:gd name="T5" fmla="*/ 76 h 76"/>
                <a:gd name="T6" fmla="*/ 77 w 77"/>
                <a:gd name="T7" fmla="*/ 38 h 76"/>
                <a:gd name="T8" fmla="*/ 38 w 77"/>
                <a:gd name="T9" fmla="*/ 0 h 76"/>
                <a:gd name="T10" fmla="*/ 38 w 77"/>
                <a:gd name="T11" fmla="*/ 59 h 76"/>
                <a:gd name="T12" fmla="*/ 17 w 77"/>
                <a:gd name="T13" fmla="*/ 38 h 76"/>
                <a:gd name="T14" fmla="*/ 38 w 77"/>
                <a:gd name="T15" fmla="*/ 16 h 76"/>
                <a:gd name="T16" fmla="*/ 60 w 77"/>
                <a:gd name="T17" fmla="*/ 38 h 76"/>
                <a:gd name="T18" fmla="*/ 38 w 77"/>
                <a:gd name="T19" fmla="*/ 5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" h="76">
                  <a:moveTo>
                    <a:pt x="38" y="0"/>
                  </a:moveTo>
                  <a:cubicBezTo>
                    <a:pt x="17" y="0"/>
                    <a:pt x="0" y="17"/>
                    <a:pt x="0" y="38"/>
                  </a:cubicBezTo>
                  <a:cubicBezTo>
                    <a:pt x="0" y="59"/>
                    <a:pt x="17" y="76"/>
                    <a:pt x="38" y="76"/>
                  </a:cubicBezTo>
                  <a:cubicBezTo>
                    <a:pt x="60" y="76"/>
                    <a:pt x="77" y="59"/>
                    <a:pt x="77" y="38"/>
                  </a:cubicBezTo>
                  <a:cubicBezTo>
                    <a:pt x="77" y="17"/>
                    <a:pt x="60" y="0"/>
                    <a:pt x="38" y="0"/>
                  </a:cubicBezTo>
                  <a:close/>
                  <a:moveTo>
                    <a:pt x="38" y="59"/>
                  </a:moveTo>
                  <a:cubicBezTo>
                    <a:pt x="27" y="59"/>
                    <a:pt x="17" y="50"/>
                    <a:pt x="17" y="38"/>
                  </a:cubicBezTo>
                  <a:cubicBezTo>
                    <a:pt x="17" y="26"/>
                    <a:pt x="27" y="16"/>
                    <a:pt x="38" y="16"/>
                  </a:cubicBezTo>
                  <a:cubicBezTo>
                    <a:pt x="50" y="16"/>
                    <a:pt x="60" y="26"/>
                    <a:pt x="60" y="38"/>
                  </a:cubicBezTo>
                  <a:cubicBezTo>
                    <a:pt x="60" y="50"/>
                    <a:pt x="50" y="59"/>
                    <a:pt x="38" y="59"/>
                  </a:cubicBezTo>
                  <a:close/>
                </a:path>
              </a:pathLst>
            </a:custGeom>
            <a:solidFill>
              <a:srgbClr val="61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41" name="직사각형 40"/>
          <p:cNvSpPr/>
          <p:nvPr userDrawn="1"/>
        </p:nvSpPr>
        <p:spPr>
          <a:xfrm>
            <a:off x="6151338" y="6472535"/>
            <a:ext cx="294503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ko-KR" altLang="en-US" sz="1000" b="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시정소통 역량강화와 효과증진을 위한 여론조사 최종 보고서</a:t>
            </a:r>
            <a:endParaRPr lang="ko-KR" altLang="en-US" sz="1000" b="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sp>
        <p:nvSpPr>
          <p:cNvPr id="42" name="부제목 2"/>
          <p:cNvSpPr>
            <a:spLocks noGrp="1"/>
          </p:cNvSpPr>
          <p:nvPr>
            <p:ph type="subTitle" idx="1"/>
          </p:nvPr>
        </p:nvSpPr>
        <p:spPr>
          <a:xfrm>
            <a:off x="273050" y="948308"/>
            <a:ext cx="9359900" cy="304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lang="ko-KR" altLang="en-US" sz="1600" b="1" spc="-100" baseline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Arial" pitchFamily="34" charset="0"/>
              </a:defRPr>
            </a:lvl1pPr>
          </a:lstStyle>
          <a:p>
            <a:pPr marL="247636" lvl="0" indent="-247636">
              <a:spcBef>
                <a:spcPct val="0"/>
              </a:spcBef>
            </a:pPr>
            <a:r>
              <a:rPr lang="ko-KR" altLang="en-US" dirty="0" smtClean="0"/>
              <a:t>클릭하여 마스터 부제목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24921592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엔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3078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7009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5" r:id="rId1"/>
    <p:sldLayoutId id="2147483966" r:id="rId2"/>
    <p:sldLayoutId id="2147483968" r:id="rId3"/>
    <p:sldLayoutId id="2147483963" r:id="rId4"/>
    <p:sldLayoutId id="2147484091" r:id="rId5"/>
    <p:sldLayoutId id="2147484078" r:id="rId6"/>
    <p:sldLayoutId id="2147484092" r:id="rId7"/>
    <p:sldLayoutId id="2147483967" r:id="rId8"/>
  </p:sldLayoutIdLst>
  <p:txStyles>
    <p:titleStyle>
      <a:lvl1pPr algn="l" defTabSz="990546" rtl="0" eaLnBrk="1" latinLnBrk="1" hangingPunct="1">
        <a:lnSpc>
          <a:spcPct val="90000"/>
        </a:lnSpc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7636" indent="-247636" algn="l" defTabSz="990546" rtl="0" eaLnBrk="1" latinLnBrk="1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033" kern="1200">
          <a:solidFill>
            <a:schemeClr val="tx1"/>
          </a:solidFill>
          <a:latin typeface="+mn-lt"/>
          <a:ea typeface="+mn-ea"/>
          <a:cs typeface="+mn-cs"/>
        </a:defRPr>
      </a:lvl1pPr>
      <a:lvl2pPr marL="742909" indent="-247636" algn="l" defTabSz="990546" rtl="0" eaLnBrk="1" latinLnBrk="1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38182" indent="-247636" algn="l" defTabSz="990546" rtl="0" eaLnBrk="1" latinLnBrk="1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3pPr>
      <a:lvl4pPr marL="1733453" indent="-247636" algn="l" defTabSz="990546" rtl="0" eaLnBrk="1" latinLnBrk="1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2228725" indent="-247636" algn="l" defTabSz="990546" rtl="0" eaLnBrk="1" latinLnBrk="1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723998" indent="-247636" algn="l" defTabSz="990546" rtl="0" eaLnBrk="1" latinLnBrk="1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3219271" indent="-247636" algn="l" defTabSz="990546" rtl="0" eaLnBrk="1" latinLnBrk="1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714544" indent="-247636" algn="l" defTabSz="990546" rtl="0" eaLnBrk="1" latinLnBrk="1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4209815" indent="-247636" algn="l" defTabSz="990546" rtl="0" eaLnBrk="1" latinLnBrk="1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90546" rtl="0" eaLnBrk="1" latinLnBrk="1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73" algn="l" defTabSz="990546" rtl="0" eaLnBrk="1" latinLnBrk="1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46" algn="l" defTabSz="990546" rtl="0" eaLnBrk="1" latinLnBrk="1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17" algn="l" defTabSz="990546" rtl="0" eaLnBrk="1" latinLnBrk="1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089" algn="l" defTabSz="990546" rtl="0" eaLnBrk="1" latinLnBrk="1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362" algn="l" defTabSz="990546" rtl="0" eaLnBrk="1" latinLnBrk="1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35" algn="l" defTabSz="990546" rtl="0" eaLnBrk="1" latinLnBrk="1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07" algn="l" defTabSz="990546" rtl="0" eaLnBrk="1" latinLnBrk="1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179" algn="l" defTabSz="990546" rtl="0" eaLnBrk="1" latinLnBrk="1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6.xml"/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143379" y="1412776"/>
            <a:ext cx="3608802" cy="2741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latinLnBrk="0">
              <a:lnSpc>
                <a:spcPct val="105000"/>
              </a:lnSpc>
              <a:spcAft>
                <a:spcPts val="500"/>
              </a:spcAft>
              <a:defRPr/>
            </a:pPr>
            <a:r>
              <a:rPr lang="ko-KR" altLang="en-US" sz="3200" dirty="0" smtClean="0">
                <a:ln>
                  <a:solidFill>
                    <a:srgbClr val="9C9B9B">
                      <a:alpha val="0"/>
                    </a:srgbClr>
                  </a:solidFill>
                </a:ln>
                <a:solidFill>
                  <a:srgbClr val="1C212C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인천광역시</a:t>
            </a:r>
            <a:r>
              <a:rPr lang="en-US" altLang="ko-KR" sz="3200" dirty="0" smtClean="0">
                <a:ln>
                  <a:solidFill>
                    <a:srgbClr val="9C9B9B">
                      <a:alpha val="0"/>
                    </a:srgbClr>
                  </a:solidFill>
                </a:ln>
                <a:solidFill>
                  <a:srgbClr val="1C212C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/>
            </a:r>
            <a:br>
              <a:rPr lang="en-US" altLang="ko-KR" sz="3200" dirty="0" smtClean="0">
                <a:ln>
                  <a:solidFill>
                    <a:srgbClr val="9C9B9B">
                      <a:alpha val="0"/>
                    </a:srgbClr>
                  </a:solidFill>
                </a:ln>
                <a:solidFill>
                  <a:srgbClr val="1C212C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</a:br>
            <a:r>
              <a:rPr lang="ko-KR" altLang="en-US" sz="3200" dirty="0" smtClean="0">
                <a:ln>
                  <a:solidFill>
                    <a:srgbClr val="9C9B9B">
                      <a:alpha val="0"/>
                    </a:srgbClr>
                  </a:solidFill>
                </a:ln>
                <a:solidFill>
                  <a:srgbClr val="1C212C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시정소통 역량강화와 효과증진을 위한 여론조사 용역 </a:t>
            </a:r>
            <a:endParaRPr lang="en-US" altLang="ko-KR" sz="3200" dirty="0" smtClean="0">
              <a:ln>
                <a:solidFill>
                  <a:srgbClr val="9C9B9B">
                    <a:alpha val="0"/>
                  </a:srgbClr>
                </a:solidFill>
              </a:ln>
              <a:solidFill>
                <a:srgbClr val="1C212C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pPr lvl="0" latinLnBrk="0">
              <a:lnSpc>
                <a:spcPct val="105000"/>
              </a:lnSpc>
              <a:spcAft>
                <a:spcPts val="500"/>
              </a:spcAft>
              <a:defRPr/>
            </a:pPr>
            <a:r>
              <a:rPr kumimoji="0" lang="ko-KR" altLang="en-US" sz="3200" b="1" i="0" u="none" strike="noStrike" kern="1200" cap="none" spc="0" normalizeH="0" baseline="0" noProof="0" dirty="0" smtClean="0">
                <a:ln>
                  <a:solidFill>
                    <a:srgbClr val="9C9B9B">
                      <a:alpha val="0"/>
                    </a:srgbClr>
                  </a:solidFill>
                </a:ln>
                <a:solidFill>
                  <a:srgbClr val="3C7CB6"/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종합보고서</a:t>
            </a:r>
            <a:endParaRPr kumimoji="0" lang="ko-KR" altLang="en-US" sz="3200" b="1" i="0" u="none" strike="noStrike" kern="1200" cap="none" spc="0" normalizeH="0" baseline="0" noProof="0" dirty="0">
              <a:ln>
                <a:solidFill>
                  <a:srgbClr val="9C9B9B">
                    <a:alpha val="0"/>
                  </a:srgbClr>
                </a:solidFill>
              </a:ln>
              <a:solidFill>
                <a:srgbClr val="3C7CB6"/>
              </a:solidFill>
              <a:effectLst/>
              <a:uLnTx/>
              <a:uFillTx/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59955" y="4201919"/>
            <a:ext cx="1282503" cy="3631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1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600" b="0" i="0" u="none" strike="noStrike" kern="1200" cap="none" spc="0" normalizeH="0" baseline="0" noProof="0" dirty="0" smtClean="0">
                <a:ln w="3175">
                  <a:solidFill>
                    <a:srgbClr val="032452">
                      <a:alpha val="10000"/>
                    </a:srgbClr>
                  </a:solidFill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+mn-cs"/>
              </a:rPr>
              <a:t>2020. 12.</a:t>
            </a:r>
            <a:endParaRPr kumimoji="1" lang="ko-KR" altLang="en-US" sz="1600" b="0" i="0" u="none" strike="noStrike" kern="1200" cap="none" spc="0" normalizeH="0" baseline="0" noProof="0" dirty="0">
              <a:ln w="3175">
                <a:solidFill>
                  <a:srgbClr val="025D9B">
                    <a:alpha val="10000"/>
                  </a:srgbClr>
                </a:solidFill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KoPub돋움체 Medium" panose="02020603020101020101" pitchFamily="18" charset="-127"/>
              <a:ea typeface="KoPub돋움체 Medium" panose="02020603020101020101" pitchFamily="18" charset="-127"/>
              <a:cs typeface="+mn-cs"/>
            </a:endParaRPr>
          </a:p>
        </p:txBody>
      </p:sp>
      <p:cxnSp>
        <p:nvCxnSpPr>
          <p:cNvPr id="9" name="직선 연결선 8"/>
          <p:cNvCxnSpPr>
            <a:endCxn id="11" idx="1"/>
          </p:cNvCxnSpPr>
          <p:nvPr/>
        </p:nvCxnSpPr>
        <p:spPr>
          <a:xfrm>
            <a:off x="6238749" y="4134026"/>
            <a:ext cx="1738587" cy="9427"/>
          </a:xfrm>
          <a:prstGeom prst="line">
            <a:avLst/>
          </a:prstGeom>
          <a:noFill/>
          <a:ln w="9525" cap="flat" cmpd="sng" algn="ctr">
            <a:solidFill>
              <a:srgbClr val="1F497D">
                <a:lumMod val="75000"/>
              </a:srgbClr>
            </a:solidFill>
            <a:prstDash val="solid"/>
          </a:ln>
          <a:effectLst/>
        </p:spPr>
      </p:cxnSp>
      <p:sp>
        <p:nvSpPr>
          <p:cNvPr id="11" name="다이아몬드 10"/>
          <p:cNvSpPr/>
          <p:nvPr/>
        </p:nvSpPr>
        <p:spPr>
          <a:xfrm>
            <a:off x="7977336" y="4105353"/>
            <a:ext cx="81707" cy="76200"/>
          </a:xfrm>
          <a:prstGeom prst="diamond">
            <a:avLst/>
          </a:prstGeom>
          <a:solidFill>
            <a:srgbClr val="1F497D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1" lang="ko-KR" altLang="en-US" sz="16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oPub돋움체 Medium"/>
              <a:ea typeface="KoPub돋움체 Medium"/>
              <a:cs typeface="+mn-cs"/>
            </a:endParaRPr>
          </a:p>
        </p:txBody>
      </p:sp>
      <p:sp>
        <p:nvSpPr>
          <p:cNvPr id="13" name="다이아몬드 12"/>
          <p:cNvSpPr/>
          <p:nvPr/>
        </p:nvSpPr>
        <p:spPr>
          <a:xfrm>
            <a:off x="8079471" y="4105353"/>
            <a:ext cx="81707" cy="76200"/>
          </a:xfrm>
          <a:prstGeom prst="diamond">
            <a:avLst/>
          </a:prstGeom>
          <a:solidFill>
            <a:srgbClr val="1F497D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1" lang="ko-KR" altLang="en-US" sz="16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KoPub돋움체 Medium"/>
              <a:ea typeface="KoPub돋움체 Medium"/>
              <a:cs typeface="+mn-cs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315619" y="332175"/>
            <a:ext cx="1140065" cy="267800"/>
            <a:chOff x="-1103313" y="1435102"/>
            <a:chExt cx="1655763" cy="388937"/>
          </a:xfrm>
          <a:solidFill>
            <a:schemeClr val="bg1"/>
          </a:solidFill>
        </p:grpSpPr>
        <p:sp>
          <p:nvSpPr>
            <p:cNvPr id="30" name="Freeform 5"/>
            <p:cNvSpPr>
              <a:spLocks/>
            </p:cNvSpPr>
            <p:nvPr/>
          </p:nvSpPr>
          <p:spPr bwMode="auto">
            <a:xfrm>
              <a:off x="-1103313" y="1435102"/>
              <a:ext cx="352425" cy="388937"/>
            </a:xfrm>
            <a:custGeom>
              <a:avLst/>
              <a:gdLst>
                <a:gd name="T0" fmla="*/ 110 w 217"/>
                <a:gd name="T1" fmla="*/ 173 h 238"/>
                <a:gd name="T2" fmla="*/ 217 w 217"/>
                <a:gd name="T3" fmla="*/ 176 h 238"/>
                <a:gd name="T4" fmla="*/ 97 w 217"/>
                <a:gd name="T5" fmla="*/ 227 h 238"/>
                <a:gd name="T6" fmla="*/ 13 w 217"/>
                <a:gd name="T7" fmla="*/ 94 h 238"/>
                <a:gd name="T8" fmla="*/ 140 w 217"/>
                <a:gd name="T9" fmla="*/ 10 h 238"/>
                <a:gd name="T10" fmla="*/ 174 w 217"/>
                <a:gd name="T11" fmla="*/ 34 h 238"/>
                <a:gd name="T12" fmla="*/ 185 w 217"/>
                <a:gd name="T13" fmla="*/ 59 h 238"/>
                <a:gd name="T14" fmla="*/ 185 w 217"/>
                <a:gd name="T15" fmla="*/ 59 h 238"/>
                <a:gd name="T16" fmla="*/ 184 w 217"/>
                <a:gd name="T17" fmla="*/ 99 h 238"/>
                <a:gd name="T18" fmla="*/ 153 w 217"/>
                <a:gd name="T19" fmla="*/ 149 h 238"/>
                <a:gd name="T20" fmla="*/ 153 w 217"/>
                <a:gd name="T21" fmla="*/ 149 h 238"/>
                <a:gd name="T22" fmla="*/ 164 w 217"/>
                <a:gd name="T23" fmla="*/ 129 h 238"/>
                <a:gd name="T24" fmla="*/ 131 w 217"/>
                <a:gd name="T25" fmla="*/ 77 h 238"/>
                <a:gd name="T26" fmla="*/ 79 w 217"/>
                <a:gd name="T27" fmla="*/ 110 h 238"/>
                <a:gd name="T28" fmla="*/ 79 w 217"/>
                <a:gd name="T29" fmla="*/ 129 h 238"/>
                <a:gd name="T30" fmla="*/ 110 w 217"/>
                <a:gd name="T31" fmla="*/ 173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7" h="238">
                  <a:moveTo>
                    <a:pt x="110" y="173"/>
                  </a:moveTo>
                  <a:cubicBezTo>
                    <a:pt x="136" y="191"/>
                    <a:pt x="178" y="197"/>
                    <a:pt x="217" y="176"/>
                  </a:cubicBezTo>
                  <a:cubicBezTo>
                    <a:pt x="193" y="216"/>
                    <a:pt x="145" y="238"/>
                    <a:pt x="97" y="227"/>
                  </a:cubicBezTo>
                  <a:cubicBezTo>
                    <a:pt x="37" y="214"/>
                    <a:pt x="0" y="154"/>
                    <a:pt x="13" y="94"/>
                  </a:cubicBezTo>
                  <a:cubicBezTo>
                    <a:pt x="27" y="37"/>
                    <a:pt x="83" y="0"/>
                    <a:pt x="140" y="10"/>
                  </a:cubicBezTo>
                  <a:cubicBezTo>
                    <a:pt x="140" y="10"/>
                    <a:pt x="163" y="14"/>
                    <a:pt x="174" y="34"/>
                  </a:cubicBezTo>
                  <a:cubicBezTo>
                    <a:pt x="179" y="41"/>
                    <a:pt x="182" y="50"/>
                    <a:pt x="185" y="59"/>
                  </a:cubicBezTo>
                  <a:cubicBezTo>
                    <a:pt x="185" y="59"/>
                    <a:pt x="185" y="59"/>
                    <a:pt x="185" y="59"/>
                  </a:cubicBezTo>
                  <a:cubicBezTo>
                    <a:pt x="187" y="72"/>
                    <a:pt x="187" y="85"/>
                    <a:pt x="184" y="99"/>
                  </a:cubicBezTo>
                  <a:cubicBezTo>
                    <a:pt x="180" y="119"/>
                    <a:pt x="168" y="139"/>
                    <a:pt x="153" y="149"/>
                  </a:cubicBezTo>
                  <a:cubicBezTo>
                    <a:pt x="153" y="149"/>
                    <a:pt x="153" y="149"/>
                    <a:pt x="153" y="149"/>
                  </a:cubicBezTo>
                  <a:cubicBezTo>
                    <a:pt x="158" y="144"/>
                    <a:pt x="162" y="137"/>
                    <a:pt x="164" y="129"/>
                  </a:cubicBezTo>
                  <a:cubicBezTo>
                    <a:pt x="169" y="106"/>
                    <a:pt x="154" y="82"/>
                    <a:pt x="131" y="77"/>
                  </a:cubicBezTo>
                  <a:cubicBezTo>
                    <a:pt x="108" y="72"/>
                    <a:pt x="85" y="86"/>
                    <a:pt x="79" y="110"/>
                  </a:cubicBezTo>
                  <a:cubicBezTo>
                    <a:pt x="78" y="116"/>
                    <a:pt x="77" y="123"/>
                    <a:pt x="79" y="129"/>
                  </a:cubicBezTo>
                  <a:cubicBezTo>
                    <a:pt x="79" y="129"/>
                    <a:pt x="83" y="156"/>
                    <a:pt x="110" y="1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-941387" y="1604963"/>
              <a:ext cx="217488" cy="128587"/>
            </a:xfrm>
            <a:custGeom>
              <a:avLst/>
              <a:gdLst>
                <a:gd name="T0" fmla="*/ 0 w 134"/>
                <a:gd name="T1" fmla="*/ 53 h 79"/>
                <a:gd name="T2" fmla="*/ 22 w 134"/>
                <a:gd name="T3" fmla="*/ 61 h 79"/>
                <a:gd name="T4" fmla="*/ 97 w 134"/>
                <a:gd name="T5" fmla="*/ 45 h 79"/>
                <a:gd name="T6" fmla="*/ 98 w 134"/>
                <a:gd name="T7" fmla="*/ 45 h 79"/>
                <a:gd name="T8" fmla="*/ 122 w 134"/>
                <a:gd name="T9" fmla="*/ 20 h 79"/>
                <a:gd name="T10" fmla="*/ 131 w 134"/>
                <a:gd name="T11" fmla="*/ 0 h 79"/>
                <a:gd name="T12" fmla="*/ 129 w 134"/>
                <a:gd name="T13" fmla="*/ 43 h 79"/>
                <a:gd name="T14" fmla="*/ 113 w 134"/>
                <a:gd name="T15" fmla="*/ 58 h 79"/>
                <a:gd name="T16" fmla="*/ 39 w 134"/>
                <a:gd name="T17" fmla="*/ 73 h 79"/>
                <a:gd name="T18" fmla="*/ 0 w 134"/>
                <a:gd name="T19" fmla="*/ 53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4" h="79">
                  <a:moveTo>
                    <a:pt x="0" y="53"/>
                  </a:moveTo>
                  <a:cubicBezTo>
                    <a:pt x="10" y="59"/>
                    <a:pt x="22" y="61"/>
                    <a:pt x="22" y="61"/>
                  </a:cubicBezTo>
                  <a:cubicBezTo>
                    <a:pt x="49" y="68"/>
                    <a:pt x="77" y="61"/>
                    <a:pt x="97" y="45"/>
                  </a:cubicBezTo>
                  <a:cubicBezTo>
                    <a:pt x="98" y="45"/>
                    <a:pt x="98" y="45"/>
                    <a:pt x="98" y="45"/>
                  </a:cubicBezTo>
                  <a:cubicBezTo>
                    <a:pt x="107" y="39"/>
                    <a:pt x="115" y="30"/>
                    <a:pt x="122" y="20"/>
                  </a:cubicBezTo>
                  <a:cubicBezTo>
                    <a:pt x="126" y="14"/>
                    <a:pt x="129" y="7"/>
                    <a:pt x="131" y="0"/>
                  </a:cubicBezTo>
                  <a:cubicBezTo>
                    <a:pt x="134" y="28"/>
                    <a:pt x="129" y="43"/>
                    <a:pt x="129" y="43"/>
                  </a:cubicBezTo>
                  <a:cubicBezTo>
                    <a:pt x="121" y="53"/>
                    <a:pt x="113" y="58"/>
                    <a:pt x="113" y="58"/>
                  </a:cubicBezTo>
                  <a:cubicBezTo>
                    <a:pt x="92" y="73"/>
                    <a:pt x="66" y="79"/>
                    <a:pt x="39" y="73"/>
                  </a:cubicBezTo>
                  <a:cubicBezTo>
                    <a:pt x="39" y="73"/>
                    <a:pt x="16" y="68"/>
                    <a:pt x="0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Freeform 7"/>
            <p:cNvSpPr>
              <a:spLocks/>
            </p:cNvSpPr>
            <p:nvPr/>
          </p:nvSpPr>
          <p:spPr bwMode="auto">
            <a:xfrm>
              <a:off x="-895349" y="1487492"/>
              <a:ext cx="153987" cy="219076"/>
            </a:xfrm>
            <a:custGeom>
              <a:avLst/>
              <a:gdLst>
                <a:gd name="T0" fmla="*/ 0 w 95"/>
                <a:gd name="T1" fmla="*/ 130 h 134"/>
                <a:gd name="T2" fmla="*/ 92 w 95"/>
                <a:gd name="T3" fmla="*/ 64 h 134"/>
                <a:gd name="T4" fmla="*/ 95 w 95"/>
                <a:gd name="T5" fmla="*/ 43 h 134"/>
                <a:gd name="T6" fmla="*/ 62 w 95"/>
                <a:gd name="T7" fmla="*/ 0 h 134"/>
                <a:gd name="T8" fmla="*/ 70 w 95"/>
                <a:gd name="T9" fmla="*/ 62 h 134"/>
                <a:gd name="T10" fmla="*/ 8 w 95"/>
                <a:gd name="T11" fmla="*/ 128 h 134"/>
                <a:gd name="T12" fmla="*/ 0 w 95"/>
                <a:gd name="T13" fmla="*/ 13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134">
                  <a:moveTo>
                    <a:pt x="0" y="130"/>
                  </a:moveTo>
                  <a:cubicBezTo>
                    <a:pt x="42" y="134"/>
                    <a:pt x="82" y="103"/>
                    <a:pt x="92" y="64"/>
                  </a:cubicBezTo>
                  <a:cubicBezTo>
                    <a:pt x="92" y="64"/>
                    <a:pt x="95" y="52"/>
                    <a:pt x="95" y="43"/>
                  </a:cubicBezTo>
                  <a:cubicBezTo>
                    <a:pt x="95" y="43"/>
                    <a:pt x="86" y="19"/>
                    <a:pt x="62" y="0"/>
                  </a:cubicBezTo>
                  <a:cubicBezTo>
                    <a:pt x="71" y="18"/>
                    <a:pt x="74" y="40"/>
                    <a:pt x="70" y="62"/>
                  </a:cubicBezTo>
                  <a:cubicBezTo>
                    <a:pt x="62" y="94"/>
                    <a:pt x="38" y="119"/>
                    <a:pt x="8" y="128"/>
                  </a:cubicBezTo>
                  <a:cubicBezTo>
                    <a:pt x="5" y="129"/>
                    <a:pt x="2" y="130"/>
                    <a:pt x="0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3" name="Freeform 8"/>
            <p:cNvSpPr>
              <a:spLocks/>
            </p:cNvSpPr>
            <p:nvPr/>
          </p:nvSpPr>
          <p:spPr bwMode="auto">
            <a:xfrm>
              <a:off x="-460375" y="1522416"/>
              <a:ext cx="30164" cy="131763"/>
            </a:xfrm>
            <a:custGeom>
              <a:avLst/>
              <a:gdLst>
                <a:gd name="T0" fmla="*/ 19 w 19"/>
                <a:gd name="T1" fmla="*/ 0 h 83"/>
                <a:gd name="T2" fmla="*/ 19 w 19"/>
                <a:gd name="T3" fmla="*/ 83 h 83"/>
                <a:gd name="T4" fmla="*/ 0 w 19"/>
                <a:gd name="T5" fmla="*/ 83 h 83"/>
                <a:gd name="T6" fmla="*/ 0 w 19"/>
                <a:gd name="T7" fmla="*/ 0 h 83"/>
                <a:gd name="T8" fmla="*/ 19 w 19"/>
                <a:gd name="T9" fmla="*/ 0 h 83"/>
                <a:gd name="T10" fmla="*/ 19 w 19"/>
                <a:gd name="T11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83">
                  <a:moveTo>
                    <a:pt x="19" y="0"/>
                  </a:moveTo>
                  <a:lnTo>
                    <a:pt x="19" y="83"/>
                  </a:lnTo>
                  <a:lnTo>
                    <a:pt x="0" y="83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9"/>
            <p:cNvSpPr>
              <a:spLocks/>
            </p:cNvSpPr>
            <p:nvPr/>
          </p:nvSpPr>
          <p:spPr bwMode="auto">
            <a:xfrm>
              <a:off x="523875" y="1522416"/>
              <a:ext cx="28575" cy="220662"/>
            </a:xfrm>
            <a:custGeom>
              <a:avLst/>
              <a:gdLst>
                <a:gd name="T0" fmla="*/ 18 w 18"/>
                <a:gd name="T1" fmla="*/ 0 h 139"/>
                <a:gd name="T2" fmla="*/ 18 w 18"/>
                <a:gd name="T3" fmla="*/ 139 h 139"/>
                <a:gd name="T4" fmla="*/ 0 w 18"/>
                <a:gd name="T5" fmla="*/ 139 h 139"/>
                <a:gd name="T6" fmla="*/ 0 w 18"/>
                <a:gd name="T7" fmla="*/ 0 h 139"/>
                <a:gd name="T8" fmla="*/ 18 w 18"/>
                <a:gd name="T9" fmla="*/ 0 h 139"/>
                <a:gd name="T10" fmla="*/ 18 w 18"/>
                <a:gd name="T11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" h="139">
                  <a:moveTo>
                    <a:pt x="18" y="0"/>
                  </a:moveTo>
                  <a:lnTo>
                    <a:pt x="18" y="139"/>
                  </a:lnTo>
                  <a:lnTo>
                    <a:pt x="0" y="13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" name="Freeform 10"/>
            <p:cNvSpPr>
              <a:spLocks/>
            </p:cNvSpPr>
            <p:nvPr/>
          </p:nvSpPr>
          <p:spPr bwMode="auto">
            <a:xfrm>
              <a:off x="-263524" y="1522416"/>
              <a:ext cx="73025" cy="131763"/>
            </a:xfrm>
            <a:custGeom>
              <a:avLst/>
              <a:gdLst>
                <a:gd name="T0" fmla="*/ 28 w 46"/>
                <a:gd name="T1" fmla="*/ 0 h 83"/>
                <a:gd name="T2" fmla="*/ 28 w 46"/>
                <a:gd name="T3" fmla="*/ 26 h 83"/>
                <a:gd name="T4" fmla="*/ 0 w 46"/>
                <a:gd name="T5" fmla="*/ 26 h 83"/>
                <a:gd name="T6" fmla="*/ 0 w 46"/>
                <a:gd name="T7" fmla="*/ 43 h 83"/>
                <a:gd name="T8" fmla="*/ 28 w 46"/>
                <a:gd name="T9" fmla="*/ 43 h 83"/>
                <a:gd name="T10" fmla="*/ 28 w 46"/>
                <a:gd name="T11" fmla="*/ 83 h 83"/>
                <a:gd name="T12" fmla="*/ 46 w 46"/>
                <a:gd name="T13" fmla="*/ 83 h 83"/>
                <a:gd name="T14" fmla="*/ 46 w 46"/>
                <a:gd name="T15" fmla="*/ 0 h 83"/>
                <a:gd name="T16" fmla="*/ 28 w 46"/>
                <a:gd name="T17" fmla="*/ 0 h 83"/>
                <a:gd name="T18" fmla="*/ 28 w 46"/>
                <a:gd name="T1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83">
                  <a:moveTo>
                    <a:pt x="28" y="0"/>
                  </a:moveTo>
                  <a:lnTo>
                    <a:pt x="28" y="26"/>
                  </a:lnTo>
                  <a:lnTo>
                    <a:pt x="0" y="26"/>
                  </a:lnTo>
                  <a:lnTo>
                    <a:pt x="0" y="43"/>
                  </a:lnTo>
                  <a:lnTo>
                    <a:pt x="28" y="43"/>
                  </a:lnTo>
                  <a:lnTo>
                    <a:pt x="28" y="83"/>
                  </a:lnTo>
                  <a:lnTo>
                    <a:pt x="46" y="83"/>
                  </a:lnTo>
                  <a:lnTo>
                    <a:pt x="46" y="0"/>
                  </a:lnTo>
                  <a:lnTo>
                    <a:pt x="28" y="0"/>
                  </a:lnTo>
                  <a:lnTo>
                    <a:pt x="2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-400050" y="1514479"/>
              <a:ext cx="134938" cy="127000"/>
            </a:xfrm>
            <a:custGeom>
              <a:avLst/>
              <a:gdLst>
                <a:gd name="T0" fmla="*/ 85 w 85"/>
                <a:gd name="T1" fmla="*/ 80 h 80"/>
                <a:gd name="T2" fmla="*/ 54 w 85"/>
                <a:gd name="T3" fmla="*/ 27 h 80"/>
                <a:gd name="T4" fmla="*/ 80 w 85"/>
                <a:gd name="T5" fmla="*/ 27 h 80"/>
                <a:gd name="T6" fmla="*/ 80 w 85"/>
                <a:gd name="T7" fmla="*/ 12 h 80"/>
                <a:gd name="T8" fmla="*/ 52 w 85"/>
                <a:gd name="T9" fmla="*/ 12 h 80"/>
                <a:gd name="T10" fmla="*/ 52 w 85"/>
                <a:gd name="T11" fmla="*/ 0 h 80"/>
                <a:gd name="T12" fmla="*/ 33 w 85"/>
                <a:gd name="T13" fmla="*/ 0 h 80"/>
                <a:gd name="T14" fmla="*/ 33 w 85"/>
                <a:gd name="T15" fmla="*/ 12 h 80"/>
                <a:gd name="T16" fmla="*/ 5 w 85"/>
                <a:gd name="T17" fmla="*/ 12 h 80"/>
                <a:gd name="T18" fmla="*/ 5 w 85"/>
                <a:gd name="T19" fmla="*/ 27 h 80"/>
                <a:gd name="T20" fmla="*/ 31 w 85"/>
                <a:gd name="T21" fmla="*/ 27 h 80"/>
                <a:gd name="T22" fmla="*/ 0 w 85"/>
                <a:gd name="T23" fmla="*/ 80 h 80"/>
                <a:gd name="T24" fmla="*/ 21 w 85"/>
                <a:gd name="T25" fmla="*/ 80 h 80"/>
                <a:gd name="T26" fmla="*/ 42 w 85"/>
                <a:gd name="T27" fmla="*/ 43 h 80"/>
                <a:gd name="T28" fmla="*/ 65 w 85"/>
                <a:gd name="T29" fmla="*/ 80 h 80"/>
                <a:gd name="T30" fmla="*/ 85 w 85"/>
                <a:gd name="T31" fmla="*/ 80 h 80"/>
                <a:gd name="T32" fmla="*/ 85 w 85"/>
                <a:gd name="T33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5" h="80">
                  <a:moveTo>
                    <a:pt x="85" y="80"/>
                  </a:moveTo>
                  <a:lnTo>
                    <a:pt x="54" y="27"/>
                  </a:lnTo>
                  <a:lnTo>
                    <a:pt x="80" y="27"/>
                  </a:lnTo>
                  <a:lnTo>
                    <a:pt x="80" y="12"/>
                  </a:lnTo>
                  <a:lnTo>
                    <a:pt x="52" y="12"/>
                  </a:lnTo>
                  <a:lnTo>
                    <a:pt x="52" y="0"/>
                  </a:lnTo>
                  <a:lnTo>
                    <a:pt x="33" y="0"/>
                  </a:lnTo>
                  <a:lnTo>
                    <a:pt x="33" y="12"/>
                  </a:lnTo>
                  <a:lnTo>
                    <a:pt x="5" y="12"/>
                  </a:lnTo>
                  <a:lnTo>
                    <a:pt x="5" y="27"/>
                  </a:lnTo>
                  <a:lnTo>
                    <a:pt x="31" y="27"/>
                  </a:lnTo>
                  <a:lnTo>
                    <a:pt x="0" y="80"/>
                  </a:lnTo>
                  <a:lnTo>
                    <a:pt x="21" y="80"/>
                  </a:lnTo>
                  <a:lnTo>
                    <a:pt x="42" y="43"/>
                  </a:lnTo>
                  <a:lnTo>
                    <a:pt x="65" y="80"/>
                  </a:lnTo>
                  <a:lnTo>
                    <a:pt x="85" y="80"/>
                  </a:lnTo>
                  <a:lnTo>
                    <a:pt x="85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325437" y="1530354"/>
              <a:ext cx="184150" cy="147637"/>
            </a:xfrm>
            <a:custGeom>
              <a:avLst/>
              <a:gdLst>
                <a:gd name="T0" fmla="*/ 116 w 116"/>
                <a:gd name="T1" fmla="*/ 93 h 93"/>
                <a:gd name="T2" fmla="*/ 68 w 116"/>
                <a:gd name="T3" fmla="*/ 0 h 93"/>
                <a:gd name="T4" fmla="*/ 68 w 116"/>
                <a:gd name="T5" fmla="*/ 0 h 93"/>
                <a:gd name="T6" fmla="*/ 48 w 116"/>
                <a:gd name="T7" fmla="*/ 0 h 93"/>
                <a:gd name="T8" fmla="*/ 48 w 116"/>
                <a:gd name="T9" fmla="*/ 0 h 93"/>
                <a:gd name="T10" fmla="*/ 0 w 116"/>
                <a:gd name="T11" fmla="*/ 93 h 93"/>
                <a:gd name="T12" fmla="*/ 20 w 116"/>
                <a:gd name="T13" fmla="*/ 93 h 93"/>
                <a:gd name="T14" fmla="*/ 58 w 116"/>
                <a:gd name="T15" fmla="*/ 20 h 93"/>
                <a:gd name="T16" fmla="*/ 96 w 116"/>
                <a:gd name="T17" fmla="*/ 93 h 93"/>
                <a:gd name="T18" fmla="*/ 116 w 116"/>
                <a:gd name="T19" fmla="*/ 93 h 93"/>
                <a:gd name="T20" fmla="*/ 116 w 116"/>
                <a:gd name="T21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6" h="93">
                  <a:moveTo>
                    <a:pt x="116" y="93"/>
                  </a:moveTo>
                  <a:lnTo>
                    <a:pt x="68" y="0"/>
                  </a:lnTo>
                  <a:lnTo>
                    <a:pt x="6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0" y="93"/>
                  </a:lnTo>
                  <a:lnTo>
                    <a:pt x="20" y="93"/>
                  </a:lnTo>
                  <a:lnTo>
                    <a:pt x="58" y="20"/>
                  </a:lnTo>
                  <a:lnTo>
                    <a:pt x="96" y="93"/>
                  </a:lnTo>
                  <a:lnTo>
                    <a:pt x="116" y="93"/>
                  </a:lnTo>
                  <a:lnTo>
                    <a:pt x="116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Freeform 13"/>
            <p:cNvSpPr>
              <a:spLocks/>
            </p:cNvSpPr>
            <p:nvPr/>
          </p:nvSpPr>
          <p:spPr bwMode="auto">
            <a:xfrm>
              <a:off x="109538" y="1660530"/>
              <a:ext cx="198438" cy="82550"/>
            </a:xfrm>
            <a:custGeom>
              <a:avLst/>
              <a:gdLst>
                <a:gd name="T0" fmla="*/ 0 w 125"/>
                <a:gd name="T1" fmla="*/ 0 h 52"/>
                <a:gd name="T2" fmla="*/ 0 w 125"/>
                <a:gd name="T3" fmla="*/ 17 h 52"/>
                <a:gd name="T4" fmla="*/ 105 w 125"/>
                <a:gd name="T5" fmla="*/ 17 h 52"/>
                <a:gd name="T6" fmla="*/ 105 w 125"/>
                <a:gd name="T7" fmla="*/ 52 h 52"/>
                <a:gd name="T8" fmla="*/ 125 w 125"/>
                <a:gd name="T9" fmla="*/ 52 h 52"/>
                <a:gd name="T10" fmla="*/ 125 w 125"/>
                <a:gd name="T11" fmla="*/ 0 h 52"/>
                <a:gd name="T12" fmla="*/ 0 w 125"/>
                <a:gd name="T13" fmla="*/ 0 h 52"/>
                <a:gd name="T14" fmla="*/ 0 w 125"/>
                <a:gd name="T15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5" h="52">
                  <a:moveTo>
                    <a:pt x="0" y="0"/>
                  </a:moveTo>
                  <a:lnTo>
                    <a:pt x="0" y="17"/>
                  </a:lnTo>
                  <a:lnTo>
                    <a:pt x="105" y="17"/>
                  </a:lnTo>
                  <a:lnTo>
                    <a:pt x="105" y="52"/>
                  </a:lnTo>
                  <a:lnTo>
                    <a:pt x="125" y="52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4"/>
            <p:cNvSpPr>
              <a:spLocks/>
            </p:cNvSpPr>
            <p:nvPr/>
          </p:nvSpPr>
          <p:spPr bwMode="auto">
            <a:xfrm>
              <a:off x="-619124" y="1665293"/>
              <a:ext cx="190500" cy="73025"/>
            </a:xfrm>
            <a:custGeom>
              <a:avLst/>
              <a:gdLst>
                <a:gd name="T0" fmla="*/ 19 w 120"/>
                <a:gd name="T1" fmla="*/ 0 h 46"/>
                <a:gd name="T2" fmla="*/ 0 w 120"/>
                <a:gd name="T3" fmla="*/ 0 h 46"/>
                <a:gd name="T4" fmla="*/ 0 w 120"/>
                <a:gd name="T5" fmla="*/ 46 h 46"/>
                <a:gd name="T6" fmla="*/ 120 w 120"/>
                <a:gd name="T7" fmla="*/ 46 h 46"/>
                <a:gd name="T8" fmla="*/ 120 w 120"/>
                <a:gd name="T9" fmla="*/ 29 h 46"/>
                <a:gd name="T10" fmla="*/ 19 w 120"/>
                <a:gd name="T11" fmla="*/ 29 h 46"/>
                <a:gd name="T12" fmla="*/ 19 w 120"/>
                <a:gd name="T13" fmla="*/ 0 h 46"/>
                <a:gd name="T14" fmla="*/ 19 w 120"/>
                <a:gd name="T15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46">
                  <a:moveTo>
                    <a:pt x="19" y="0"/>
                  </a:moveTo>
                  <a:lnTo>
                    <a:pt x="0" y="0"/>
                  </a:lnTo>
                  <a:lnTo>
                    <a:pt x="0" y="46"/>
                  </a:lnTo>
                  <a:lnTo>
                    <a:pt x="120" y="46"/>
                  </a:lnTo>
                  <a:lnTo>
                    <a:pt x="120" y="29"/>
                  </a:lnTo>
                  <a:lnTo>
                    <a:pt x="19" y="29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0" name="Freeform 15"/>
            <p:cNvSpPr>
              <a:spLocks/>
            </p:cNvSpPr>
            <p:nvPr/>
          </p:nvSpPr>
          <p:spPr bwMode="auto">
            <a:xfrm>
              <a:off x="-385762" y="1665293"/>
              <a:ext cx="193675" cy="73025"/>
            </a:xfrm>
            <a:custGeom>
              <a:avLst/>
              <a:gdLst>
                <a:gd name="T0" fmla="*/ 122 w 122"/>
                <a:gd name="T1" fmla="*/ 29 h 46"/>
                <a:gd name="T2" fmla="*/ 19 w 122"/>
                <a:gd name="T3" fmla="*/ 29 h 46"/>
                <a:gd name="T4" fmla="*/ 19 w 122"/>
                <a:gd name="T5" fmla="*/ 0 h 46"/>
                <a:gd name="T6" fmla="*/ 0 w 122"/>
                <a:gd name="T7" fmla="*/ 0 h 46"/>
                <a:gd name="T8" fmla="*/ 0 w 122"/>
                <a:gd name="T9" fmla="*/ 46 h 46"/>
                <a:gd name="T10" fmla="*/ 122 w 122"/>
                <a:gd name="T11" fmla="*/ 46 h 46"/>
                <a:gd name="T12" fmla="*/ 122 w 122"/>
                <a:gd name="T13" fmla="*/ 29 h 46"/>
                <a:gd name="T14" fmla="*/ 122 w 122"/>
                <a:gd name="T15" fmla="*/ 2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46">
                  <a:moveTo>
                    <a:pt x="122" y="29"/>
                  </a:moveTo>
                  <a:lnTo>
                    <a:pt x="19" y="29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6"/>
                  </a:lnTo>
                  <a:lnTo>
                    <a:pt x="122" y="46"/>
                  </a:lnTo>
                  <a:lnTo>
                    <a:pt x="122" y="29"/>
                  </a:lnTo>
                  <a:lnTo>
                    <a:pt x="122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1" name="Freeform 16"/>
            <p:cNvSpPr>
              <a:spLocks/>
            </p:cNvSpPr>
            <p:nvPr/>
          </p:nvSpPr>
          <p:spPr bwMode="auto">
            <a:xfrm>
              <a:off x="231774" y="1524005"/>
              <a:ext cx="76200" cy="125413"/>
            </a:xfrm>
            <a:custGeom>
              <a:avLst/>
              <a:gdLst>
                <a:gd name="T0" fmla="*/ 0 w 48"/>
                <a:gd name="T1" fmla="*/ 0 h 79"/>
                <a:gd name="T2" fmla="*/ 0 w 48"/>
                <a:gd name="T3" fmla="*/ 16 h 79"/>
                <a:gd name="T4" fmla="*/ 28 w 48"/>
                <a:gd name="T5" fmla="*/ 16 h 79"/>
                <a:gd name="T6" fmla="*/ 28 w 48"/>
                <a:gd name="T7" fmla="*/ 43 h 79"/>
                <a:gd name="T8" fmla="*/ 0 w 48"/>
                <a:gd name="T9" fmla="*/ 43 h 79"/>
                <a:gd name="T10" fmla="*/ 0 w 48"/>
                <a:gd name="T11" fmla="*/ 59 h 79"/>
                <a:gd name="T12" fmla="*/ 28 w 48"/>
                <a:gd name="T13" fmla="*/ 59 h 79"/>
                <a:gd name="T14" fmla="*/ 28 w 48"/>
                <a:gd name="T15" fmla="*/ 79 h 79"/>
                <a:gd name="T16" fmla="*/ 48 w 48"/>
                <a:gd name="T17" fmla="*/ 79 h 79"/>
                <a:gd name="T18" fmla="*/ 48 w 48"/>
                <a:gd name="T19" fmla="*/ 0 h 79"/>
                <a:gd name="T20" fmla="*/ 0 w 48"/>
                <a:gd name="T21" fmla="*/ 0 h 79"/>
                <a:gd name="T22" fmla="*/ 0 w 48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" h="79">
                  <a:moveTo>
                    <a:pt x="0" y="0"/>
                  </a:moveTo>
                  <a:lnTo>
                    <a:pt x="0" y="16"/>
                  </a:lnTo>
                  <a:lnTo>
                    <a:pt x="28" y="16"/>
                  </a:lnTo>
                  <a:lnTo>
                    <a:pt x="28" y="43"/>
                  </a:lnTo>
                  <a:lnTo>
                    <a:pt x="0" y="43"/>
                  </a:lnTo>
                  <a:lnTo>
                    <a:pt x="0" y="59"/>
                  </a:lnTo>
                  <a:lnTo>
                    <a:pt x="28" y="59"/>
                  </a:lnTo>
                  <a:lnTo>
                    <a:pt x="28" y="79"/>
                  </a:lnTo>
                  <a:lnTo>
                    <a:pt x="48" y="79"/>
                  </a:lnTo>
                  <a:lnTo>
                    <a:pt x="48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Freeform 17"/>
            <p:cNvSpPr>
              <a:spLocks/>
            </p:cNvSpPr>
            <p:nvPr/>
          </p:nvSpPr>
          <p:spPr bwMode="auto">
            <a:xfrm>
              <a:off x="22225" y="1524005"/>
              <a:ext cx="50800" cy="123826"/>
            </a:xfrm>
            <a:custGeom>
              <a:avLst/>
              <a:gdLst>
                <a:gd name="T0" fmla="*/ 0 w 32"/>
                <a:gd name="T1" fmla="*/ 0 h 78"/>
                <a:gd name="T2" fmla="*/ 0 w 32"/>
                <a:gd name="T3" fmla="*/ 78 h 78"/>
                <a:gd name="T4" fmla="*/ 18 w 32"/>
                <a:gd name="T5" fmla="*/ 78 h 78"/>
                <a:gd name="T6" fmla="*/ 18 w 32"/>
                <a:gd name="T7" fmla="*/ 16 h 78"/>
                <a:gd name="T8" fmla="*/ 32 w 32"/>
                <a:gd name="T9" fmla="*/ 16 h 78"/>
                <a:gd name="T10" fmla="*/ 32 w 32"/>
                <a:gd name="T11" fmla="*/ 0 h 78"/>
                <a:gd name="T12" fmla="*/ 0 w 32"/>
                <a:gd name="T13" fmla="*/ 0 h 78"/>
                <a:gd name="T14" fmla="*/ 0 w 32"/>
                <a:gd name="T15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78">
                  <a:moveTo>
                    <a:pt x="0" y="0"/>
                  </a:moveTo>
                  <a:lnTo>
                    <a:pt x="0" y="78"/>
                  </a:lnTo>
                  <a:lnTo>
                    <a:pt x="18" y="78"/>
                  </a:lnTo>
                  <a:lnTo>
                    <a:pt x="18" y="16"/>
                  </a:lnTo>
                  <a:lnTo>
                    <a:pt x="32" y="16"/>
                  </a:lnTo>
                  <a:lnTo>
                    <a:pt x="3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auto">
            <a:xfrm>
              <a:off x="-160337" y="1525592"/>
              <a:ext cx="149225" cy="109537"/>
            </a:xfrm>
            <a:custGeom>
              <a:avLst/>
              <a:gdLst>
                <a:gd name="T0" fmla="*/ 4 w 94"/>
                <a:gd name="T1" fmla="*/ 17 h 69"/>
                <a:gd name="T2" fmla="*/ 76 w 94"/>
                <a:gd name="T3" fmla="*/ 17 h 69"/>
                <a:gd name="T4" fmla="*/ 76 w 94"/>
                <a:gd name="T5" fmla="*/ 53 h 69"/>
                <a:gd name="T6" fmla="*/ 45 w 94"/>
                <a:gd name="T7" fmla="*/ 53 h 69"/>
                <a:gd name="T8" fmla="*/ 45 w 94"/>
                <a:gd name="T9" fmla="*/ 29 h 69"/>
                <a:gd name="T10" fmla="*/ 27 w 94"/>
                <a:gd name="T11" fmla="*/ 29 h 69"/>
                <a:gd name="T12" fmla="*/ 27 w 94"/>
                <a:gd name="T13" fmla="*/ 53 h 69"/>
                <a:gd name="T14" fmla="*/ 0 w 94"/>
                <a:gd name="T15" fmla="*/ 53 h 69"/>
                <a:gd name="T16" fmla="*/ 0 w 94"/>
                <a:gd name="T17" fmla="*/ 69 h 69"/>
                <a:gd name="T18" fmla="*/ 94 w 94"/>
                <a:gd name="T19" fmla="*/ 69 h 69"/>
                <a:gd name="T20" fmla="*/ 94 w 94"/>
                <a:gd name="T21" fmla="*/ 0 h 69"/>
                <a:gd name="T22" fmla="*/ 4 w 94"/>
                <a:gd name="T23" fmla="*/ 0 h 69"/>
                <a:gd name="T24" fmla="*/ 4 w 94"/>
                <a:gd name="T25" fmla="*/ 17 h 69"/>
                <a:gd name="T26" fmla="*/ 4 w 94"/>
                <a:gd name="T27" fmla="*/ 1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4" h="69">
                  <a:moveTo>
                    <a:pt x="4" y="17"/>
                  </a:moveTo>
                  <a:lnTo>
                    <a:pt x="76" y="17"/>
                  </a:lnTo>
                  <a:lnTo>
                    <a:pt x="76" y="53"/>
                  </a:lnTo>
                  <a:lnTo>
                    <a:pt x="45" y="53"/>
                  </a:lnTo>
                  <a:lnTo>
                    <a:pt x="45" y="29"/>
                  </a:lnTo>
                  <a:lnTo>
                    <a:pt x="27" y="29"/>
                  </a:lnTo>
                  <a:lnTo>
                    <a:pt x="27" y="53"/>
                  </a:lnTo>
                  <a:lnTo>
                    <a:pt x="0" y="53"/>
                  </a:lnTo>
                  <a:lnTo>
                    <a:pt x="0" y="69"/>
                  </a:lnTo>
                  <a:lnTo>
                    <a:pt x="94" y="69"/>
                  </a:lnTo>
                  <a:lnTo>
                    <a:pt x="94" y="0"/>
                  </a:lnTo>
                  <a:lnTo>
                    <a:pt x="4" y="0"/>
                  </a:lnTo>
                  <a:lnTo>
                    <a:pt x="4" y="17"/>
                  </a:lnTo>
                  <a:lnTo>
                    <a:pt x="4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19"/>
            <p:cNvSpPr>
              <a:spLocks noEditPoints="1"/>
            </p:cNvSpPr>
            <p:nvPr/>
          </p:nvSpPr>
          <p:spPr bwMode="auto">
            <a:xfrm>
              <a:off x="-636587" y="1522417"/>
              <a:ext cx="123825" cy="127000"/>
            </a:xfrm>
            <a:custGeom>
              <a:avLst/>
              <a:gdLst>
                <a:gd name="T0" fmla="*/ 38 w 76"/>
                <a:gd name="T1" fmla="*/ 0 h 77"/>
                <a:gd name="T2" fmla="*/ 0 w 76"/>
                <a:gd name="T3" fmla="*/ 38 h 77"/>
                <a:gd name="T4" fmla="*/ 38 w 76"/>
                <a:gd name="T5" fmla="*/ 77 h 77"/>
                <a:gd name="T6" fmla="*/ 76 w 76"/>
                <a:gd name="T7" fmla="*/ 38 h 77"/>
                <a:gd name="T8" fmla="*/ 38 w 76"/>
                <a:gd name="T9" fmla="*/ 0 h 77"/>
                <a:gd name="T10" fmla="*/ 38 w 76"/>
                <a:gd name="T11" fmla="*/ 60 h 77"/>
                <a:gd name="T12" fmla="*/ 17 w 76"/>
                <a:gd name="T13" fmla="*/ 38 h 77"/>
                <a:gd name="T14" fmla="*/ 38 w 76"/>
                <a:gd name="T15" fmla="*/ 17 h 77"/>
                <a:gd name="T16" fmla="*/ 59 w 76"/>
                <a:gd name="T17" fmla="*/ 38 h 77"/>
                <a:gd name="T18" fmla="*/ 38 w 76"/>
                <a:gd name="T19" fmla="*/ 6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" h="77">
                  <a:moveTo>
                    <a:pt x="38" y="0"/>
                  </a:moveTo>
                  <a:cubicBezTo>
                    <a:pt x="17" y="0"/>
                    <a:pt x="0" y="17"/>
                    <a:pt x="0" y="38"/>
                  </a:cubicBezTo>
                  <a:cubicBezTo>
                    <a:pt x="0" y="59"/>
                    <a:pt x="17" y="77"/>
                    <a:pt x="38" y="77"/>
                  </a:cubicBezTo>
                  <a:cubicBezTo>
                    <a:pt x="59" y="77"/>
                    <a:pt x="76" y="59"/>
                    <a:pt x="76" y="38"/>
                  </a:cubicBezTo>
                  <a:cubicBezTo>
                    <a:pt x="76" y="17"/>
                    <a:pt x="59" y="0"/>
                    <a:pt x="38" y="0"/>
                  </a:cubicBezTo>
                  <a:close/>
                  <a:moveTo>
                    <a:pt x="38" y="60"/>
                  </a:moveTo>
                  <a:cubicBezTo>
                    <a:pt x="26" y="60"/>
                    <a:pt x="17" y="50"/>
                    <a:pt x="17" y="38"/>
                  </a:cubicBezTo>
                  <a:cubicBezTo>
                    <a:pt x="17" y="27"/>
                    <a:pt x="26" y="17"/>
                    <a:pt x="38" y="17"/>
                  </a:cubicBezTo>
                  <a:cubicBezTo>
                    <a:pt x="50" y="17"/>
                    <a:pt x="59" y="27"/>
                    <a:pt x="59" y="38"/>
                  </a:cubicBezTo>
                  <a:cubicBezTo>
                    <a:pt x="59" y="50"/>
                    <a:pt x="50" y="60"/>
                    <a:pt x="38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5" name="Freeform 20"/>
            <p:cNvSpPr>
              <a:spLocks noEditPoints="1"/>
            </p:cNvSpPr>
            <p:nvPr/>
          </p:nvSpPr>
          <p:spPr bwMode="auto">
            <a:xfrm>
              <a:off x="93663" y="1519244"/>
              <a:ext cx="125412" cy="127000"/>
            </a:xfrm>
            <a:custGeom>
              <a:avLst/>
              <a:gdLst>
                <a:gd name="T0" fmla="*/ 38 w 77"/>
                <a:gd name="T1" fmla="*/ 0 h 77"/>
                <a:gd name="T2" fmla="*/ 0 w 77"/>
                <a:gd name="T3" fmla="*/ 38 h 77"/>
                <a:gd name="T4" fmla="*/ 38 w 77"/>
                <a:gd name="T5" fmla="*/ 77 h 77"/>
                <a:gd name="T6" fmla="*/ 77 w 77"/>
                <a:gd name="T7" fmla="*/ 38 h 77"/>
                <a:gd name="T8" fmla="*/ 38 w 77"/>
                <a:gd name="T9" fmla="*/ 0 h 77"/>
                <a:gd name="T10" fmla="*/ 38 w 77"/>
                <a:gd name="T11" fmla="*/ 60 h 77"/>
                <a:gd name="T12" fmla="*/ 17 w 77"/>
                <a:gd name="T13" fmla="*/ 38 h 77"/>
                <a:gd name="T14" fmla="*/ 38 w 77"/>
                <a:gd name="T15" fmla="*/ 17 h 77"/>
                <a:gd name="T16" fmla="*/ 60 w 77"/>
                <a:gd name="T17" fmla="*/ 38 h 77"/>
                <a:gd name="T18" fmla="*/ 38 w 77"/>
                <a:gd name="T19" fmla="*/ 6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" h="77">
                  <a:moveTo>
                    <a:pt x="38" y="0"/>
                  </a:moveTo>
                  <a:cubicBezTo>
                    <a:pt x="17" y="0"/>
                    <a:pt x="0" y="17"/>
                    <a:pt x="0" y="38"/>
                  </a:cubicBezTo>
                  <a:cubicBezTo>
                    <a:pt x="0" y="60"/>
                    <a:pt x="17" y="77"/>
                    <a:pt x="38" y="77"/>
                  </a:cubicBezTo>
                  <a:cubicBezTo>
                    <a:pt x="60" y="77"/>
                    <a:pt x="77" y="60"/>
                    <a:pt x="77" y="38"/>
                  </a:cubicBezTo>
                  <a:cubicBezTo>
                    <a:pt x="77" y="17"/>
                    <a:pt x="60" y="0"/>
                    <a:pt x="38" y="0"/>
                  </a:cubicBezTo>
                  <a:close/>
                  <a:moveTo>
                    <a:pt x="38" y="60"/>
                  </a:moveTo>
                  <a:cubicBezTo>
                    <a:pt x="27" y="60"/>
                    <a:pt x="17" y="50"/>
                    <a:pt x="17" y="38"/>
                  </a:cubicBezTo>
                  <a:cubicBezTo>
                    <a:pt x="17" y="27"/>
                    <a:pt x="27" y="17"/>
                    <a:pt x="38" y="17"/>
                  </a:cubicBezTo>
                  <a:cubicBezTo>
                    <a:pt x="50" y="17"/>
                    <a:pt x="60" y="27"/>
                    <a:pt x="60" y="38"/>
                  </a:cubicBezTo>
                  <a:cubicBezTo>
                    <a:pt x="60" y="50"/>
                    <a:pt x="50" y="60"/>
                    <a:pt x="38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6" name="Freeform 21"/>
            <p:cNvSpPr>
              <a:spLocks noEditPoints="1"/>
            </p:cNvSpPr>
            <p:nvPr/>
          </p:nvSpPr>
          <p:spPr bwMode="auto">
            <a:xfrm>
              <a:off x="-61912" y="1619251"/>
              <a:ext cx="123825" cy="125413"/>
            </a:xfrm>
            <a:custGeom>
              <a:avLst/>
              <a:gdLst>
                <a:gd name="T0" fmla="*/ 38 w 77"/>
                <a:gd name="T1" fmla="*/ 0 h 76"/>
                <a:gd name="T2" fmla="*/ 0 w 77"/>
                <a:gd name="T3" fmla="*/ 38 h 76"/>
                <a:gd name="T4" fmla="*/ 38 w 77"/>
                <a:gd name="T5" fmla="*/ 76 h 76"/>
                <a:gd name="T6" fmla="*/ 77 w 77"/>
                <a:gd name="T7" fmla="*/ 38 h 76"/>
                <a:gd name="T8" fmla="*/ 38 w 77"/>
                <a:gd name="T9" fmla="*/ 0 h 76"/>
                <a:gd name="T10" fmla="*/ 38 w 77"/>
                <a:gd name="T11" fmla="*/ 59 h 76"/>
                <a:gd name="T12" fmla="*/ 17 w 77"/>
                <a:gd name="T13" fmla="*/ 38 h 76"/>
                <a:gd name="T14" fmla="*/ 38 w 77"/>
                <a:gd name="T15" fmla="*/ 16 h 76"/>
                <a:gd name="T16" fmla="*/ 60 w 77"/>
                <a:gd name="T17" fmla="*/ 38 h 76"/>
                <a:gd name="T18" fmla="*/ 38 w 77"/>
                <a:gd name="T19" fmla="*/ 5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7" h="76">
                  <a:moveTo>
                    <a:pt x="38" y="0"/>
                  </a:moveTo>
                  <a:cubicBezTo>
                    <a:pt x="17" y="0"/>
                    <a:pt x="0" y="17"/>
                    <a:pt x="0" y="38"/>
                  </a:cubicBezTo>
                  <a:cubicBezTo>
                    <a:pt x="0" y="59"/>
                    <a:pt x="17" y="76"/>
                    <a:pt x="38" y="76"/>
                  </a:cubicBezTo>
                  <a:cubicBezTo>
                    <a:pt x="60" y="76"/>
                    <a:pt x="77" y="59"/>
                    <a:pt x="77" y="38"/>
                  </a:cubicBezTo>
                  <a:cubicBezTo>
                    <a:pt x="77" y="17"/>
                    <a:pt x="60" y="0"/>
                    <a:pt x="38" y="0"/>
                  </a:cubicBezTo>
                  <a:close/>
                  <a:moveTo>
                    <a:pt x="38" y="59"/>
                  </a:moveTo>
                  <a:cubicBezTo>
                    <a:pt x="27" y="59"/>
                    <a:pt x="17" y="50"/>
                    <a:pt x="17" y="38"/>
                  </a:cubicBezTo>
                  <a:cubicBezTo>
                    <a:pt x="17" y="26"/>
                    <a:pt x="27" y="16"/>
                    <a:pt x="38" y="16"/>
                  </a:cubicBezTo>
                  <a:cubicBezTo>
                    <a:pt x="50" y="16"/>
                    <a:pt x="60" y="26"/>
                    <a:pt x="60" y="38"/>
                  </a:cubicBezTo>
                  <a:cubicBezTo>
                    <a:pt x="60" y="50"/>
                    <a:pt x="50" y="59"/>
                    <a:pt x="38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31558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 flipH="1">
            <a:off x="3584848" y="2276872"/>
            <a:ext cx="5904656" cy="418576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  <a:tabLst>
                <a:tab pos="1619250" algn="l"/>
                <a:tab pos="1885950" algn="l"/>
                <a:tab pos="5740400" algn="r"/>
              </a:tabLst>
            </a:pPr>
            <a:r>
              <a:rPr lang="en-US" altLang="ko-KR" sz="2400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Phase </a:t>
            </a:r>
            <a:r>
              <a:rPr lang="en-US" altLang="ko-KR" sz="3600" b="1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I.	</a:t>
            </a:r>
            <a:r>
              <a:rPr lang="ko-KR" altLang="en-US" sz="24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조사 개요</a:t>
            </a:r>
            <a:r>
              <a:rPr lang="en-US" altLang="ko-KR" sz="24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</a:t>
            </a:r>
            <a:br>
              <a:rPr lang="en-US" altLang="ko-KR" sz="24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en-US" altLang="ko-KR" sz="16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I.	</a:t>
            </a:r>
            <a:r>
              <a:rPr lang="ko-KR" altLang="en-US" sz="16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조사 배경 및 목적</a:t>
            </a:r>
            <a:r>
              <a:rPr lang="en-US" altLang="ko-KR" sz="16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04</a:t>
            </a:r>
            <a:br>
              <a:rPr lang="en-US" altLang="ko-KR" sz="16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en-US" altLang="ko-KR" sz="16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II.	</a:t>
            </a:r>
            <a:r>
              <a:rPr lang="ko-KR" altLang="en-US" sz="16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조사 설계 개요</a:t>
            </a:r>
            <a:r>
              <a:rPr lang="en-US" altLang="ko-KR" sz="16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05</a:t>
            </a:r>
            <a:br>
              <a:rPr lang="en-US" altLang="ko-KR" sz="16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en-US" altLang="ko-KR" sz="16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III.	</a:t>
            </a:r>
            <a:r>
              <a:rPr lang="ko-KR" altLang="en-US" sz="16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주요 조사 내용</a:t>
            </a:r>
            <a:r>
              <a:rPr lang="en-US" altLang="ko-KR" sz="1600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08</a:t>
            </a:r>
          </a:p>
          <a:p>
            <a:pPr lvl="0">
              <a:spcBef>
                <a:spcPts val="600"/>
              </a:spcBef>
              <a:spcAft>
                <a:spcPts val="600"/>
              </a:spcAft>
              <a:tabLst>
                <a:tab pos="1619250" algn="l"/>
                <a:tab pos="1885950" algn="l"/>
                <a:tab pos="5740400" algn="r"/>
              </a:tabLst>
            </a:pPr>
            <a:r>
              <a:rPr lang="en-US" altLang="ko-KR" sz="2400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Phase </a:t>
            </a:r>
            <a:r>
              <a:rPr lang="en-US" altLang="ko-KR" sz="3600" b="1" spc="-15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II.	</a:t>
            </a:r>
            <a:r>
              <a:rPr lang="ko-KR" altLang="en-US" sz="24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조사 결과 </a:t>
            </a:r>
            <a:r>
              <a:rPr lang="ko-KR" altLang="en-US" sz="24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요약</a:t>
            </a:r>
            <a:r>
              <a:rPr lang="en-US" altLang="ko-KR" sz="24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/>
            </a:r>
            <a:br>
              <a:rPr lang="en-US" altLang="ko-KR" sz="24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en-US" altLang="ko-KR" sz="17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</a:t>
            </a:r>
            <a:r>
              <a:rPr lang="ko-KR" altLang="en-US" sz="17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정량 </a:t>
            </a:r>
            <a:r>
              <a:rPr lang="ko-KR" altLang="en-US" sz="17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전화조사 결과 요약</a:t>
            </a:r>
            <a:r>
              <a:rPr lang="en-US" altLang="ko-KR" sz="17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</a:t>
            </a:r>
            <a:r>
              <a:rPr lang="en-US" altLang="ko-KR" sz="17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09</a:t>
            </a:r>
            <a:br>
              <a:rPr lang="en-US" altLang="ko-KR" sz="1700" b="1" spc="-15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en-US" altLang="ko-KR" sz="1400" spc="-15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I. </a:t>
            </a:r>
            <a:r>
              <a:rPr lang="en-US" altLang="ko-KR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‘</a:t>
            </a:r>
            <a:r>
              <a:rPr lang="ko-KR" altLang="en-US" sz="1400" spc="-15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시정 운영’ 전반 평가 요약</a:t>
            </a:r>
            <a:r>
              <a:rPr lang="en-US" altLang="ko-KR" sz="1400" spc="-15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</a:t>
            </a:r>
            <a:r>
              <a:rPr lang="en-US" altLang="ko-KR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10</a:t>
            </a:r>
            <a:br>
              <a:rPr lang="en-US" altLang="ko-KR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en-US" altLang="ko-KR" sz="1400" spc="-15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II</a:t>
            </a:r>
            <a:r>
              <a:rPr lang="en-US" altLang="ko-KR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.	‘</a:t>
            </a:r>
            <a:r>
              <a:rPr lang="ko-KR" altLang="en-US" sz="1400" spc="-15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시정 소통’ 전반 평가 </a:t>
            </a:r>
            <a:r>
              <a:rPr lang="ko-KR" altLang="en-US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요약</a:t>
            </a:r>
            <a:r>
              <a:rPr lang="en-US" altLang="ko-KR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16</a:t>
            </a:r>
            <a:br>
              <a:rPr lang="en-US" altLang="ko-KR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en-US" altLang="ko-KR" sz="1400" spc="-15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</a:t>
            </a:r>
            <a:r>
              <a:rPr lang="en-US" altLang="ko-KR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III.</a:t>
            </a:r>
            <a:r>
              <a:rPr lang="en-US" altLang="ko-KR" sz="1400" spc="-15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</a:t>
            </a:r>
            <a:r>
              <a:rPr lang="ko-KR" altLang="en-US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시기별 </a:t>
            </a:r>
            <a:r>
              <a:rPr lang="ko-KR" altLang="en-US" sz="1400" spc="-15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이슈 평가 </a:t>
            </a:r>
            <a:r>
              <a:rPr lang="ko-KR" altLang="en-US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요약</a:t>
            </a:r>
            <a:r>
              <a:rPr lang="en-US" altLang="ko-KR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20</a:t>
            </a:r>
            <a:r>
              <a:rPr lang="en-US" altLang="ko-KR" sz="1400" spc="-15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/>
            </a:r>
            <a:br>
              <a:rPr lang="en-US" altLang="ko-KR" sz="1400" spc="-15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en-US" altLang="ko-KR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IV.	</a:t>
            </a:r>
            <a:r>
              <a:rPr lang="ko-KR" altLang="en-US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인천시 </a:t>
            </a:r>
            <a:r>
              <a:rPr lang="ko-KR" altLang="en-US" sz="1400" spc="-15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정주 여건 및 소속감 평가 </a:t>
            </a:r>
            <a:r>
              <a:rPr lang="ko-KR" altLang="en-US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요약</a:t>
            </a:r>
            <a:r>
              <a:rPr lang="en-US" altLang="ko-KR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35</a:t>
            </a:r>
          </a:p>
          <a:p>
            <a:pPr lvl="0">
              <a:spcBef>
                <a:spcPts val="600"/>
              </a:spcBef>
              <a:spcAft>
                <a:spcPts val="600"/>
              </a:spcAft>
              <a:tabLst>
                <a:tab pos="1619250" algn="l"/>
                <a:tab pos="1885950" algn="l"/>
                <a:tab pos="5740400" algn="r"/>
              </a:tabLst>
            </a:pPr>
            <a:r>
              <a:rPr lang="en-US" altLang="ko-KR" sz="1700" b="1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</a:t>
            </a:r>
            <a:r>
              <a:rPr lang="ko-KR" altLang="en-US" sz="1700" b="1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정성 </a:t>
            </a:r>
            <a:r>
              <a:rPr lang="ko-KR" altLang="en-US" sz="1700" b="1" spc="-150" dirty="0" err="1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심층인터뷰</a:t>
            </a:r>
            <a:r>
              <a:rPr lang="ko-KR" altLang="en-US" sz="1700" b="1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결과 요약</a:t>
            </a:r>
            <a:r>
              <a:rPr lang="en-US" altLang="ko-KR" sz="1700" b="1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36</a:t>
            </a:r>
            <a:br>
              <a:rPr lang="en-US" altLang="ko-KR" sz="1700" b="1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en-US" altLang="ko-KR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I.</a:t>
            </a:r>
            <a:r>
              <a:rPr lang="en-US" altLang="ko-KR" sz="1400" spc="-15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</a:t>
            </a:r>
            <a:r>
              <a:rPr lang="ko-KR" altLang="en-US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‘</a:t>
            </a:r>
            <a:r>
              <a:rPr lang="ko-KR" altLang="en-US" sz="1400" spc="-150" dirty="0" err="1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굿모닝인천’에</a:t>
            </a:r>
            <a:r>
              <a:rPr lang="ko-KR" altLang="en-US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대한 인식 및 발전 방향 요약</a:t>
            </a:r>
            <a:r>
              <a:rPr lang="en-US" altLang="ko-KR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37</a:t>
            </a:r>
            <a:br>
              <a:rPr lang="en-US" altLang="ko-KR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en-US" altLang="ko-KR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II.</a:t>
            </a:r>
            <a:r>
              <a:rPr lang="en-US" altLang="ko-KR" sz="1400" spc="-15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</a:t>
            </a:r>
            <a:r>
              <a:rPr lang="ko-KR" altLang="en-US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인터넷신문 ‘</a:t>
            </a:r>
            <a:r>
              <a:rPr lang="en-US" altLang="ko-KR" sz="1400" spc="-150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i</a:t>
            </a:r>
            <a:r>
              <a:rPr lang="en-US" altLang="ko-KR" sz="1400" spc="-15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-View’</a:t>
            </a:r>
            <a:r>
              <a:rPr lang="ko-KR" altLang="en-US" sz="1400" spc="-15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에 대한 인식 및 </a:t>
            </a:r>
            <a:r>
              <a:rPr lang="ko-KR" altLang="en-US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발전 방향 요약</a:t>
            </a:r>
            <a:r>
              <a:rPr lang="en-US" altLang="ko-KR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42</a:t>
            </a:r>
            <a:br>
              <a:rPr lang="en-US" altLang="ko-KR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en-US" altLang="ko-KR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III.</a:t>
            </a:r>
            <a:r>
              <a:rPr lang="en-US" altLang="ko-KR" sz="1400" spc="-15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</a:t>
            </a:r>
            <a:r>
              <a:rPr lang="ko-KR" altLang="en-US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인천시 ‘</a:t>
            </a:r>
            <a:r>
              <a:rPr lang="ko-KR" altLang="en-US" sz="1400" spc="-150" dirty="0" err="1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소셜미디어’에</a:t>
            </a:r>
            <a:r>
              <a:rPr lang="ko-KR" altLang="en-US" sz="1400" spc="-15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대한 인식 및 </a:t>
            </a:r>
            <a:r>
              <a:rPr lang="ko-KR" altLang="en-US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발전 방향 요약</a:t>
            </a:r>
            <a:r>
              <a:rPr lang="en-US" altLang="ko-KR" sz="1400" spc="-15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	48</a:t>
            </a:r>
            <a:endParaRPr lang="ko-KR" altLang="en-US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146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13865" y="3616183"/>
            <a:ext cx="5063271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ko-KR"/>
            </a:defPPr>
            <a:lvl1pPr lvl="0">
              <a:defRPr sz="2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86888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defRPr>
            </a:lvl1pPr>
          </a:lstStyle>
          <a:p>
            <a:r>
              <a:rPr lang="en-US" altLang="ko-KR" sz="36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cs typeface="함초롬돋움" panose="020B0604000101010101" pitchFamily="50" charset="-127"/>
              </a:rPr>
              <a:t>Phase </a:t>
            </a:r>
            <a:r>
              <a:rPr lang="en-US" altLang="ko-KR" sz="48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cs typeface="함초롬돋움" panose="020B0604000101010101" pitchFamily="50" charset="-127"/>
              </a:rPr>
              <a:t>I.	</a:t>
            </a:r>
            <a:r>
              <a:rPr lang="ko-KR" altLang="en-US" sz="3600" dirty="0">
                <a:solidFill>
                  <a:schemeClr val="tx1">
                    <a:lumMod val="85000"/>
                    <a:lumOff val="15000"/>
                  </a:schemeClr>
                </a:solidFill>
                <a:cs typeface="함초롬돋움" panose="020B0604000101010101" pitchFamily="50" charset="-127"/>
              </a:rPr>
              <a:t>조사 개요</a:t>
            </a:r>
            <a:endParaRPr lang="ko-KR" altLang="en-US" sz="350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57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614283" y="1124744"/>
            <a:ext cx="8650367" cy="5194038"/>
            <a:chOff x="233282" y="1236024"/>
            <a:chExt cx="8650367" cy="5194038"/>
          </a:xfrm>
        </p:grpSpPr>
        <p:sp>
          <p:nvSpPr>
            <p:cNvPr id="5" name="모서리가 둥근 직사각형 4"/>
            <p:cNvSpPr/>
            <p:nvPr/>
          </p:nvSpPr>
          <p:spPr>
            <a:xfrm>
              <a:off x="2053480" y="2942848"/>
              <a:ext cx="6830169" cy="1630995"/>
            </a:xfrm>
            <a:prstGeom prst="roundRect">
              <a:avLst>
                <a:gd name="adj" fmla="val 6214"/>
              </a:avLst>
            </a:prstGeom>
            <a:pattFill prst="dkDnDiag">
              <a:fgClr>
                <a:srgbClr val="EAEAEA"/>
              </a:fgClr>
              <a:bgClr>
                <a:schemeClr val="bg1">
                  <a:lumMod val="85000"/>
                </a:schemeClr>
              </a:bgClr>
            </a:patt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18000"/>
                </a:lnSpc>
                <a:spcBef>
                  <a:spcPct val="50000"/>
                </a:spcBef>
              </a:pPr>
              <a:endParaRPr lang="ko-KR" altLang="en-US" dirty="0">
                <a:ln>
                  <a:solidFill>
                    <a:sysClr val="window" lastClr="FFFFFF">
                      <a:alpha val="0"/>
                    </a:sysClr>
                  </a:solidFill>
                </a:ln>
                <a:solidFill>
                  <a:prstClr val="black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6" name="모서리가 둥근 직사각형 5"/>
            <p:cNvSpPr/>
            <p:nvPr/>
          </p:nvSpPr>
          <p:spPr>
            <a:xfrm>
              <a:off x="2053480" y="4807522"/>
              <a:ext cx="6830169" cy="773431"/>
            </a:xfrm>
            <a:prstGeom prst="roundRect">
              <a:avLst>
                <a:gd name="adj" fmla="val 4844"/>
              </a:avLst>
            </a:prstGeom>
            <a:pattFill prst="dkDnDiag">
              <a:fgClr>
                <a:srgbClr val="EAEAEA"/>
              </a:fgClr>
              <a:bgClr>
                <a:schemeClr val="bg1">
                  <a:lumMod val="85000"/>
                </a:schemeClr>
              </a:bgClr>
            </a:patt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18000"/>
                </a:lnSpc>
                <a:spcBef>
                  <a:spcPct val="50000"/>
                </a:spcBef>
              </a:pPr>
              <a:endParaRPr lang="ko-KR" altLang="en-US" dirty="0">
                <a:ln>
                  <a:solidFill>
                    <a:sysClr val="window" lastClr="FFFFFF">
                      <a:alpha val="0"/>
                    </a:sysClr>
                  </a:solidFill>
                </a:ln>
                <a:solidFill>
                  <a:prstClr val="black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7" name="직사각형 2"/>
            <p:cNvSpPr/>
            <p:nvPr/>
          </p:nvSpPr>
          <p:spPr>
            <a:xfrm>
              <a:off x="2783391" y="4169030"/>
              <a:ext cx="5287064" cy="21544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Clr>
                  <a:srgbClr val="007BF6"/>
                </a:buClr>
                <a:buSzPct val="80000"/>
              </a:pPr>
              <a:r>
                <a:rPr kumimoji="1" lang="ko-KR" altLang="en-US" sz="1400" b="1" spc="-11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민주적 </a:t>
              </a:r>
              <a:r>
                <a:rPr kumimoji="1" lang="ko-KR" altLang="en-US" sz="1400" b="1" spc="-11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시정 </a:t>
              </a:r>
              <a:r>
                <a:rPr kumimoji="1" lang="ko-KR" altLang="en-US" sz="1400" b="1" spc="-11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참여와 소통의 </a:t>
              </a:r>
              <a:r>
                <a:rPr kumimoji="1" lang="ko-KR" altLang="en-US" sz="1400" b="1" spc="-11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시정 </a:t>
              </a:r>
              <a:r>
                <a:rPr kumimoji="1" lang="ko-KR" altLang="en-US" sz="1400" b="1" spc="-11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구현</a:t>
              </a:r>
              <a:endParaRPr kumimoji="1" lang="en-US" altLang="ko-KR" sz="1400" b="1" spc="-11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sp>
          <p:nvSpPr>
            <p:cNvPr id="8" name="직사각형 2"/>
            <p:cNvSpPr/>
            <p:nvPr/>
          </p:nvSpPr>
          <p:spPr>
            <a:xfrm>
              <a:off x="2783391" y="3663377"/>
              <a:ext cx="5418249" cy="21544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Clr>
                  <a:srgbClr val="007BF6"/>
                </a:buClr>
                <a:buSzPct val="80000"/>
              </a:pPr>
              <a:r>
                <a:rPr kumimoji="1" lang="ko-KR" altLang="en-US" sz="1400" b="1" spc="-11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측정결과를 기반으로 한 정책 및 관련 서비스 점검 및 개선</a:t>
              </a:r>
              <a:endParaRPr kumimoji="1" lang="en-US" altLang="ko-KR" sz="1400" b="1" spc="-11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2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080955" y="3209494"/>
              <a:ext cx="1282854" cy="4901903"/>
            </a:xfrm>
            <a:prstGeom prst="rect">
              <a:avLst/>
            </a:prstGeom>
          </p:spPr>
        </p:pic>
        <p:sp>
          <p:nvSpPr>
            <p:cNvPr id="10" name="타원 9"/>
            <p:cNvSpPr/>
            <p:nvPr/>
          </p:nvSpPr>
          <p:spPr>
            <a:xfrm rot="5400000">
              <a:off x="2028744" y="1236024"/>
              <a:ext cx="1548000" cy="1548000"/>
            </a:xfrm>
            <a:prstGeom prst="ellipse">
              <a:avLst/>
            </a:prstGeom>
            <a:solidFill>
              <a:srgbClr val="5C85D5"/>
            </a:solidFill>
            <a:ln w="1905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11" name="자유형 10"/>
            <p:cNvSpPr/>
            <p:nvPr/>
          </p:nvSpPr>
          <p:spPr>
            <a:xfrm rot="5400000">
              <a:off x="2018576" y="1637433"/>
              <a:ext cx="1197671" cy="1123055"/>
            </a:xfrm>
            <a:custGeom>
              <a:avLst/>
              <a:gdLst>
                <a:gd name="connsiteX0" fmla="*/ 0 w 1292667"/>
                <a:gd name="connsiteY0" fmla="*/ 1081699 h 1212133"/>
                <a:gd name="connsiteX1" fmla="*/ 15781 w 1292667"/>
                <a:gd name="connsiteY1" fmla="*/ 978300 h 1212133"/>
                <a:gd name="connsiteX2" fmla="*/ 1091244 w 1292667"/>
                <a:gd name="connsiteY2" fmla="*/ 5962 h 1212133"/>
                <a:gd name="connsiteX3" fmla="*/ 1209325 w 1292667"/>
                <a:gd name="connsiteY3" fmla="*/ 0 h 1212133"/>
                <a:gd name="connsiteX4" fmla="*/ 1254649 w 1292667"/>
                <a:gd name="connsiteY4" fmla="*/ 115034 h 1212133"/>
                <a:gd name="connsiteX5" fmla="*/ 1292667 w 1292667"/>
                <a:gd name="connsiteY5" fmla="*/ 366499 h 1212133"/>
                <a:gd name="connsiteX6" fmla="*/ 447033 w 1292667"/>
                <a:gd name="connsiteY6" fmla="*/ 1212133 h 1212133"/>
                <a:gd name="connsiteX7" fmla="*/ 117874 w 1292667"/>
                <a:gd name="connsiteY7" fmla="*/ 1145679 h 1212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92667" h="1212133">
                  <a:moveTo>
                    <a:pt x="0" y="1081699"/>
                  </a:moveTo>
                  <a:lnTo>
                    <a:pt x="15781" y="978300"/>
                  </a:lnTo>
                  <a:cubicBezTo>
                    <a:pt x="121907" y="459671"/>
                    <a:pt x="555593" y="60361"/>
                    <a:pt x="1091244" y="5962"/>
                  </a:cubicBezTo>
                  <a:lnTo>
                    <a:pt x="1209325" y="0"/>
                  </a:lnTo>
                  <a:lnTo>
                    <a:pt x="1254649" y="115034"/>
                  </a:lnTo>
                  <a:cubicBezTo>
                    <a:pt x="1279357" y="194471"/>
                    <a:pt x="1292667" y="278931"/>
                    <a:pt x="1292667" y="366499"/>
                  </a:cubicBezTo>
                  <a:cubicBezTo>
                    <a:pt x="1292667" y="833530"/>
                    <a:pt x="914064" y="1212133"/>
                    <a:pt x="447033" y="1212133"/>
                  </a:cubicBezTo>
                  <a:cubicBezTo>
                    <a:pt x="330275" y="1212133"/>
                    <a:pt x="219044" y="1188470"/>
                    <a:pt x="117874" y="114567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  <a:alpha val="18000"/>
                  </a:schemeClr>
                </a:gs>
                <a:gs pos="45000">
                  <a:schemeClr val="bg1">
                    <a:alpha val="10000"/>
                  </a:schemeClr>
                </a:gs>
              </a:gsLst>
              <a:lin ang="2700000" scaled="1"/>
              <a:tileRect/>
            </a:gra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>
                <a:solidFill>
                  <a:prstClr val="white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12" name="타원 11"/>
            <p:cNvSpPr/>
            <p:nvPr/>
          </p:nvSpPr>
          <p:spPr>
            <a:xfrm rot="5400000">
              <a:off x="4442024" y="1236024"/>
              <a:ext cx="1548000" cy="1548000"/>
            </a:xfrm>
            <a:prstGeom prst="ellipse">
              <a:avLst/>
            </a:prstGeom>
            <a:solidFill>
              <a:srgbClr val="1AA6B7"/>
            </a:solidFill>
            <a:ln w="1905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13" name="자유형 12"/>
            <p:cNvSpPr/>
            <p:nvPr/>
          </p:nvSpPr>
          <p:spPr>
            <a:xfrm rot="5400000">
              <a:off x="4434060" y="1607937"/>
              <a:ext cx="1197671" cy="1123055"/>
            </a:xfrm>
            <a:custGeom>
              <a:avLst/>
              <a:gdLst>
                <a:gd name="connsiteX0" fmla="*/ 0 w 1292667"/>
                <a:gd name="connsiteY0" fmla="*/ 1081699 h 1212133"/>
                <a:gd name="connsiteX1" fmla="*/ 15781 w 1292667"/>
                <a:gd name="connsiteY1" fmla="*/ 978300 h 1212133"/>
                <a:gd name="connsiteX2" fmla="*/ 1091244 w 1292667"/>
                <a:gd name="connsiteY2" fmla="*/ 5962 h 1212133"/>
                <a:gd name="connsiteX3" fmla="*/ 1209325 w 1292667"/>
                <a:gd name="connsiteY3" fmla="*/ 0 h 1212133"/>
                <a:gd name="connsiteX4" fmla="*/ 1254649 w 1292667"/>
                <a:gd name="connsiteY4" fmla="*/ 115034 h 1212133"/>
                <a:gd name="connsiteX5" fmla="*/ 1292667 w 1292667"/>
                <a:gd name="connsiteY5" fmla="*/ 366499 h 1212133"/>
                <a:gd name="connsiteX6" fmla="*/ 447033 w 1292667"/>
                <a:gd name="connsiteY6" fmla="*/ 1212133 h 1212133"/>
                <a:gd name="connsiteX7" fmla="*/ 117874 w 1292667"/>
                <a:gd name="connsiteY7" fmla="*/ 1145679 h 1212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92667" h="1212133">
                  <a:moveTo>
                    <a:pt x="0" y="1081699"/>
                  </a:moveTo>
                  <a:lnTo>
                    <a:pt x="15781" y="978300"/>
                  </a:lnTo>
                  <a:cubicBezTo>
                    <a:pt x="121907" y="459671"/>
                    <a:pt x="555593" y="60361"/>
                    <a:pt x="1091244" y="5962"/>
                  </a:cubicBezTo>
                  <a:lnTo>
                    <a:pt x="1209325" y="0"/>
                  </a:lnTo>
                  <a:lnTo>
                    <a:pt x="1254649" y="115034"/>
                  </a:lnTo>
                  <a:cubicBezTo>
                    <a:pt x="1279357" y="194471"/>
                    <a:pt x="1292667" y="278931"/>
                    <a:pt x="1292667" y="366499"/>
                  </a:cubicBezTo>
                  <a:cubicBezTo>
                    <a:pt x="1292667" y="833530"/>
                    <a:pt x="914064" y="1212133"/>
                    <a:pt x="447033" y="1212133"/>
                  </a:cubicBezTo>
                  <a:cubicBezTo>
                    <a:pt x="330275" y="1212133"/>
                    <a:pt x="219044" y="1188470"/>
                    <a:pt x="117874" y="114567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  <a:alpha val="18000"/>
                  </a:schemeClr>
                </a:gs>
                <a:gs pos="45000">
                  <a:schemeClr val="bg1">
                    <a:alpha val="10000"/>
                  </a:schemeClr>
                </a:gs>
              </a:gsLst>
              <a:lin ang="2700000" scaled="1"/>
              <a:tileRect/>
            </a:gra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>
                <a:solidFill>
                  <a:prstClr val="white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14" name="직사각형 2"/>
            <p:cNvSpPr/>
            <p:nvPr/>
          </p:nvSpPr>
          <p:spPr>
            <a:xfrm>
              <a:off x="2123728" y="1833286"/>
              <a:ext cx="1316089" cy="400110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Clr>
                  <a:srgbClr val="007BF6"/>
                </a:buClr>
                <a:buSzPct val="80000"/>
              </a:pPr>
              <a:r>
                <a:rPr kumimoji="1" lang="ko-KR" altLang="en-US" sz="1300" b="1" spc="-5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시민 </a:t>
              </a:r>
              <a:r>
                <a:rPr kumimoji="1" lang="ko-KR" altLang="en-US" sz="1300" b="1" spc="-5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중심의</a:t>
              </a:r>
              <a:endParaRPr kumimoji="1" lang="en-US" altLang="ko-KR" sz="1300" b="1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Clr>
                  <a:srgbClr val="007BF6"/>
                </a:buClr>
                <a:buSzPct val="80000"/>
              </a:pPr>
              <a:r>
                <a:rPr kumimoji="1" lang="ko-KR" altLang="en-US" sz="1300" b="1" spc="-5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인천시장 </a:t>
              </a:r>
              <a:r>
                <a:rPr kumimoji="1" lang="ko-KR" altLang="en-US" sz="1300" b="1" spc="-5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구현</a:t>
              </a:r>
              <a:endParaRPr kumimoji="1" lang="en-US" altLang="ko-KR" sz="1300" b="1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sp>
          <p:nvSpPr>
            <p:cNvPr id="15" name="직사각형 2"/>
            <p:cNvSpPr/>
            <p:nvPr/>
          </p:nvSpPr>
          <p:spPr>
            <a:xfrm>
              <a:off x="4443224" y="1708321"/>
              <a:ext cx="1534593" cy="60016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Clr>
                  <a:srgbClr val="007BF6"/>
                </a:buClr>
                <a:buSzPct val="80000"/>
              </a:pPr>
              <a:r>
                <a:rPr kumimoji="1" lang="ko-KR" altLang="en-US" sz="1300" b="1" spc="-10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시정 추진을 </a:t>
              </a:r>
              <a:r>
                <a:rPr kumimoji="1" lang="ko-KR" altLang="en-US" sz="1300" b="1" spc="-1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위한</a:t>
              </a:r>
              <a:endParaRPr kumimoji="1" lang="en-US" altLang="ko-KR" sz="1300" b="1" spc="-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Clr>
                  <a:srgbClr val="007BF6"/>
                </a:buClr>
                <a:buSzPct val="80000"/>
              </a:pPr>
              <a:r>
                <a:rPr kumimoji="1" lang="ko-KR" altLang="en-US" sz="1300" b="1" spc="-10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시민 </a:t>
              </a:r>
              <a:r>
                <a:rPr kumimoji="1" lang="ko-KR" altLang="en-US" sz="1300" b="1" spc="-1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의견수렴</a:t>
              </a:r>
              <a:endParaRPr kumimoji="1" lang="en-US" altLang="ko-KR" sz="1300" b="1" spc="-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Clr>
                  <a:srgbClr val="007BF6"/>
                </a:buClr>
                <a:buSzPct val="80000"/>
              </a:pPr>
              <a:r>
                <a:rPr kumimoji="1" lang="ko-KR" altLang="en-US" sz="1300" b="1" spc="-1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중요성 증대</a:t>
              </a:r>
              <a:endParaRPr kumimoji="1" lang="en-US" altLang="ko-KR" sz="1300" b="1" spc="-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sp>
          <p:nvSpPr>
            <p:cNvPr id="16" name="갈매기형 수장 15"/>
            <p:cNvSpPr/>
            <p:nvPr/>
          </p:nvSpPr>
          <p:spPr>
            <a:xfrm>
              <a:off x="3803756" y="1860730"/>
              <a:ext cx="217704" cy="253190"/>
            </a:xfrm>
            <a:prstGeom prst="chevron">
              <a:avLst>
                <a:gd name="adj" fmla="val 41666"/>
              </a:avLst>
            </a:prstGeom>
            <a:solidFill>
              <a:srgbClr val="96AB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black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17" name="갈매기형 수장 16"/>
            <p:cNvSpPr/>
            <p:nvPr/>
          </p:nvSpPr>
          <p:spPr>
            <a:xfrm>
              <a:off x="6213680" y="1860730"/>
              <a:ext cx="217704" cy="253190"/>
            </a:xfrm>
            <a:prstGeom prst="chevron">
              <a:avLst>
                <a:gd name="adj" fmla="val 41666"/>
              </a:avLst>
            </a:prstGeom>
            <a:solidFill>
              <a:srgbClr val="738E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black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18" name="아래쪽 화살표 17"/>
            <p:cNvSpPr/>
            <p:nvPr/>
          </p:nvSpPr>
          <p:spPr>
            <a:xfrm>
              <a:off x="623656" y="2058836"/>
              <a:ext cx="676824" cy="3912540"/>
            </a:xfrm>
            <a:prstGeom prst="downArrow">
              <a:avLst>
                <a:gd name="adj1" fmla="val 58238"/>
                <a:gd name="adj2" fmla="val 44371"/>
              </a:avLst>
            </a:prstGeom>
            <a:gradFill>
              <a:gsLst>
                <a:gs pos="0">
                  <a:srgbClr val="DEE6E9"/>
                </a:gs>
                <a:gs pos="100000">
                  <a:srgbClr val="738EA5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100" dirty="0">
                <a:solidFill>
                  <a:prstClr val="white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19" name="모서리가 둥근 직사각형 18"/>
            <p:cNvSpPr/>
            <p:nvPr/>
          </p:nvSpPr>
          <p:spPr>
            <a:xfrm>
              <a:off x="233282" y="1718712"/>
              <a:ext cx="1426607" cy="44151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738EA5"/>
              </a:solidFill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0" h="0"/>
              <a:contourClr>
                <a:srgbClr val="032871"/>
              </a:contour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ln w="6350">
                    <a:solidFill>
                      <a:prstClr val="white">
                        <a:alpha val="5000"/>
                      </a:prstClr>
                    </a:solidFill>
                  </a:ln>
                  <a:solidFill>
                    <a:srgbClr val="536D7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과 업 배 경</a:t>
              </a:r>
              <a:endParaRPr lang="zh-CN" altLang="en-US" sz="1400" b="1" spc="-150" dirty="0">
                <a:ln w="6350">
                  <a:solidFill>
                    <a:prstClr val="white">
                      <a:alpha val="5000"/>
                    </a:prstClr>
                  </a:solidFill>
                </a:ln>
                <a:solidFill>
                  <a:srgbClr val="536D7F"/>
                </a:solidFill>
                <a:latin typeface="맑은 고딕" panose="020B0503020000020004" pitchFamily="50" charset="-127"/>
                <a:ea typeface="HY헤드라인M" pitchFamily="18" charset="-127"/>
              </a:endParaRPr>
            </a:p>
          </p:txBody>
        </p:sp>
        <p:sp>
          <p:nvSpPr>
            <p:cNvPr id="20" name="모서리가 둥근 직사각형 19"/>
            <p:cNvSpPr/>
            <p:nvPr/>
          </p:nvSpPr>
          <p:spPr>
            <a:xfrm>
              <a:off x="233282" y="3427544"/>
              <a:ext cx="1426607" cy="44151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738EA5"/>
              </a:solidFill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0" h="0"/>
              <a:contourClr>
                <a:srgbClr val="032871"/>
              </a:contour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ln w="6350">
                    <a:solidFill>
                      <a:prstClr val="white">
                        <a:alpha val="5000"/>
                      </a:prstClr>
                    </a:solidFill>
                  </a:ln>
                  <a:solidFill>
                    <a:srgbClr val="536D7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조 사 목 적</a:t>
              </a:r>
              <a:endParaRPr lang="zh-CN" altLang="en-US" sz="1400" b="1" spc="-150" dirty="0">
                <a:ln w="6350">
                  <a:solidFill>
                    <a:prstClr val="white">
                      <a:alpha val="5000"/>
                    </a:prstClr>
                  </a:solidFill>
                </a:ln>
                <a:solidFill>
                  <a:srgbClr val="536D7F"/>
                </a:solidFill>
                <a:latin typeface="맑은 고딕" panose="020B0503020000020004" pitchFamily="50" charset="-127"/>
                <a:ea typeface="HY헤드라인M" pitchFamily="18" charset="-127"/>
              </a:endParaRPr>
            </a:p>
          </p:txBody>
        </p:sp>
        <p:sp>
          <p:nvSpPr>
            <p:cNvPr id="21" name="모서리가 둥근 직사각형 20"/>
            <p:cNvSpPr/>
            <p:nvPr/>
          </p:nvSpPr>
          <p:spPr>
            <a:xfrm>
              <a:off x="233282" y="4898970"/>
              <a:ext cx="1426607" cy="44151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738EA5"/>
              </a:solidFill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0" h="0"/>
              <a:contourClr>
                <a:srgbClr val="032871"/>
              </a:contour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ln w="6350">
                    <a:solidFill>
                      <a:prstClr val="white">
                        <a:alpha val="5000"/>
                      </a:prstClr>
                    </a:solidFill>
                  </a:ln>
                  <a:solidFill>
                    <a:srgbClr val="536D7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선 행 과 제</a:t>
              </a:r>
              <a:endParaRPr lang="zh-CN" altLang="en-US" sz="1400" b="1" spc="-150" dirty="0">
                <a:ln w="6350">
                  <a:solidFill>
                    <a:prstClr val="white">
                      <a:alpha val="5000"/>
                    </a:prstClr>
                  </a:solidFill>
                </a:ln>
                <a:solidFill>
                  <a:srgbClr val="536D7F"/>
                </a:solidFill>
                <a:latin typeface="맑은 고딕" panose="020B0503020000020004" pitchFamily="50" charset="-127"/>
                <a:ea typeface="HY헤드라인M" pitchFamily="18" charset="-127"/>
              </a:endParaRPr>
            </a:p>
          </p:txBody>
        </p:sp>
        <p:sp>
          <p:nvSpPr>
            <p:cNvPr id="22" name="모서리가 둥근 직사각형 21"/>
            <p:cNvSpPr/>
            <p:nvPr/>
          </p:nvSpPr>
          <p:spPr>
            <a:xfrm>
              <a:off x="233282" y="5988552"/>
              <a:ext cx="1426607" cy="441510"/>
            </a:xfrm>
            <a:prstGeom prst="roundRect">
              <a:avLst/>
            </a:prstGeom>
            <a:solidFill>
              <a:srgbClr val="CAD7DC"/>
            </a:solidFill>
            <a:ln w="19050">
              <a:solidFill>
                <a:srgbClr val="738EA5"/>
              </a:solidFill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0" h="0"/>
              <a:contourClr>
                <a:srgbClr val="032871"/>
              </a:contour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150" dirty="0">
                  <a:ln w="6350">
                    <a:solidFill>
                      <a:prstClr val="white">
                        <a:alpha val="5000"/>
                      </a:prstClr>
                    </a:solidFill>
                  </a:ln>
                  <a:solidFill>
                    <a:srgbClr val="536D7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 대 효 과</a:t>
              </a:r>
              <a:endParaRPr lang="zh-CN" altLang="ko-KR" sz="1400" b="1" spc="-150" dirty="0">
                <a:ln w="6350">
                  <a:solidFill>
                    <a:prstClr val="white">
                      <a:alpha val="5000"/>
                    </a:prstClr>
                  </a:solidFill>
                </a:ln>
                <a:solidFill>
                  <a:srgbClr val="536D7F"/>
                </a:solidFill>
                <a:latin typeface="맑은 고딕" panose="020B0503020000020004" pitchFamily="50" charset="-127"/>
                <a:ea typeface="宋体" panose="02010600030101010101" pitchFamily="2" charset="-122"/>
              </a:endParaRPr>
            </a:p>
          </p:txBody>
        </p:sp>
        <p:grpSp>
          <p:nvGrpSpPr>
            <p:cNvPr id="23" name="그룹 22"/>
            <p:cNvGrpSpPr/>
            <p:nvPr/>
          </p:nvGrpSpPr>
          <p:grpSpPr>
            <a:xfrm>
              <a:off x="2779964" y="6143785"/>
              <a:ext cx="5403879" cy="280337"/>
              <a:chOff x="2779964" y="6214905"/>
              <a:chExt cx="5403879" cy="280337"/>
            </a:xfrm>
          </p:grpSpPr>
          <p:sp>
            <p:nvSpPr>
              <p:cNvPr id="45" name="직사각형 2"/>
              <p:cNvSpPr/>
              <p:nvPr/>
            </p:nvSpPr>
            <p:spPr>
              <a:xfrm>
                <a:off x="2793315" y="6264410"/>
                <a:ext cx="5328592" cy="230832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/>
              <a:p>
                <a:pPr algn="ctr"/>
                <a:r>
                  <a:rPr lang="ko-KR" altLang="en-US" sz="1500" b="1" spc="-100" dirty="0" smtClean="0">
                    <a:ln w="6350"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rgbClr val="00206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시민 </a:t>
                </a:r>
                <a:r>
                  <a:rPr lang="ko-KR" altLang="en-US" sz="1500" b="1" spc="-100" dirty="0">
                    <a:ln w="6350"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rgbClr val="00206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중심의 여론수렴을 통한 </a:t>
                </a:r>
                <a:r>
                  <a:rPr lang="ko-KR" altLang="en-US" sz="1500" b="1" spc="-100" dirty="0" smtClean="0">
                    <a:ln w="6350"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rgbClr val="00206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인천시장 </a:t>
                </a:r>
                <a:r>
                  <a:rPr lang="ko-KR" altLang="en-US" sz="1500" b="1" spc="-100" dirty="0">
                    <a:ln w="6350"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rgbClr val="00206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운영의 개선 및 고도화</a:t>
                </a:r>
                <a:endParaRPr lang="en-US" altLang="ko-KR" sz="1500" b="1" spc="-100" dirty="0">
                  <a:ln w="6350">
                    <a:solidFill>
                      <a:prstClr val="white">
                        <a:alpha val="5000"/>
                      </a:prstClr>
                    </a:solidFill>
                  </a:ln>
                  <a:solidFill>
                    <a:srgbClr val="00206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pic>
            <p:nvPicPr>
              <p:cNvPr id="46" name="그림 45"/>
              <p:cNvPicPr>
                <a:picLocks noChangeAspect="1"/>
              </p:cNvPicPr>
              <p:nvPr/>
            </p:nvPicPr>
            <p:blipFill rotWithShape="1">
              <a:blip r:embed="rId3" cstate="print"/>
              <a:srcRect l="45058" t="20098" r="5144" b="50000"/>
              <a:stretch/>
            </p:blipFill>
            <p:spPr>
              <a:xfrm>
                <a:off x="2779964" y="6214905"/>
                <a:ext cx="246135" cy="147798"/>
              </a:xfrm>
              <a:prstGeom prst="rect">
                <a:avLst/>
              </a:prstGeom>
            </p:spPr>
          </p:pic>
          <p:pic>
            <p:nvPicPr>
              <p:cNvPr id="47" name="그림 46"/>
              <p:cNvPicPr>
                <a:picLocks noChangeAspect="1"/>
              </p:cNvPicPr>
              <p:nvPr/>
            </p:nvPicPr>
            <p:blipFill rotWithShape="1">
              <a:blip r:embed="rId3" cstate="print"/>
              <a:srcRect l="45058" t="20098" r="5144" b="50000"/>
              <a:stretch/>
            </p:blipFill>
            <p:spPr>
              <a:xfrm rot="10800000">
                <a:off x="7937708" y="6286913"/>
                <a:ext cx="246135" cy="147798"/>
              </a:xfrm>
              <a:prstGeom prst="rect">
                <a:avLst/>
              </a:prstGeom>
            </p:spPr>
          </p:pic>
        </p:grpSp>
        <p:cxnSp>
          <p:nvCxnSpPr>
            <p:cNvPr id="24" name="직선 연결선 23"/>
            <p:cNvCxnSpPr/>
            <p:nvPr/>
          </p:nvCxnSpPr>
          <p:spPr>
            <a:xfrm>
              <a:off x="2425855" y="4062084"/>
              <a:ext cx="538353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5" name="그림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0908" y="4206813"/>
              <a:ext cx="157108" cy="159762"/>
            </a:xfrm>
            <a:prstGeom prst="rect">
              <a:avLst/>
            </a:prstGeom>
          </p:spPr>
        </p:pic>
        <p:pic>
          <p:nvPicPr>
            <p:cNvPr id="26" name="그림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0908" y="3692463"/>
              <a:ext cx="157108" cy="159762"/>
            </a:xfrm>
            <a:prstGeom prst="rect">
              <a:avLst/>
            </a:prstGeom>
          </p:spPr>
        </p:pic>
        <p:pic>
          <p:nvPicPr>
            <p:cNvPr id="27" name="그림 2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00030" y="3571177"/>
              <a:ext cx="805551" cy="805551"/>
            </a:xfrm>
            <a:prstGeom prst="rect">
              <a:avLst/>
            </a:prstGeom>
          </p:spPr>
        </p:pic>
        <p:sp>
          <p:nvSpPr>
            <p:cNvPr id="28" name="모서리가 둥근 직사각형 27"/>
            <p:cNvSpPr/>
            <p:nvPr/>
          </p:nvSpPr>
          <p:spPr>
            <a:xfrm>
              <a:off x="2315240" y="4986592"/>
              <a:ext cx="6216736" cy="434341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29" name="직사각형 2"/>
            <p:cNvSpPr/>
            <p:nvPr/>
          </p:nvSpPr>
          <p:spPr>
            <a:xfrm>
              <a:off x="2475809" y="5089145"/>
              <a:ext cx="2783544" cy="21544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Clr>
                  <a:srgbClr val="007BF6"/>
                </a:buClr>
                <a:buSzPct val="80000"/>
              </a:pPr>
              <a:r>
                <a:rPr kumimoji="1" lang="ko-KR" altLang="en-US" sz="1400" b="1" spc="-11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조사 주체</a:t>
              </a:r>
              <a:r>
                <a:rPr kumimoji="1" lang="en-US" altLang="ko-KR" sz="1400" b="1" spc="-11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/</a:t>
              </a:r>
              <a:r>
                <a:rPr kumimoji="1" lang="ko-KR" altLang="en-US" sz="1400" b="1" spc="-11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대상에 대한 이해</a:t>
              </a:r>
              <a:endParaRPr kumimoji="1" lang="en-US" altLang="ko-KR" sz="1400" b="1" spc="-11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sp>
          <p:nvSpPr>
            <p:cNvPr id="30" name="직사각형 2"/>
            <p:cNvSpPr/>
            <p:nvPr/>
          </p:nvSpPr>
          <p:spPr>
            <a:xfrm>
              <a:off x="5552256" y="5099305"/>
              <a:ext cx="3137328" cy="21544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Clr>
                  <a:srgbClr val="007BF6"/>
                </a:buClr>
                <a:buSzPct val="80000"/>
              </a:pPr>
              <a:r>
                <a:rPr kumimoji="1" lang="ko-KR" altLang="en-US" sz="1400" b="1" spc="-11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인천광역시 주요 </a:t>
              </a:r>
              <a:r>
                <a:rPr kumimoji="1" lang="ko-KR" altLang="en-US" sz="1400" b="1" spc="-11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정책에 대한 이해</a:t>
              </a:r>
            </a:p>
          </p:txBody>
        </p:sp>
        <p:sp>
          <p:nvSpPr>
            <p:cNvPr id="31" name="오른쪽 대괄호 30"/>
            <p:cNvSpPr/>
            <p:nvPr/>
          </p:nvSpPr>
          <p:spPr>
            <a:xfrm rot="16200000">
              <a:off x="3841172" y="3469316"/>
              <a:ext cx="192135" cy="3219606"/>
            </a:xfrm>
            <a:prstGeom prst="rightBracket">
              <a:avLst>
                <a:gd name="adj" fmla="val 102666"/>
              </a:avLst>
            </a:prstGeom>
            <a:ln w="19050">
              <a:solidFill>
                <a:srgbClr val="69AA2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black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32" name="오른쪽 대괄호 31"/>
            <p:cNvSpPr/>
            <p:nvPr/>
          </p:nvSpPr>
          <p:spPr>
            <a:xfrm rot="5400000">
              <a:off x="6819323" y="3720143"/>
              <a:ext cx="192135" cy="3219606"/>
            </a:xfrm>
            <a:prstGeom prst="rightBracket">
              <a:avLst>
                <a:gd name="adj" fmla="val 102666"/>
              </a:avLst>
            </a:prstGeom>
            <a:ln w="19050">
              <a:solidFill>
                <a:srgbClr val="1AA6B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black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  <p:pic>
          <p:nvPicPr>
            <p:cNvPr id="33" name="그림 3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200" b="7998"/>
            <a:stretch/>
          </p:blipFill>
          <p:spPr>
            <a:xfrm>
              <a:off x="5256939" y="4949889"/>
              <a:ext cx="529365" cy="529244"/>
            </a:xfrm>
            <a:prstGeom prst="rect">
              <a:avLst/>
            </a:prstGeom>
          </p:spPr>
        </p:pic>
        <p:pic>
          <p:nvPicPr>
            <p:cNvPr id="34" name="Picture 12" descr="C:\Users\위드웹\Desktop\tit068t0008w2.pn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265" t="32711" r="81479" b="37207"/>
            <a:stretch/>
          </p:blipFill>
          <p:spPr bwMode="auto">
            <a:xfrm flipH="1">
              <a:off x="8023553" y="2850939"/>
              <a:ext cx="666031" cy="5959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5" name="타원 34"/>
            <p:cNvSpPr/>
            <p:nvPr/>
          </p:nvSpPr>
          <p:spPr>
            <a:xfrm>
              <a:off x="2291937" y="5153758"/>
              <a:ext cx="72900" cy="72900"/>
            </a:xfrm>
            <a:prstGeom prst="ellipse">
              <a:avLst/>
            </a:prstGeom>
            <a:solidFill>
              <a:srgbClr val="69AA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36" name="타원 35"/>
            <p:cNvSpPr/>
            <p:nvPr/>
          </p:nvSpPr>
          <p:spPr>
            <a:xfrm>
              <a:off x="8492712" y="5206145"/>
              <a:ext cx="72900" cy="72900"/>
            </a:xfrm>
            <a:prstGeom prst="ellipse">
              <a:avLst/>
            </a:prstGeom>
            <a:solidFill>
              <a:srgbClr val="1AA6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  <p:cxnSp>
          <p:nvCxnSpPr>
            <p:cNvPr id="37" name="직선 연결선 36"/>
            <p:cNvCxnSpPr/>
            <p:nvPr/>
          </p:nvCxnSpPr>
          <p:spPr>
            <a:xfrm>
              <a:off x="2437160" y="3476496"/>
              <a:ext cx="538353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직사각형 2"/>
            <p:cNvSpPr/>
            <p:nvPr/>
          </p:nvSpPr>
          <p:spPr>
            <a:xfrm>
              <a:off x="2780159" y="3146172"/>
              <a:ext cx="5418249" cy="21544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Clr>
                  <a:srgbClr val="007BF6"/>
                </a:buClr>
                <a:buSzPct val="80000"/>
              </a:pPr>
              <a:r>
                <a:rPr kumimoji="1" lang="ko-KR" altLang="en-US" sz="1400" b="1" spc="-11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市政 </a:t>
              </a:r>
              <a:r>
                <a:rPr kumimoji="1" lang="ko-KR" altLang="en-US" sz="1400" b="1" spc="-11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운영 평가</a:t>
              </a:r>
              <a:r>
                <a:rPr kumimoji="1" lang="en-US" altLang="ko-KR" sz="1400" b="1" spc="-11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, </a:t>
              </a:r>
              <a:r>
                <a:rPr kumimoji="1" lang="ko-KR" altLang="en-US" sz="1400" b="1" spc="-11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施策 사전점검을 통한 정책 기초자료 마련</a:t>
              </a:r>
              <a:endParaRPr kumimoji="1" lang="en-US" altLang="ko-KR" sz="1400" b="1" spc="-11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pic>
          <p:nvPicPr>
            <p:cNvPr id="39" name="그림 3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7676" y="3175258"/>
              <a:ext cx="157108" cy="159762"/>
            </a:xfrm>
            <a:prstGeom prst="rect">
              <a:avLst/>
            </a:prstGeom>
          </p:spPr>
        </p:pic>
        <p:sp>
          <p:nvSpPr>
            <p:cNvPr id="40" name="타원 39"/>
            <p:cNvSpPr/>
            <p:nvPr/>
          </p:nvSpPr>
          <p:spPr>
            <a:xfrm rot="5400000">
              <a:off x="6793816" y="1244248"/>
              <a:ext cx="1548000" cy="1548000"/>
            </a:xfrm>
            <a:prstGeom prst="ellipse">
              <a:avLst/>
            </a:prstGeom>
            <a:solidFill>
              <a:srgbClr val="92D050"/>
            </a:solidFill>
            <a:ln w="1905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41" name="자유형 40"/>
            <p:cNvSpPr/>
            <p:nvPr/>
          </p:nvSpPr>
          <p:spPr>
            <a:xfrm rot="5400000">
              <a:off x="6785852" y="1616161"/>
              <a:ext cx="1197671" cy="1123055"/>
            </a:xfrm>
            <a:custGeom>
              <a:avLst/>
              <a:gdLst>
                <a:gd name="connsiteX0" fmla="*/ 0 w 1292667"/>
                <a:gd name="connsiteY0" fmla="*/ 1081699 h 1212133"/>
                <a:gd name="connsiteX1" fmla="*/ 15781 w 1292667"/>
                <a:gd name="connsiteY1" fmla="*/ 978300 h 1212133"/>
                <a:gd name="connsiteX2" fmla="*/ 1091244 w 1292667"/>
                <a:gd name="connsiteY2" fmla="*/ 5962 h 1212133"/>
                <a:gd name="connsiteX3" fmla="*/ 1209325 w 1292667"/>
                <a:gd name="connsiteY3" fmla="*/ 0 h 1212133"/>
                <a:gd name="connsiteX4" fmla="*/ 1254649 w 1292667"/>
                <a:gd name="connsiteY4" fmla="*/ 115034 h 1212133"/>
                <a:gd name="connsiteX5" fmla="*/ 1292667 w 1292667"/>
                <a:gd name="connsiteY5" fmla="*/ 366499 h 1212133"/>
                <a:gd name="connsiteX6" fmla="*/ 447033 w 1292667"/>
                <a:gd name="connsiteY6" fmla="*/ 1212133 h 1212133"/>
                <a:gd name="connsiteX7" fmla="*/ 117874 w 1292667"/>
                <a:gd name="connsiteY7" fmla="*/ 1145679 h 1212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92667" h="1212133">
                  <a:moveTo>
                    <a:pt x="0" y="1081699"/>
                  </a:moveTo>
                  <a:lnTo>
                    <a:pt x="15781" y="978300"/>
                  </a:lnTo>
                  <a:cubicBezTo>
                    <a:pt x="121907" y="459671"/>
                    <a:pt x="555593" y="60361"/>
                    <a:pt x="1091244" y="5962"/>
                  </a:cubicBezTo>
                  <a:lnTo>
                    <a:pt x="1209325" y="0"/>
                  </a:lnTo>
                  <a:lnTo>
                    <a:pt x="1254649" y="115034"/>
                  </a:lnTo>
                  <a:cubicBezTo>
                    <a:pt x="1279357" y="194471"/>
                    <a:pt x="1292667" y="278931"/>
                    <a:pt x="1292667" y="366499"/>
                  </a:cubicBezTo>
                  <a:cubicBezTo>
                    <a:pt x="1292667" y="833530"/>
                    <a:pt x="914064" y="1212133"/>
                    <a:pt x="447033" y="1212133"/>
                  </a:cubicBezTo>
                  <a:cubicBezTo>
                    <a:pt x="330275" y="1212133"/>
                    <a:pt x="219044" y="1188470"/>
                    <a:pt x="117874" y="114567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  <a:alpha val="18000"/>
                  </a:schemeClr>
                </a:gs>
                <a:gs pos="45000">
                  <a:schemeClr val="bg1">
                    <a:alpha val="10000"/>
                  </a:schemeClr>
                </a:gs>
              </a:gsLst>
              <a:lin ang="2700000" scaled="1"/>
              <a:tileRect/>
            </a:gra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>
                <a:solidFill>
                  <a:prstClr val="white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42" name="직사각형 2"/>
            <p:cNvSpPr/>
            <p:nvPr/>
          </p:nvSpPr>
          <p:spPr>
            <a:xfrm>
              <a:off x="6790480" y="1739012"/>
              <a:ext cx="1534593" cy="60016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Clr>
                  <a:srgbClr val="007BF6"/>
                </a:buClr>
                <a:buSzPct val="80000"/>
              </a:pPr>
              <a:r>
                <a:rPr kumimoji="1" lang="ko-KR" altLang="en-US" sz="1300" b="1" spc="-11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정책의사결정의</a:t>
              </a:r>
              <a:endParaRPr kumimoji="1" lang="en-US" altLang="ko-KR" sz="1300" b="1" spc="-11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Clr>
                  <a:srgbClr val="007BF6"/>
                </a:buClr>
                <a:buSzPct val="80000"/>
              </a:pPr>
              <a:r>
                <a:rPr kumimoji="1" lang="ko-KR" altLang="en-US" sz="1300" b="1" spc="-11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객관적 기초자료</a:t>
              </a:r>
              <a:endParaRPr kumimoji="1" lang="en-US" altLang="ko-KR" sz="1300" b="1" spc="-11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buClr>
                  <a:srgbClr val="007BF6"/>
                </a:buClr>
                <a:buSzPct val="80000"/>
              </a:pPr>
              <a:r>
                <a:rPr kumimoji="1" lang="ko-KR" altLang="en-US" sz="1300" b="1" spc="-11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white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확보</a:t>
              </a:r>
              <a:endParaRPr kumimoji="1" lang="en-US" altLang="ko-KR" sz="1300" b="1" spc="-11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  <p:sp>
          <p:nvSpPr>
            <p:cNvPr id="43" name="갈매기형 수장 42"/>
            <p:cNvSpPr/>
            <p:nvPr/>
          </p:nvSpPr>
          <p:spPr>
            <a:xfrm>
              <a:off x="6379028" y="1858412"/>
              <a:ext cx="217704" cy="253190"/>
            </a:xfrm>
            <a:prstGeom prst="chevron">
              <a:avLst>
                <a:gd name="adj" fmla="val 41666"/>
              </a:avLst>
            </a:prstGeom>
            <a:solidFill>
              <a:srgbClr val="738E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black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44" name="갈매기형 수장 43"/>
            <p:cNvSpPr/>
            <p:nvPr/>
          </p:nvSpPr>
          <p:spPr>
            <a:xfrm>
              <a:off x="3968856" y="1854220"/>
              <a:ext cx="217704" cy="253190"/>
            </a:xfrm>
            <a:prstGeom prst="chevron">
              <a:avLst>
                <a:gd name="adj" fmla="val 41666"/>
              </a:avLst>
            </a:prstGeom>
            <a:solidFill>
              <a:srgbClr val="96AB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black"/>
                </a:solidFill>
                <a:latin typeface="Calibri" panose="020F0502020204030204"/>
                <a:ea typeface="맑은 고딕" panose="020B0503020000020004" pitchFamily="50" charset="-127"/>
              </a:endParaRPr>
            </a:p>
          </p:txBody>
        </p:sp>
      </p:grpSp>
      <p:sp>
        <p:nvSpPr>
          <p:cNvPr id="48" name="제목 4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I. </a:t>
            </a:r>
            <a:r>
              <a:rPr lang="ko-KR" altLang="en-US" dirty="0" smtClean="0"/>
              <a:t>조사 배경 및 목적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2834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570037" y="2233811"/>
            <a:ext cx="4277047" cy="3859486"/>
          </a:xfrm>
          <a:prstGeom prst="rect">
            <a:avLst/>
          </a:prstGeom>
          <a:solidFill>
            <a:srgbClr val="EAEAEA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wrap="square" rtlCol="0" anchor="ctr">
            <a:no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100" b="1" kern="0" spc="-54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grpSp>
        <p:nvGrpSpPr>
          <p:cNvPr id="8" name="그룹 16"/>
          <p:cNvGrpSpPr/>
          <p:nvPr/>
        </p:nvGrpSpPr>
        <p:grpSpPr>
          <a:xfrm>
            <a:off x="2061526" y="1572609"/>
            <a:ext cx="1242740" cy="1242738"/>
            <a:chOff x="3928343" y="4342990"/>
            <a:chExt cx="289167" cy="289167"/>
          </a:xfrm>
        </p:grpSpPr>
        <p:sp>
          <p:nvSpPr>
            <p:cNvPr id="9" name="타원 8"/>
            <p:cNvSpPr/>
            <p:nvPr/>
          </p:nvSpPr>
          <p:spPr>
            <a:xfrm>
              <a:off x="3928343" y="4342990"/>
              <a:ext cx="289167" cy="289167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fontAlgn="base" latinLnBrk="0">
                <a:defRPr/>
              </a:pPr>
              <a:endParaRPr kumimoji="1" lang="ko-KR" altLang="en-US" sz="1250" b="1" kern="0" dirty="0" smtClean="0">
                <a:ln>
                  <a:solidFill>
                    <a:srgbClr val="9C9B9B"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0" name="타원 9"/>
            <p:cNvSpPr/>
            <p:nvPr/>
          </p:nvSpPr>
          <p:spPr>
            <a:xfrm>
              <a:off x="3938826" y="4353473"/>
              <a:ext cx="268202" cy="268202"/>
            </a:xfrm>
            <a:prstGeom prst="ellipse">
              <a:avLst/>
            </a:prstGeom>
            <a:solidFill>
              <a:sysClr val="window" lastClr="FFFFFF"/>
            </a:solidFill>
            <a:ln w="3175" cap="flat" cmpd="sng" algn="ctr">
              <a:solidFill>
                <a:sysClr val="window" lastClr="FFFFFF">
                  <a:lumMod val="85000"/>
                </a:sysClr>
              </a:solidFill>
              <a:prstDash val="solid"/>
            </a:ln>
            <a:effectLst>
              <a:innerShdw blurRad="38100">
                <a:sysClr val="window" lastClr="FFFFFF">
                  <a:lumMod val="65000"/>
                </a:sysClr>
              </a:innerShdw>
            </a:effectLst>
          </p:spPr>
          <p:txBody>
            <a:bodyPr rtlCol="0" anchor="ctr"/>
            <a:lstStyle/>
            <a:p>
              <a:pPr fontAlgn="base" latinLnBrk="0">
                <a:defRPr/>
              </a:pPr>
              <a:endParaRPr kumimoji="1" lang="ko-KR" altLang="en-US" sz="1250" b="1" kern="0" dirty="0" smtClean="0">
                <a:ln>
                  <a:solidFill>
                    <a:srgbClr val="9C9B9B"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1" name="타원 10"/>
            <p:cNvSpPr/>
            <p:nvPr/>
          </p:nvSpPr>
          <p:spPr>
            <a:xfrm>
              <a:off x="3967449" y="4382096"/>
              <a:ext cx="210955" cy="210955"/>
            </a:xfrm>
            <a:prstGeom prst="ellipse">
              <a:avLst/>
            </a:prstGeom>
            <a:solidFill>
              <a:srgbClr val="0BAED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fontAlgn="base" latinLnBrk="0">
                <a:defRPr/>
              </a:pPr>
              <a:endParaRPr kumimoji="1" lang="ko-KR" altLang="en-US" sz="1250" b="1" kern="0" dirty="0" smtClean="0">
                <a:ln>
                  <a:solidFill>
                    <a:srgbClr val="9C9B9B"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</p:grpSp>
      <p:sp>
        <p:nvSpPr>
          <p:cNvPr id="12" name="타원 11"/>
          <p:cNvSpPr/>
          <p:nvPr/>
        </p:nvSpPr>
        <p:spPr>
          <a:xfrm>
            <a:off x="3231076" y="2193604"/>
            <a:ext cx="82867" cy="82867"/>
          </a:xfrm>
          <a:prstGeom prst="ellipse">
            <a:avLst/>
          </a:prstGeom>
          <a:solidFill>
            <a:srgbClr val="1DAEB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타원 13"/>
          <p:cNvSpPr/>
          <p:nvPr/>
        </p:nvSpPr>
        <p:spPr>
          <a:xfrm>
            <a:off x="2088076" y="2193604"/>
            <a:ext cx="82867" cy="82867"/>
          </a:xfrm>
          <a:prstGeom prst="ellipse">
            <a:avLst/>
          </a:prstGeom>
          <a:solidFill>
            <a:srgbClr val="1DAEB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원호 14"/>
          <p:cNvSpPr/>
          <p:nvPr/>
        </p:nvSpPr>
        <p:spPr>
          <a:xfrm>
            <a:off x="2111394" y="1625413"/>
            <a:ext cx="1147787" cy="1147787"/>
          </a:xfrm>
          <a:prstGeom prst="arc">
            <a:avLst>
              <a:gd name="adj1" fmla="val 13407758"/>
              <a:gd name="adj2" fmla="val 19248793"/>
            </a:avLst>
          </a:prstGeom>
          <a:ln w="12700">
            <a:solidFill>
              <a:srgbClr val="1DAEB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직사각형 19"/>
          <p:cNvSpPr/>
          <p:nvPr/>
        </p:nvSpPr>
        <p:spPr>
          <a:xfrm>
            <a:off x="5065837" y="2233811"/>
            <a:ext cx="4277047" cy="3859486"/>
          </a:xfrm>
          <a:prstGeom prst="rect">
            <a:avLst/>
          </a:prstGeom>
          <a:solidFill>
            <a:srgbClr val="EAEAEA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wrap="square" rtlCol="0" anchor="ctr">
            <a:no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100" b="1" kern="0" spc="-54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grpSp>
        <p:nvGrpSpPr>
          <p:cNvPr id="21" name="그룹 16"/>
          <p:cNvGrpSpPr/>
          <p:nvPr/>
        </p:nvGrpSpPr>
        <p:grpSpPr>
          <a:xfrm>
            <a:off x="6557326" y="1572609"/>
            <a:ext cx="1242740" cy="1242738"/>
            <a:chOff x="3928343" y="4342990"/>
            <a:chExt cx="289167" cy="289167"/>
          </a:xfrm>
        </p:grpSpPr>
        <p:sp>
          <p:nvSpPr>
            <p:cNvPr id="22" name="타원 21"/>
            <p:cNvSpPr/>
            <p:nvPr/>
          </p:nvSpPr>
          <p:spPr>
            <a:xfrm>
              <a:off x="3928343" y="4342990"/>
              <a:ext cx="289167" cy="289167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fontAlgn="base" latinLnBrk="0">
                <a:defRPr/>
              </a:pPr>
              <a:endParaRPr kumimoji="1" lang="ko-KR" altLang="en-US" sz="1250" b="1" kern="0" dirty="0" smtClean="0">
                <a:ln>
                  <a:solidFill>
                    <a:srgbClr val="9C9B9B"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3" name="타원 22"/>
            <p:cNvSpPr/>
            <p:nvPr/>
          </p:nvSpPr>
          <p:spPr>
            <a:xfrm>
              <a:off x="3938826" y="4353473"/>
              <a:ext cx="268202" cy="268202"/>
            </a:xfrm>
            <a:prstGeom prst="ellipse">
              <a:avLst/>
            </a:prstGeom>
            <a:solidFill>
              <a:sysClr val="window" lastClr="FFFFFF"/>
            </a:solidFill>
            <a:ln w="3175" cap="flat" cmpd="sng" algn="ctr">
              <a:solidFill>
                <a:sysClr val="window" lastClr="FFFFFF">
                  <a:lumMod val="85000"/>
                </a:sysClr>
              </a:solidFill>
              <a:prstDash val="solid"/>
            </a:ln>
            <a:effectLst>
              <a:innerShdw blurRad="38100">
                <a:sysClr val="window" lastClr="FFFFFF">
                  <a:lumMod val="65000"/>
                </a:sysClr>
              </a:innerShdw>
            </a:effectLst>
          </p:spPr>
          <p:txBody>
            <a:bodyPr rtlCol="0" anchor="ctr"/>
            <a:lstStyle/>
            <a:p>
              <a:pPr fontAlgn="base" latinLnBrk="0">
                <a:defRPr/>
              </a:pPr>
              <a:endParaRPr kumimoji="1" lang="ko-KR" altLang="en-US" sz="1250" b="1" kern="0" dirty="0" smtClean="0">
                <a:ln>
                  <a:solidFill>
                    <a:srgbClr val="9C9B9B"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24" name="타원 23"/>
            <p:cNvSpPr/>
            <p:nvPr/>
          </p:nvSpPr>
          <p:spPr>
            <a:xfrm>
              <a:off x="3967449" y="4382096"/>
              <a:ext cx="210955" cy="210955"/>
            </a:xfrm>
            <a:prstGeom prst="ellipse">
              <a:avLst/>
            </a:prstGeom>
            <a:solidFill>
              <a:srgbClr val="00759E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fontAlgn="base" latinLnBrk="0">
                <a:defRPr/>
              </a:pPr>
              <a:endParaRPr kumimoji="1" lang="ko-KR" altLang="en-US" sz="1250" b="1" kern="0" dirty="0" smtClean="0">
                <a:ln>
                  <a:solidFill>
                    <a:srgbClr val="9C9B9B"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</p:grpSp>
      <p:sp>
        <p:nvSpPr>
          <p:cNvPr id="25" name="타원 24"/>
          <p:cNvSpPr/>
          <p:nvPr/>
        </p:nvSpPr>
        <p:spPr>
          <a:xfrm>
            <a:off x="7726876" y="2193604"/>
            <a:ext cx="82867" cy="82867"/>
          </a:xfrm>
          <a:prstGeom prst="ellipse">
            <a:avLst/>
          </a:prstGeom>
          <a:solidFill>
            <a:srgbClr val="0079A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6" name="타원 25"/>
          <p:cNvSpPr/>
          <p:nvPr/>
        </p:nvSpPr>
        <p:spPr>
          <a:xfrm>
            <a:off x="6583876" y="2193604"/>
            <a:ext cx="82867" cy="82867"/>
          </a:xfrm>
          <a:prstGeom prst="ellipse">
            <a:avLst/>
          </a:prstGeom>
          <a:solidFill>
            <a:srgbClr val="0079A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7" name="원호 26"/>
          <p:cNvSpPr/>
          <p:nvPr/>
        </p:nvSpPr>
        <p:spPr>
          <a:xfrm>
            <a:off x="6607194" y="1625413"/>
            <a:ext cx="1147787" cy="1147787"/>
          </a:xfrm>
          <a:prstGeom prst="arc">
            <a:avLst>
              <a:gd name="adj1" fmla="val 13407758"/>
              <a:gd name="adj2" fmla="val 19248793"/>
            </a:avLst>
          </a:prstGeom>
          <a:ln w="12700">
            <a:solidFill>
              <a:srgbClr val="0079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ko-KR" dirty="0" smtClean="0"/>
              <a:t>II. </a:t>
            </a:r>
            <a:r>
              <a:rPr lang="ko-KR" altLang="en-US" dirty="0" smtClean="0"/>
              <a:t>조사 설계</a:t>
            </a:r>
            <a:endParaRPr lang="ko-KR" altLang="en-US" dirty="0"/>
          </a:p>
        </p:txBody>
      </p:sp>
      <p:sp>
        <p:nvSpPr>
          <p:cNvPr id="6" name="부제목 5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전체 조사 설계</a:t>
            </a:r>
            <a:endParaRPr lang="ko-KR" altLang="en-US" dirty="0"/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8530" y="1500858"/>
            <a:ext cx="759509" cy="734910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3"/>
          <a:srcRect b="870"/>
          <a:stretch/>
        </p:blipFill>
        <p:spPr>
          <a:xfrm>
            <a:off x="3767765" y="1440864"/>
            <a:ext cx="725938" cy="810485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2248584" y="1916832"/>
            <a:ext cx="87716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 latinLnBrk="0">
              <a:spcBef>
                <a:spcPts val="100"/>
              </a:spcBef>
              <a:spcAft>
                <a:spcPts val="400"/>
              </a:spcAft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5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정량</a:t>
            </a:r>
            <a:r>
              <a:rPr lang="en-US" altLang="ko-KR" sz="15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/>
            </a:r>
            <a:br>
              <a:rPr lang="en-US" altLang="ko-KR" sz="15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</a:br>
            <a:r>
              <a:rPr lang="ko-KR" altLang="en-US" sz="15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전화조사</a:t>
            </a:r>
            <a:endParaRPr lang="ko-KR" altLang="en-US" sz="15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6740685" y="1925710"/>
            <a:ext cx="87716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 latinLnBrk="0">
              <a:spcBef>
                <a:spcPts val="100"/>
              </a:spcBef>
              <a:spcAft>
                <a:spcPts val="400"/>
              </a:spcAft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5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정성</a:t>
            </a:r>
            <a:r>
              <a:rPr lang="en-US" altLang="ko-KR" sz="15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/>
            </a:r>
            <a:br>
              <a:rPr lang="en-US" altLang="ko-KR" sz="15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</a:br>
            <a:r>
              <a:rPr lang="ko-KR" altLang="en-US" sz="15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심층조사</a:t>
            </a:r>
            <a:endParaRPr lang="en-US" altLang="ko-KR" sz="1500" b="1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sp>
        <p:nvSpPr>
          <p:cNvPr id="31" name="Freeform 5"/>
          <p:cNvSpPr>
            <a:spLocks noEditPoints="1"/>
          </p:cNvSpPr>
          <p:nvPr/>
        </p:nvSpPr>
        <p:spPr bwMode="auto">
          <a:xfrm>
            <a:off x="689704" y="3025318"/>
            <a:ext cx="1022359" cy="317687"/>
          </a:xfrm>
          <a:prstGeom prst="round2SameRect">
            <a:avLst>
              <a:gd name="adj1" fmla="val 0"/>
              <a:gd name="adj2" fmla="val 0"/>
            </a:avLst>
          </a:prstGeom>
          <a:pattFill prst="openDmnd">
            <a:fgClr>
              <a:srgbClr val="717171"/>
            </a:fgClr>
            <a:bgClr>
              <a:srgbClr val="717171">
                <a:lumMod val="75000"/>
              </a:srgbClr>
            </a:bgClr>
          </a:patt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ctr" latinLnBrk="0"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2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조사대상</a:t>
            </a:r>
            <a:endParaRPr lang="ko-KR" altLang="en-US" sz="12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722165" y="2925748"/>
            <a:ext cx="2875409" cy="464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3188" indent="-103188" fontAlgn="ctr" latinLnBrk="0">
              <a:lnSpc>
                <a:spcPct val="110000"/>
              </a:lnSpc>
              <a:spcBef>
                <a:spcPts val="100"/>
              </a:spcBef>
              <a:spcAft>
                <a:spcPts val="400"/>
              </a:spcAft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357188" algn="l"/>
              </a:tabLst>
            </a:pP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인천광역시 </a:t>
            </a:r>
            <a:r>
              <a:rPr lang="en-US" altLang="ko-KR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10</a:t>
            </a:r>
            <a:r>
              <a:rPr lang="ko-KR" altLang="en-US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개 구･군에 </a:t>
            </a: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거주하는</a:t>
            </a:r>
            <a: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/>
            </a:r>
            <a:b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</a:b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만 </a:t>
            </a:r>
            <a:r>
              <a:rPr lang="en-US" altLang="ko-KR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19</a:t>
            </a:r>
            <a:r>
              <a:rPr lang="ko-KR" altLang="en-US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세 이상 </a:t>
            </a: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남녀</a:t>
            </a:r>
            <a:endParaRPr lang="en-US" altLang="ko-KR" sz="1100" b="1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sp>
        <p:nvSpPr>
          <p:cNvPr id="32" name="Freeform 5"/>
          <p:cNvSpPr>
            <a:spLocks noEditPoints="1"/>
          </p:cNvSpPr>
          <p:nvPr/>
        </p:nvSpPr>
        <p:spPr bwMode="auto">
          <a:xfrm>
            <a:off x="689704" y="4451922"/>
            <a:ext cx="1022359" cy="317687"/>
          </a:xfrm>
          <a:prstGeom prst="round2SameRect">
            <a:avLst>
              <a:gd name="adj1" fmla="val 0"/>
              <a:gd name="adj2" fmla="val 0"/>
            </a:avLst>
          </a:prstGeom>
          <a:pattFill prst="openDmnd">
            <a:fgClr>
              <a:srgbClr val="717171"/>
            </a:fgClr>
            <a:bgClr>
              <a:srgbClr val="717171">
                <a:lumMod val="75000"/>
              </a:srgbClr>
            </a:bgClr>
          </a:patt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ctr" latinLnBrk="0"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2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표본크기</a:t>
            </a:r>
            <a:endParaRPr lang="ko-KR" altLang="en-US" sz="12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1722165" y="4383958"/>
            <a:ext cx="3084637" cy="464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3188" indent="-103188" fontAlgn="ctr" latinLnBrk="0">
              <a:lnSpc>
                <a:spcPct val="110000"/>
              </a:lnSpc>
              <a:spcBef>
                <a:spcPts val="100"/>
              </a:spcBef>
              <a:spcAft>
                <a:spcPts val="200"/>
              </a:spcAft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1~4</a:t>
            </a: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차수별 </a:t>
            </a:r>
            <a: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1,000</a:t>
            </a: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명</a:t>
            </a:r>
            <a: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/>
            </a:r>
            <a:b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</a:br>
            <a: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en-US" altLang="ko-KR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95% </a:t>
            </a:r>
            <a:r>
              <a:rPr lang="ko-KR" altLang="en-US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신뢰수준 표본오차 </a:t>
            </a:r>
            <a:r>
              <a:rPr lang="en-US" altLang="ko-KR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±3.1%P) </a:t>
            </a:r>
            <a:endParaRPr lang="en-US" altLang="ko-KR" sz="11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70C0"/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cxnSp>
        <p:nvCxnSpPr>
          <p:cNvPr id="35" name="직선 연결선 34"/>
          <p:cNvCxnSpPr/>
          <p:nvPr/>
        </p:nvCxnSpPr>
        <p:spPr>
          <a:xfrm>
            <a:off x="675134" y="4340429"/>
            <a:ext cx="38957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Freeform 5"/>
          <p:cNvSpPr>
            <a:spLocks noEditPoints="1"/>
          </p:cNvSpPr>
          <p:nvPr/>
        </p:nvSpPr>
        <p:spPr bwMode="auto">
          <a:xfrm>
            <a:off x="689704" y="5092784"/>
            <a:ext cx="1022359" cy="317687"/>
          </a:xfrm>
          <a:prstGeom prst="round2SameRect">
            <a:avLst>
              <a:gd name="adj1" fmla="val 0"/>
              <a:gd name="adj2" fmla="val 0"/>
            </a:avLst>
          </a:prstGeom>
          <a:pattFill prst="openDmnd">
            <a:fgClr>
              <a:srgbClr val="717171"/>
            </a:fgClr>
            <a:bgClr>
              <a:srgbClr val="717171">
                <a:lumMod val="75000"/>
              </a:srgbClr>
            </a:bgClr>
          </a:patt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ctr" latinLnBrk="0"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2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조사진행</a:t>
            </a:r>
            <a:endParaRPr lang="ko-KR" altLang="en-US" sz="12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1722165" y="5068728"/>
            <a:ext cx="2875409" cy="955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3188" indent="-103188" fontAlgn="ctr" latinLnBrk="0">
              <a:lnSpc>
                <a:spcPct val="110000"/>
              </a:lnSpc>
              <a:spcBef>
                <a:spcPts val="100"/>
              </a:spcBef>
              <a:spcAft>
                <a:spcPts val="200"/>
              </a:spcAft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총 </a:t>
            </a:r>
            <a: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4</a:t>
            </a: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회 진행 </a:t>
            </a:r>
            <a: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– </a:t>
            </a: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㈜ 케이스탯  전화조사실</a:t>
            </a:r>
            <a: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)</a:t>
            </a:r>
            <a:b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</a:b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- 1</a:t>
            </a:r>
            <a:r>
              <a:rPr lang="ko-KR" altLang="en-US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차 </a:t>
            </a: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2020</a:t>
            </a:r>
            <a:r>
              <a:rPr lang="ko-KR" altLang="en-US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04</a:t>
            </a:r>
            <a:r>
              <a:rPr lang="ko-KR" altLang="en-US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진행</a:t>
            </a: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/>
            </a:r>
            <a:b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</a:b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- 2</a:t>
            </a:r>
            <a:r>
              <a:rPr lang="ko-KR" altLang="en-US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차 </a:t>
            </a: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2020</a:t>
            </a:r>
            <a:r>
              <a:rPr lang="ko-KR" altLang="en-US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06</a:t>
            </a:r>
            <a:r>
              <a:rPr lang="ko-KR" altLang="en-US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진행</a:t>
            </a: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/>
            </a:r>
            <a:b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</a:b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- 3</a:t>
            </a:r>
            <a:r>
              <a:rPr lang="ko-KR" altLang="en-US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차 </a:t>
            </a: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2020</a:t>
            </a:r>
            <a:r>
              <a:rPr lang="ko-KR" altLang="en-US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09</a:t>
            </a:r>
            <a:r>
              <a:rPr lang="ko-KR" altLang="en-US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진행</a:t>
            </a: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/>
            </a:r>
            <a:b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</a:b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- 4</a:t>
            </a:r>
            <a:r>
              <a:rPr lang="ko-KR" altLang="en-US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차 </a:t>
            </a: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2020</a:t>
            </a:r>
            <a:r>
              <a:rPr lang="ko-KR" altLang="en-US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11</a:t>
            </a:r>
            <a:r>
              <a:rPr lang="ko-KR" altLang="en-US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진행</a:t>
            </a:r>
            <a:endParaRPr lang="en-US" altLang="ko-KR" sz="10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cxnSp>
        <p:nvCxnSpPr>
          <p:cNvPr id="38" name="직선 연결선 37"/>
          <p:cNvCxnSpPr/>
          <p:nvPr/>
        </p:nvCxnSpPr>
        <p:spPr>
          <a:xfrm>
            <a:off x="675134" y="5000341"/>
            <a:ext cx="38957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Freeform 5"/>
          <p:cNvSpPr>
            <a:spLocks noEditPoints="1"/>
          </p:cNvSpPr>
          <p:nvPr/>
        </p:nvSpPr>
        <p:spPr bwMode="auto">
          <a:xfrm>
            <a:off x="689704" y="3650013"/>
            <a:ext cx="1022359" cy="317687"/>
          </a:xfrm>
          <a:prstGeom prst="round2SameRect">
            <a:avLst>
              <a:gd name="adj1" fmla="val 0"/>
              <a:gd name="adj2" fmla="val 0"/>
            </a:avLst>
          </a:prstGeom>
          <a:pattFill prst="openDmnd">
            <a:fgClr>
              <a:srgbClr val="717171"/>
            </a:fgClr>
            <a:bgClr>
              <a:srgbClr val="717171">
                <a:lumMod val="75000"/>
              </a:srgbClr>
            </a:bgClr>
          </a:patt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ctr" latinLnBrk="0"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2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조사방법</a:t>
            </a:r>
          </a:p>
        </p:txBody>
      </p:sp>
      <p:sp>
        <p:nvSpPr>
          <p:cNvPr id="40" name="직사각형 39"/>
          <p:cNvSpPr/>
          <p:nvPr/>
        </p:nvSpPr>
        <p:spPr>
          <a:xfrm>
            <a:off x="1722165" y="3567957"/>
            <a:ext cx="2875409" cy="6509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3188" indent="-103188" fontAlgn="ctr" latinLnBrk="0">
              <a:lnSpc>
                <a:spcPct val="110000"/>
              </a:lnSpc>
              <a:spcBef>
                <a:spcPts val="100"/>
              </a:spcBef>
              <a:spcAft>
                <a:spcPts val="200"/>
              </a:spcAft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유</a:t>
            </a:r>
            <a:r>
              <a:rPr lang="en-US" altLang="ko-KR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/</a:t>
            </a:r>
            <a:r>
              <a:rPr lang="ko-KR" altLang="en-US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무선 </a:t>
            </a:r>
            <a:r>
              <a:rPr lang="en-US" altLang="ko-KR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RDD(Random Digit Dialing) </a:t>
            </a: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및 </a:t>
            </a:r>
            <a: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CATI (Computer </a:t>
            </a:r>
            <a:r>
              <a:rPr lang="en-US" altLang="ko-KR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Assisted Telephone Interview)</a:t>
            </a:r>
            <a:r>
              <a:rPr lang="ko-KR" altLang="en-US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를 </a:t>
            </a: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활용한 전화조사</a:t>
            </a:r>
            <a:r>
              <a:rPr lang="en-US" altLang="ko-KR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(Dual Frame Telephone Survey</a:t>
            </a:r>
            <a: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)</a:t>
            </a:r>
            <a:endParaRPr lang="ko-KR" altLang="en-US" sz="11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cxnSp>
        <p:nvCxnSpPr>
          <p:cNvPr id="41" name="직선 연결선 40"/>
          <p:cNvCxnSpPr/>
          <p:nvPr/>
        </p:nvCxnSpPr>
        <p:spPr>
          <a:xfrm>
            <a:off x="675134" y="3557570"/>
            <a:ext cx="38957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Freeform 5"/>
          <p:cNvSpPr>
            <a:spLocks noEditPoints="1"/>
          </p:cNvSpPr>
          <p:nvPr/>
        </p:nvSpPr>
        <p:spPr bwMode="auto">
          <a:xfrm>
            <a:off x="5175979" y="3025318"/>
            <a:ext cx="1022359" cy="317687"/>
          </a:xfrm>
          <a:prstGeom prst="round2SameRect">
            <a:avLst>
              <a:gd name="adj1" fmla="val 0"/>
              <a:gd name="adj2" fmla="val 0"/>
            </a:avLst>
          </a:prstGeom>
          <a:pattFill prst="openDmnd">
            <a:fgClr>
              <a:srgbClr val="717171"/>
            </a:fgClr>
            <a:bgClr>
              <a:srgbClr val="717171">
                <a:lumMod val="75000"/>
              </a:srgbClr>
            </a:bgClr>
          </a:patt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ctr" latinLnBrk="0"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2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조사대상</a:t>
            </a:r>
            <a:endParaRPr lang="ko-KR" altLang="en-US" sz="12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6208440" y="2925748"/>
            <a:ext cx="2875409" cy="464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3188" indent="-103188" fontAlgn="ctr" latinLnBrk="0">
              <a:lnSpc>
                <a:spcPct val="110000"/>
              </a:lnSpc>
              <a:spcBef>
                <a:spcPts val="100"/>
              </a:spcBef>
              <a:spcAft>
                <a:spcPts val="400"/>
              </a:spcAft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인천시민 </a:t>
            </a:r>
            <a:r>
              <a:rPr lang="en-US" altLang="ko-KR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</a:t>
            </a:r>
            <a:r>
              <a:rPr lang="ko-KR" altLang="en-US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세 이상  남녀 및 분야별 전문가</a:t>
            </a:r>
            <a:r>
              <a:rPr lang="en-US" altLang="ko-KR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/>
            </a:r>
            <a:br>
              <a:rPr lang="en-US" altLang="ko-KR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</a:br>
            <a: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주제에 </a:t>
            </a:r>
            <a:r>
              <a:rPr lang="ko-KR" altLang="en-US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따른 구독</a:t>
            </a:r>
            <a:r>
              <a:rPr lang="en-US" altLang="ko-KR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/</a:t>
            </a:r>
            <a:r>
              <a:rPr lang="ko-KR" altLang="en-US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비구독자 또는</a:t>
            </a:r>
            <a:r>
              <a:rPr lang="en-US" altLang="ko-KR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</a:t>
            </a: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경험자</a:t>
            </a:r>
            <a: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)</a:t>
            </a:r>
            <a:endParaRPr lang="en-US" altLang="ko-KR" sz="11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sp>
        <p:nvSpPr>
          <p:cNvPr id="44" name="Freeform 5"/>
          <p:cNvSpPr>
            <a:spLocks noEditPoints="1"/>
          </p:cNvSpPr>
          <p:nvPr/>
        </p:nvSpPr>
        <p:spPr bwMode="auto">
          <a:xfrm>
            <a:off x="5175979" y="4451922"/>
            <a:ext cx="1022359" cy="317687"/>
          </a:xfrm>
          <a:prstGeom prst="round2SameRect">
            <a:avLst>
              <a:gd name="adj1" fmla="val 0"/>
              <a:gd name="adj2" fmla="val 0"/>
            </a:avLst>
          </a:prstGeom>
          <a:pattFill prst="openDmnd">
            <a:fgClr>
              <a:srgbClr val="717171"/>
            </a:fgClr>
            <a:bgClr>
              <a:srgbClr val="717171">
                <a:lumMod val="75000"/>
              </a:srgbClr>
            </a:bgClr>
          </a:patt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ctr" latinLnBrk="0"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2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표본크기</a:t>
            </a:r>
            <a:endParaRPr lang="ko-KR" altLang="en-US" sz="12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6208440" y="4387366"/>
            <a:ext cx="2875409" cy="464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3188" indent="-103188" fontAlgn="ctr" latinLnBrk="0">
              <a:lnSpc>
                <a:spcPct val="110000"/>
              </a:lnSpc>
              <a:spcBef>
                <a:spcPts val="100"/>
              </a:spcBef>
              <a:spcAft>
                <a:spcPts val="200"/>
              </a:spcAft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631825" algn="l"/>
              </a:tabLst>
            </a:pP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일반시민</a:t>
            </a:r>
            <a: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	: 1~3</a:t>
            </a: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차수별 </a:t>
            </a:r>
            <a: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1Group (6~8</a:t>
            </a: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명</a:t>
            </a:r>
            <a: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)</a:t>
            </a:r>
            <a:b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</a:b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전문가 </a:t>
            </a:r>
            <a: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	: 1~3</a:t>
            </a: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차수별 </a:t>
            </a:r>
            <a: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6~8</a:t>
            </a: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명</a:t>
            </a:r>
            <a:endParaRPr lang="en-US" altLang="ko-KR" sz="1100" b="1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70C0"/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cxnSp>
        <p:nvCxnSpPr>
          <p:cNvPr id="46" name="직선 연결선 45"/>
          <p:cNvCxnSpPr/>
          <p:nvPr/>
        </p:nvCxnSpPr>
        <p:spPr>
          <a:xfrm>
            <a:off x="5161409" y="4340429"/>
            <a:ext cx="38957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Freeform 5"/>
          <p:cNvSpPr>
            <a:spLocks noEditPoints="1"/>
          </p:cNvSpPr>
          <p:nvPr/>
        </p:nvSpPr>
        <p:spPr bwMode="auto">
          <a:xfrm>
            <a:off x="5175979" y="5092784"/>
            <a:ext cx="1022359" cy="317687"/>
          </a:xfrm>
          <a:prstGeom prst="round2SameRect">
            <a:avLst>
              <a:gd name="adj1" fmla="val 0"/>
              <a:gd name="adj2" fmla="val 0"/>
            </a:avLst>
          </a:prstGeom>
          <a:pattFill prst="openDmnd">
            <a:fgClr>
              <a:srgbClr val="717171"/>
            </a:fgClr>
            <a:bgClr>
              <a:srgbClr val="717171">
                <a:lumMod val="75000"/>
              </a:srgbClr>
            </a:bgClr>
          </a:patt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ctr" latinLnBrk="0"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2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조사일정</a:t>
            </a:r>
            <a:endParaRPr lang="ko-KR" altLang="en-US" sz="12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6208440" y="5068728"/>
            <a:ext cx="3065040" cy="786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3188" indent="-103188" fontAlgn="ctr" latinLnBrk="0">
              <a:lnSpc>
                <a:spcPct val="110000"/>
              </a:lnSpc>
              <a:spcBef>
                <a:spcPts val="100"/>
              </a:spcBef>
              <a:spcAft>
                <a:spcPts val="200"/>
              </a:spcAft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총 </a:t>
            </a:r>
            <a: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3</a:t>
            </a: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회 진행 </a:t>
            </a:r>
            <a: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– </a:t>
            </a: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인천 소재 </a:t>
            </a:r>
            <a: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Room </a:t>
            </a: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대여 및 </a:t>
            </a:r>
            <a:r>
              <a:rPr lang="en-US" altLang="ko-KR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</a:t>
            </a: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방문 인터뷰</a:t>
            </a:r>
            <a:r>
              <a:rPr lang="ko-KR" altLang="en-US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/>
            </a:r>
            <a:br>
              <a:rPr lang="ko-KR" altLang="en-US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</a:b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- 1</a:t>
            </a:r>
            <a:r>
              <a:rPr lang="ko-KR" altLang="en-US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차 </a:t>
            </a: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2020</a:t>
            </a:r>
            <a:r>
              <a:rPr lang="ko-KR" altLang="en-US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06</a:t>
            </a:r>
            <a:r>
              <a:rPr lang="ko-KR" altLang="en-US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진행</a:t>
            </a: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/>
            </a:r>
            <a:b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</a:b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- 2</a:t>
            </a:r>
            <a:r>
              <a:rPr lang="ko-KR" altLang="en-US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차 </a:t>
            </a: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2020</a:t>
            </a:r>
            <a:r>
              <a:rPr lang="ko-KR" altLang="en-US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08</a:t>
            </a:r>
            <a:r>
              <a:rPr lang="ko-KR" altLang="en-US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진행</a:t>
            </a: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/>
            </a:r>
            <a:b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</a:b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- 3</a:t>
            </a:r>
            <a:r>
              <a:rPr lang="ko-KR" altLang="en-US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차 </a:t>
            </a: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2020</a:t>
            </a:r>
            <a:r>
              <a:rPr lang="ko-KR" altLang="en-US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12</a:t>
            </a:r>
            <a:r>
              <a:rPr lang="ko-KR" altLang="en-US" sz="10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진행</a:t>
            </a:r>
            <a:endParaRPr lang="en-US" altLang="ko-KR" sz="10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cxnSp>
        <p:nvCxnSpPr>
          <p:cNvPr id="49" name="직선 연결선 48"/>
          <p:cNvCxnSpPr/>
          <p:nvPr/>
        </p:nvCxnSpPr>
        <p:spPr>
          <a:xfrm>
            <a:off x="5161409" y="5000341"/>
            <a:ext cx="38957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Freeform 5"/>
          <p:cNvSpPr>
            <a:spLocks noEditPoints="1"/>
          </p:cNvSpPr>
          <p:nvPr/>
        </p:nvSpPr>
        <p:spPr bwMode="auto">
          <a:xfrm>
            <a:off x="5175979" y="3650013"/>
            <a:ext cx="1022359" cy="317687"/>
          </a:xfrm>
          <a:prstGeom prst="round2SameRect">
            <a:avLst>
              <a:gd name="adj1" fmla="val 0"/>
              <a:gd name="adj2" fmla="val 0"/>
            </a:avLst>
          </a:prstGeom>
          <a:pattFill prst="openDmnd">
            <a:fgClr>
              <a:srgbClr val="717171"/>
            </a:fgClr>
            <a:bgClr>
              <a:srgbClr val="717171">
                <a:lumMod val="75000"/>
              </a:srgbClr>
            </a:bgClr>
          </a:patt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ctr" latinLnBrk="0"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2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조사방법</a:t>
            </a:r>
          </a:p>
        </p:txBody>
      </p:sp>
      <p:sp>
        <p:nvSpPr>
          <p:cNvPr id="51" name="직사각형 50"/>
          <p:cNvSpPr/>
          <p:nvPr/>
        </p:nvSpPr>
        <p:spPr>
          <a:xfrm>
            <a:off x="6208440" y="3566997"/>
            <a:ext cx="3153494" cy="6509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3188" indent="-103188" fontAlgn="ctr" latinLnBrk="0">
              <a:lnSpc>
                <a:spcPct val="110000"/>
              </a:lnSpc>
              <a:spcBef>
                <a:spcPts val="100"/>
              </a:spcBef>
              <a:spcAft>
                <a:spcPts val="200"/>
              </a:spcAft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631825" algn="l"/>
              </a:tabLst>
            </a:pP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정성조사 </a:t>
            </a:r>
            <a:r>
              <a:rPr lang="en-US" altLang="ko-KR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– </a:t>
            </a:r>
            <a:r>
              <a:rPr lang="ko-KR" altLang="en-US" sz="11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가이드라인에 </a:t>
            </a:r>
            <a:r>
              <a:rPr lang="ko-KR" altLang="en-US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의한 심층인터뷰 </a:t>
            </a:r>
            <a:r>
              <a:rPr lang="en-US" altLang="ko-KR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(60~90</a:t>
            </a:r>
            <a:r>
              <a:rPr lang="ko-KR" altLang="en-US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분</a:t>
            </a:r>
            <a:r>
              <a:rPr lang="en-US" altLang="ko-KR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)</a:t>
            </a:r>
            <a:br>
              <a:rPr lang="en-US" altLang="ko-KR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</a:br>
            <a:r>
              <a:rPr lang="ko-KR" altLang="en-US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인천시민</a:t>
            </a:r>
            <a:r>
              <a:rPr lang="en-US" altLang="ko-KR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	: Focus Group Interview (FGI)</a:t>
            </a:r>
            <a:br>
              <a:rPr lang="en-US" altLang="ko-KR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</a:br>
            <a:r>
              <a:rPr lang="ko-KR" altLang="en-US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전문가</a:t>
            </a:r>
            <a:r>
              <a:rPr lang="en-US" altLang="ko-KR" sz="11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	: In-Depth Interview (IDI, 1:1)</a:t>
            </a:r>
          </a:p>
        </p:txBody>
      </p:sp>
      <p:cxnSp>
        <p:nvCxnSpPr>
          <p:cNvPr id="52" name="직선 연결선 51"/>
          <p:cNvCxnSpPr/>
          <p:nvPr/>
        </p:nvCxnSpPr>
        <p:spPr>
          <a:xfrm>
            <a:off x="5161409" y="3557570"/>
            <a:ext cx="3895725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직사각형 52"/>
          <p:cNvSpPr/>
          <p:nvPr/>
        </p:nvSpPr>
        <p:spPr>
          <a:xfrm>
            <a:off x="6249144" y="5831686"/>
            <a:ext cx="3065040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ctr" latinLnBrk="0">
              <a:lnSpc>
                <a:spcPct val="110000"/>
              </a:lnSpc>
              <a:spcBef>
                <a:spcPts val="100"/>
              </a:spcBef>
              <a:spcAft>
                <a:spcPts val="200"/>
              </a:spcAft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8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* 코로나</a:t>
            </a:r>
            <a:r>
              <a:rPr lang="en-US" altLang="ko-KR" sz="8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19 </a:t>
            </a:r>
            <a:r>
              <a:rPr lang="ko-KR" altLang="en-US" sz="8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상황으로 일부 일정 연기된 상황에서 진행</a:t>
            </a:r>
            <a:endParaRPr lang="en-US" altLang="ko-KR" sz="8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97724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" name="표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8540260"/>
              </p:ext>
            </p:extLst>
          </p:nvPr>
        </p:nvGraphicFramePr>
        <p:xfrm>
          <a:off x="415924" y="2032987"/>
          <a:ext cx="6193260" cy="42043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607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58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76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76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76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176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1766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1766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1766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1766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1766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17662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08574">
                <a:tc rowSpan="2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ko-KR" altLang="en-US" sz="11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지역</a:t>
                      </a:r>
                    </a:p>
                  </a:txBody>
                  <a:tcPr marL="39000" marR="39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ko-KR" altLang="en-US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제곱근</a:t>
                      </a:r>
                      <a:endParaRPr lang="en-US" altLang="ko-KR" sz="1100" b="1" kern="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ko-KR" altLang="en-US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비례 배분</a:t>
                      </a:r>
                      <a:endParaRPr lang="ko-KR" altLang="en-US" sz="1100" b="1" kern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39000" marR="3900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ko-KR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20~29</a:t>
                      </a:r>
                      <a:r>
                        <a:rPr lang="ko-KR" altLang="en-US" sz="11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세</a:t>
                      </a:r>
                    </a:p>
                  </a:txBody>
                  <a:tcPr marL="39000" marR="3900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ko-KR" sz="11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30~39</a:t>
                      </a:r>
                      <a:r>
                        <a:rPr lang="ko-KR" altLang="en-US" sz="11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세</a:t>
                      </a:r>
                    </a:p>
                  </a:txBody>
                  <a:tcPr marL="39000" marR="3900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ko-KR" sz="11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40~49</a:t>
                      </a:r>
                      <a:r>
                        <a:rPr lang="ko-KR" altLang="en-US" sz="11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세</a:t>
                      </a:r>
                    </a:p>
                  </a:txBody>
                  <a:tcPr marL="39000" marR="3900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ko-KR" sz="11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50~59</a:t>
                      </a:r>
                      <a:r>
                        <a:rPr lang="ko-KR" altLang="en-US" sz="11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세</a:t>
                      </a:r>
                    </a:p>
                  </a:txBody>
                  <a:tcPr marL="39000" marR="3900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altLang="ko-KR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60~69</a:t>
                      </a:r>
                      <a:r>
                        <a:rPr lang="ko-KR" altLang="en-US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세</a:t>
                      </a:r>
                      <a:endParaRPr lang="ko-KR" altLang="en-US" sz="1100" b="1" kern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39000" marR="3900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57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ko-KR" altLang="en-US" sz="11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남</a:t>
                      </a:r>
                    </a:p>
                  </a:txBody>
                  <a:tcPr marL="39000" marR="3900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ko-KR" altLang="en-US" sz="11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여</a:t>
                      </a:r>
                    </a:p>
                  </a:txBody>
                  <a:tcPr marL="39000" marR="3900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ko-KR" altLang="en-US" sz="11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남</a:t>
                      </a:r>
                    </a:p>
                  </a:txBody>
                  <a:tcPr marL="39000" marR="3900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ko-KR" altLang="en-US" sz="11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여</a:t>
                      </a:r>
                    </a:p>
                  </a:txBody>
                  <a:tcPr marL="39000" marR="3900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ko-KR" altLang="en-US" sz="11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남</a:t>
                      </a:r>
                    </a:p>
                  </a:txBody>
                  <a:tcPr marL="39000" marR="3900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ko-KR" altLang="en-US" sz="11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여</a:t>
                      </a:r>
                    </a:p>
                  </a:txBody>
                  <a:tcPr marL="39000" marR="3900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ko-KR" altLang="en-US" sz="11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남</a:t>
                      </a:r>
                    </a:p>
                  </a:txBody>
                  <a:tcPr marL="39000" marR="3900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ko-KR" altLang="en-US" sz="11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여</a:t>
                      </a:r>
                    </a:p>
                  </a:txBody>
                  <a:tcPr marL="39000" marR="3900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ko-KR" altLang="en-US" sz="11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남</a:t>
                      </a:r>
                    </a:p>
                  </a:txBody>
                  <a:tcPr marL="39000" marR="3900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ko-KR" altLang="en-US" sz="11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여</a:t>
                      </a:r>
                    </a:p>
                  </a:txBody>
                  <a:tcPr marL="39000" marR="3900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610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ko-KR" altLang="en-US" sz="1100" b="1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E44534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합계</a:t>
                      </a:r>
                    </a:p>
                  </a:txBody>
                  <a:tcPr marL="39000" marR="39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D0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E44534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1,000</a:t>
                      </a:r>
                      <a:endParaRPr lang="en-US" altLang="ko-KR" sz="1100" b="1" kern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E44534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D0C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E44534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90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D0C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E44534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79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D0C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E44534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92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D0C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E44534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86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D0C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E44534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104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D0C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E44534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100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D0C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E44534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109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D0C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E44534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108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D0C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E44534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113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D0C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E44534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119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D0C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610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중구</a:t>
                      </a:r>
                    </a:p>
                  </a:txBody>
                  <a:tcPr marL="9525" marR="9525" marT="9525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5F5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73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7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6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8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7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9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7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7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6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8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8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610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동구</a:t>
                      </a:r>
                    </a:p>
                  </a:txBody>
                  <a:tcPr marL="9525" marR="9525" marT="9525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5F5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51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4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4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4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4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5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5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5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8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9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610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미추홀구</a:t>
                      </a:r>
                    </a:p>
                  </a:txBody>
                  <a:tcPr marL="9525" marR="9525" marT="9525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5F5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128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15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18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610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연수구</a:t>
                      </a:r>
                    </a:p>
                  </a:txBody>
                  <a:tcPr marL="9525" marR="9525" marT="9525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5F5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121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14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14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610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남동구</a:t>
                      </a:r>
                    </a:p>
                  </a:txBody>
                  <a:tcPr marL="9525" marR="9525" marT="9525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5F5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146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14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16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15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15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16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15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17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610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부평구</a:t>
                      </a:r>
                    </a:p>
                  </a:txBody>
                  <a:tcPr marL="9525" marR="9525" marT="9525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5F5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143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14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14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16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16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16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17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610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계양구</a:t>
                      </a:r>
                    </a:p>
                  </a:txBody>
                  <a:tcPr marL="9525" marR="9525" marT="9525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5F5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110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9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9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14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610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서구</a:t>
                      </a:r>
                    </a:p>
                  </a:txBody>
                  <a:tcPr marL="9525" marR="9525" marT="9525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5F5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147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15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14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17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17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17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16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610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강화군</a:t>
                      </a:r>
                    </a:p>
                  </a:txBody>
                  <a:tcPr marL="9525" marR="9525" marT="9525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5F5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51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4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6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5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5362713"/>
                  </a:ext>
                </a:extLst>
              </a:tr>
              <a:tr h="32610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kern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옹진군</a:t>
                      </a:r>
                    </a:p>
                  </a:txBody>
                  <a:tcPr marL="9525" marR="9525" marT="9525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5F5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30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3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4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4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5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5</a:t>
                      </a: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8818192"/>
                  </a:ext>
                </a:extLst>
              </a:tr>
            </a:tbl>
          </a:graphicData>
        </a:graphic>
      </p:graphicFrame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ko-KR" dirty="0"/>
              <a:t>II. </a:t>
            </a:r>
            <a:r>
              <a:rPr lang="ko-KR" altLang="en-US" dirty="0"/>
              <a:t>조사 설계</a:t>
            </a:r>
          </a:p>
        </p:txBody>
      </p:sp>
      <p:sp>
        <p:nvSpPr>
          <p:cNvPr id="6" name="부제목 5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세부 </a:t>
            </a:r>
            <a:r>
              <a:rPr lang="ko-KR" altLang="en-US" dirty="0"/>
              <a:t>표본 </a:t>
            </a:r>
            <a:r>
              <a:rPr lang="ko-KR" altLang="en-US" dirty="0" smtClean="0"/>
              <a:t>구성</a:t>
            </a:r>
            <a:endParaRPr lang="en-US" altLang="ko-KR" dirty="0"/>
          </a:p>
        </p:txBody>
      </p:sp>
      <p:grpSp>
        <p:nvGrpSpPr>
          <p:cNvPr id="27" name="그룹 26"/>
          <p:cNvGrpSpPr/>
          <p:nvPr/>
        </p:nvGrpSpPr>
        <p:grpSpPr>
          <a:xfrm>
            <a:off x="443960" y="1593667"/>
            <a:ext cx="4923682" cy="323165"/>
            <a:chOff x="3509214" y="1627387"/>
            <a:chExt cx="4923682" cy="323165"/>
          </a:xfrm>
        </p:grpSpPr>
        <p:sp>
          <p:nvSpPr>
            <p:cNvPr id="28" name="직사각형 27"/>
            <p:cNvSpPr/>
            <p:nvPr/>
          </p:nvSpPr>
          <p:spPr>
            <a:xfrm>
              <a:off x="3658832" y="1627387"/>
              <a:ext cx="4774064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500" b="1" kern="0" spc="-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정량조사 </a:t>
              </a:r>
              <a:r>
                <a:rPr lang="en-US" altLang="ko-KR" sz="1500" b="1" kern="0" spc="-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(</a:t>
              </a:r>
              <a:r>
                <a:rPr lang="ko-KR" altLang="en-US" sz="1500" b="1" kern="0" spc="-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전화조사</a:t>
              </a:r>
              <a:r>
                <a:rPr lang="en-US" altLang="ko-KR" sz="1500" b="1" kern="0" spc="-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)</a:t>
              </a:r>
              <a:r>
                <a:rPr lang="ko-KR" altLang="en-US" sz="1500" b="1" kern="0" spc="-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 </a:t>
              </a:r>
              <a:r>
                <a:rPr lang="en-US" altLang="ko-KR" sz="1500" b="1" kern="0" spc="-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: </a:t>
              </a:r>
              <a:r>
                <a:rPr lang="en-US" altLang="ko-KR" sz="1500" b="1" kern="0" spc="-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10</a:t>
              </a:r>
              <a:r>
                <a:rPr lang="ko-KR" altLang="en-US" sz="1500" b="1" kern="0" spc="-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개 지역별 표본 할당 </a:t>
              </a:r>
              <a:r>
                <a:rPr lang="en-US" altLang="ko-KR" sz="1500" b="1" kern="0" spc="-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(1~4</a:t>
              </a:r>
              <a:r>
                <a:rPr lang="ko-KR" altLang="en-US" sz="1500" b="1" kern="0" spc="-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차 동일</a:t>
              </a:r>
              <a:r>
                <a:rPr lang="en-US" altLang="ko-KR" sz="1500" b="1" kern="0" spc="-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)</a:t>
              </a:r>
              <a:endParaRPr lang="ko-KR" altLang="en-US" sz="1500" b="1" kern="0" spc="-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endParaRPr>
            </a:p>
          </p:txBody>
        </p:sp>
        <p:grpSp>
          <p:nvGrpSpPr>
            <p:cNvPr id="29" name="그룹 28"/>
            <p:cNvGrpSpPr/>
            <p:nvPr/>
          </p:nvGrpSpPr>
          <p:grpSpPr>
            <a:xfrm>
              <a:off x="3509214" y="1717641"/>
              <a:ext cx="161997" cy="162622"/>
              <a:chOff x="5991572" y="-628799"/>
              <a:chExt cx="2055813" cy="2063751"/>
            </a:xfrm>
          </p:grpSpPr>
          <p:sp>
            <p:nvSpPr>
              <p:cNvPr id="33" name="Freeform 5"/>
              <p:cNvSpPr>
                <a:spLocks/>
              </p:cNvSpPr>
              <p:nvPr/>
            </p:nvSpPr>
            <p:spPr bwMode="auto">
              <a:xfrm>
                <a:off x="7020272" y="-628799"/>
                <a:ext cx="1027113" cy="1033463"/>
              </a:xfrm>
              <a:custGeom>
                <a:avLst/>
                <a:gdLst>
                  <a:gd name="T0" fmla="*/ 0 w 1291"/>
                  <a:gd name="T1" fmla="*/ 0 h 1291"/>
                  <a:gd name="T2" fmla="*/ 1291 w 1291"/>
                  <a:gd name="T3" fmla="*/ 1291 h 1291"/>
                  <a:gd name="T4" fmla="*/ 388 w 1291"/>
                  <a:gd name="T5" fmla="*/ 1291 h 1291"/>
                  <a:gd name="T6" fmla="*/ 0 w 1291"/>
                  <a:gd name="T7" fmla="*/ 904 h 1291"/>
                  <a:gd name="T8" fmla="*/ 0 w 1291"/>
                  <a:gd name="T9" fmla="*/ 0 h 1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91" h="1291">
                    <a:moveTo>
                      <a:pt x="0" y="0"/>
                    </a:moveTo>
                    <a:cubicBezTo>
                      <a:pt x="713" y="0"/>
                      <a:pt x="1291" y="578"/>
                      <a:pt x="1291" y="1291"/>
                    </a:cubicBezTo>
                    <a:lnTo>
                      <a:pt x="388" y="1291"/>
                    </a:lnTo>
                    <a:cubicBezTo>
                      <a:pt x="388" y="1077"/>
                      <a:pt x="214" y="904"/>
                      <a:pt x="0" y="90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36699"/>
              </a:solidFill>
              <a:ln w="1270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9060" tIns="49530" rIns="99060" bIns="4953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500" spc="-50" dirty="0"/>
              </a:p>
            </p:txBody>
          </p:sp>
          <p:sp>
            <p:nvSpPr>
              <p:cNvPr id="35" name="Freeform 7"/>
              <p:cNvSpPr>
                <a:spLocks/>
              </p:cNvSpPr>
              <p:nvPr/>
            </p:nvSpPr>
            <p:spPr bwMode="auto">
              <a:xfrm>
                <a:off x="7020272" y="404664"/>
                <a:ext cx="1027113" cy="1030288"/>
              </a:xfrm>
              <a:custGeom>
                <a:avLst/>
                <a:gdLst>
                  <a:gd name="T0" fmla="*/ 1291 w 1291"/>
                  <a:gd name="T1" fmla="*/ 0 h 1290"/>
                  <a:gd name="T2" fmla="*/ 0 w 1291"/>
                  <a:gd name="T3" fmla="*/ 1290 h 1290"/>
                  <a:gd name="T4" fmla="*/ 0 w 1291"/>
                  <a:gd name="T5" fmla="*/ 387 h 1290"/>
                  <a:gd name="T6" fmla="*/ 388 w 1291"/>
                  <a:gd name="T7" fmla="*/ 0 h 1290"/>
                  <a:gd name="T8" fmla="*/ 1291 w 1291"/>
                  <a:gd name="T9" fmla="*/ 0 h 1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91" h="1290">
                    <a:moveTo>
                      <a:pt x="1291" y="0"/>
                    </a:moveTo>
                    <a:cubicBezTo>
                      <a:pt x="1291" y="713"/>
                      <a:pt x="713" y="1290"/>
                      <a:pt x="0" y="1290"/>
                    </a:cubicBezTo>
                    <a:lnTo>
                      <a:pt x="0" y="387"/>
                    </a:lnTo>
                    <a:cubicBezTo>
                      <a:pt x="214" y="387"/>
                      <a:pt x="388" y="214"/>
                      <a:pt x="388" y="0"/>
                    </a:cubicBezTo>
                    <a:lnTo>
                      <a:pt x="1291" y="0"/>
                    </a:lnTo>
                    <a:close/>
                  </a:path>
                </a:pathLst>
              </a:custGeom>
              <a:solidFill>
                <a:srgbClr val="B9BABC"/>
              </a:solidFill>
              <a:ln w="1270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9060" tIns="49530" rIns="99060" bIns="4953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500" spc="-50" dirty="0"/>
              </a:p>
            </p:txBody>
          </p:sp>
          <p:sp>
            <p:nvSpPr>
              <p:cNvPr id="38" name="Freeform 9"/>
              <p:cNvSpPr>
                <a:spLocks/>
              </p:cNvSpPr>
              <p:nvPr/>
            </p:nvSpPr>
            <p:spPr bwMode="auto">
              <a:xfrm>
                <a:off x="5991572" y="404664"/>
                <a:ext cx="1028700" cy="1030288"/>
              </a:xfrm>
              <a:custGeom>
                <a:avLst/>
                <a:gdLst>
                  <a:gd name="T0" fmla="*/ 1290 w 1290"/>
                  <a:gd name="T1" fmla="*/ 1290 h 1290"/>
                  <a:gd name="T2" fmla="*/ 0 w 1290"/>
                  <a:gd name="T3" fmla="*/ 0 h 1290"/>
                  <a:gd name="T4" fmla="*/ 903 w 1290"/>
                  <a:gd name="T5" fmla="*/ 0 h 1290"/>
                  <a:gd name="T6" fmla="*/ 1290 w 1290"/>
                  <a:gd name="T7" fmla="*/ 387 h 1290"/>
                  <a:gd name="T8" fmla="*/ 1290 w 1290"/>
                  <a:gd name="T9" fmla="*/ 1290 h 1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90" h="1290">
                    <a:moveTo>
                      <a:pt x="1290" y="1290"/>
                    </a:moveTo>
                    <a:cubicBezTo>
                      <a:pt x="578" y="1290"/>
                      <a:pt x="0" y="713"/>
                      <a:pt x="0" y="0"/>
                    </a:cubicBezTo>
                    <a:lnTo>
                      <a:pt x="903" y="0"/>
                    </a:lnTo>
                    <a:cubicBezTo>
                      <a:pt x="903" y="214"/>
                      <a:pt x="1077" y="387"/>
                      <a:pt x="1290" y="387"/>
                    </a:cubicBezTo>
                    <a:lnTo>
                      <a:pt x="1290" y="1290"/>
                    </a:lnTo>
                    <a:close/>
                  </a:path>
                </a:pathLst>
              </a:custGeom>
              <a:solidFill>
                <a:srgbClr val="DBDCDD"/>
              </a:solidFill>
              <a:ln w="1270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9060" tIns="49530" rIns="99060" bIns="4953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500" spc="-50" dirty="0"/>
              </a:p>
            </p:txBody>
          </p:sp>
          <p:sp>
            <p:nvSpPr>
              <p:cNvPr id="41" name="Freeform 11"/>
              <p:cNvSpPr>
                <a:spLocks/>
              </p:cNvSpPr>
              <p:nvPr/>
            </p:nvSpPr>
            <p:spPr bwMode="auto">
              <a:xfrm>
                <a:off x="5991572" y="-628799"/>
                <a:ext cx="1028700" cy="1033463"/>
              </a:xfrm>
              <a:custGeom>
                <a:avLst/>
                <a:gdLst>
                  <a:gd name="T0" fmla="*/ 0 w 1290"/>
                  <a:gd name="T1" fmla="*/ 1291 h 1291"/>
                  <a:gd name="T2" fmla="*/ 1290 w 1290"/>
                  <a:gd name="T3" fmla="*/ 0 h 1291"/>
                  <a:gd name="T4" fmla="*/ 1290 w 1290"/>
                  <a:gd name="T5" fmla="*/ 904 h 1291"/>
                  <a:gd name="T6" fmla="*/ 903 w 1290"/>
                  <a:gd name="T7" fmla="*/ 1291 h 1291"/>
                  <a:gd name="T8" fmla="*/ 0 w 1290"/>
                  <a:gd name="T9" fmla="*/ 1291 h 1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90" h="1291">
                    <a:moveTo>
                      <a:pt x="0" y="1291"/>
                    </a:moveTo>
                    <a:cubicBezTo>
                      <a:pt x="0" y="578"/>
                      <a:pt x="578" y="0"/>
                      <a:pt x="1290" y="0"/>
                    </a:cubicBezTo>
                    <a:lnTo>
                      <a:pt x="1290" y="904"/>
                    </a:lnTo>
                    <a:cubicBezTo>
                      <a:pt x="1077" y="904"/>
                      <a:pt x="903" y="1077"/>
                      <a:pt x="903" y="1291"/>
                    </a:cubicBezTo>
                    <a:lnTo>
                      <a:pt x="0" y="1291"/>
                    </a:lnTo>
                    <a:close/>
                  </a:path>
                </a:pathLst>
              </a:custGeom>
              <a:solidFill>
                <a:srgbClr val="949598"/>
              </a:solidFill>
              <a:ln w="1270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9060" tIns="49530" rIns="99060" bIns="4953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500" spc="-50" dirty="0"/>
              </a:p>
            </p:txBody>
          </p:sp>
        </p:grpSp>
      </p:grpSp>
      <p:sp>
        <p:nvSpPr>
          <p:cNvPr id="42" name="직사각형 41"/>
          <p:cNvSpPr/>
          <p:nvPr/>
        </p:nvSpPr>
        <p:spPr>
          <a:xfrm>
            <a:off x="6781786" y="2032987"/>
            <a:ext cx="2848020" cy="4204325"/>
          </a:xfrm>
          <a:prstGeom prst="rect">
            <a:avLst/>
          </a:prstGeom>
          <a:solidFill>
            <a:srgbClr val="F4F2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5" name="Rectangle 28"/>
          <p:cNvSpPr>
            <a:spLocks noChangeArrowheads="1"/>
          </p:cNvSpPr>
          <p:nvPr/>
        </p:nvSpPr>
        <p:spPr bwMode="auto">
          <a:xfrm>
            <a:off x="6955201" y="2105050"/>
            <a:ext cx="1783556" cy="283809"/>
          </a:xfrm>
          <a:prstGeom prst="roundRect">
            <a:avLst>
              <a:gd name="adj" fmla="val 0"/>
            </a:avLst>
          </a:prstGeom>
          <a:pattFill prst="smGrid">
            <a:fgClr>
              <a:srgbClr val="575859"/>
            </a:fgClr>
            <a:bgClr>
              <a:srgbClr val="4E4F50"/>
            </a:bgClr>
          </a:patt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atte"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/>
            <a:r>
              <a:rPr lang="ko-KR" altLang="en-US" sz="13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조사대상</a:t>
            </a:r>
          </a:p>
        </p:txBody>
      </p:sp>
      <p:cxnSp>
        <p:nvCxnSpPr>
          <p:cNvPr id="46" name="직선 연결선 45"/>
          <p:cNvCxnSpPr/>
          <p:nvPr/>
        </p:nvCxnSpPr>
        <p:spPr>
          <a:xfrm>
            <a:off x="6895669" y="2060848"/>
            <a:ext cx="80962" cy="5476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6886074" y="2399243"/>
            <a:ext cx="2829398" cy="430887"/>
          </a:xfrm>
          <a:prstGeom prst="rect">
            <a:avLst/>
          </a:prstGeom>
          <a:noFill/>
        </p:spPr>
        <p:txBody>
          <a:bodyPr wrap="square" rtlCol="0" anchor="t" anchorCtr="0">
            <a:spAutoFit/>
            <a:scene3d>
              <a:camera prst="orthographicFront"/>
              <a:lightRig rig="threePt" dir="t"/>
            </a:scene3d>
            <a:sp3d>
              <a:bevelT w="1270" h="25400"/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103188" indent="-103188">
              <a:spcBef>
                <a:spcPts val="100"/>
              </a:spcBef>
              <a:spcAft>
                <a:spcPts val="217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defRPr sz="1100" b="0" spc="-10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defRPr>
            </a:lvl1pPr>
          </a:lstStyle>
          <a:p>
            <a:r>
              <a:rPr lang="ko-KR" altLang="en-US" dirty="0"/>
              <a:t>인천광역시 </a:t>
            </a:r>
            <a:r>
              <a:rPr lang="en-US" altLang="ko-KR" dirty="0"/>
              <a:t>10</a:t>
            </a:r>
            <a:r>
              <a:rPr lang="ko-KR" altLang="en-US" dirty="0"/>
              <a:t>개 구･군에 거주하는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ko-KR" altLang="en-US" dirty="0"/>
              <a:t>만 </a:t>
            </a:r>
            <a:r>
              <a:rPr lang="en-US" altLang="ko-KR" dirty="0"/>
              <a:t>19</a:t>
            </a:r>
            <a:r>
              <a:rPr lang="ko-KR" altLang="en-US" dirty="0"/>
              <a:t>세 이상 남녀</a:t>
            </a:r>
            <a:endParaRPr lang="en-US" altLang="ko-KR" dirty="0"/>
          </a:p>
        </p:txBody>
      </p:sp>
      <p:sp>
        <p:nvSpPr>
          <p:cNvPr id="44" name="TextBox 43"/>
          <p:cNvSpPr txBox="1"/>
          <p:nvPr/>
        </p:nvSpPr>
        <p:spPr>
          <a:xfrm>
            <a:off x="6891216" y="3182252"/>
            <a:ext cx="2775811" cy="469359"/>
          </a:xfrm>
          <a:prstGeom prst="rect">
            <a:avLst/>
          </a:prstGeom>
          <a:noFill/>
        </p:spPr>
        <p:txBody>
          <a:bodyPr wrap="square" rtlCol="0" anchor="t" anchorCtr="0">
            <a:spAutoFit/>
            <a:scene3d>
              <a:camera prst="orthographicFront"/>
              <a:lightRig rig="threePt" dir="t"/>
            </a:scene3d>
            <a:sp3d>
              <a:bevelT w="1270" h="25400"/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103188" indent="-103188">
              <a:spcBef>
                <a:spcPts val="100"/>
              </a:spcBef>
              <a:spcAft>
                <a:spcPts val="100"/>
              </a:spcAft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 sz="1100" b="1" spc="-10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defRPr>
            </a:lvl1pPr>
          </a:lstStyle>
          <a:p>
            <a:pPr>
              <a:spcAft>
                <a:spcPts val="217"/>
              </a:spcAft>
              <a:buClr>
                <a:schemeClr val="tx1">
                  <a:lumMod val="50000"/>
                  <a:lumOff val="50000"/>
                </a:schemeClr>
              </a:buClr>
            </a:pPr>
            <a:r>
              <a:rPr lang="ko-KR" altLang="en-US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총 </a:t>
            </a:r>
            <a:r>
              <a:rPr lang="en-US" altLang="ko-KR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1,000</a:t>
            </a:r>
            <a:r>
              <a:rPr lang="ko-KR" altLang="en-US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표본</a:t>
            </a:r>
            <a:endParaRPr lang="en-US" altLang="ko-KR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spcAft>
                <a:spcPts val="217"/>
              </a:spcAft>
              <a:buClr>
                <a:schemeClr val="tx1">
                  <a:lumMod val="50000"/>
                  <a:lumOff val="50000"/>
                </a:schemeClr>
              </a:buClr>
            </a:pPr>
            <a:r>
              <a:rPr lang="en-US" altLang="ko-KR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95% </a:t>
            </a:r>
            <a:r>
              <a:rPr lang="ko-KR" altLang="en-US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신뢰수준에서</a:t>
            </a:r>
            <a:r>
              <a:rPr lang="en-US" altLang="ko-KR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최대표본오차 </a:t>
            </a:r>
            <a:r>
              <a:rPr lang="en-US" altLang="ko-KR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±3.1%p</a:t>
            </a:r>
            <a:endParaRPr lang="ko-KR" altLang="en-US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896154" y="4051294"/>
            <a:ext cx="2966182" cy="1238801"/>
          </a:xfrm>
          <a:prstGeom prst="rect">
            <a:avLst/>
          </a:prstGeom>
          <a:noFill/>
        </p:spPr>
        <p:txBody>
          <a:bodyPr wrap="square" rtlCol="0" anchor="t" anchorCtr="0">
            <a:spAutoFit/>
            <a:scene3d>
              <a:camera prst="orthographicFront"/>
              <a:lightRig rig="threePt" dir="t"/>
            </a:scene3d>
            <a:sp3d>
              <a:bevelT w="1270" h="25400"/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103188" indent="-103188">
              <a:spcBef>
                <a:spcPts val="100"/>
              </a:spcBef>
              <a:spcAft>
                <a:spcPts val="100"/>
              </a:spcAft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 sz="1100" b="1" spc="-10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defRPr>
            </a:lvl1pPr>
          </a:lstStyle>
          <a:p>
            <a:pPr lvl="0">
              <a:spcAft>
                <a:spcPts val="217"/>
              </a:spcAft>
              <a:buClr>
                <a:schemeClr val="tx1">
                  <a:lumMod val="50000"/>
                  <a:lumOff val="50000"/>
                </a:schemeClr>
              </a:buClr>
              <a:tabLst>
                <a:tab pos="631825" algn="l"/>
              </a:tabLst>
            </a:pPr>
            <a:r>
              <a:rPr lang="ko-KR" altLang="en-US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지역</a:t>
            </a:r>
            <a:r>
              <a:rPr lang="en-US" altLang="ko-KR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성</a:t>
            </a:r>
            <a:r>
              <a:rPr lang="en-US" altLang="ko-KR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연령에 근거한 비례 배분</a:t>
            </a:r>
            <a:r>
              <a:rPr lang="en-US" altLang="ko-KR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en-US" altLang="ko-KR" b="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altLang="ko-KR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altLang="ko-KR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- 1</a:t>
            </a:r>
            <a:r>
              <a:rPr lang="ko-KR" altLang="en-US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단계 </a:t>
            </a:r>
            <a:r>
              <a:rPr lang="en-US" altLang="ko-KR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	10</a:t>
            </a:r>
            <a:r>
              <a:rPr lang="ko-KR" altLang="en-US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개 지역별 층화 </a:t>
            </a:r>
            <a:r>
              <a:rPr lang="ko-KR" altLang="en-US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후</a:t>
            </a:r>
            <a:r>
              <a:rPr lang="en-US" altLang="ko-KR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altLang="ko-KR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en-US" altLang="ko-KR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altLang="ko-KR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ko-KR" altLang="en-US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인구비에 </a:t>
            </a:r>
            <a:r>
              <a:rPr lang="ko-KR" altLang="en-US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근거한 </a:t>
            </a:r>
            <a:r>
              <a:rPr lang="ko-KR" altLang="en-US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제곱근 비례할당</a:t>
            </a:r>
            <a:r>
              <a:rPr lang="en-US" altLang="ko-KR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en-US" altLang="ko-KR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altLang="ko-KR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altLang="ko-KR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- 2</a:t>
            </a:r>
            <a:r>
              <a:rPr lang="ko-KR" altLang="en-US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단계 </a:t>
            </a:r>
            <a:r>
              <a:rPr lang="en-US" altLang="ko-KR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	10</a:t>
            </a:r>
            <a:r>
              <a:rPr lang="ko-KR" altLang="en-US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개 지역별 성</a:t>
            </a:r>
            <a:r>
              <a:rPr lang="en-US" altLang="ko-KR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연령 </a:t>
            </a:r>
            <a:r>
              <a:rPr lang="ko-KR" altLang="en-US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비례 할당</a:t>
            </a:r>
            <a:r>
              <a:rPr lang="en-US" altLang="ko-KR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en-US" altLang="ko-KR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altLang="ko-KR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en-US" altLang="ko-KR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- 3</a:t>
            </a:r>
            <a:r>
              <a:rPr lang="ko-KR" altLang="en-US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단계 </a:t>
            </a:r>
            <a:r>
              <a:rPr lang="en-US" altLang="ko-KR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	</a:t>
            </a:r>
            <a:r>
              <a:rPr lang="ko-KR" altLang="en-US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지역별 </a:t>
            </a:r>
            <a:r>
              <a:rPr lang="ko-KR" altLang="en-US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전화번호 무작위 추출 </a:t>
            </a:r>
            <a:r>
              <a:rPr lang="en-US" altLang="ko-KR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en-US" altLang="ko-KR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altLang="ko-KR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ko-KR" altLang="en-US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및 </a:t>
            </a:r>
            <a:r>
              <a:rPr lang="ko-KR" altLang="en-US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임의 전화걸기 </a:t>
            </a:r>
            <a:r>
              <a:rPr lang="en-US" altLang="ko-KR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유</a:t>
            </a:r>
            <a:r>
              <a:rPr lang="en-US" altLang="ko-KR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</a:t>
            </a:r>
            <a:r>
              <a:rPr lang="ko-KR" altLang="en-US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무선 </a:t>
            </a:r>
            <a:r>
              <a:rPr lang="en-US" altLang="ko-KR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RDD)</a:t>
            </a:r>
            <a:br>
              <a:rPr lang="en-US" altLang="ko-KR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altLang="ko-KR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(</a:t>
            </a:r>
            <a:r>
              <a:rPr lang="ko-KR" altLang="en-US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유선 </a:t>
            </a:r>
            <a:r>
              <a:rPr lang="en-US" altLang="ko-KR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50%, </a:t>
            </a:r>
            <a:r>
              <a:rPr lang="ko-KR" altLang="en-US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무선 </a:t>
            </a:r>
            <a:r>
              <a:rPr lang="en-US" altLang="ko-KR" sz="105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50</a:t>
            </a:r>
            <a:r>
              <a:rPr lang="en-US" altLang="ko-KR" sz="105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%)	</a:t>
            </a:r>
            <a:endParaRPr lang="ko-KR" altLang="en-US" sz="1050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3" name="Rectangle 28"/>
          <p:cNvSpPr>
            <a:spLocks noChangeArrowheads="1"/>
          </p:cNvSpPr>
          <p:nvPr/>
        </p:nvSpPr>
        <p:spPr bwMode="auto">
          <a:xfrm>
            <a:off x="6955201" y="2863978"/>
            <a:ext cx="1783556" cy="283809"/>
          </a:xfrm>
          <a:prstGeom prst="roundRect">
            <a:avLst>
              <a:gd name="adj" fmla="val 0"/>
            </a:avLst>
          </a:prstGeom>
          <a:pattFill prst="smGrid">
            <a:fgClr>
              <a:srgbClr val="575859"/>
            </a:fgClr>
            <a:bgClr>
              <a:srgbClr val="4E4F50"/>
            </a:bgClr>
          </a:patt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atte"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/>
            <a:r>
              <a:rPr lang="ko-KR" altLang="en-US" sz="13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유효표본</a:t>
            </a:r>
          </a:p>
        </p:txBody>
      </p:sp>
      <p:sp>
        <p:nvSpPr>
          <p:cNvPr id="55" name="Rectangle 28"/>
          <p:cNvSpPr>
            <a:spLocks noChangeArrowheads="1"/>
          </p:cNvSpPr>
          <p:nvPr/>
        </p:nvSpPr>
        <p:spPr bwMode="auto">
          <a:xfrm>
            <a:off x="6955201" y="3701264"/>
            <a:ext cx="1783556" cy="283809"/>
          </a:xfrm>
          <a:prstGeom prst="roundRect">
            <a:avLst>
              <a:gd name="adj" fmla="val 0"/>
            </a:avLst>
          </a:prstGeom>
          <a:pattFill prst="smGrid">
            <a:fgClr>
              <a:srgbClr val="575859"/>
            </a:fgClr>
            <a:bgClr>
              <a:srgbClr val="4E4F50"/>
            </a:bgClr>
          </a:patt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atte"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/>
            <a:r>
              <a:rPr lang="ko-KR" altLang="en-US" sz="13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표본추출</a:t>
            </a:r>
          </a:p>
        </p:txBody>
      </p:sp>
      <p:cxnSp>
        <p:nvCxnSpPr>
          <p:cNvPr id="56" name="직선 연결선 55"/>
          <p:cNvCxnSpPr/>
          <p:nvPr/>
        </p:nvCxnSpPr>
        <p:spPr>
          <a:xfrm>
            <a:off x="6895669" y="3657062"/>
            <a:ext cx="80962" cy="5476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6893501" y="2809209"/>
            <a:ext cx="80962" cy="5476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6891216" y="5636543"/>
            <a:ext cx="2775811" cy="600164"/>
          </a:xfrm>
          <a:prstGeom prst="rect">
            <a:avLst/>
          </a:prstGeom>
          <a:noFill/>
        </p:spPr>
        <p:txBody>
          <a:bodyPr wrap="square" rtlCol="0" anchor="t" anchorCtr="0">
            <a:spAutoFit/>
            <a:scene3d>
              <a:camera prst="orthographicFront"/>
              <a:lightRig rig="threePt" dir="t"/>
            </a:scene3d>
            <a:sp3d>
              <a:bevelT w="1270" h="25400"/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103188" indent="-103188">
              <a:spcBef>
                <a:spcPts val="100"/>
              </a:spcBef>
              <a:spcAft>
                <a:spcPts val="100"/>
              </a:spcAft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 sz="1100" b="1" spc="-10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defRPr>
            </a:lvl1pPr>
          </a:lstStyle>
          <a:p>
            <a:pPr>
              <a:spcAft>
                <a:spcPts val="217"/>
              </a:spcAft>
              <a:buClr>
                <a:schemeClr val="tx1">
                  <a:lumMod val="50000"/>
                  <a:lumOff val="50000"/>
                </a:schemeClr>
              </a:buClr>
            </a:pPr>
            <a:r>
              <a:rPr lang="en-US" altLang="ko-KR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2020</a:t>
            </a:r>
            <a:r>
              <a:rPr lang="ko-KR" altLang="en-US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년 </a:t>
            </a:r>
            <a:r>
              <a:rPr lang="en-US" altLang="ko-KR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ko-KR" altLang="en-US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월 주민등록인구통계 기준</a:t>
            </a:r>
            <a:r>
              <a:rPr lang="en-US" altLang="ko-KR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br>
              <a:rPr lang="en-US" altLang="ko-KR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ko-KR" altLang="en-US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성</a:t>
            </a:r>
            <a:r>
              <a:rPr lang="en-US" altLang="ko-KR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</a:t>
            </a:r>
            <a:r>
              <a:rPr lang="ko-KR" altLang="en-US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연령대</a:t>
            </a:r>
            <a:r>
              <a:rPr lang="en-US" altLang="ko-KR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</a:t>
            </a:r>
            <a:r>
              <a:rPr lang="ko-KR" altLang="en-US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지역별 인구비례에 </a:t>
            </a:r>
            <a:r>
              <a:rPr lang="ko-KR" altLang="en-US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따른</a:t>
            </a:r>
            <a:r>
              <a:rPr lang="en-US" altLang="ko-KR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en-US" altLang="ko-KR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ko-KR" altLang="en-US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가중치 </a:t>
            </a:r>
            <a:r>
              <a:rPr lang="ko-KR" altLang="en-US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적용 후</a:t>
            </a:r>
            <a:r>
              <a:rPr lang="en-US" altLang="ko-KR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통계분석</a:t>
            </a:r>
          </a:p>
        </p:txBody>
      </p:sp>
      <p:sp>
        <p:nvSpPr>
          <p:cNvPr id="23" name="Rectangle 28"/>
          <p:cNvSpPr>
            <a:spLocks noChangeArrowheads="1"/>
          </p:cNvSpPr>
          <p:nvPr/>
        </p:nvSpPr>
        <p:spPr bwMode="auto">
          <a:xfrm>
            <a:off x="6955201" y="5318269"/>
            <a:ext cx="1783556" cy="283809"/>
          </a:xfrm>
          <a:prstGeom prst="roundRect">
            <a:avLst>
              <a:gd name="adj" fmla="val 0"/>
            </a:avLst>
          </a:prstGeom>
          <a:pattFill prst="smGrid">
            <a:fgClr>
              <a:srgbClr val="575859"/>
            </a:fgClr>
            <a:bgClr>
              <a:srgbClr val="4E4F50"/>
            </a:bgClr>
          </a:pattFill>
          <a:ln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atte"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/>
            <a:r>
              <a:rPr lang="ko-KR" altLang="en-US" sz="13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분석시 통계보정</a:t>
            </a:r>
            <a:endParaRPr lang="ko-KR" altLang="en-US" sz="1300" b="1" kern="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6893501" y="5244646"/>
            <a:ext cx="80962" cy="5476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7683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" name="표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8074772"/>
              </p:ext>
            </p:extLst>
          </p:nvPr>
        </p:nvGraphicFramePr>
        <p:xfrm>
          <a:off x="415924" y="2032989"/>
          <a:ext cx="9217024" cy="394313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127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62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80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99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998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6998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6998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5871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ko-KR" altLang="en-US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차수별</a:t>
                      </a:r>
                      <a:endParaRPr lang="ko-KR" altLang="en-US" sz="1100" b="1" kern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39000" marR="3900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ko-KR" altLang="en-US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조사구분</a:t>
                      </a:r>
                      <a:endParaRPr lang="ko-KR" altLang="en-US" sz="1100" b="1" kern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39000" marR="3900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ko-KR" altLang="en-US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인터뷰 대상</a:t>
                      </a:r>
                      <a:endParaRPr lang="ko-KR" altLang="en-US" sz="1100" b="1" kern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39000" marR="3900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ko-KR" altLang="en-US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그룹 구성</a:t>
                      </a:r>
                      <a:endParaRPr lang="ko-KR" altLang="en-US" sz="1100" b="1" kern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39000" marR="3900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ko-KR" altLang="en-US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대상 모집</a:t>
                      </a:r>
                      <a:endParaRPr lang="ko-KR" altLang="en-US" sz="1100" b="1" kern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39000" marR="3900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ko-KR" altLang="en-US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진행 장소</a:t>
                      </a:r>
                      <a:endParaRPr lang="ko-KR" altLang="en-US" sz="1100" b="1" kern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39000" marR="3900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ko-KR" altLang="en-US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진행방법</a:t>
                      </a:r>
                      <a:endParaRPr lang="ko-KR" altLang="en-US" sz="1100" b="1" kern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39000" marR="39000" marT="0" marB="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59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74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차</a:t>
                      </a:r>
                      <a:endParaRPr lang="en-US" altLang="ko-KR" sz="1100" b="1" kern="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  <a:p>
                      <a:pPr algn="ctr" fontAlgn="ctr"/>
                      <a:r>
                        <a:rPr lang="en-US" altLang="ko-KR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'</a:t>
                      </a:r>
                      <a:r>
                        <a:rPr lang="ko-KR" altLang="en-US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굿모닝인천</a:t>
                      </a:r>
                      <a:r>
                        <a:rPr lang="en-US" altLang="ko-KR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‘</a:t>
                      </a:r>
                      <a:br>
                        <a:rPr lang="en-US" altLang="ko-KR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인식 조사</a:t>
                      </a:r>
                      <a:endParaRPr lang="ko-KR" altLang="en-US" sz="1100" b="1" kern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5F5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일반시민</a:t>
                      </a:r>
                      <a:r>
                        <a:rPr lang="en-US" altLang="ko-KR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en-US" altLang="ko-KR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FGI</a:t>
                      </a:r>
                      <a:endParaRPr lang="en-US" altLang="ko-KR" sz="1100" b="1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indent="-1714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'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굿모닝인천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‘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구독자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4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'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굿모닝인천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‘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비구독자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4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명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1Group</a:t>
                      </a:r>
                    </a:p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30~50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대 남녀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6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명 진행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 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List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및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선정 질문지에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의한 섭외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대상자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편의 장소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방문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(1:1)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가이드라인에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의한 방문 인터뷰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약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60~90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분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7404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0" kern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5F5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전문가</a:t>
                      </a:r>
                      <a:r>
                        <a:rPr lang="en-US" altLang="ko-KR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en-US" altLang="ko-KR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IDI</a:t>
                      </a:r>
                      <a:endParaRPr lang="en-US" altLang="ko-KR" sz="1100" b="1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2800" indent="-1714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홍보콘텐츠 분야 전문가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8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언론출판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지역소통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광고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홍보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분야별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전문가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7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명 진행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인천시 제공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전문가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List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전문가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편의 장소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방문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(1:1)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가이드라인에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의한 방문 인터뷰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약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60~90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분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74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차</a:t>
                      </a:r>
                      <a:endParaRPr lang="en-US" altLang="ko-KR" sz="1100" b="1" kern="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  <a:p>
                      <a:pPr algn="ctr" fontAlgn="ctr"/>
                      <a:r>
                        <a:rPr lang="en-US" altLang="ko-KR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‘</a:t>
                      </a:r>
                      <a:r>
                        <a:rPr lang="ko-KR" altLang="en-US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인터넷신문 </a:t>
                      </a:r>
                      <a:r>
                        <a:rPr lang="en-US" altLang="ko-KR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i-View‘</a:t>
                      </a:r>
                    </a:p>
                    <a:p>
                      <a:pPr algn="ctr" fontAlgn="ctr"/>
                      <a:r>
                        <a:rPr lang="ko-KR" altLang="en-US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인식 조사</a:t>
                      </a:r>
                      <a:endParaRPr lang="ko-KR" altLang="en-US" sz="1100" b="1" kern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5F5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일반시민</a:t>
                      </a:r>
                      <a:r>
                        <a:rPr lang="en-US" altLang="ko-KR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en-US" altLang="ko-KR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FGI</a:t>
                      </a:r>
                      <a:endParaRPr lang="en-US" altLang="ko-KR" sz="1100" b="1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indent="-1714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‘i-View’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구독자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4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‘i-View’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비구독자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4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명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1Group</a:t>
                      </a:r>
                    </a:p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30~50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대 남녀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8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명 진행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 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List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및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선정 질문지에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의한 섭외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인천 소재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오라카이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Boardroom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가이드라인에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의한 그룹 토의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약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90~120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분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97404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0" kern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5F5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전문가</a:t>
                      </a:r>
                      <a:r>
                        <a:rPr lang="en-US" altLang="ko-KR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en-US" altLang="ko-KR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IDI</a:t>
                      </a:r>
                      <a:endParaRPr lang="en-US" altLang="ko-KR" sz="1100" b="1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2800" indent="-1714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인터넷신문 분야 전문가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8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언론출판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지역소통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광고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홍보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분야별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전문가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6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명 진행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인천시 제공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전문가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List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전문가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편의 장소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방문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(1:1)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가이드라인에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의한 방문 인터뷰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약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60~90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분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9740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차</a:t>
                      </a:r>
                      <a:endParaRPr lang="en-US" altLang="ko-KR" sz="1100" b="1" kern="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  <a:p>
                      <a:pPr algn="ctr" fontAlgn="ctr"/>
                      <a:r>
                        <a:rPr lang="ko-KR" altLang="en-US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인천시 운영</a:t>
                      </a:r>
                      <a:r>
                        <a:rPr lang="en-US" altLang="ko-KR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en-US" altLang="ko-KR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'</a:t>
                      </a:r>
                      <a:r>
                        <a:rPr lang="ko-KR" altLang="en-US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소셜미디어</a:t>
                      </a:r>
                      <a:r>
                        <a:rPr lang="en-US" altLang="ko-KR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‘</a:t>
                      </a:r>
                      <a:br>
                        <a:rPr lang="en-US" altLang="ko-KR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100" b="1" kern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인식 조사</a:t>
                      </a:r>
                      <a:endParaRPr lang="ko-KR" altLang="en-US" sz="1100" b="1" kern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5F5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일반시민</a:t>
                      </a:r>
                      <a:r>
                        <a:rPr lang="en-US" altLang="ko-KR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en-US" altLang="ko-KR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FGI</a:t>
                      </a:r>
                      <a:endParaRPr lang="en-US" altLang="ko-KR" sz="1100" b="1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indent="-1714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인천시 운영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‘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소셜미디어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‘</a:t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방문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/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구독 경험자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8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명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1Group</a:t>
                      </a:r>
                    </a:p>
                    <a:p>
                      <a:pPr algn="ctr" rtl="0" fontAlgn="ctr"/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20~50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대 남녀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8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명 진행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선정 질문지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섭외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인천 소재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오라카이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Boardroom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가이드라인에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의한 그룹 토의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약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90~120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분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97404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100" b="0" kern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5F5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전문가</a:t>
                      </a:r>
                      <a:r>
                        <a:rPr lang="en-US" altLang="ko-KR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en-US" altLang="ko-KR" sz="1100" b="1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IDI</a:t>
                      </a:r>
                      <a:endParaRPr lang="en-US" altLang="ko-KR" sz="1100" b="1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2800" indent="-1714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소셜미디어 분야 전문가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8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언론출판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지역소통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광고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홍보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분야별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전문가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7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명 진행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인천시 제공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전문가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List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전문가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편의 장소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방문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(1:1)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가이드라인에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의한 방문 인터뷰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약 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60~90</a:t>
                      </a:r>
                      <a:r>
                        <a:rPr lang="ko-KR" altLang="en-US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분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40404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404040"/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9525" marR="9525" marT="9525" marB="0" anchor="ctr">
                    <a:lnL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59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ko-KR" dirty="0"/>
              <a:t>II. </a:t>
            </a:r>
            <a:r>
              <a:rPr lang="ko-KR" altLang="en-US" dirty="0"/>
              <a:t>조사 설계</a:t>
            </a:r>
          </a:p>
        </p:txBody>
      </p:sp>
      <p:sp>
        <p:nvSpPr>
          <p:cNvPr id="6" name="부제목 5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세부 </a:t>
            </a:r>
            <a:r>
              <a:rPr lang="ko-KR" altLang="en-US" dirty="0"/>
              <a:t>표본 </a:t>
            </a:r>
            <a:r>
              <a:rPr lang="ko-KR" altLang="en-US" dirty="0" smtClean="0"/>
              <a:t>구성</a:t>
            </a:r>
            <a:endParaRPr lang="en-US" altLang="ko-KR" dirty="0"/>
          </a:p>
        </p:txBody>
      </p:sp>
      <p:grpSp>
        <p:nvGrpSpPr>
          <p:cNvPr id="27" name="그룹 26"/>
          <p:cNvGrpSpPr/>
          <p:nvPr/>
        </p:nvGrpSpPr>
        <p:grpSpPr>
          <a:xfrm>
            <a:off x="443960" y="1593667"/>
            <a:ext cx="4035618" cy="323165"/>
            <a:chOff x="3509214" y="1627387"/>
            <a:chExt cx="4035618" cy="323165"/>
          </a:xfrm>
        </p:grpSpPr>
        <p:sp>
          <p:nvSpPr>
            <p:cNvPr id="28" name="직사각형 27"/>
            <p:cNvSpPr/>
            <p:nvPr/>
          </p:nvSpPr>
          <p:spPr>
            <a:xfrm>
              <a:off x="3658832" y="1627387"/>
              <a:ext cx="3886000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500" b="1" kern="0" spc="-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정성조사 </a:t>
              </a:r>
              <a:r>
                <a:rPr lang="en-US" altLang="ko-KR" sz="1500" b="1" kern="0" spc="-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(</a:t>
              </a:r>
              <a:r>
                <a:rPr lang="ko-KR" altLang="en-US" sz="1500" b="1" kern="0" spc="-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심층인터뷰</a:t>
              </a:r>
              <a:r>
                <a:rPr lang="en-US" altLang="ko-KR" sz="1500" b="1" kern="0" spc="-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)</a:t>
              </a:r>
              <a:r>
                <a:rPr lang="ko-KR" altLang="en-US" sz="1500" b="1" kern="0" spc="-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 </a:t>
              </a:r>
              <a:r>
                <a:rPr lang="en-US" altLang="ko-KR" sz="1500" b="1" kern="0" spc="-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: </a:t>
              </a:r>
              <a:r>
                <a:rPr lang="ko-KR" altLang="en-US" sz="1500" b="1" kern="0" spc="-5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조사 주제별 그룹 구성</a:t>
              </a:r>
              <a:endParaRPr lang="ko-KR" altLang="en-US" sz="1500" b="1" kern="0" spc="-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endParaRPr>
            </a:p>
          </p:txBody>
        </p:sp>
        <p:grpSp>
          <p:nvGrpSpPr>
            <p:cNvPr id="29" name="그룹 28"/>
            <p:cNvGrpSpPr/>
            <p:nvPr/>
          </p:nvGrpSpPr>
          <p:grpSpPr>
            <a:xfrm>
              <a:off x="3509214" y="1717641"/>
              <a:ext cx="161997" cy="162622"/>
              <a:chOff x="5991572" y="-628799"/>
              <a:chExt cx="2055813" cy="2063751"/>
            </a:xfrm>
          </p:grpSpPr>
          <p:sp>
            <p:nvSpPr>
              <p:cNvPr id="33" name="Freeform 5"/>
              <p:cNvSpPr>
                <a:spLocks/>
              </p:cNvSpPr>
              <p:nvPr/>
            </p:nvSpPr>
            <p:spPr bwMode="auto">
              <a:xfrm>
                <a:off x="7020272" y="-628799"/>
                <a:ext cx="1027113" cy="1033463"/>
              </a:xfrm>
              <a:custGeom>
                <a:avLst/>
                <a:gdLst>
                  <a:gd name="T0" fmla="*/ 0 w 1291"/>
                  <a:gd name="T1" fmla="*/ 0 h 1291"/>
                  <a:gd name="T2" fmla="*/ 1291 w 1291"/>
                  <a:gd name="T3" fmla="*/ 1291 h 1291"/>
                  <a:gd name="T4" fmla="*/ 388 w 1291"/>
                  <a:gd name="T5" fmla="*/ 1291 h 1291"/>
                  <a:gd name="T6" fmla="*/ 0 w 1291"/>
                  <a:gd name="T7" fmla="*/ 904 h 1291"/>
                  <a:gd name="T8" fmla="*/ 0 w 1291"/>
                  <a:gd name="T9" fmla="*/ 0 h 1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91" h="1291">
                    <a:moveTo>
                      <a:pt x="0" y="0"/>
                    </a:moveTo>
                    <a:cubicBezTo>
                      <a:pt x="713" y="0"/>
                      <a:pt x="1291" y="578"/>
                      <a:pt x="1291" y="1291"/>
                    </a:cubicBezTo>
                    <a:lnTo>
                      <a:pt x="388" y="1291"/>
                    </a:lnTo>
                    <a:cubicBezTo>
                      <a:pt x="388" y="1077"/>
                      <a:pt x="214" y="904"/>
                      <a:pt x="0" y="904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36699"/>
              </a:solidFill>
              <a:ln w="1270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9060" tIns="49530" rIns="99060" bIns="4953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500" spc="-50" dirty="0"/>
              </a:p>
            </p:txBody>
          </p:sp>
          <p:sp>
            <p:nvSpPr>
              <p:cNvPr id="35" name="Freeform 7"/>
              <p:cNvSpPr>
                <a:spLocks/>
              </p:cNvSpPr>
              <p:nvPr/>
            </p:nvSpPr>
            <p:spPr bwMode="auto">
              <a:xfrm>
                <a:off x="7020272" y="404664"/>
                <a:ext cx="1027113" cy="1030288"/>
              </a:xfrm>
              <a:custGeom>
                <a:avLst/>
                <a:gdLst>
                  <a:gd name="T0" fmla="*/ 1291 w 1291"/>
                  <a:gd name="T1" fmla="*/ 0 h 1290"/>
                  <a:gd name="T2" fmla="*/ 0 w 1291"/>
                  <a:gd name="T3" fmla="*/ 1290 h 1290"/>
                  <a:gd name="T4" fmla="*/ 0 w 1291"/>
                  <a:gd name="T5" fmla="*/ 387 h 1290"/>
                  <a:gd name="T6" fmla="*/ 388 w 1291"/>
                  <a:gd name="T7" fmla="*/ 0 h 1290"/>
                  <a:gd name="T8" fmla="*/ 1291 w 1291"/>
                  <a:gd name="T9" fmla="*/ 0 h 1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91" h="1290">
                    <a:moveTo>
                      <a:pt x="1291" y="0"/>
                    </a:moveTo>
                    <a:cubicBezTo>
                      <a:pt x="1291" y="713"/>
                      <a:pt x="713" y="1290"/>
                      <a:pt x="0" y="1290"/>
                    </a:cubicBezTo>
                    <a:lnTo>
                      <a:pt x="0" y="387"/>
                    </a:lnTo>
                    <a:cubicBezTo>
                      <a:pt x="214" y="387"/>
                      <a:pt x="388" y="214"/>
                      <a:pt x="388" y="0"/>
                    </a:cubicBezTo>
                    <a:lnTo>
                      <a:pt x="1291" y="0"/>
                    </a:lnTo>
                    <a:close/>
                  </a:path>
                </a:pathLst>
              </a:custGeom>
              <a:solidFill>
                <a:srgbClr val="B9BABC"/>
              </a:solidFill>
              <a:ln w="1270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9060" tIns="49530" rIns="99060" bIns="4953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500" spc="-50" dirty="0"/>
              </a:p>
            </p:txBody>
          </p:sp>
          <p:sp>
            <p:nvSpPr>
              <p:cNvPr id="38" name="Freeform 9"/>
              <p:cNvSpPr>
                <a:spLocks/>
              </p:cNvSpPr>
              <p:nvPr/>
            </p:nvSpPr>
            <p:spPr bwMode="auto">
              <a:xfrm>
                <a:off x="5991572" y="404664"/>
                <a:ext cx="1028700" cy="1030288"/>
              </a:xfrm>
              <a:custGeom>
                <a:avLst/>
                <a:gdLst>
                  <a:gd name="T0" fmla="*/ 1290 w 1290"/>
                  <a:gd name="T1" fmla="*/ 1290 h 1290"/>
                  <a:gd name="T2" fmla="*/ 0 w 1290"/>
                  <a:gd name="T3" fmla="*/ 0 h 1290"/>
                  <a:gd name="T4" fmla="*/ 903 w 1290"/>
                  <a:gd name="T5" fmla="*/ 0 h 1290"/>
                  <a:gd name="T6" fmla="*/ 1290 w 1290"/>
                  <a:gd name="T7" fmla="*/ 387 h 1290"/>
                  <a:gd name="T8" fmla="*/ 1290 w 1290"/>
                  <a:gd name="T9" fmla="*/ 1290 h 12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90" h="1290">
                    <a:moveTo>
                      <a:pt x="1290" y="1290"/>
                    </a:moveTo>
                    <a:cubicBezTo>
                      <a:pt x="578" y="1290"/>
                      <a:pt x="0" y="713"/>
                      <a:pt x="0" y="0"/>
                    </a:cubicBezTo>
                    <a:lnTo>
                      <a:pt x="903" y="0"/>
                    </a:lnTo>
                    <a:cubicBezTo>
                      <a:pt x="903" y="214"/>
                      <a:pt x="1077" y="387"/>
                      <a:pt x="1290" y="387"/>
                    </a:cubicBezTo>
                    <a:lnTo>
                      <a:pt x="1290" y="1290"/>
                    </a:lnTo>
                    <a:close/>
                  </a:path>
                </a:pathLst>
              </a:custGeom>
              <a:solidFill>
                <a:srgbClr val="DBDCDD"/>
              </a:solidFill>
              <a:ln w="1270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9060" tIns="49530" rIns="99060" bIns="4953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500" spc="-50" dirty="0"/>
              </a:p>
            </p:txBody>
          </p:sp>
          <p:sp>
            <p:nvSpPr>
              <p:cNvPr id="41" name="Freeform 11"/>
              <p:cNvSpPr>
                <a:spLocks/>
              </p:cNvSpPr>
              <p:nvPr/>
            </p:nvSpPr>
            <p:spPr bwMode="auto">
              <a:xfrm>
                <a:off x="5991572" y="-628799"/>
                <a:ext cx="1028700" cy="1033463"/>
              </a:xfrm>
              <a:custGeom>
                <a:avLst/>
                <a:gdLst>
                  <a:gd name="T0" fmla="*/ 0 w 1290"/>
                  <a:gd name="T1" fmla="*/ 1291 h 1291"/>
                  <a:gd name="T2" fmla="*/ 1290 w 1290"/>
                  <a:gd name="T3" fmla="*/ 0 h 1291"/>
                  <a:gd name="T4" fmla="*/ 1290 w 1290"/>
                  <a:gd name="T5" fmla="*/ 904 h 1291"/>
                  <a:gd name="T6" fmla="*/ 903 w 1290"/>
                  <a:gd name="T7" fmla="*/ 1291 h 1291"/>
                  <a:gd name="T8" fmla="*/ 0 w 1290"/>
                  <a:gd name="T9" fmla="*/ 1291 h 1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90" h="1291">
                    <a:moveTo>
                      <a:pt x="0" y="1291"/>
                    </a:moveTo>
                    <a:cubicBezTo>
                      <a:pt x="0" y="578"/>
                      <a:pt x="578" y="0"/>
                      <a:pt x="1290" y="0"/>
                    </a:cubicBezTo>
                    <a:lnTo>
                      <a:pt x="1290" y="904"/>
                    </a:lnTo>
                    <a:cubicBezTo>
                      <a:pt x="1077" y="904"/>
                      <a:pt x="903" y="1077"/>
                      <a:pt x="903" y="1291"/>
                    </a:cubicBezTo>
                    <a:lnTo>
                      <a:pt x="0" y="1291"/>
                    </a:lnTo>
                    <a:close/>
                  </a:path>
                </a:pathLst>
              </a:custGeom>
              <a:solidFill>
                <a:srgbClr val="949598"/>
              </a:solidFill>
              <a:ln w="1270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9060" tIns="49530" rIns="99060" bIns="4953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500" spc="-50" dirty="0"/>
              </a:p>
            </p:txBody>
          </p:sp>
        </p:grpSp>
      </p:grpSp>
      <p:sp>
        <p:nvSpPr>
          <p:cNvPr id="25" name="TextBox 24"/>
          <p:cNvSpPr txBox="1"/>
          <p:nvPr/>
        </p:nvSpPr>
        <p:spPr>
          <a:xfrm>
            <a:off x="1784648" y="5983580"/>
            <a:ext cx="7882379" cy="407804"/>
          </a:xfrm>
          <a:prstGeom prst="rect">
            <a:avLst/>
          </a:prstGeom>
          <a:noFill/>
        </p:spPr>
        <p:txBody>
          <a:bodyPr wrap="square" rtlCol="0" anchor="t" anchorCtr="0">
            <a:spAutoFit/>
            <a:scene3d>
              <a:camera prst="orthographicFront"/>
              <a:lightRig rig="threePt" dir="t"/>
            </a:scene3d>
            <a:sp3d>
              <a:bevelT w="1270" h="25400"/>
              <a:contourClr>
                <a:schemeClr val="bg1"/>
              </a:contourClr>
            </a:sp3d>
          </a:bodyPr>
          <a:lstStyle>
            <a:defPPr>
              <a:defRPr lang="ko-KR"/>
            </a:defPPr>
            <a:lvl1pPr marL="103188" indent="-103188">
              <a:spcBef>
                <a:spcPts val="100"/>
              </a:spcBef>
              <a:spcAft>
                <a:spcPts val="100"/>
              </a:spcAft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 sz="1100" b="1" spc="-10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defRPr>
            </a:lvl1pPr>
          </a:lstStyle>
          <a:p>
            <a:pPr marL="0" indent="0" algn="r">
              <a:spcAft>
                <a:spcPts val="217"/>
              </a:spcAft>
              <a:buClr>
                <a:schemeClr val="tx1">
                  <a:lumMod val="50000"/>
                  <a:lumOff val="50000"/>
                </a:schemeClr>
              </a:buClr>
              <a:buNone/>
            </a:pPr>
            <a:r>
              <a:rPr lang="en-US" altLang="ko-KR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* 1,2,3</a:t>
            </a:r>
            <a:r>
              <a:rPr lang="ko-KR" altLang="en-US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차 모두 일반인 </a:t>
            </a:r>
            <a:r>
              <a:rPr lang="en-US" altLang="ko-KR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FGI 8</a:t>
            </a:r>
            <a:r>
              <a:rPr lang="ko-KR" altLang="en-US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명</a:t>
            </a:r>
            <a:r>
              <a:rPr lang="en-US" altLang="ko-KR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전문가 </a:t>
            </a:r>
            <a:r>
              <a:rPr lang="en-US" altLang="ko-KR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8</a:t>
            </a:r>
            <a:r>
              <a:rPr lang="ko-KR" altLang="en-US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명을 대상으로 </a:t>
            </a:r>
            <a:r>
              <a:rPr lang="ko-KR" altLang="en-US" sz="900" b="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리크루팅</a:t>
            </a:r>
            <a:r>
              <a:rPr lang="ko-KR" altLang="en-US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하였으나</a:t>
            </a:r>
            <a:r>
              <a:rPr lang="en-US" altLang="ko-KR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코로나</a:t>
            </a:r>
            <a:r>
              <a:rPr lang="en-US" altLang="ko-KR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19 </a:t>
            </a:r>
            <a:r>
              <a:rPr lang="ko-KR" altLang="en-US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상황 및 개인적인 이유로 일부 취소됨 </a:t>
            </a:r>
            <a:r>
              <a:rPr lang="en-US" altLang="ko-KR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ko-KR" altLang="en-US" sz="900" b="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차수별</a:t>
            </a:r>
            <a:r>
              <a:rPr lang="ko-KR" altLang="en-US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1~2</a:t>
            </a:r>
            <a:r>
              <a:rPr lang="ko-KR" altLang="en-US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명</a:t>
            </a:r>
            <a:r>
              <a:rPr lang="en-US" altLang="ko-KR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</a:p>
          <a:p>
            <a:pPr marL="0" indent="0" algn="r">
              <a:spcAft>
                <a:spcPts val="217"/>
              </a:spcAft>
              <a:buClr>
                <a:schemeClr val="tx1">
                  <a:lumMod val="50000"/>
                  <a:lumOff val="50000"/>
                </a:schemeClr>
              </a:buClr>
              <a:buNone/>
            </a:pPr>
            <a:r>
              <a:rPr lang="en-US" altLang="ko-KR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* </a:t>
            </a:r>
            <a:r>
              <a:rPr lang="en-US" altLang="ko-KR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차 일반시민 인터뷰는</a:t>
            </a:r>
            <a:r>
              <a:rPr lang="en-US" altLang="ko-KR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코로나</a:t>
            </a:r>
            <a:r>
              <a:rPr lang="en-US" altLang="ko-KR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19 </a:t>
            </a:r>
            <a:r>
              <a:rPr lang="ko-KR" altLang="en-US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상황으로 인해 개별 심층 인터뷰 </a:t>
            </a:r>
            <a:r>
              <a:rPr lang="en-US" altLang="ko-KR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(IDI) </a:t>
            </a:r>
            <a:r>
              <a:rPr lang="ko-KR" altLang="en-US" sz="9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진행</a:t>
            </a:r>
            <a:endParaRPr lang="ko-KR" altLang="en-US" sz="900" b="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462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직사각형 26"/>
          <p:cNvSpPr/>
          <p:nvPr/>
        </p:nvSpPr>
        <p:spPr>
          <a:xfrm>
            <a:off x="416496" y="1268413"/>
            <a:ext cx="9216454" cy="5113337"/>
          </a:xfrm>
          <a:prstGeom prst="rect">
            <a:avLst/>
          </a:prstGeom>
          <a:solidFill>
            <a:srgbClr val="EAEAEA"/>
          </a:solidFill>
          <a:ln w="6350" cap="flat" cmpd="sng" algn="ctr">
            <a:noFill/>
            <a:prstDash val="solid"/>
            <a:miter lim="800000"/>
          </a:ln>
          <a:effectLst/>
        </p:spPr>
        <p:txBody>
          <a:bodyPr wrap="square" rtlCol="0" anchor="ctr">
            <a:noAutofit/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100" b="1" kern="0" spc="-54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주요 조사 내용</a:t>
            </a:r>
            <a:endParaRPr lang="ko-KR" altLang="en-US" dirty="0"/>
          </a:p>
        </p:txBody>
      </p:sp>
      <p:sp>
        <p:nvSpPr>
          <p:cNvPr id="14" name="Rectangle 28"/>
          <p:cNvSpPr>
            <a:spLocks noChangeArrowheads="1"/>
          </p:cNvSpPr>
          <p:nvPr/>
        </p:nvSpPr>
        <p:spPr bwMode="auto">
          <a:xfrm>
            <a:off x="1733182" y="1854251"/>
            <a:ext cx="1370569" cy="478165"/>
          </a:xfrm>
          <a:prstGeom prst="rect">
            <a:avLst/>
          </a:prstGeom>
          <a:pattFill prst="lgGrid">
            <a:fgClr>
              <a:srgbClr val="0AA0BE"/>
            </a:fgClr>
            <a:bgClr>
              <a:srgbClr val="0BAED0"/>
            </a:bgClr>
          </a:patt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latinLnBrk="0"/>
            <a:r>
              <a:rPr lang="en-US" altLang="ko-KR" sz="1300" b="1" kern="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</a:t>
            </a:r>
            <a:r>
              <a:rPr lang="ko-KR" altLang="en-US" sz="1300" b="1" kern="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차 </a:t>
            </a:r>
            <a:r>
              <a:rPr lang="en-US" altLang="ko-KR" sz="1300" b="1" kern="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(04</a:t>
            </a:r>
            <a:r>
              <a:rPr lang="ko-KR" altLang="en-US" sz="1300" b="1" kern="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월</a:t>
            </a:r>
            <a:r>
              <a:rPr lang="en-US" altLang="ko-KR" sz="1300" b="1" kern="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300" b="1" kern="0" dirty="0">
              <a:ln>
                <a:solidFill>
                  <a:srgbClr val="FFFFFF">
                    <a:hueOff val="0"/>
                    <a:satOff val="0"/>
                    <a:lumOff val="0"/>
                    <a:alpha val="0"/>
                  </a:srgbClr>
                </a:solidFill>
              </a:ln>
              <a:solidFill>
                <a:prstClr val="white"/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16" name="Rectangle 28"/>
          <p:cNvSpPr>
            <a:spLocks noChangeArrowheads="1"/>
          </p:cNvSpPr>
          <p:nvPr/>
        </p:nvSpPr>
        <p:spPr bwMode="auto">
          <a:xfrm>
            <a:off x="3381739" y="1854251"/>
            <a:ext cx="6037729" cy="478165"/>
          </a:xfrm>
          <a:prstGeom prst="rect">
            <a:avLst/>
          </a:prstGeom>
          <a:solidFill>
            <a:schemeClr val="bg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9060" tIns="49530" rIns="99060" bIns="49530" numCol="1" rtlCol="0" anchor="ctr" anchorCtr="0" compatLnSpc="1">
            <a:prstTxWarp prst="textNoShape">
              <a:avLst/>
            </a:prstTxWarp>
          </a:bodyPr>
          <a:lstStyle/>
          <a:p>
            <a:pPr marL="103184" indent="-103184" latinLnBrk="0">
              <a:spcAft>
                <a:spcPts val="217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정기 시정운영 및 시정소통 분야 평가 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관심도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전반 평가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긍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부정 시정 분야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소통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홍보 평가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103184" indent="-103184" latinLnBrk="0">
              <a:spcAft>
                <a:spcPts val="217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최근 시정 이슈 및 분야 평가 </a:t>
            </a:r>
            <a:r>
              <a:rPr lang="en-US" altLang="ko-KR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코로나</a:t>
            </a:r>
            <a:r>
              <a:rPr lang="en-US" altLang="ko-KR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19 </a:t>
            </a:r>
            <a:r>
              <a:rPr lang="ko-KR" altLang="en-US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관련 대응 평가</a:t>
            </a:r>
            <a:r>
              <a:rPr lang="en-US" altLang="ko-KR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</p:txBody>
      </p:sp>
      <p:sp>
        <p:nvSpPr>
          <p:cNvPr id="28" name="모서리가 둥근 직사각형 27"/>
          <p:cNvSpPr/>
          <p:nvPr/>
        </p:nvSpPr>
        <p:spPr bwMode="auto">
          <a:xfrm>
            <a:off x="652317" y="1412776"/>
            <a:ext cx="933450" cy="295369"/>
          </a:xfrm>
          <a:prstGeom prst="roundRect">
            <a:avLst>
              <a:gd name="adj" fmla="val 0"/>
            </a:avLst>
          </a:prstGeom>
          <a:pattFill prst="openDmnd">
            <a:fgClr>
              <a:srgbClr val="717171"/>
            </a:fgClr>
            <a:bgClr>
              <a:srgbClr val="717171">
                <a:lumMod val="75000"/>
              </a:srgbClr>
            </a:bgClr>
          </a:patt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ctr" latinLnBrk="0"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2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구분</a:t>
            </a:r>
          </a:p>
        </p:txBody>
      </p:sp>
      <p:sp>
        <p:nvSpPr>
          <p:cNvPr id="31" name="모서리가 둥근 직사각형 30"/>
          <p:cNvSpPr/>
          <p:nvPr/>
        </p:nvSpPr>
        <p:spPr bwMode="auto">
          <a:xfrm>
            <a:off x="1741678" y="1412776"/>
            <a:ext cx="1343024" cy="295369"/>
          </a:xfrm>
          <a:prstGeom prst="roundRect">
            <a:avLst>
              <a:gd name="adj" fmla="val 0"/>
            </a:avLst>
          </a:prstGeom>
          <a:pattFill prst="openDmnd">
            <a:fgClr>
              <a:srgbClr val="717171"/>
            </a:fgClr>
            <a:bgClr>
              <a:srgbClr val="717171">
                <a:lumMod val="75000"/>
              </a:srgbClr>
            </a:bgClr>
          </a:patt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ctr" latinLnBrk="0"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2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차수</a:t>
            </a:r>
            <a:endParaRPr lang="ko-KR" altLang="en-US" sz="12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sp>
        <p:nvSpPr>
          <p:cNvPr id="32" name="모서리가 둥근 직사각형 31"/>
          <p:cNvSpPr/>
          <p:nvPr/>
        </p:nvSpPr>
        <p:spPr bwMode="auto">
          <a:xfrm>
            <a:off x="3378698" y="1412776"/>
            <a:ext cx="6038798" cy="295369"/>
          </a:xfrm>
          <a:prstGeom prst="roundRect">
            <a:avLst>
              <a:gd name="adj" fmla="val 0"/>
            </a:avLst>
          </a:prstGeom>
          <a:pattFill prst="openDmnd">
            <a:fgClr>
              <a:srgbClr val="717171"/>
            </a:fgClr>
            <a:bgClr>
              <a:srgbClr val="717171">
                <a:lumMod val="75000"/>
              </a:srgbClr>
            </a:bgClr>
          </a:patt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ctr" latinLnBrk="0"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2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내용</a:t>
            </a:r>
          </a:p>
        </p:txBody>
      </p:sp>
      <p:sp>
        <p:nvSpPr>
          <p:cNvPr id="4" name="이등변 삼각형 3"/>
          <p:cNvSpPr/>
          <p:nvPr/>
        </p:nvSpPr>
        <p:spPr>
          <a:xfrm rot="5400000">
            <a:off x="3168827" y="2050286"/>
            <a:ext cx="155849" cy="86094"/>
          </a:xfrm>
          <a:prstGeom prst="triangle">
            <a:avLst/>
          </a:prstGeom>
          <a:solidFill>
            <a:srgbClr val="0BAE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" name="그룹 1"/>
          <p:cNvGrpSpPr/>
          <p:nvPr/>
        </p:nvGrpSpPr>
        <p:grpSpPr>
          <a:xfrm>
            <a:off x="657955" y="1854252"/>
            <a:ext cx="947910" cy="2235278"/>
            <a:chOff x="585947" y="2391965"/>
            <a:chExt cx="947910" cy="2382685"/>
          </a:xfrm>
        </p:grpSpPr>
        <p:sp>
          <p:nvSpPr>
            <p:cNvPr id="43" name="Rectangle 28"/>
            <p:cNvSpPr>
              <a:spLocks noChangeArrowheads="1"/>
            </p:cNvSpPr>
            <p:nvPr/>
          </p:nvSpPr>
          <p:spPr bwMode="auto">
            <a:xfrm>
              <a:off x="585947" y="2391965"/>
              <a:ext cx="947910" cy="2382685"/>
            </a:xfrm>
            <a:prstGeom prst="rect">
              <a:avLst/>
            </a:prstGeom>
            <a:pattFill prst="lgGrid">
              <a:fgClr>
                <a:srgbClr val="E2E2E2"/>
              </a:fgClr>
              <a:bgClr>
                <a:srgbClr val="DDDDDD"/>
              </a:bgClr>
            </a:patt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90570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200" b="1" kern="0" spc="-54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정량</a:t>
              </a:r>
              <a:r>
                <a:rPr lang="en-US" altLang="ko-KR" sz="1200" b="1" kern="0" spc="-54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/>
              </a:r>
              <a:br>
                <a:rPr lang="en-US" altLang="ko-KR" sz="1200" b="1" kern="0" spc="-54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</a:br>
              <a:r>
                <a:rPr lang="ko-KR" altLang="en-US" sz="1200" b="1" kern="0" spc="-54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전화조사</a:t>
              </a:r>
              <a:endParaRPr lang="en-US" altLang="ko-KR" sz="1200" b="1" kern="0" spc="-54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51" name="직사각형 9"/>
            <p:cNvSpPr/>
            <p:nvPr/>
          </p:nvSpPr>
          <p:spPr>
            <a:xfrm flipH="1">
              <a:off x="1413597" y="2404741"/>
              <a:ext cx="104114" cy="2351882"/>
            </a:xfrm>
            <a:custGeom>
              <a:avLst/>
              <a:gdLst>
                <a:gd name="connsiteX0" fmla="*/ 0 w 105554"/>
                <a:gd name="connsiteY0" fmla="*/ 0 h 324000"/>
                <a:gd name="connsiteX1" fmla="*/ 105554 w 105554"/>
                <a:gd name="connsiteY1" fmla="*/ 0 h 324000"/>
                <a:gd name="connsiteX2" fmla="*/ 105554 w 105554"/>
                <a:gd name="connsiteY2" fmla="*/ 324000 h 324000"/>
                <a:gd name="connsiteX3" fmla="*/ 0 w 105554"/>
                <a:gd name="connsiteY3" fmla="*/ 324000 h 324000"/>
                <a:gd name="connsiteX4" fmla="*/ 0 w 105554"/>
                <a:gd name="connsiteY4" fmla="*/ 0 h 324000"/>
                <a:gd name="connsiteX0" fmla="*/ 105554 w 196994"/>
                <a:gd name="connsiteY0" fmla="*/ 324000 h 415440"/>
                <a:gd name="connsiteX1" fmla="*/ 0 w 196994"/>
                <a:gd name="connsiteY1" fmla="*/ 324000 h 415440"/>
                <a:gd name="connsiteX2" fmla="*/ 0 w 196994"/>
                <a:gd name="connsiteY2" fmla="*/ 0 h 415440"/>
                <a:gd name="connsiteX3" fmla="*/ 105554 w 196994"/>
                <a:gd name="connsiteY3" fmla="*/ 0 h 415440"/>
                <a:gd name="connsiteX4" fmla="*/ 196994 w 196994"/>
                <a:gd name="connsiteY4" fmla="*/ 415440 h 415440"/>
                <a:gd name="connsiteX0" fmla="*/ 105554 w 105554"/>
                <a:gd name="connsiteY0" fmla="*/ 324000 h 324000"/>
                <a:gd name="connsiteX1" fmla="*/ 0 w 105554"/>
                <a:gd name="connsiteY1" fmla="*/ 324000 h 324000"/>
                <a:gd name="connsiteX2" fmla="*/ 0 w 105554"/>
                <a:gd name="connsiteY2" fmla="*/ 0 h 324000"/>
                <a:gd name="connsiteX3" fmla="*/ 105554 w 105554"/>
                <a:gd name="connsiteY3" fmla="*/ 0 h 32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554" h="324000">
                  <a:moveTo>
                    <a:pt x="105554" y="324000"/>
                  </a:moveTo>
                  <a:lnTo>
                    <a:pt x="0" y="324000"/>
                  </a:lnTo>
                  <a:lnTo>
                    <a:pt x="0" y="0"/>
                  </a:lnTo>
                  <a:lnTo>
                    <a:pt x="105554" y="0"/>
                  </a:lnTo>
                </a:path>
              </a:pathLst>
            </a:custGeom>
            <a:noFill/>
            <a:ln w="31750" cap="flat" cmpd="sng" algn="ctr">
              <a:solidFill>
                <a:srgbClr val="0BAED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Char char="•"/>
                <a:tabLst/>
                <a:defRPr/>
              </a:pPr>
              <a:endParaRPr kumimoji="0" lang="ko-KR" altLang="en-U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+mn-cs"/>
              </a:endParaRPr>
            </a:p>
          </p:txBody>
        </p:sp>
      </p:grpSp>
      <p:sp>
        <p:nvSpPr>
          <p:cNvPr id="63" name="Rectangle 28"/>
          <p:cNvSpPr>
            <a:spLocks noChangeArrowheads="1"/>
          </p:cNvSpPr>
          <p:nvPr/>
        </p:nvSpPr>
        <p:spPr bwMode="auto">
          <a:xfrm>
            <a:off x="1722590" y="4509120"/>
            <a:ext cx="1370569" cy="504000"/>
          </a:xfrm>
          <a:prstGeom prst="rect">
            <a:avLst/>
          </a:prstGeom>
          <a:pattFill prst="lgGrid">
            <a:fgClr>
              <a:schemeClr val="accent1">
                <a:lumMod val="50000"/>
              </a:schemeClr>
            </a:fgClr>
            <a:bgClr>
              <a:schemeClr val="tx2">
                <a:lumMod val="75000"/>
              </a:schemeClr>
            </a:bgClr>
          </a:patt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kern="0" spc="-15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</a:t>
            </a:r>
            <a:r>
              <a:rPr kumimoji="1" lang="ko-KR" altLang="en-US" sz="1300" b="1" kern="0" spc="-15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차 </a:t>
            </a:r>
            <a:r>
              <a:rPr kumimoji="1" lang="en-US" altLang="ko-KR" sz="1300" b="1" kern="0" spc="-15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(06</a:t>
            </a:r>
            <a:r>
              <a:rPr kumimoji="1" lang="ko-KR" altLang="en-US" sz="1300" b="1" kern="0" spc="-15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월</a:t>
            </a:r>
            <a:r>
              <a:rPr kumimoji="1" lang="en-US" altLang="ko-KR" sz="1300" b="1" kern="0" spc="-15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kumimoji="1" lang="en-US" altLang="ko-KR" sz="1300" b="1" kern="0" spc="-150" dirty="0">
              <a:ln>
                <a:solidFill>
                  <a:srgbClr val="FFFFFF">
                    <a:hueOff val="0"/>
                    <a:satOff val="0"/>
                    <a:lumOff val="0"/>
                    <a:alpha val="0"/>
                  </a:srgbClr>
                </a:solidFill>
              </a:ln>
              <a:solidFill>
                <a:prstClr val="white"/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64" name="Rectangle 28"/>
          <p:cNvSpPr>
            <a:spLocks noChangeArrowheads="1"/>
          </p:cNvSpPr>
          <p:nvPr/>
        </p:nvSpPr>
        <p:spPr bwMode="auto">
          <a:xfrm>
            <a:off x="3377631" y="4509120"/>
            <a:ext cx="6048321" cy="504000"/>
          </a:xfrm>
          <a:prstGeom prst="rect">
            <a:avLst/>
          </a:prstGeom>
          <a:solidFill>
            <a:schemeClr val="bg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9060" tIns="49530" rIns="99060" bIns="49530" numCol="1" rtlCol="0" anchor="ctr" anchorCtr="0" compatLnSpc="1">
            <a:prstTxWarp prst="textNoShape">
              <a:avLst/>
            </a:prstTxWarp>
          </a:bodyPr>
          <a:lstStyle/>
          <a:p>
            <a:pPr marL="103184" indent="-103184" latinLnBrk="0">
              <a:spcAft>
                <a:spcPts val="217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인천시 시정 현안과 시정 소통 매체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채널 전반 평가</a:t>
            </a:r>
            <a:endParaRPr lang="en-US" altLang="ko-KR" sz="1100" kern="0" spc="-54" dirty="0" smtClean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03184" indent="-103184" latinLnBrk="0">
              <a:spcAft>
                <a:spcPts val="217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</a:pPr>
            <a:r>
              <a:rPr lang="en-US" altLang="ko-KR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‘</a:t>
            </a:r>
            <a:r>
              <a:rPr lang="ko-KR" altLang="en-US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굿모닝인천</a:t>
            </a:r>
            <a:r>
              <a:rPr lang="en-US" altLang="ko-KR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‘ </a:t>
            </a:r>
            <a:r>
              <a:rPr lang="ko-KR" altLang="en-US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전반 평가와 향후 개선 방향</a:t>
            </a:r>
            <a:endParaRPr lang="en-US" altLang="ko-KR" sz="1100" b="1" kern="0" spc="-54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66" name="이등변 삼각형 65"/>
          <p:cNvSpPr/>
          <p:nvPr/>
        </p:nvSpPr>
        <p:spPr>
          <a:xfrm rot="5400000">
            <a:off x="3157470" y="4718073"/>
            <a:ext cx="155849" cy="86094"/>
          </a:xfrm>
          <a:prstGeom prst="triangle">
            <a:avLst/>
          </a:prstGeom>
          <a:solidFill>
            <a:srgbClr val="0035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5" name="그룹 4"/>
          <p:cNvGrpSpPr/>
          <p:nvPr/>
        </p:nvGrpSpPr>
        <p:grpSpPr>
          <a:xfrm>
            <a:off x="667158" y="4468305"/>
            <a:ext cx="947910" cy="1791093"/>
            <a:chOff x="595150" y="5074656"/>
            <a:chExt cx="947910" cy="628585"/>
          </a:xfrm>
        </p:grpSpPr>
        <p:sp>
          <p:nvSpPr>
            <p:cNvPr id="65" name="Rectangle 28"/>
            <p:cNvSpPr>
              <a:spLocks noChangeArrowheads="1"/>
            </p:cNvSpPr>
            <p:nvPr/>
          </p:nvSpPr>
          <p:spPr bwMode="auto">
            <a:xfrm>
              <a:off x="595150" y="5074656"/>
              <a:ext cx="947910" cy="628585"/>
            </a:xfrm>
            <a:prstGeom prst="rect">
              <a:avLst/>
            </a:prstGeom>
            <a:pattFill prst="lgGrid">
              <a:fgClr>
                <a:srgbClr val="E2E2E2"/>
              </a:fgClr>
              <a:bgClr>
                <a:srgbClr val="DDDDDD"/>
              </a:bgClr>
            </a:patt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90570" fontAlgn="base" latinLnBrk="0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200" b="1" kern="0" spc="-54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정성</a:t>
              </a:r>
              <a:r>
                <a:rPr lang="en-US" altLang="ko-KR" sz="1200" b="1" kern="0" spc="-54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/>
              </a:r>
              <a:br>
                <a:rPr lang="en-US" altLang="ko-KR" sz="1200" b="1" kern="0" spc="-54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</a:br>
              <a:r>
                <a:rPr lang="ko-KR" altLang="en-US" sz="1200" b="1" kern="0" spc="-54" dirty="0" smtClean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심층인터뷰</a:t>
              </a:r>
              <a:endParaRPr lang="en-US" altLang="ko-KR" sz="1200" b="1" kern="0" spc="-54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67" name="직사각형 9"/>
            <p:cNvSpPr/>
            <p:nvPr/>
          </p:nvSpPr>
          <p:spPr>
            <a:xfrm flipH="1">
              <a:off x="1422799" y="5086520"/>
              <a:ext cx="101763" cy="595792"/>
            </a:xfrm>
            <a:custGeom>
              <a:avLst/>
              <a:gdLst>
                <a:gd name="connsiteX0" fmla="*/ 0 w 105554"/>
                <a:gd name="connsiteY0" fmla="*/ 0 h 324000"/>
                <a:gd name="connsiteX1" fmla="*/ 105554 w 105554"/>
                <a:gd name="connsiteY1" fmla="*/ 0 h 324000"/>
                <a:gd name="connsiteX2" fmla="*/ 105554 w 105554"/>
                <a:gd name="connsiteY2" fmla="*/ 324000 h 324000"/>
                <a:gd name="connsiteX3" fmla="*/ 0 w 105554"/>
                <a:gd name="connsiteY3" fmla="*/ 324000 h 324000"/>
                <a:gd name="connsiteX4" fmla="*/ 0 w 105554"/>
                <a:gd name="connsiteY4" fmla="*/ 0 h 324000"/>
                <a:gd name="connsiteX0" fmla="*/ 105554 w 196994"/>
                <a:gd name="connsiteY0" fmla="*/ 324000 h 415440"/>
                <a:gd name="connsiteX1" fmla="*/ 0 w 196994"/>
                <a:gd name="connsiteY1" fmla="*/ 324000 h 415440"/>
                <a:gd name="connsiteX2" fmla="*/ 0 w 196994"/>
                <a:gd name="connsiteY2" fmla="*/ 0 h 415440"/>
                <a:gd name="connsiteX3" fmla="*/ 105554 w 196994"/>
                <a:gd name="connsiteY3" fmla="*/ 0 h 415440"/>
                <a:gd name="connsiteX4" fmla="*/ 196994 w 196994"/>
                <a:gd name="connsiteY4" fmla="*/ 415440 h 415440"/>
                <a:gd name="connsiteX0" fmla="*/ 105554 w 105554"/>
                <a:gd name="connsiteY0" fmla="*/ 324000 h 324000"/>
                <a:gd name="connsiteX1" fmla="*/ 0 w 105554"/>
                <a:gd name="connsiteY1" fmla="*/ 324000 h 324000"/>
                <a:gd name="connsiteX2" fmla="*/ 0 w 105554"/>
                <a:gd name="connsiteY2" fmla="*/ 0 h 324000"/>
                <a:gd name="connsiteX3" fmla="*/ 105554 w 105554"/>
                <a:gd name="connsiteY3" fmla="*/ 0 h 324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5554" h="324000">
                  <a:moveTo>
                    <a:pt x="105554" y="324000"/>
                  </a:moveTo>
                  <a:lnTo>
                    <a:pt x="0" y="324000"/>
                  </a:lnTo>
                  <a:lnTo>
                    <a:pt x="0" y="0"/>
                  </a:lnTo>
                  <a:lnTo>
                    <a:pt x="105554" y="0"/>
                  </a:lnTo>
                </a:path>
              </a:pathLst>
            </a:custGeom>
            <a:noFill/>
            <a:ln w="31750" cap="flat" cmpd="sng" algn="ctr">
              <a:solidFill>
                <a:srgbClr val="003548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Char char="•"/>
                <a:tabLst/>
                <a:defRPr/>
              </a:pPr>
              <a:endParaRPr kumimoji="0" lang="ko-KR" altLang="en-U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+mn-cs"/>
              </a:endParaRPr>
            </a:p>
          </p:txBody>
        </p:sp>
      </p:grpSp>
      <p:sp>
        <p:nvSpPr>
          <p:cNvPr id="37" name="Rectangle 28"/>
          <p:cNvSpPr>
            <a:spLocks noChangeArrowheads="1"/>
          </p:cNvSpPr>
          <p:nvPr/>
        </p:nvSpPr>
        <p:spPr bwMode="auto">
          <a:xfrm>
            <a:off x="1733182" y="2432680"/>
            <a:ext cx="1370569" cy="478165"/>
          </a:xfrm>
          <a:prstGeom prst="rect">
            <a:avLst/>
          </a:prstGeom>
          <a:pattFill prst="lgGrid">
            <a:fgClr>
              <a:srgbClr val="0AA0BE"/>
            </a:fgClr>
            <a:bgClr>
              <a:srgbClr val="0BAED0"/>
            </a:bgClr>
          </a:patt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latinLnBrk="0"/>
            <a:r>
              <a:rPr lang="en-US" altLang="ko-KR" sz="1300" b="1" kern="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</a:t>
            </a:r>
            <a:r>
              <a:rPr lang="ko-KR" altLang="en-US" sz="1300" b="1" kern="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차 </a:t>
            </a:r>
            <a:r>
              <a:rPr lang="en-US" altLang="ko-KR" sz="1300" b="1" kern="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(06</a:t>
            </a:r>
            <a:r>
              <a:rPr lang="ko-KR" altLang="en-US" sz="1300" b="1" kern="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월</a:t>
            </a:r>
            <a:r>
              <a:rPr lang="en-US" altLang="ko-KR" sz="1300" b="1" kern="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300" b="1" kern="0" dirty="0">
              <a:ln>
                <a:solidFill>
                  <a:srgbClr val="FFFFFF">
                    <a:hueOff val="0"/>
                    <a:satOff val="0"/>
                    <a:lumOff val="0"/>
                    <a:alpha val="0"/>
                  </a:srgbClr>
                </a:solidFill>
              </a:ln>
              <a:solidFill>
                <a:prstClr val="white"/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38" name="Rectangle 28"/>
          <p:cNvSpPr>
            <a:spLocks noChangeArrowheads="1"/>
          </p:cNvSpPr>
          <p:nvPr/>
        </p:nvSpPr>
        <p:spPr bwMode="auto">
          <a:xfrm>
            <a:off x="3381739" y="2432680"/>
            <a:ext cx="6037729" cy="478165"/>
          </a:xfrm>
          <a:prstGeom prst="rect">
            <a:avLst/>
          </a:prstGeom>
          <a:solidFill>
            <a:schemeClr val="bg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9060" tIns="49530" rIns="99060" bIns="49530" numCol="1" rtlCol="0" anchor="ctr" anchorCtr="0" compatLnSpc="1">
            <a:prstTxWarp prst="textNoShape">
              <a:avLst/>
            </a:prstTxWarp>
          </a:bodyPr>
          <a:lstStyle/>
          <a:p>
            <a:pPr marL="103184" indent="-103184" latinLnBrk="0">
              <a:spcAft>
                <a:spcPts val="217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정기 시정운영 및 시정소통 분야 평가 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관심도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전반 평가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긍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부정 시정 분야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소통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홍보 평가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103184" indent="-103184" latinLnBrk="0">
              <a:spcAft>
                <a:spcPts val="217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최근 시정 이슈 및 분야 평가 </a:t>
            </a:r>
            <a:r>
              <a:rPr lang="en-US" altLang="ko-KR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민선</a:t>
            </a:r>
            <a:r>
              <a:rPr lang="en-US" altLang="ko-KR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7</a:t>
            </a:r>
            <a:r>
              <a:rPr lang="ko-KR" altLang="en-US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기 전반기 시정 운영 전반 평가</a:t>
            </a:r>
            <a:r>
              <a:rPr lang="en-US" altLang="ko-KR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</p:txBody>
      </p:sp>
      <p:sp>
        <p:nvSpPr>
          <p:cNvPr id="39" name="이등변 삼각형 38"/>
          <p:cNvSpPr/>
          <p:nvPr/>
        </p:nvSpPr>
        <p:spPr>
          <a:xfrm rot="5400000">
            <a:off x="3168827" y="2628715"/>
            <a:ext cx="155849" cy="86094"/>
          </a:xfrm>
          <a:prstGeom prst="triangle">
            <a:avLst/>
          </a:prstGeom>
          <a:solidFill>
            <a:srgbClr val="0BAE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8" name="Rectangle 28"/>
          <p:cNvSpPr>
            <a:spLocks noChangeArrowheads="1"/>
          </p:cNvSpPr>
          <p:nvPr/>
        </p:nvSpPr>
        <p:spPr bwMode="auto">
          <a:xfrm>
            <a:off x="1733182" y="3023509"/>
            <a:ext cx="1370569" cy="478165"/>
          </a:xfrm>
          <a:prstGeom prst="rect">
            <a:avLst/>
          </a:prstGeom>
          <a:pattFill prst="lgGrid">
            <a:fgClr>
              <a:srgbClr val="0AA0BE"/>
            </a:fgClr>
            <a:bgClr>
              <a:srgbClr val="0BAED0"/>
            </a:bgClr>
          </a:patt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latinLnBrk="0"/>
            <a:r>
              <a:rPr lang="en-US" altLang="ko-KR" sz="1300" b="1" kern="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</a:t>
            </a:r>
            <a:r>
              <a:rPr lang="ko-KR" altLang="en-US" sz="1300" b="1" kern="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차 </a:t>
            </a:r>
            <a:r>
              <a:rPr lang="en-US" altLang="ko-KR" sz="1300" b="1" kern="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(09</a:t>
            </a:r>
            <a:r>
              <a:rPr lang="ko-KR" altLang="en-US" sz="1300" b="1" kern="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월</a:t>
            </a:r>
            <a:r>
              <a:rPr lang="en-US" altLang="ko-KR" sz="1300" b="1" kern="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300" b="1" kern="0" dirty="0">
              <a:ln>
                <a:solidFill>
                  <a:srgbClr val="FFFFFF">
                    <a:hueOff val="0"/>
                    <a:satOff val="0"/>
                    <a:lumOff val="0"/>
                    <a:alpha val="0"/>
                  </a:srgbClr>
                </a:solidFill>
              </a:ln>
              <a:solidFill>
                <a:prstClr val="white"/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9" name="Rectangle 28"/>
          <p:cNvSpPr>
            <a:spLocks noChangeArrowheads="1"/>
          </p:cNvSpPr>
          <p:nvPr/>
        </p:nvSpPr>
        <p:spPr bwMode="auto">
          <a:xfrm>
            <a:off x="3381739" y="3023509"/>
            <a:ext cx="6037729" cy="478165"/>
          </a:xfrm>
          <a:prstGeom prst="rect">
            <a:avLst/>
          </a:prstGeom>
          <a:solidFill>
            <a:schemeClr val="bg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9060" tIns="49530" rIns="99060" bIns="49530" numCol="1" rtlCol="0" anchor="ctr" anchorCtr="0" compatLnSpc="1">
            <a:prstTxWarp prst="textNoShape">
              <a:avLst/>
            </a:prstTxWarp>
          </a:bodyPr>
          <a:lstStyle/>
          <a:p>
            <a:pPr marL="103184" indent="-103184" latinLnBrk="0">
              <a:spcAft>
                <a:spcPts val="217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정기 시정운영 및 시정소통 분야 평가 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관심도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전반 평가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긍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부정 시정 분야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소통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홍보 평가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103184" indent="-103184" latinLnBrk="0">
              <a:spcAft>
                <a:spcPts val="217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최근 시정 이슈 및 분야 평가 </a:t>
            </a:r>
            <a:r>
              <a:rPr lang="en-US" altLang="ko-KR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시정 홍보 활동 전반 평가</a:t>
            </a:r>
            <a:r>
              <a:rPr lang="en-US" altLang="ko-KR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</p:txBody>
      </p:sp>
      <p:sp>
        <p:nvSpPr>
          <p:cNvPr id="50" name="이등변 삼각형 49"/>
          <p:cNvSpPr/>
          <p:nvPr/>
        </p:nvSpPr>
        <p:spPr>
          <a:xfrm rot="5400000">
            <a:off x="3168827" y="3219544"/>
            <a:ext cx="155849" cy="86094"/>
          </a:xfrm>
          <a:prstGeom prst="triangle">
            <a:avLst/>
          </a:prstGeom>
          <a:solidFill>
            <a:srgbClr val="0BAE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4" name="Rectangle 28"/>
          <p:cNvSpPr>
            <a:spLocks noChangeArrowheads="1"/>
          </p:cNvSpPr>
          <p:nvPr/>
        </p:nvSpPr>
        <p:spPr bwMode="auto">
          <a:xfrm>
            <a:off x="1733182" y="3611365"/>
            <a:ext cx="1370569" cy="478165"/>
          </a:xfrm>
          <a:prstGeom prst="rect">
            <a:avLst/>
          </a:prstGeom>
          <a:pattFill prst="lgGrid">
            <a:fgClr>
              <a:srgbClr val="0AA0BE"/>
            </a:fgClr>
            <a:bgClr>
              <a:srgbClr val="0BAED0"/>
            </a:bgClr>
          </a:patt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 latinLnBrk="0"/>
            <a:r>
              <a:rPr lang="en-US" altLang="ko-KR" sz="1300" b="1" kern="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4</a:t>
            </a:r>
            <a:r>
              <a:rPr lang="ko-KR" altLang="en-US" sz="1300" b="1" kern="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차 </a:t>
            </a:r>
            <a:r>
              <a:rPr lang="en-US" altLang="ko-KR" sz="1300" b="1" kern="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(11</a:t>
            </a:r>
            <a:r>
              <a:rPr lang="ko-KR" altLang="en-US" sz="1300" b="1" kern="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월</a:t>
            </a:r>
            <a:r>
              <a:rPr lang="en-US" altLang="ko-KR" sz="1300" b="1" kern="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300" b="1" kern="0" dirty="0">
              <a:ln>
                <a:solidFill>
                  <a:srgbClr val="FFFFFF">
                    <a:hueOff val="0"/>
                    <a:satOff val="0"/>
                    <a:lumOff val="0"/>
                    <a:alpha val="0"/>
                  </a:srgbClr>
                </a:solidFill>
              </a:ln>
              <a:solidFill>
                <a:prstClr val="white"/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56" name="Rectangle 28"/>
          <p:cNvSpPr>
            <a:spLocks noChangeArrowheads="1"/>
          </p:cNvSpPr>
          <p:nvPr/>
        </p:nvSpPr>
        <p:spPr bwMode="auto">
          <a:xfrm>
            <a:off x="3381739" y="3611365"/>
            <a:ext cx="6037729" cy="478165"/>
          </a:xfrm>
          <a:prstGeom prst="rect">
            <a:avLst/>
          </a:prstGeom>
          <a:solidFill>
            <a:schemeClr val="bg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9060" tIns="49530" rIns="99060" bIns="49530" numCol="1" rtlCol="0" anchor="ctr" anchorCtr="0" compatLnSpc="1">
            <a:prstTxWarp prst="textNoShape">
              <a:avLst/>
            </a:prstTxWarp>
          </a:bodyPr>
          <a:lstStyle/>
          <a:p>
            <a:pPr marL="103184" indent="-103184" latinLnBrk="0">
              <a:spcAft>
                <a:spcPts val="217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정기 시정운영 및 시정소통 분야 평가 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관심도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전반 평가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긍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부정 시정 분야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소통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홍보 평가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103184" indent="-103184" latinLnBrk="0">
              <a:spcAft>
                <a:spcPts val="217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최근 시정 이슈 및 분야 평가 </a:t>
            </a:r>
            <a:r>
              <a:rPr lang="en-US" altLang="ko-KR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인천시</a:t>
            </a:r>
            <a:r>
              <a:rPr lang="en-US" altLang="ko-KR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소셜미디어 활동 전반 평가</a:t>
            </a:r>
            <a:r>
              <a:rPr lang="en-US" altLang="ko-KR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</p:txBody>
      </p:sp>
      <p:sp>
        <p:nvSpPr>
          <p:cNvPr id="57" name="이등변 삼각형 56"/>
          <p:cNvSpPr/>
          <p:nvPr/>
        </p:nvSpPr>
        <p:spPr>
          <a:xfrm rot="5400000">
            <a:off x="3168827" y="3807400"/>
            <a:ext cx="155849" cy="86094"/>
          </a:xfrm>
          <a:prstGeom prst="triangle">
            <a:avLst/>
          </a:prstGeom>
          <a:solidFill>
            <a:srgbClr val="0BAE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8" name="Rectangle 28"/>
          <p:cNvSpPr>
            <a:spLocks noChangeArrowheads="1"/>
          </p:cNvSpPr>
          <p:nvPr/>
        </p:nvSpPr>
        <p:spPr bwMode="auto">
          <a:xfrm>
            <a:off x="1722590" y="5130590"/>
            <a:ext cx="1370569" cy="504000"/>
          </a:xfrm>
          <a:prstGeom prst="rect">
            <a:avLst/>
          </a:prstGeom>
          <a:pattFill prst="lgGrid">
            <a:fgClr>
              <a:schemeClr val="accent1">
                <a:lumMod val="50000"/>
              </a:schemeClr>
            </a:fgClr>
            <a:bgClr>
              <a:schemeClr val="tx2">
                <a:lumMod val="75000"/>
              </a:schemeClr>
            </a:bgClr>
          </a:patt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kern="0" spc="-15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</a:t>
            </a:r>
            <a:r>
              <a:rPr kumimoji="1" lang="ko-KR" altLang="en-US" sz="1300" b="1" kern="0" spc="-15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차 </a:t>
            </a:r>
            <a:r>
              <a:rPr kumimoji="1" lang="en-US" altLang="ko-KR" sz="1300" b="1" kern="0" spc="-15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(08</a:t>
            </a:r>
            <a:r>
              <a:rPr kumimoji="1" lang="ko-KR" altLang="en-US" sz="1300" b="1" kern="0" spc="-15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월</a:t>
            </a:r>
            <a:r>
              <a:rPr kumimoji="1" lang="en-US" altLang="ko-KR" sz="1300" b="1" kern="0" spc="-15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kumimoji="1" lang="en-US" altLang="ko-KR" sz="1300" b="1" kern="0" spc="-150" dirty="0">
              <a:ln>
                <a:solidFill>
                  <a:srgbClr val="FFFFFF">
                    <a:hueOff val="0"/>
                    <a:satOff val="0"/>
                    <a:lumOff val="0"/>
                    <a:alpha val="0"/>
                  </a:srgbClr>
                </a:solidFill>
              </a:ln>
              <a:solidFill>
                <a:prstClr val="white"/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59" name="Rectangle 28"/>
          <p:cNvSpPr>
            <a:spLocks noChangeArrowheads="1"/>
          </p:cNvSpPr>
          <p:nvPr/>
        </p:nvSpPr>
        <p:spPr bwMode="auto">
          <a:xfrm>
            <a:off x="3377631" y="5130590"/>
            <a:ext cx="6048321" cy="504000"/>
          </a:xfrm>
          <a:prstGeom prst="rect">
            <a:avLst/>
          </a:prstGeom>
          <a:solidFill>
            <a:schemeClr val="bg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9060" tIns="49530" rIns="99060" bIns="49530" numCol="1" rtlCol="0" anchor="ctr" anchorCtr="0" compatLnSpc="1">
            <a:prstTxWarp prst="textNoShape">
              <a:avLst/>
            </a:prstTxWarp>
          </a:bodyPr>
          <a:lstStyle/>
          <a:p>
            <a:pPr marL="103184" indent="-103184" latinLnBrk="0">
              <a:spcAft>
                <a:spcPts val="217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인천시 시정 현안과 시정 소통 매체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채널 전반 평가</a:t>
            </a:r>
            <a:endParaRPr lang="en-US" altLang="ko-KR" sz="1100" kern="0" spc="-54" dirty="0" smtClean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03184" indent="-103184" latinLnBrk="0">
              <a:spcAft>
                <a:spcPts val="217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인터넷 신문 </a:t>
            </a:r>
            <a:r>
              <a:rPr lang="en-US" altLang="ko-KR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‘i-View‘ </a:t>
            </a:r>
            <a:r>
              <a:rPr lang="ko-KR" altLang="en-US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전반 평가와 향후 개선 방향</a:t>
            </a:r>
            <a:endParaRPr lang="en-US" altLang="ko-KR" sz="1100" b="1" kern="0" spc="-54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60" name="이등변 삼각형 59"/>
          <p:cNvSpPr/>
          <p:nvPr/>
        </p:nvSpPr>
        <p:spPr>
          <a:xfrm rot="5400000">
            <a:off x="3157470" y="5339543"/>
            <a:ext cx="155849" cy="86094"/>
          </a:xfrm>
          <a:prstGeom prst="triangle">
            <a:avLst/>
          </a:prstGeom>
          <a:solidFill>
            <a:srgbClr val="0035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1" name="Rectangle 28"/>
          <p:cNvSpPr>
            <a:spLocks noChangeArrowheads="1"/>
          </p:cNvSpPr>
          <p:nvPr/>
        </p:nvSpPr>
        <p:spPr bwMode="auto">
          <a:xfrm>
            <a:off x="1722590" y="5734592"/>
            <a:ext cx="1370569" cy="504000"/>
          </a:xfrm>
          <a:prstGeom prst="rect">
            <a:avLst/>
          </a:prstGeom>
          <a:pattFill prst="lgGrid">
            <a:fgClr>
              <a:schemeClr val="accent1">
                <a:lumMod val="50000"/>
              </a:schemeClr>
            </a:fgClr>
            <a:bgClr>
              <a:schemeClr val="tx2">
                <a:lumMod val="75000"/>
              </a:schemeClr>
            </a:bgClr>
          </a:pattFill>
          <a:ln w="381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kern="0" spc="-15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</a:t>
            </a:r>
            <a:r>
              <a:rPr kumimoji="1" lang="ko-KR" altLang="en-US" sz="1300" b="1" kern="0" spc="-15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차 </a:t>
            </a:r>
            <a:r>
              <a:rPr kumimoji="1" lang="en-US" altLang="ko-KR" sz="1300" b="1" kern="0" spc="-15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(12</a:t>
            </a:r>
            <a:r>
              <a:rPr kumimoji="1" lang="ko-KR" altLang="en-US" sz="1300" b="1" kern="0" spc="-15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월</a:t>
            </a:r>
            <a:r>
              <a:rPr kumimoji="1" lang="en-US" altLang="ko-KR" sz="1300" b="1" kern="0" spc="-150" dirty="0" smtClean="0">
                <a:ln>
                  <a:solidFill>
                    <a:srgbClr val="FFFFFF">
                      <a:hueOff val="0"/>
                      <a:satOff val="0"/>
                      <a:lumOff val="0"/>
                      <a:alpha val="0"/>
                    </a:srgbClr>
                  </a:solidFill>
                </a:ln>
                <a:solidFill>
                  <a:prstClr val="white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kumimoji="1" lang="en-US" altLang="ko-KR" sz="1300" b="1" kern="0" spc="-150" dirty="0">
              <a:ln>
                <a:solidFill>
                  <a:srgbClr val="FFFFFF">
                    <a:hueOff val="0"/>
                    <a:satOff val="0"/>
                    <a:lumOff val="0"/>
                    <a:alpha val="0"/>
                  </a:srgbClr>
                </a:solidFill>
              </a:ln>
              <a:solidFill>
                <a:prstClr val="white"/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62" name="Rectangle 28"/>
          <p:cNvSpPr>
            <a:spLocks noChangeArrowheads="1"/>
          </p:cNvSpPr>
          <p:nvPr/>
        </p:nvSpPr>
        <p:spPr bwMode="auto">
          <a:xfrm>
            <a:off x="3377631" y="5734592"/>
            <a:ext cx="6048321" cy="504000"/>
          </a:xfrm>
          <a:prstGeom prst="rect">
            <a:avLst/>
          </a:prstGeom>
          <a:solidFill>
            <a:schemeClr val="bg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9060" tIns="49530" rIns="99060" bIns="49530" numCol="1" rtlCol="0" anchor="ctr" anchorCtr="0" compatLnSpc="1">
            <a:prstTxWarp prst="textNoShape">
              <a:avLst/>
            </a:prstTxWarp>
          </a:bodyPr>
          <a:lstStyle/>
          <a:p>
            <a:pPr marL="103184" indent="-103184" latinLnBrk="0">
              <a:spcAft>
                <a:spcPts val="217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인천시 시정 현안과 시정 소통 매체</a:t>
            </a:r>
            <a:r>
              <a:rPr lang="en-US" altLang="ko-KR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채널 전반 평가</a:t>
            </a:r>
            <a:endParaRPr lang="en-US" altLang="ko-KR" sz="1100" kern="0" spc="-54" dirty="0" smtClean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03184" indent="-103184" latinLnBrk="0">
              <a:spcAft>
                <a:spcPts val="217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인천시 운영 </a:t>
            </a:r>
            <a:r>
              <a:rPr lang="en-US" altLang="ko-KR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'</a:t>
            </a:r>
            <a:r>
              <a:rPr lang="ko-KR" altLang="en-US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소셜미디어</a:t>
            </a:r>
            <a:r>
              <a:rPr lang="en-US" altLang="ko-KR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' </a:t>
            </a:r>
            <a:r>
              <a:rPr lang="ko-KR" altLang="en-US" sz="11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전반 평가와 향후 개선 방향</a:t>
            </a:r>
            <a:endParaRPr lang="en-US" altLang="ko-KR" sz="1100" b="1" kern="0" spc="-54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71" name="이등변 삼각형 70"/>
          <p:cNvSpPr/>
          <p:nvPr/>
        </p:nvSpPr>
        <p:spPr>
          <a:xfrm rot="5400000">
            <a:off x="3157470" y="5943545"/>
            <a:ext cx="155849" cy="86094"/>
          </a:xfrm>
          <a:prstGeom prst="triangle">
            <a:avLst/>
          </a:prstGeom>
          <a:solidFill>
            <a:srgbClr val="0035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18136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76536" y="3616183"/>
            <a:ext cx="5063271" cy="23544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ko-KR"/>
            </a:defPPr>
            <a:lvl1pPr lvl="0">
              <a:defRPr sz="2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86888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sz="36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cs typeface="함초롬돋움" panose="020B0604000101010101" pitchFamily="50" charset="-127"/>
              </a:rPr>
              <a:t>Phase </a:t>
            </a:r>
            <a:r>
              <a:rPr lang="en-US" altLang="ko-KR" sz="48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cs typeface="함초롬돋움" panose="020B0604000101010101" pitchFamily="50" charset="-127"/>
              </a:rPr>
              <a:t>II. </a:t>
            </a:r>
            <a:r>
              <a:rPr lang="ko-KR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함초롬돋움" panose="020B0604000101010101" pitchFamily="50" charset="-127"/>
              </a:rPr>
              <a:t>조사 결과</a:t>
            </a:r>
            <a:r>
              <a:rPr lang="en-US" altLang="ko-KR" sz="36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함초롬돋움" panose="020B0604000101010101" pitchFamily="50" charset="-127"/>
              </a:rPr>
              <a:t> </a:t>
            </a:r>
            <a:r>
              <a:rPr lang="ko-KR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함초롬돋움" panose="020B0604000101010101" pitchFamily="50" charset="-127"/>
              </a:rPr>
              <a:t>요약</a:t>
            </a:r>
            <a:endParaRPr lang="en-US" altLang="ko-KR" sz="3600" dirty="0" smtClean="0">
              <a:solidFill>
                <a:schemeClr val="tx1">
                  <a:lumMod val="85000"/>
                  <a:lumOff val="15000"/>
                </a:schemeClr>
              </a:solidFill>
              <a:cs typeface="함초롬돋움" panose="020B0604000101010101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dirty="0" smtClean="0">
              <a:solidFill>
                <a:schemeClr val="tx1">
                  <a:lumMod val="85000"/>
                  <a:lumOff val="15000"/>
                </a:schemeClr>
              </a:solidFill>
              <a:cs typeface="함초롬돋움" panose="020B0604000101010101" pitchFamily="50" charset="-127"/>
            </a:endParaRPr>
          </a:p>
          <a:p>
            <a:pPr marL="1790700" indent="-358775">
              <a:lnSpc>
                <a:spcPct val="150000"/>
              </a:lnSpc>
              <a:buAutoNum type="romanUcPeriod"/>
              <a:tabLst>
                <a:tab pos="1527175" algn="l"/>
              </a:tabLst>
            </a:pPr>
            <a:r>
              <a:rPr lang="ko-KR" altLang="en-US" sz="2400" i="1" u="sng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cs typeface="함초롬돋움" panose="020B0604000101010101" pitchFamily="50" charset="-127"/>
              </a:rPr>
              <a:t>정량 </a:t>
            </a:r>
            <a:r>
              <a:rPr lang="ko-KR" altLang="en-US" sz="2400" i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cs typeface="함초롬돋움" panose="020B0604000101010101" pitchFamily="50" charset="-127"/>
              </a:rPr>
              <a:t>전화조사 결과 </a:t>
            </a:r>
            <a:r>
              <a:rPr lang="ko-KR" altLang="en-US" sz="2400" i="1" u="sng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cs typeface="함초롬돋움" panose="020B0604000101010101" pitchFamily="50" charset="-127"/>
              </a:rPr>
              <a:t>요약</a:t>
            </a:r>
            <a:endParaRPr lang="en-US" altLang="ko-KR" sz="2400" i="1" u="sng" dirty="0" smtClean="0">
              <a:ln>
                <a:solidFill>
                  <a:srgbClr val="5B9BD5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cs typeface="함초롬돋움" panose="020B0604000101010101" pitchFamily="50" charset="-127"/>
            </a:endParaRPr>
          </a:p>
          <a:p>
            <a:pPr marL="1790700" indent="-358775">
              <a:lnSpc>
                <a:spcPct val="150000"/>
              </a:lnSpc>
              <a:buAutoNum type="romanUcPeriod"/>
              <a:tabLst>
                <a:tab pos="1527175" algn="l"/>
              </a:tabLst>
            </a:pPr>
            <a:r>
              <a:rPr lang="ko-KR" altLang="en-US" sz="2000" b="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cs typeface="함초롬돋움" panose="020B0604000101010101" pitchFamily="50" charset="-127"/>
              </a:rPr>
              <a:t>정성 </a:t>
            </a:r>
            <a:r>
              <a:rPr lang="ko-KR" altLang="en-US" sz="2000" b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cs typeface="함초롬돋움" panose="020B0604000101010101" pitchFamily="50" charset="-127"/>
              </a:rPr>
              <a:t>심층인터뷰 결과 </a:t>
            </a:r>
            <a:r>
              <a:rPr lang="ko-KR" altLang="en-US" sz="2000" b="0" dirty="0" smtClean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cs typeface="함초롬돋움" panose="020B0604000101010101" pitchFamily="50" charset="-127"/>
              </a:rPr>
              <a:t>요약</a:t>
            </a:r>
            <a:endParaRPr lang="ko-KR" altLang="en-US" sz="4000" b="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166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텍스트 개체 틀 9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1031051"/>
          </a:xfrm>
        </p:spPr>
        <p:txBody>
          <a:bodyPr/>
          <a:lstStyle/>
          <a:p>
            <a:r>
              <a:rPr lang="ko-KR" altLang="en-US" dirty="0" smtClean="0"/>
              <a:t>인천 시민의 시정 </a:t>
            </a:r>
            <a:r>
              <a:rPr lang="ko-KR" altLang="en-US" dirty="0"/>
              <a:t>관심도는 </a:t>
            </a:r>
            <a:r>
              <a:rPr lang="ko-KR" altLang="en-US" dirty="0" smtClean="0"/>
              <a:t>전반적으로 무관심 보다 </a:t>
            </a:r>
            <a:r>
              <a:rPr lang="en-US" altLang="ko-KR" dirty="0" smtClean="0"/>
              <a:t>'</a:t>
            </a:r>
            <a:r>
              <a:rPr lang="ko-KR" altLang="en-US" dirty="0" smtClean="0"/>
              <a:t>관심있다</a:t>
            </a:r>
            <a:r>
              <a:rPr lang="en-US" altLang="ko-KR" dirty="0" smtClean="0"/>
              <a:t>'</a:t>
            </a:r>
            <a:r>
              <a:rPr lang="ko-KR" altLang="en-US" dirty="0" smtClean="0"/>
              <a:t>는 비중이 </a:t>
            </a:r>
            <a:r>
              <a:rPr lang="en-US" altLang="ko-KR" dirty="0" smtClean="0"/>
              <a:t>60% </a:t>
            </a:r>
            <a:r>
              <a:rPr lang="ko-KR" altLang="en-US" dirty="0" smtClean="0"/>
              <a:t>이상 꾸준히 유지되고 있음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ko-KR" altLang="en-US" dirty="0" smtClean="0"/>
              <a:t>그러나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관심도는 </a:t>
            </a:r>
            <a:r>
              <a:rPr lang="en-US" altLang="ko-KR" dirty="0" smtClean="0"/>
              <a:t>2020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4</a:t>
            </a:r>
            <a:r>
              <a:rPr lang="ko-KR" altLang="en-US" dirty="0" smtClean="0"/>
              <a:t>월 조사 이후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하반기로 </a:t>
            </a:r>
            <a:r>
              <a:rPr lang="ko-KR" altLang="en-US" dirty="0"/>
              <a:t>갈수록 낮아지는 </a:t>
            </a:r>
            <a:r>
              <a:rPr lang="ko-KR" altLang="en-US" dirty="0" smtClean="0"/>
              <a:t>추세임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이는 코로나</a:t>
            </a:r>
            <a:r>
              <a:rPr lang="en-US" altLang="ko-KR" dirty="0" smtClean="0"/>
              <a:t>19 </a:t>
            </a:r>
            <a:r>
              <a:rPr lang="ko-KR" altLang="en-US" dirty="0" smtClean="0"/>
              <a:t>상황 변화라는 특수성도 있지만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년초 또는 상반기에 높다가 하반기로 갈수록 낮아지는 전형적인 시정 운영 관심도 지표 결과로 풀이됨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fontAlgn="base" latinLnBrk="0"/>
            <a:r>
              <a:rPr lang="en-US" altLang="ko-KR" dirty="0"/>
              <a:t>1. </a:t>
            </a:r>
            <a:r>
              <a:rPr lang="ko-KR" altLang="en-US" dirty="0" smtClean="0"/>
              <a:t>시정 운영 </a:t>
            </a:r>
            <a:r>
              <a:rPr lang="ko-KR" altLang="en-US" dirty="0"/>
              <a:t>관심도</a:t>
            </a:r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I. ‘</a:t>
            </a:r>
            <a:r>
              <a:rPr lang="ko-KR" altLang="en-US" dirty="0" smtClean="0"/>
              <a:t>시정 운영</a:t>
            </a:r>
            <a:r>
              <a:rPr lang="en-US" altLang="ko-KR" dirty="0" smtClean="0"/>
              <a:t>’</a:t>
            </a:r>
            <a:r>
              <a:rPr lang="ko-KR" altLang="en-US" dirty="0" smtClean="0"/>
              <a:t> 전반 평가 요약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7160798" y="2488540"/>
            <a:ext cx="2472152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차수별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graphicFrame>
        <p:nvGraphicFramePr>
          <p:cNvPr id="47" name="표 46">
            <a:extLst>
              <a:ext uri="{FF2B5EF4-FFF2-40B4-BE49-F238E27FC236}">
                <a16:creationId xmlns:a16="http://schemas.microsoft.com/office/drawing/2014/main" id="{FB8F3E6B-EC67-49B2-AF53-B8B5651F35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2168827"/>
              </p:ext>
            </p:extLst>
          </p:nvPr>
        </p:nvGraphicFramePr>
        <p:xfrm>
          <a:off x="632519" y="5814629"/>
          <a:ext cx="8873412" cy="5135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8353">
                  <a:extLst>
                    <a:ext uri="{9D8B030D-6E8A-4147-A177-3AD203B41FA5}">
                      <a16:colId xmlns:a16="http://schemas.microsoft.com/office/drawing/2014/main" val="1784477489"/>
                    </a:ext>
                  </a:extLst>
                </a:gridCol>
                <a:gridCol w="2218353">
                  <a:extLst>
                    <a:ext uri="{9D8B030D-6E8A-4147-A177-3AD203B41FA5}">
                      <a16:colId xmlns:a16="http://schemas.microsoft.com/office/drawing/2014/main" val="3994740487"/>
                    </a:ext>
                  </a:extLst>
                </a:gridCol>
                <a:gridCol w="2218353">
                  <a:extLst>
                    <a:ext uri="{9D8B030D-6E8A-4147-A177-3AD203B41FA5}">
                      <a16:colId xmlns:a16="http://schemas.microsoft.com/office/drawing/2014/main" val="468119007"/>
                    </a:ext>
                  </a:extLst>
                </a:gridCol>
                <a:gridCol w="2218353">
                  <a:extLst>
                    <a:ext uri="{9D8B030D-6E8A-4147-A177-3AD203B41FA5}">
                      <a16:colId xmlns:a16="http://schemas.microsoft.com/office/drawing/2014/main" val="2342969739"/>
                    </a:ext>
                  </a:extLst>
                </a:gridCol>
              </a:tblGrid>
              <a:tr h="51354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/>
                      </a:r>
                      <a:b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4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endParaRPr lang="en-US" altLang="ko-KR" sz="1200" b="1" kern="1200" dirty="0" smtClean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ctr" fontAlgn="ctr"/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9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endParaRPr lang="en-US" altLang="ko-KR" sz="1200" b="1" kern="1200" dirty="0" smtClean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algn="ctr" fontAlgn="ctr"/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11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855600"/>
                  </a:ext>
                </a:extLst>
              </a:tr>
            </a:tbl>
          </a:graphicData>
        </a:graphic>
      </p:graphicFrame>
      <p:graphicFrame>
        <p:nvGraphicFramePr>
          <p:cNvPr id="52" name="차트 51">
            <a:extLst>
              <a:ext uri="{FF2B5EF4-FFF2-40B4-BE49-F238E27FC236}">
                <a16:creationId xmlns:a16="http://schemas.microsoft.com/office/drawing/2014/main" id="{C150A6F2-269A-431A-B271-7BDB779B2A2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2596614"/>
              </p:ext>
            </p:extLst>
          </p:nvPr>
        </p:nvGraphicFramePr>
        <p:xfrm>
          <a:off x="273050" y="2773466"/>
          <a:ext cx="9363919" cy="31459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29853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텍스트 개체 틀 9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738664"/>
          </a:xfrm>
        </p:spPr>
        <p:txBody>
          <a:bodyPr/>
          <a:lstStyle/>
          <a:p>
            <a:r>
              <a:rPr lang="en-US" altLang="ko-KR" dirty="0" smtClean="0"/>
              <a:t>2020</a:t>
            </a:r>
            <a:r>
              <a:rPr lang="ko-KR" altLang="en-US" dirty="0" smtClean="0"/>
              <a:t>년 인천시 </a:t>
            </a:r>
            <a:r>
              <a:rPr lang="ko-KR" altLang="en-US" dirty="0"/>
              <a:t>시정운영 전반 평가 결과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err="1" smtClean="0"/>
              <a:t>긍정률은</a:t>
            </a:r>
            <a:r>
              <a:rPr lang="ko-KR" altLang="en-US" dirty="0" smtClean="0"/>
              <a:t> 작년 </a:t>
            </a:r>
            <a:r>
              <a:rPr lang="ko-KR" altLang="en-US" dirty="0" smtClean="0"/>
              <a:t>대비 </a:t>
            </a:r>
            <a:r>
              <a:rPr lang="ko-KR" altLang="en-US" dirty="0" err="1" smtClean="0"/>
              <a:t>의미있게</a:t>
            </a:r>
            <a:r>
              <a:rPr lang="ko-KR" altLang="en-US" dirty="0" smtClean="0"/>
              <a:t> 상승하여 </a:t>
            </a:r>
            <a:r>
              <a:rPr lang="en-US" altLang="ko-KR" dirty="0" smtClean="0"/>
              <a:t>47% </a:t>
            </a:r>
            <a:r>
              <a:rPr lang="ko-KR" altLang="en-US" dirty="0" smtClean="0"/>
              <a:t>이상 수순을 꾸준히 유지하고 있으며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고무적인 </a:t>
            </a:r>
            <a:r>
              <a:rPr lang="ko-KR" altLang="en-US" dirty="0"/>
              <a:t>상황은 ‘못하고 있다’ 부정 </a:t>
            </a:r>
            <a:r>
              <a:rPr lang="ko-KR" altLang="en-US" dirty="0" smtClean="0"/>
              <a:t>평가가 </a:t>
            </a:r>
            <a:r>
              <a:rPr lang="en-US" altLang="ko-KR" dirty="0" smtClean="0"/>
              <a:t>6</a:t>
            </a:r>
            <a:r>
              <a:rPr lang="ko-KR" altLang="en-US" dirty="0"/>
              <a:t>월 조사 이후 지속 </a:t>
            </a:r>
            <a:r>
              <a:rPr lang="ko-KR" altLang="en-US" dirty="0" smtClean="0"/>
              <a:t>하락 추세임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시정 운영 </a:t>
            </a:r>
            <a:r>
              <a:rPr lang="ko-KR" altLang="en-US" dirty="0"/>
              <a:t>전반 </a:t>
            </a:r>
            <a:r>
              <a:rPr lang="ko-KR" altLang="en-US" dirty="0" smtClean="0"/>
              <a:t>평가</a:t>
            </a:r>
            <a:endParaRPr lang="ko-KR" altLang="en-US" dirty="0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I. ‘</a:t>
            </a:r>
            <a:r>
              <a:rPr lang="ko-KR" altLang="en-US" dirty="0" smtClean="0"/>
              <a:t>시정 운영</a:t>
            </a:r>
            <a:r>
              <a:rPr lang="en-US" altLang="ko-KR" dirty="0" smtClean="0"/>
              <a:t>’</a:t>
            </a:r>
            <a:r>
              <a:rPr lang="ko-KR" altLang="en-US" dirty="0" smtClean="0"/>
              <a:t> 전반 평가 요약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7160798" y="2488540"/>
            <a:ext cx="2472152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차수별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graphicFrame>
        <p:nvGraphicFramePr>
          <p:cNvPr id="42" name="표 41">
            <a:extLst>
              <a:ext uri="{FF2B5EF4-FFF2-40B4-BE49-F238E27FC236}">
                <a16:creationId xmlns:a16="http://schemas.microsoft.com/office/drawing/2014/main" id="{FB8F3E6B-EC67-49B2-AF53-B8B5651F35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6978911"/>
              </p:ext>
            </p:extLst>
          </p:nvPr>
        </p:nvGraphicFramePr>
        <p:xfrm>
          <a:off x="329039" y="5528476"/>
          <a:ext cx="9247938" cy="5174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1134">
                  <a:extLst>
                    <a:ext uri="{9D8B030D-6E8A-4147-A177-3AD203B41FA5}">
                      <a16:colId xmlns:a16="http://schemas.microsoft.com/office/drawing/2014/main" val="70181511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3858658497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1784477489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3994740487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971938822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4269985964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509937730"/>
                    </a:ext>
                  </a:extLst>
                </a:gridCol>
              </a:tblGrid>
              <a:tr h="5174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2019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3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2019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7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2019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12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4</a:t>
                      </a:r>
                      <a: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9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11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855600"/>
                  </a:ext>
                </a:extLst>
              </a:tr>
            </a:tbl>
          </a:graphicData>
        </a:graphic>
      </p:graphicFrame>
      <p:graphicFrame>
        <p:nvGraphicFramePr>
          <p:cNvPr id="44" name="차트 43">
            <a:extLst>
              <a:ext uri="{FF2B5EF4-FFF2-40B4-BE49-F238E27FC236}">
                <a16:creationId xmlns:a16="http://schemas.microsoft.com/office/drawing/2014/main" id="{C150A6F2-269A-431A-B271-7BDB779B2A27}"/>
              </a:ext>
            </a:extLst>
          </p:cNvPr>
          <p:cNvGraphicFramePr/>
          <p:nvPr>
            <p:extLst/>
          </p:nvPr>
        </p:nvGraphicFramePr>
        <p:xfrm>
          <a:off x="131033" y="2781300"/>
          <a:ext cx="9643937" cy="28558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5" name="TextBox 44">
            <a:extLst>
              <a:ext uri="{FF2B5EF4-FFF2-40B4-BE49-F238E27FC236}">
                <a16:creationId xmlns:a16="http://schemas.microsoft.com/office/drawing/2014/main" id="{6C470916-A01A-4DD2-87C2-5AE538E5CBA8}"/>
              </a:ext>
            </a:extLst>
          </p:cNvPr>
          <p:cNvSpPr txBox="1"/>
          <p:nvPr/>
        </p:nvSpPr>
        <p:spPr>
          <a:xfrm>
            <a:off x="420482" y="6227440"/>
            <a:ext cx="4820550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spcBef>
                <a:spcPts val="550"/>
              </a:spcBef>
              <a:buClr>
                <a:schemeClr val="accent1"/>
              </a:buClr>
              <a:buSzPct val="140000"/>
              <a:defRPr/>
            </a:pP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*</a:t>
            </a:r>
            <a:r>
              <a:rPr lang="ko-KR" altLang="en-US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긍정</a:t>
            </a: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=</a:t>
            </a:r>
            <a:r>
              <a:rPr lang="ko-KR" altLang="en-US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매우 잘하고 있다</a:t>
            </a: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+</a:t>
            </a:r>
            <a:r>
              <a:rPr lang="ko-KR" altLang="en-US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잘하는 편이다</a:t>
            </a: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부정</a:t>
            </a: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=</a:t>
            </a:r>
            <a:r>
              <a:rPr lang="ko-KR" altLang="en-US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매우 못하고 있다</a:t>
            </a: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+</a:t>
            </a:r>
            <a:r>
              <a:rPr lang="ko-KR" altLang="en-US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못하는 편이다</a:t>
            </a: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모름</a:t>
            </a: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/</a:t>
            </a:r>
            <a:r>
              <a:rPr lang="ko-KR" altLang="en-US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무응답 제외</a:t>
            </a: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endParaRPr lang="ko-KR" altLang="en-US" sz="1000" spc="-92" dirty="0">
              <a:ln>
                <a:solidFill>
                  <a:schemeClr val="tx1">
                    <a:lumMod val="85000"/>
                    <a:lumOff val="1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9910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I. ‘</a:t>
            </a:r>
            <a:r>
              <a:rPr lang="ko-KR" altLang="en-US" dirty="0" smtClean="0"/>
              <a:t>시정 운영</a:t>
            </a:r>
            <a:r>
              <a:rPr lang="en-US" altLang="ko-KR" dirty="0" smtClean="0"/>
              <a:t>’</a:t>
            </a:r>
            <a:r>
              <a:rPr lang="ko-KR" altLang="en-US" dirty="0" smtClean="0"/>
              <a:t> 전반 평가 요약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7160798" y="2488540"/>
            <a:ext cx="2472152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차수별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815608"/>
          </a:xfrm>
        </p:spPr>
        <p:txBody>
          <a:bodyPr/>
          <a:lstStyle/>
          <a:p>
            <a:r>
              <a:rPr lang="ko-KR" altLang="en-US" dirty="0" smtClean="0"/>
              <a:t>전반적으로</a:t>
            </a:r>
            <a:r>
              <a:rPr lang="en-US" altLang="ko-KR" dirty="0" smtClean="0"/>
              <a:t> </a:t>
            </a:r>
            <a:r>
              <a:rPr lang="ko-KR" altLang="en-US" dirty="0"/>
              <a:t>시정 운영 </a:t>
            </a:r>
            <a:r>
              <a:rPr lang="ko-KR" altLang="en-US" dirty="0" smtClean="0"/>
              <a:t>영역별 평가 결과</a:t>
            </a:r>
            <a:r>
              <a:rPr lang="en-US" altLang="ko-KR" dirty="0" smtClean="0"/>
              <a:t>, </a:t>
            </a:r>
            <a:r>
              <a:rPr lang="ko-KR" altLang="en-US" dirty="0" smtClean="0"/>
              <a:t>‘</a:t>
            </a:r>
            <a:r>
              <a:rPr lang="ko-KR" altLang="en-US" dirty="0"/>
              <a:t>시정방향’</a:t>
            </a:r>
            <a:r>
              <a:rPr lang="en-US" altLang="ko-KR" dirty="0"/>
              <a:t>, </a:t>
            </a:r>
            <a:r>
              <a:rPr lang="ko-KR" altLang="en-US" dirty="0"/>
              <a:t>지속성</a:t>
            </a:r>
            <a:r>
              <a:rPr lang="en-US" altLang="ko-KR" dirty="0"/>
              <a:t>, </a:t>
            </a:r>
            <a:r>
              <a:rPr lang="ko-KR" altLang="en-US" dirty="0"/>
              <a:t>신뢰도‘ 측면은 상대적으로 높은 경향이나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상반기 </a:t>
            </a:r>
            <a:r>
              <a:rPr lang="ko-KR" altLang="en-US" dirty="0"/>
              <a:t>대비 </a:t>
            </a:r>
            <a:r>
              <a:rPr lang="ko-KR" altLang="en-US" dirty="0" smtClean="0"/>
              <a:t>하반기에 긍정률은 </a:t>
            </a:r>
            <a:r>
              <a:rPr lang="ko-KR" altLang="en-US" dirty="0"/>
              <a:t>다소 하락한 것으로 나타남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고무적인 측면은</a:t>
            </a:r>
            <a:r>
              <a:rPr lang="en-US" altLang="ko-KR" dirty="0" smtClean="0"/>
              <a:t> </a:t>
            </a:r>
            <a:r>
              <a:rPr lang="ko-KR" altLang="en-US" dirty="0" smtClean="0"/>
              <a:t>시정 관련 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소통노력</a:t>
            </a:r>
            <a:r>
              <a:rPr lang="en-US" altLang="ko-KR" dirty="0"/>
              <a:t>, </a:t>
            </a:r>
            <a:r>
              <a:rPr lang="ko-KR" altLang="en-US" dirty="0" smtClean="0"/>
              <a:t>이전 대비 개선도</a:t>
            </a:r>
            <a:r>
              <a:rPr lang="ko-KR" altLang="en-US" dirty="0"/>
              <a:t>‘ 측면은 </a:t>
            </a:r>
            <a:r>
              <a:rPr lang="ko-KR" altLang="en-US" dirty="0" smtClean="0"/>
              <a:t>상반기와 비교해 긍정 </a:t>
            </a:r>
            <a:r>
              <a:rPr lang="ko-KR" altLang="en-US" dirty="0"/>
              <a:t>평가가 상승한 성과를 가져옴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부제목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3. </a:t>
            </a:r>
            <a:r>
              <a:rPr lang="ko-KR" altLang="en-US" dirty="0" smtClean="0"/>
              <a:t>시정 운영 </a:t>
            </a:r>
            <a:r>
              <a:rPr lang="ko-KR" altLang="en-US" dirty="0"/>
              <a:t>영역별 평가</a:t>
            </a:r>
          </a:p>
        </p:txBody>
      </p:sp>
      <p:graphicFrame>
        <p:nvGraphicFramePr>
          <p:cNvPr id="13" name="차트 12"/>
          <p:cNvGraphicFramePr/>
          <p:nvPr>
            <p:extLst>
              <p:ext uri="{D42A27DB-BD31-4B8C-83A1-F6EECF244321}">
                <p14:modId xmlns:p14="http://schemas.microsoft.com/office/powerpoint/2010/main" val="3699984438"/>
              </p:ext>
            </p:extLst>
          </p:nvPr>
        </p:nvGraphicFramePr>
        <p:xfrm>
          <a:off x="399983" y="2780927"/>
          <a:ext cx="9377553" cy="36273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17920"/>
              </p:ext>
            </p:extLst>
          </p:nvPr>
        </p:nvGraphicFramePr>
        <p:xfrm>
          <a:off x="532519" y="5894722"/>
          <a:ext cx="9113988" cy="5135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8998">
                  <a:extLst>
                    <a:ext uri="{9D8B030D-6E8A-4147-A177-3AD203B41FA5}">
                      <a16:colId xmlns:a16="http://schemas.microsoft.com/office/drawing/2014/main" val="70181511"/>
                    </a:ext>
                  </a:extLst>
                </a:gridCol>
                <a:gridCol w="1518998">
                  <a:extLst>
                    <a:ext uri="{9D8B030D-6E8A-4147-A177-3AD203B41FA5}">
                      <a16:colId xmlns:a16="http://schemas.microsoft.com/office/drawing/2014/main" val="3858658497"/>
                    </a:ext>
                  </a:extLst>
                </a:gridCol>
                <a:gridCol w="1518998">
                  <a:extLst>
                    <a:ext uri="{9D8B030D-6E8A-4147-A177-3AD203B41FA5}">
                      <a16:colId xmlns:a16="http://schemas.microsoft.com/office/drawing/2014/main" val="1784477489"/>
                    </a:ext>
                  </a:extLst>
                </a:gridCol>
                <a:gridCol w="1518998">
                  <a:extLst>
                    <a:ext uri="{9D8B030D-6E8A-4147-A177-3AD203B41FA5}">
                      <a16:colId xmlns:a16="http://schemas.microsoft.com/office/drawing/2014/main" val="3994740487"/>
                    </a:ext>
                  </a:extLst>
                </a:gridCol>
                <a:gridCol w="1518998">
                  <a:extLst>
                    <a:ext uri="{9D8B030D-6E8A-4147-A177-3AD203B41FA5}">
                      <a16:colId xmlns:a16="http://schemas.microsoft.com/office/drawing/2014/main" val="3876570200"/>
                    </a:ext>
                  </a:extLst>
                </a:gridCol>
                <a:gridCol w="1518998">
                  <a:extLst>
                    <a:ext uri="{9D8B030D-6E8A-4147-A177-3AD203B41FA5}">
                      <a16:colId xmlns:a16="http://schemas.microsoft.com/office/drawing/2014/main" val="196927737"/>
                    </a:ext>
                  </a:extLst>
                </a:gridCol>
              </a:tblGrid>
              <a:tr h="513545">
                <a:tc>
                  <a:txBody>
                    <a:bodyPr/>
                    <a:lstStyle/>
                    <a:p>
                      <a:pPr marL="0" algn="ctr" defTabSz="288036" rtl="0" eaLnBrk="1" latinLnBrk="1" hangingPunct="1"/>
                      <a:r>
                        <a:rPr lang="en-US" altLang="ko-KR" sz="14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[</a:t>
                      </a:r>
                      <a:r>
                        <a:rPr lang="ko-KR" altLang="en-US" sz="14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시정방향</a:t>
                      </a:r>
                      <a:r>
                        <a:rPr lang="en-US" altLang="ko-KR" sz="14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]</a:t>
                      </a:r>
                      <a:endParaRPr lang="ko-KR" altLang="en-US" sz="14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67721" marR="167721" marT="132063" marB="8386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288036" rtl="0" eaLnBrk="1" latinLnBrk="1" hangingPunct="1"/>
                      <a:r>
                        <a:rPr lang="en-US" altLang="ko-KR" sz="14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[</a:t>
                      </a:r>
                      <a:r>
                        <a:rPr lang="ko-KR" altLang="en-US" sz="14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지속성</a:t>
                      </a:r>
                      <a:r>
                        <a:rPr lang="en-US" altLang="ko-KR" sz="14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]</a:t>
                      </a:r>
                      <a:endParaRPr lang="ko-KR" altLang="en-US" sz="14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67721" marR="167721" marT="132063" marB="8386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288036" rtl="0" eaLnBrk="1" latinLnBrk="1" hangingPunct="1"/>
                      <a:r>
                        <a:rPr lang="en-US" altLang="ko-KR" sz="14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[</a:t>
                      </a:r>
                      <a:r>
                        <a:rPr lang="ko-KR" altLang="en-US" sz="14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소통노력</a:t>
                      </a:r>
                      <a:r>
                        <a:rPr lang="en-US" altLang="ko-KR" sz="14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]</a:t>
                      </a:r>
                      <a:endParaRPr lang="ko-KR" altLang="en-US" sz="14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67721" marR="167721" marT="132063" marB="8386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288036" rtl="0" eaLnBrk="1" latinLnBrk="1" hangingPunct="1"/>
                      <a:r>
                        <a:rPr lang="en-US" altLang="ko-KR" sz="14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[</a:t>
                      </a:r>
                      <a:r>
                        <a:rPr lang="ko-KR" altLang="en-US" sz="14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신뢰도</a:t>
                      </a:r>
                      <a:r>
                        <a:rPr lang="en-US" altLang="ko-KR" sz="14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]</a:t>
                      </a:r>
                      <a:endParaRPr lang="ko-KR" altLang="en-US" sz="14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67721" marR="167721" marT="132063" marB="8386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288036" rtl="0" eaLnBrk="1" latinLnBrk="1" hangingPunct="1"/>
                      <a:r>
                        <a:rPr lang="en-US" altLang="ko-KR" sz="14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[</a:t>
                      </a:r>
                      <a:r>
                        <a:rPr lang="ko-KR" altLang="en-US" sz="14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개선도</a:t>
                      </a:r>
                      <a:r>
                        <a:rPr lang="en-US" altLang="ko-KR" sz="14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]</a:t>
                      </a:r>
                      <a:endParaRPr lang="ko-KR" altLang="en-US" sz="14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67721" marR="167721" marT="132063" marB="8386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288036" rtl="0" eaLnBrk="1" latinLnBrk="1" hangingPunct="1"/>
                      <a:r>
                        <a:rPr lang="en-US" altLang="ko-KR" sz="14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[</a:t>
                      </a:r>
                      <a:r>
                        <a:rPr lang="ko-KR" altLang="en-US" sz="14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기대수준</a:t>
                      </a:r>
                      <a:r>
                        <a:rPr lang="en-US" altLang="ko-KR" sz="14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]</a:t>
                      </a:r>
                      <a:endParaRPr lang="ko-KR" altLang="en-US" sz="14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67721" marR="167721" marT="132063" marB="8386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855600"/>
                  </a:ext>
                </a:extLst>
              </a:tr>
            </a:tbl>
          </a:graphicData>
        </a:graphic>
      </p:graphicFrame>
      <p:grpSp>
        <p:nvGrpSpPr>
          <p:cNvPr id="15" name="그룹 14">
            <a:extLst>
              <a:ext uri="{FF2B5EF4-FFF2-40B4-BE49-F238E27FC236}">
                <a16:creationId xmlns:a16="http://schemas.microsoft.com/office/drawing/2014/main" id="{3FD93C82-411D-4C90-A5C1-690F71B61B6B}"/>
              </a:ext>
            </a:extLst>
          </p:cNvPr>
          <p:cNvGrpSpPr/>
          <p:nvPr/>
        </p:nvGrpSpPr>
        <p:grpSpPr>
          <a:xfrm>
            <a:off x="838899" y="3815629"/>
            <a:ext cx="198117" cy="396234"/>
            <a:chOff x="1116161" y="432222"/>
            <a:chExt cx="216024" cy="216024"/>
          </a:xfrm>
        </p:grpSpPr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52ADF6A8-6C7B-4DE9-8F37-0EA97D953B62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5778D635-453C-4B7F-B0B2-F3210B35D8C1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>
              <a:extLst>
                <a:ext uri="{FF2B5EF4-FFF2-40B4-BE49-F238E27FC236}">
                  <a16:creationId xmlns:a16="http://schemas.microsoft.com/office/drawing/2014/main" id="{4D03F047-1301-4814-8B76-5D3E3D025B9A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FD9775DB-3CF8-4CB5-900B-3D8005AE2E3E}"/>
              </a:ext>
            </a:extLst>
          </p:cNvPr>
          <p:cNvGrpSpPr/>
          <p:nvPr/>
        </p:nvGrpSpPr>
        <p:grpSpPr>
          <a:xfrm>
            <a:off x="838899" y="5065018"/>
            <a:ext cx="198117" cy="739539"/>
            <a:chOff x="1116161" y="432222"/>
            <a:chExt cx="216024" cy="216024"/>
          </a:xfrm>
        </p:grpSpPr>
        <p:cxnSp>
          <p:nvCxnSpPr>
            <p:cNvPr id="20" name="직선 연결선 19">
              <a:extLst>
                <a:ext uri="{FF2B5EF4-FFF2-40B4-BE49-F238E27FC236}">
                  <a16:creationId xmlns:a16="http://schemas.microsoft.com/office/drawing/2014/main" id="{4EB9D15C-18B2-44E6-9188-F82197DBE0FD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연결선 20">
              <a:extLst>
                <a:ext uri="{FF2B5EF4-FFF2-40B4-BE49-F238E27FC236}">
                  <a16:creationId xmlns:a16="http://schemas.microsoft.com/office/drawing/2014/main" id="{5121B9AE-C43A-4F32-A5D9-9BF94E944E71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>
              <a:extLst>
                <a:ext uri="{FF2B5EF4-FFF2-40B4-BE49-F238E27FC236}">
                  <a16:creationId xmlns:a16="http://schemas.microsoft.com/office/drawing/2014/main" id="{E8B2C24A-C80C-4764-AE97-9165C020062D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8858C105-4C09-458B-8C5A-A53BD9C72F22}"/>
              </a:ext>
            </a:extLst>
          </p:cNvPr>
          <p:cNvGrpSpPr/>
          <p:nvPr/>
        </p:nvGrpSpPr>
        <p:grpSpPr>
          <a:xfrm>
            <a:off x="2357798" y="3706857"/>
            <a:ext cx="198117" cy="459862"/>
            <a:chOff x="1116161" y="432222"/>
            <a:chExt cx="216024" cy="216024"/>
          </a:xfrm>
        </p:grpSpPr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4BA0EBB3-10F4-43DE-9920-6AEFA75DF4CF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7F44E7E6-EA58-44CF-A9AC-C1EFB8E911AA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256B7EBC-9707-453D-92CC-83F3AE455D7D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E18C568B-02A7-40D9-A8C2-49A4ADD946E0}"/>
              </a:ext>
            </a:extLst>
          </p:cNvPr>
          <p:cNvGrpSpPr/>
          <p:nvPr/>
        </p:nvGrpSpPr>
        <p:grpSpPr>
          <a:xfrm>
            <a:off x="2357798" y="5065018"/>
            <a:ext cx="198117" cy="739539"/>
            <a:chOff x="1116161" y="432222"/>
            <a:chExt cx="216024" cy="216024"/>
          </a:xfrm>
        </p:grpSpPr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0B9058DF-D3F9-466A-86D6-96ACA648FDD7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연결선 28">
              <a:extLst>
                <a:ext uri="{FF2B5EF4-FFF2-40B4-BE49-F238E27FC236}">
                  <a16:creationId xmlns:a16="http://schemas.microsoft.com/office/drawing/2014/main" id="{A7D6B3D0-BC32-484B-8EF7-90934A374DCD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연결선 29">
              <a:extLst>
                <a:ext uri="{FF2B5EF4-FFF2-40B4-BE49-F238E27FC236}">
                  <a16:creationId xmlns:a16="http://schemas.microsoft.com/office/drawing/2014/main" id="{43C963DA-C30D-49AE-A729-3B26A8F6DBC8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25CB377C-9931-4005-B86D-B85AB72E296A}"/>
              </a:ext>
            </a:extLst>
          </p:cNvPr>
          <p:cNvGrpSpPr/>
          <p:nvPr/>
        </p:nvGrpSpPr>
        <p:grpSpPr>
          <a:xfrm>
            <a:off x="3872772" y="3683566"/>
            <a:ext cx="198117" cy="660360"/>
            <a:chOff x="1116161" y="432222"/>
            <a:chExt cx="216024" cy="216024"/>
          </a:xfrm>
        </p:grpSpPr>
        <p:cxnSp>
          <p:nvCxnSpPr>
            <p:cNvPr id="32" name="직선 연결선 31">
              <a:extLst>
                <a:ext uri="{FF2B5EF4-FFF2-40B4-BE49-F238E27FC236}">
                  <a16:creationId xmlns:a16="http://schemas.microsoft.com/office/drawing/2014/main" id="{CBF8CD1A-9F4C-487F-8D29-604255B81EFF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32">
              <a:extLst>
                <a:ext uri="{FF2B5EF4-FFF2-40B4-BE49-F238E27FC236}">
                  <a16:creationId xmlns:a16="http://schemas.microsoft.com/office/drawing/2014/main" id="{3F3D1745-A488-4E6A-A3F1-07405A4C7BDD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직선 연결선 33">
              <a:extLst>
                <a:ext uri="{FF2B5EF4-FFF2-40B4-BE49-F238E27FC236}">
                  <a16:creationId xmlns:a16="http://schemas.microsoft.com/office/drawing/2014/main" id="{C7718412-153C-4E9F-A09A-6D001359E333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7B6BA40F-6ABE-465E-8355-6E36AADA94FE}"/>
              </a:ext>
            </a:extLst>
          </p:cNvPr>
          <p:cNvGrpSpPr/>
          <p:nvPr/>
        </p:nvGrpSpPr>
        <p:grpSpPr>
          <a:xfrm>
            <a:off x="3872772" y="5234356"/>
            <a:ext cx="198117" cy="570201"/>
            <a:chOff x="1116161" y="432222"/>
            <a:chExt cx="216024" cy="216024"/>
          </a:xfrm>
        </p:grpSpPr>
        <p:cxnSp>
          <p:nvCxnSpPr>
            <p:cNvPr id="36" name="직선 연결선 35">
              <a:extLst>
                <a:ext uri="{FF2B5EF4-FFF2-40B4-BE49-F238E27FC236}">
                  <a16:creationId xmlns:a16="http://schemas.microsoft.com/office/drawing/2014/main" id="{6569892F-C5D5-4CFB-A1D4-55EE78AC4EE2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36">
              <a:extLst>
                <a:ext uri="{FF2B5EF4-FFF2-40B4-BE49-F238E27FC236}">
                  <a16:creationId xmlns:a16="http://schemas.microsoft.com/office/drawing/2014/main" id="{DCE53589-33BD-4FB4-B3BA-F871614CA70A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37">
              <a:extLst>
                <a:ext uri="{FF2B5EF4-FFF2-40B4-BE49-F238E27FC236}">
                  <a16:creationId xmlns:a16="http://schemas.microsoft.com/office/drawing/2014/main" id="{4BB72476-9214-427C-8BB2-3222F4AB1EF6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1BCE9937-E9DF-4AC8-897B-537CA60A7A73}"/>
              </a:ext>
            </a:extLst>
          </p:cNvPr>
          <p:cNvGrpSpPr/>
          <p:nvPr/>
        </p:nvGrpSpPr>
        <p:grpSpPr>
          <a:xfrm>
            <a:off x="5391673" y="3559237"/>
            <a:ext cx="198117" cy="528313"/>
            <a:chOff x="1116161" y="432222"/>
            <a:chExt cx="216024" cy="216024"/>
          </a:xfrm>
        </p:grpSpPr>
        <p:cxnSp>
          <p:nvCxnSpPr>
            <p:cNvPr id="40" name="직선 연결선 39">
              <a:extLst>
                <a:ext uri="{FF2B5EF4-FFF2-40B4-BE49-F238E27FC236}">
                  <a16:creationId xmlns:a16="http://schemas.microsoft.com/office/drawing/2014/main" id="{97E37FC1-1F62-4293-AF3A-CA8B4F141ECC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직선 연결선 40">
              <a:extLst>
                <a:ext uri="{FF2B5EF4-FFF2-40B4-BE49-F238E27FC236}">
                  <a16:creationId xmlns:a16="http://schemas.microsoft.com/office/drawing/2014/main" id="{0A51C857-180D-4B24-A39A-E2B24D6D4F6E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직선 연결선 42">
              <a:extLst>
                <a:ext uri="{FF2B5EF4-FFF2-40B4-BE49-F238E27FC236}">
                  <a16:creationId xmlns:a16="http://schemas.microsoft.com/office/drawing/2014/main" id="{312EACF0-CA9B-4AEF-96D2-F0518508669E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336FA51E-BA8D-408B-9839-8A31E11554CC}"/>
              </a:ext>
            </a:extLst>
          </p:cNvPr>
          <p:cNvGrpSpPr/>
          <p:nvPr/>
        </p:nvGrpSpPr>
        <p:grpSpPr>
          <a:xfrm>
            <a:off x="5391673" y="5002705"/>
            <a:ext cx="198117" cy="801846"/>
            <a:chOff x="1116161" y="432222"/>
            <a:chExt cx="216024" cy="216024"/>
          </a:xfrm>
        </p:grpSpPr>
        <p:cxnSp>
          <p:nvCxnSpPr>
            <p:cNvPr id="48" name="직선 연결선 47">
              <a:extLst>
                <a:ext uri="{FF2B5EF4-FFF2-40B4-BE49-F238E27FC236}">
                  <a16:creationId xmlns:a16="http://schemas.microsoft.com/office/drawing/2014/main" id="{9F0E0199-EDC8-47DD-B63F-91675B43D8A9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직선 연결선 48">
              <a:extLst>
                <a:ext uri="{FF2B5EF4-FFF2-40B4-BE49-F238E27FC236}">
                  <a16:creationId xmlns:a16="http://schemas.microsoft.com/office/drawing/2014/main" id="{CAC51F5B-9ED6-4C23-BB02-7902D340CC2E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직선 연결선 49">
              <a:extLst>
                <a:ext uri="{FF2B5EF4-FFF2-40B4-BE49-F238E27FC236}">
                  <a16:creationId xmlns:a16="http://schemas.microsoft.com/office/drawing/2014/main" id="{61AA8622-E964-45A7-8FC4-A5C07EDACA6D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C13A6AED-F5AC-4C69-84F5-B526638354D0}"/>
              </a:ext>
            </a:extLst>
          </p:cNvPr>
          <p:cNvGrpSpPr/>
          <p:nvPr/>
        </p:nvGrpSpPr>
        <p:grpSpPr>
          <a:xfrm>
            <a:off x="6906124" y="3815635"/>
            <a:ext cx="198117" cy="528296"/>
            <a:chOff x="1116161" y="432222"/>
            <a:chExt cx="216024" cy="216024"/>
          </a:xfrm>
        </p:grpSpPr>
        <p:cxnSp>
          <p:nvCxnSpPr>
            <p:cNvPr id="52" name="직선 연결선 51">
              <a:extLst>
                <a:ext uri="{FF2B5EF4-FFF2-40B4-BE49-F238E27FC236}">
                  <a16:creationId xmlns:a16="http://schemas.microsoft.com/office/drawing/2014/main" id="{CD158BDE-D439-41E4-BA68-574535B245C2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직선 연결선 52">
              <a:extLst>
                <a:ext uri="{FF2B5EF4-FFF2-40B4-BE49-F238E27FC236}">
                  <a16:creationId xmlns:a16="http://schemas.microsoft.com/office/drawing/2014/main" id="{2D00E43E-B689-48C1-89BB-1040E9FC9DC2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직선 연결선 53">
              <a:extLst>
                <a:ext uri="{FF2B5EF4-FFF2-40B4-BE49-F238E27FC236}">
                  <a16:creationId xmlns:a16="http://schemas.microsoft.com/office/drawing/2014/main" id="{5B3FA7FA-EAF1-440F-BDE6-EBFB25A29B3E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06C82E0F-C72A-4C2D-9BE7-75A370BDFE2E}"/>
              </a:ext>
            </a:extLst>
          </p:cNvPr>
          <p:cNvGrpSpPr/>
          <p:nvPr/>
        </p:nvGrpSpPr>
        <p:grpSpPr>
          <a:xfrm>
            <a:off x="6906124" y="5173627"/>
            <a:ext cx="198117" cy="630922"/>
            <a:chOff x="1116161" y="432222"/>
            <a:chExt cx="216024" cy="216024"/>
          </a:xfrm>
        </p:grpSpPr>
        <p:cxnSp>
          <p:nvCxnSpPr>
            <p:cNvPr id="56" name="직선 연결선 55">
              <a:extLst>
                <a:ext uri="{FF2B5EF4-FFF2-40B4-BE49-F238E27FC236}">
                  <a16:creationId xmlns:a16="http://schemas.microsoft.com/office/drawing/2014/main" id="{475257CA-BA32-4D52-90A6-2134DD71E436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직선 연결선 56">
              <a:extLst>
                <a:ext uri="{FF2B5EF4-FFF2-40B4-BE49-F238E27FC236}">
                  <a16:creationId xmlns:a16="http://schemas.microsoft.com/office/drawing/2014/main" id="{FE9E27A2-9C06-41AE-A7DD-F3BD8EC77B1B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직선 연결선 57">
              <a:extLst>
                <a:ext uri="{FF2B5EF4-FFF2-40B4-BE49-F238E27FC236}">
                  <a16:creationId xmlns:a16="http://schemas.microsoft.com/office/drawing/2014/main" id="{ADC9ED57-856F-4758-A605-2BAA3AF79E4E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그룹 58">
            <a:extLst>
              <a:ext uri="{FF2B5EF4-FFF2-40B4-BE49-F238E27FC236}">
                <a16:creationId xmlns:a16="http://schemas.microsoft.com/office/drawing/2014/main" id="{39B5E31D-0993-4C8D-B29E-B03F5F0ED86D}"/>
              </a:ext>
            </a:extLst>
          </p:cNvPr>
          <p:cNvGrpSpPr/>
          <p:nvPr/>
        </p:nvGrpSpPr>
        <p:grpSpPr>
          <a:xfrm>
            <a:off x="8429469" y="3633046"/>
            <a:ext cx="198117" cy="446729"/>
            <a:chOff x="1116161" y="432222"/>
            <a:chExt cx="216024" cy="216024"/>
          </a:xfrm>
        </p:grpSpPr>
        <p:cxnSp>
          <p:nvCxnSpPr>
            <p:cNvPr id="60" name="직선 연결선 59">
              <a:extLst>
                <a:ext uri="{FF2B5EF4-FFF2-40B4-BE49-F238E27FC236}">
                  <a16:creationId xmlns:a16="http://schemas.microsoft.com/office/drawing/2014/main" id="{7FD5BDD5-ED5E-4115-BAD5-31C2DD2E7F98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직선 연결선 60">
              <a:extLst>
                <a:ext uri="{FF2B5EF4-FFF2-40B4-BE49-F238E27FC236}">
                  <a16:creationId xmlns:a16="http://schemas.microsoft.com/office/drawing/2014/main" id="{538EF19B-DBBE-4C63-8F12-C0306F3DACBD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직선 연결선 61">
              <a:extLst>
                <a:ext uri="{FF2B5EF4-FFF2-40B4-BE49-F238E27FC236}">
                  <a16:creationId xmlns:a16="http://schemas.microsoft.com/office/drawing/2014/main" id="{A9D8416E-E3E1-4D38-9393-332253E4297C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그룹 62">
            <a:extLst>
              <a:ext uri="{FF2B5EF4-FFF2-40B4-BE49-F238E27FC236}">
                <a16:creationId xmlns:a16="http://schemas.microsoft.com/office/drawing/2014/main" id="{587B1E06-6A49-4A57-9777-081B9C710C06}"/>
              </a:ext>
            </a:extLst>
          </p:cNvPr>
          <p:cNvGrpSpPr/>
          <p:nvPr/>
        </p:nvGrpSpPr>
        <p:grpSpPr>
          <a:xfrm>
            <a:off x="8429469" y="4909472"/>
            <a:ext cx="198117" cy="895079"/>
            <a:chOff x="1116161" y="432222"/>
            <a:chExt cx="216024" cy="216024"/>
          </a:xfrm>
        </p:grpSpPr>
        <p:cxnSp>
          <p:nvCxnSpPr>
            <p:cNvPr id="64" name="직선 연결선 63">
              <a:extLst>
                <a:ext uri="{FF2B5EF4-FFF2-40B4-BE49-F238E27FC236}">
                  <a16:creationId xmlns:a16="http://schemas.microsoft.com/office/drawing/2014/main" id="{F5055CE7-D0B4-4E69-987A-27B00CBD8C94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직선 연결선 64">
              <a:extLst>
                <a:ext uri="{FF2B5EF4-FFF2-40B4-BE49-F238E27FC236}">
                  <a16:creationId xmlns:a16="http://schemas.microsoft.com/office/drawing/2014/main" id="{EA67D883-1B11-49A9-BD5F-ADEBBA871223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직선 연결선 65">
              <a:extLst>
                <a:ext uri="{FF2B5EF4-FFF2-40B4-BE49-F238E27FC236}">
                  <a16:creationId xmlns:a16="http://schemas.microsoft.com/office/drawing/2014/main" id="{3FD4B21D-DEAB-4788-8CE9-9AF476B6B5BF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7" name="타원 66">
            <a:extLst>
              <a:ext uri="{FF2B5EF4-FFF2-40B4-BE49-F238E27FC236}">
                <a16:creationId xmlns:a16="http://schemas.microsoft.com/office/drawing/2014/main" id="{3FC4003D-AD5C-49C4-83E8-9B57FECDEB9E}"/>
              </a:ext>
            </a:extLst>
          </p:cNvPr>
          <p:cNvSpPr/>
          <p:nvPr/>
        </p:nvSpPr>
        <p:spPr>
          <a:xfrm>
            <a:off x="466016" y="3745668"/>
            <a:ext cx="528254" cy="528254"/>
          </a:xfrm>
          <a:prstGeom prst="ellipse">
            <a:avLst/>
          </a:prstGeom>
          <a:pattFill prst="smGrid">
            <a:fgClr>
              <a:schemeClr val="accent2">
                <a:lumMod val="40000"/>
                <a:lumOff val="60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lvl="0"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lvl="0"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35.0%</a:t>
            </a:r>
          </a:p>
        </p:txBody>
      </p:sp>
      <p:sp>
        <p:nvSpPr>
          <p:cNvPr id="68" name="타원 67">
            <a:extLst>
              <a:ext uri="{FF2B5EF4-FFF2-40B4-BE49-F238E27FC236}">
                <a16:creationId xmlns:a16="http://schemas.microsoft.com/office/drawing/2014/main" id="{0BF802BA-8D11-47CD-A5DA-501C0A58053D}"/>
              </a:ext>
            </a:extLst>
          </p:cNvPr>
          <p:cNvSpPr/>
          <p:nvPr/>
        </p:nvSpPr>
        <p:spPr>
          <a:xfrm>
            <a:off x="466016" y="5186980"/>
            <a:ext cx="528254" cy="528254"/>
          </a:xfrm>
          <a:prstGeom prst="ellipse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긍정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53.0%</a:t>
            </a:r>
          </a:p>
        </p:txBody>
      </p:sp>
      <p:sp>
        <p:nvSpPr>
          <p:cNvPr id="69" name="타원 68">
            <a:extLst>
              <a:ext uri="{FF2B5EF4-FFF2-40B4-BE49-F238E27FC236}">
                <a16:creationId xmlns:a16="http://schemas.microsoft.com/office/drawing/2014/main" id="{8D546A17-F61D-43F4-8CB5-6264ACB2D3CE}"/>
              </a:ext>
            </a:extLst>
          </p:cNvPr>
          <p:cNvSpPr/>
          <p:nvPr/>
        </p:nvSpPr>
        <p:spPr>
          <a:xfrm>
            <a:off x="1977151" y="3668026"/>
            <a:ext cx="528254" cy="528254"/>
          </a:xfrm>
          <a:prstGeom prst="ellipse">
            <a:avLst/>
          </a:prstGeom>
          <a:pattFill prst="smGrid">
            <a:fgClr>
              <a:schemeClr val="accent2">
                <a:lumMod val="40000"/>
                <a:lumOff val="60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lvl="0"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lvl="0"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40.9%</a:t>
            </a:r>
          </a:p>
        </p:txBody>
      </p:sp>
      <p:sp>
        <p:nvSpPr>
          <p:cNvPr id="70" name="타원 69">
            <a:extLst>
              <a:ext uri="{FF2B5EF4-FFF2-40B4-BE49-F238E27FC236}">
                <a16:creationId xmlns:a16="http://schemas.microsoft.com/office/drawing/2014/main" id="{A481DD3E-B068-42B2-8E2A-EB66D4856AC7}"/>
              </a:ext>
            </a:extLst>
          </p:cNvPr>
          <p:cNvSpPr/>
          <p:nvPr/>
        </p:nvSpPr>
        <p:spPr>
          <a:xfrm>
            <a:off x="1977151" y="5175290"/>
            <a:ext cx="528254" cy="528254"/>
          </a:xfrm>
          <a:prstGeom prst="ellipse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긍정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51.8%</a:t>
            </a:r>
          </a:p>
        </p:txBody>
      </p:sp>
      <p:sp>
        <p:nvSpPr>
          <p:cNvPr id="71" name="타원 70">
            <a:extLst>
              <a:ext uri="{FF2B5EF4-FFF2-40B4-BE49-F238E27FC236}">
                <a16:creationId xmlns:a16="http://schemas.microsoft.com/office/drawing/2014/main" id="{3562FA19-FA8E-4BE2-B951-2F455146BB18}"/>
              </a:ext>
            </a:extLst>
          </p:cNvPr>
          <p:cNvSpPr/>
          <p:nvPr/>
        </p:nvSpPr>
        <p:spPr>
          <a:xfrm>
            <a:off x="3503814" y="3753432"/>
            <a:ext cx="528254" cy="528254"/>
          </a:xfrm>
          <a:prstGeom prst="ellipse">
            <a:avLst/>
          </a:prstGeom>
          <a:pattFill prst="smGrid">
            <a:fgClr>
              <a:schemeClr val="accent2">
                <a:lumMod val="40000"/>
                <a:lumOff val="60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lvl="0"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lvl="0"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45.9%</a:t>
            </a:r>
          </a:p>
        </p:txBody>
      </p:sp>
      <p:sp>
        <p:nvSpPr>
          <p:cNvPr id="72" name="타원 71">
            <a:extLst>
              <a:ext uri="{FF2B5EF4-FFF2-40B4-BE49-F238E27FC236}">
                <a16:creationId xmlns:a16="http://schemas.microsoft.com/office/drawing/2014/main" id="{AF8B4075-F4EC-4B93-B907-313EC90FCE7F}"/>
              </a:ext>
            </a:extLst>
          </p:cNvPr>
          <p:cNvSpPr/>
          <p:nvPr/>
        </p:nvSpPr>
        <p:spPr>
          <a:xfrm>
            <a:off x="3503814" y="5253019"/>
            <a:ext cx="528254" cy="528254"/>
          </a:xfrm>
          <a:prstGeom prst="ellipse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긍정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48.1%</a:t>
            </a:r>
          </a:p>
        </p:txBody>
      </p:sp>
      <p:sp>
        <p:nvSpPr>
          <p:cNvPr id="73" name="타원 72">
            <a:extLst>
              <a:ext uri="{FF2B5EF4-FFF2-40B4-BE49-F238E27FC236}">
                <a16:creationId xmlns:a16="http://schemas.microsoft.com/office/drawing/2014/main" id="{0983E1E2-3896-49F8-B915-EF601EF1FA71}"/>
              </a:ext>
            </a:extLst>
          </p:cNvPr>
          <p:cNvSpPr/>
          <p:nvPr/>
        </p:nvSpPr>
        <p:spPr>
          <a:xfrm>
            <a:off x="5022713" y="3555398"/>
            <a:ext cx="528254" cy="528254"/>
          </a:xfrm>
          <a:prstGeom prst="ellipse">
            <a:avLst/>
          </a:prstGeom>
          <a:pattFill prst="smGrid">
            <a:fgClr>
              <a:schemeClr val="accent2">
                <a:lumMod val="40000"/>
                <a:lumOff val="60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lvl="0"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lvl="0"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40.0%</a:t>
            </a:r>
          </a:p>
        </p:txBody>
      </p:sp>
      <p:sp>
        <p:nvSpPr>
          <p:cNvPr id="74" name="타원 73">
            <a:extLst>
              <a:ext uri="{FF2B5EF4-FFF2-40B4-BE49-F238E27FC236}">
                <a16:creationId xmlns:a16="http://schemas.microsoft.com/office/drawing/2014/main" id="{5B383C0E-5886-4F6A-BAD1-40F005AAF449}"/>
              </a:ext>
            </a:extLst>
          </p:cNvPr>
          <p:cNvSpPr/>
          <p:nvPr/>
        </p:nvSpPr>
        <p:spPr>
          <a:xfrm>
            <a:off x="5022713" y="5134805"/>
            <a:ext cx="528254" cy="528254"/>
          </a:xfrm>
          <a:prstGeom prst="ellipse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긍정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55.6%</a:t>
            </a:r>
          </a:p>
        </p:txBody>
      </p:sp>
      <p:sp>
        <p:nvSpPr>
          <p:cNvPr id="75" name="타원 74">
            <a:extLst>
              <a:ext uri="{FF2B5EF4-FFF2-40B4-BE49-F238E27FC236}">
                <a16:creationId xmlns:a16="http://schemas.microsoft.com/office/drawing/2014/main" id="{9B5AD929-73D9-4CA1-91D3-B0C871E83626}"/>
              </a:ext>
            </a:extLst>
          </p:cNvPr>
          <p:cNvSpPr/>
          <p:nvPr/>
        </p:nvSpPr>
        <p:spPr>
          <a:xfrm>
            <a:off x="6535317" y="3823452"/>
            <a:ext cx="528254" cy="528254"/>
          </a:xfrm>
          <a:prstGeom prst="ellipse">
            <a:avLst/>
          </a:prstGeom>
          <a:pattFill prst="smGrid">
            <a:fgClr>
              <a:schemeClr val="accent2">
                <a:lumMod val="40000"/>
                <a:lumOff val="60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lvl="0"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lvl="0"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40.6%</a:t>
            </a:r>
          </a:p>
        </p:txBody>
      </p:sp>
      <p:sp>
        <p:nvSpPr>
          <p:cNvPr id="76" name="타원 75">
            <a:extLst>
              <a:ext uri="{FF2B5EF4-FFF2-40B4-BE49-F238E27FC236}">
                <a16:creationId xmlns:a16="http://schemas.microsoft.com/office/drawing/2014/main" id="{F4A11773-14D2-4C11-AD69-16744DA0A173}"/>
              </a:ext>
            </a:extLst>
          </p:cNvPr>
          <p:cNvSpPr/>
          <p:nvPr/>
        </p:nvSpPr>
        <p:spPr>
          <a:xfrm>
            <a:off x="6535317" y="5225801"/>
            <a:ext cx="528254" cy="528254"/>
          </a:xfrm>
          <a:prstGeom prst="ellipse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긍정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48.8%</a:t>
            </a:r>
          </a:p>
        </p:txBody>
      </p:sp>
      <p:sp>
        <p:nvSpPr>
          <p:cNvPr id="77" name="타원 76">
            <a:extLst>
              <a:ext uri="{FF2B5EF4-FFF2-40B4-BE49-F238E27FC236}">
                <a16:creationId xmlns:a16="http://schemas.microsoft.com/office/drawing/2014/main" id="{D624DA1C-FECD-41EF-AF65-02ED6760FB9E}"/>
              </a:ext>
            </a:extLst>
          </p:cNvPr>
          <p:cNvSpPr/>
          <p:nvPr/>
        </p:nvSpPr>
        <p:spPr>
          <a:xfrm>
            <a:off x="8060511" y="3586455"/>
            <a:ext cx="528254" cy="528254"/>
          </a:xfrm>
          <a:prstGeom prst="ellipse">
            <a:avLst/>
          </a:prstGeom>
          <a:pattFill prst="smGrid">
            <a:fgClr>
              <a:schemeClr val="accent2">
                <a:lumMod val="40000"/>
                <a:lumOff val="60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lvl="0"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lvl="0" algn="ctr" fontAlgn="base" latinLnBrk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41.5%</a:t>
            </a:r>
          </a:p>
        </p:txBody>
      </p:sp>
      <p:sp>
        <p:nvSpPr>
          <p:cNvPr id="78" name="타원 77">
            <a:extLst>
              <a:ext uri="{FF2B5EF4-FFF2-40B4-BE49-F238E27FC236}">
                <a16:creationId xmlns:a16="http://schemas.microsoft.com/office/drawing/2014/main" id="{66705B23-FBD7-458D-BA05-873D4DE335CD}"/>
              </a:ext>
            </a:extLst>
          </p:cNvPr>
          <p:cNvSpPr/>
          <p:nvPr/>
        </p:nvSpPr>
        <p:spPr>
          <a:xfrm>
            <a:off x="8060511" y="5081976"/>
            <a:ext cx="528254" cy="528254"/>
          </a:xfrm>
          <a:prstGeom prst="ellipse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긍정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54.5%</a:t>
            </a:r>
          </a:p>
        </p:txBody>
      </p:sp>
      <p:sp>
        <p:nvSpPr>
          <p:cNvPr id="79" name="직사각형 78">
            <a:extLst>
              <a:ext uri="{FF2B5EF4-FFF2-40B4-BE49-F238E27FC236}">
                <a16:creationId xmlns:a16="http://schemas.microsoft.com/office/drawing/2014/main" id="{FB172CA5-7115-49F8-A40C-DBE2D738F70D}"/>
              </a:ext>
            </a:extLst>
          </p:cNvPr>
          <p:cNvSpPr/>
          <p:nvPr/>
        </p:nvSpPr>
        <p:spPr>
          <a:xfrm>
            <a:off x="3445546" y="3313843"/>
            <a:ext cx="1415506" cy="3094415"/>
          </a:xfrm>
          <a:prstGeom prst="rect">
            <a:avLst/>
          </a:prstGeom>
          <a:noFill/>
          <a:ln w="6350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181" dirty="0"/>
          </a:p>
        </p:txBody>
      </p:sp>
      <p:cxnSp>
        <p:nvCxnSpPr>
          <p:cNvPr id="80" name="직선 화살표 연결선 79"/>
          <p:cNvCxnSpPr/>
          <p:nvPr/>
        </p:nvCxnSpPr>
        <p:spPr>
          <a:xfrm flipV="1">
            <a:off x="4649823" y="5054949"/>
            <a:ext cx="0" cy="264127"/>
          </a:xfrm>
          <a:prstGeom prst="straightConnector1">
            <a:avLst/>
          </a:prstGeom>
          <a:ln w="190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직선 화살표 연결선 80"/>
          <p:cNvCxnSpPr/>
          <p:nvPr/>
        </p:nvCxnSpPr>
        <p:spPr>
          <a:xfrm>
            <a:off x="1634554" y="5047858"/>
            <a:ext cx="0" cy="264127"/>
          </a:xfrm>
          <a:prstGeom prst="straightConnector1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직선 화살표 연결선 81"/>
          <p:cNvCxnSpPr/>
          <p:nvPr/>
        </p:nvCxnSpPr>
        <p:spPr>
          <a:xfrm>
            <a:off x="6211358" y="4979303"/>
            <a:ext cx="0" cy="264127"/>
          </a:xfrm>
          <a:prstGeom prst="straightConnector1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화살표 연결선 82"/>
          <p:cNvCxnSpPr/>
          <p:nvPr/>
        </p:nvCxnSpPr>
        <p:spPr>
          <a:xfrm>
            <a:off x="9249156" y="4946057"/>
            <a:ext cx="0" cy="264127"/>
          </a:xfrm>
          <a:prstGeom prst="straightConnector1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화살표 연결선 83"/>
          <p:cNvCxnSpPr/>
          <p:nvPr/>
        </p:nvCxnSpPr>
        <p:spPr>
          <a:xfrm flipV="1">
            <a:off x="7730257" y="5031547"/>
            <a:ext cx="0" cy="264127"/>
          </a:xfrm>
          <a:prstGeom prst="straightConnector1">
            <a:avLst/>
          </a:prstGeom>
          <a:ln w="190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화살표 연결선 84"/>
          <p:cNvCxnSpPr/>
          <p:nvPr/>
        </p:nvCxnSpPr>
        <p:spPr>
          <a:xfrm flipV="1">
            <a:off x="1611152" y="4087549"/>
            <a:ext cx="0" cy="264127"/>
          </a:xfrm>
          <a:prstGeom prst="straightConnector1">
            <a:avLst/>
          </a:prstGeom>
          <a:ln w="190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직선 화살표 연결선 85"/>
          <p:cNvCxnSpPr/>
          <p:nvPr/>
        </p:nvCxnSpPr>
        <p:spPr>
          <a:xfrm flipV="1">
            <a:off x="6211358" y="3990336"/>
            <a:ext cx="0" cy="264127"/>
          </a:xfrm>
          <a:prstGeom prst="straightConnector1">
            <a:avLst/>
          </a:prstGeom>
          <a:ln w="190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직선 화살표 연결선 86"/>
          <p:cNvCxnSpPr/>
          <p:nvPr/>
        </p:nvCxnSpPr>
        <p:spPr>
          <a:xfrm flipV="1">
            <a:off x="9249156" y="3965231"/>
            <a:ext cx="0" cy="264127"/>
          </a:xfrm>
          <a:prstGeom prst="straightConnector1">
            <a:avLst/>
          </a:prstGeom>
          <a:ln w="190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화살표 연결선 87"/>
          <p:cNvCxnSpPr/>
          <p:nvPr/>
        </p:nvCxnSpPr>
        <p:spPr>
          <a:xfrm flipV="1">
            <a:off x="3137851" y="4071947"/>
            <a:ext cx="0" cy="264127"/>
          </a:xfrm>
          <a:prstGeom prst="straightConnector1">
            <a:avLst/>
          </a:prstGeom>
          <a:ln w="190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화살표 연결선 88"/>
          <p:cNvCxnSpPr/>
          <p:nvPr/>
        </p:nvCxnSpPr>
        <p:spPr>
          <a:xfrm>
            <a:off x="4649823" y="4153588"/>
            <a:ext cx="0" cy="264127"/>
          </a:xfrm>
          <a:prstGeom prst="straightConnector1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화살표 연결선 89"/>
          <p:cNvCxnSpPr/>
          <p:nvPr/>
        </p:nvCxnSpPr>
        <p:spPr>
          <a:xfrm flipV="1">
            <a:off x="7711023" y="4134392"/>
            <a:ext cx="0" cy="264127"/>
          </a:xfrm>
          <a:prstGeom prst="straightConnector1">
            <a:avLst/>
          </a:prstGeom>
          <a:ln w="1905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화살표 연결선 90"/>
          <p:cNvCxnSpPr/>
          <p:nvPr/>
        </p:nvCxnSpPr>
        <p:spPr>
          <a:xfrm rot="5400000" flipV="1">
            <a:off x="3192786" y="5081848"/>
            <a:ext cx="0" cy="198095"/>
          </a:xfrm>
          <a:prstGeom prst="straightConnector1">
            <a:avLst/>
          </a:prstGeom>
          <a:ln w="19050"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화살표 연결선 91"/>
          <p:cNvCxnSpPr/>
          <p:nvPr/>
        </p:nvCxnSpPr>
        <p:spPr>
          <a:xfrm>
            <a:off x="568714" y="2887323"/>
            <a:ext cx="0" cy="198095"/>
          </a:xfrm>
          <a:prstGeom prst="straightConnector1">
            <a:avLst/>
          </a:prstGeom>
          <a:ln w="127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화살표 연결선 92"/>
          <p:cNvCxnSpPr/>
          <p:nvPr/>
        </p:nvCxnSpPr>
        <p:spPr>
          <a:xfrm flipV="1">
            <a:off x="393126" y="2887323"/>
            <a:ext cx="0" cy="198095"/>
          </a:xfrm>
          <a:prstGeom prst="straightConnector1">
            <a:avLst/>
          </a:prstGeom>
          <a:ln w="127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직사각형 93"/>
          <p:cNvSpPr/>
          <p:nvPr/>
        </p:nvSpPr>
        <p:spPr>
          <a:xfrm>
            <a:off x="598594" y="2851017"/>
            <a:ext cx="1709122" cy="2899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pPr algn="ctr"/>
            <a:r>
              <a:rPr lang="ko-KR" altLang="en-US" sz="1284" dirty="0">
                <a:ln>
                  <a:solidFill>
                    <a:srgbClr val="B2B2B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상반기</a:t>
            </a:r>
            <a:r>
              <a:rPr lang="en-US" altLang="ko-KR" sz="1284" dirty="0">
                <a:ln>
                  <a:solidFill>
                    <a:srgbClr val="B2B2B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(4</a:t>
            </a:r>
            <a:r>
              <a:rPr lang="ko-KR" altLang="en-US" sz="1284" dirty="0">
                <a:ln>
                  <a:solidFill>
                    <a:srgbClr val="B2B2B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월</a:t>
            </a:r>
            <a:r>
              <a:rPr lang="en-US" altLang="ko-KR" sz="1284" dirty="0">
                <a:ln>
                  <a:solidFill>
                    <a:srgbClr val="B2B2B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1284" dirty="0">
                <a:ln>
                  <a:solidFill>
                    <a:srgbClr val="B2B2B2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대비 증감</a:t>
            </a:r>
            <a:endParaRPr lang="ko-KR" altLang="en-US" sz="1284" dirty="0"/>
          </a:p>
        </p:txBody>
      </p:sp>
    </p:spTree>
    <p:extLst>
      <p:ext uri="{BB962C8B-B14F-4D97-AF65-F5344CB8AC3E}">
        <p14:creationId xmlns:p14="http://schemas.microsoft.com/office/powerpoint/2010/main" val="46463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I. ‘</a:t>
            </a:r>
            <a:r>
              <a:rPr lang="ko-KR" altLang="en-US" dirty="0" smtClean="0"/>
              <a:t>시정 운영</a:t>
            </a:r>
            <a:r>
              <a:rPr lang="en-US" altLang="ko-KR" dirty="0" smtClean="0"/>
              <a:t>’</a:t>
            </a:r>
            <a:r>
              <a:rPr lang="ko-KR" altLang="en-US" dirty="0" smtClean="0"/>
              <a:t> 전반 평가 요약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7160798" y="2488540"/>
            <a:ext cx="2472152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차수별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523220"/>
          </a:xfrm>
        </p:spPr>
        <p:txBody>
          <a:bodyPr/>
          <a:lstStyle/>
          <a:p>
            <a:r>
              <a:rPr lang="ko-KR" altLang="en-US" dirty="0" smtClean="0"/>
              <a:t>가장 </a:t>
            </a:r>
            <a:r>
              <a:rPr lang="ko-KR" altLang="en-US" dirty="0"/>
              <a:t>잘하고 있는 시정 분야로는 </a:t>
            </a:r>
            <a:r>
              <a:rPr lang="en-US" altLang="ko-KR" dirty="0" smtClean="0"/>
              <a:t>2020</a:t>
            </a:r>
            <a:r>
              <a:rPr lang="ko-KR" altLang="en-US" dirty="0" smtClean="0"/>
              <a:t>년 기간 동안 변함없이 </a:t>
            </a:r>
            <a:r>
              <a:rPr lang="ko-KR" altLang="en-US" dirty="0"/>
              <a:t>‘복지보건 </a:t>
            </a:r>
            <a:r>
              <a:rPr lang="ko-KR" altLang="en-US" dirty="0" smtClean="0"/>
              <a:t>분야’ 이며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다음으로 </a:t>
            </a:r>
            <a:r>
              <a:rPr lang="ko-KR" altLang="en-US" dirty="0"/>
              <a:t>‘도시개발 분야 </a:t>
            </a:r>
            <a:r>
              <a:rPr lang="en-US" altLang="ko-KR" dirty="0"/>
              <a:t>&gt; ’</a:t>
            </a:r>
            <a:r>
              <a:rPr lang="ko-KR" altLang="en-US" dirty="0"/>
              <a:t>교통 항만‘ 분야 순임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부제목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4. </a:t>
            </a:r>
            <a:r>
              <a:rPr lang="ko-KR" altLang="en-US" dirty="0" smtClean="0"/>
              <a:t>시정 운영 </a:t>
            </a:r>
            <a:r>
              <a:rPr lang="ko-KR" altLang="en-US" dirty="0"/>
              <a:t>긍정 분야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FB8F3E6B-EC67-49B2-AF53-B8B5651F35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2306580"/>
              </p:ext>
            </p:extLst>
          </p:nvPr>
        </p:nvGraphicFramePr>
        <p:xfrm>
          <a:off x="924731" y="5575891"/>
          <a:ext cx="8981273" cy="5174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3039">
                  <a:extLst>
                    <a:ext uri="{9D8B030D-6E8A-4147-A177-3AD203B41FA5}">
                      <a16:colId xmlns:a16="http://schemas.microsoft.com/office/drawing/2014/main" val="70181511"/>
                    </a:ext>
                  </a:extLst>
                </a:gridCol>
                <a:gridCol w="1283039">
                  <a:extLst>
                    <a:ext uri="{9D8B030D-6E8A-4147-A177-3AD203B41FA5}">
                      <a16:colId xmlns:a16="http://schemas.microsoft.com/office/drawing/2014/main" val="3858658497"/>
                    </a:ext>
                  </a:extLst>
                </a:gridCol>
                <a:gridCol w="1283039">
                  <a:extLst>
                    <a:ext uri="{9D8B030D-6E8A-4147-A177-3AD203B41FA5}">
                      <a16:colId xmlns:a16="http://schemas.microsoft.com/office/drawing/2014/main" val="1784477489"/>
                    </a:ext>
                  </a:extLst>
                </a:gridCol>
                <a:gridCol w="1283039">
                  <a:extLst>
                    <a:ext uri="{9D8B030D-6E8A-4147-A177-3AD203B41FA5}">
                      <a16:colId xmlns:a16="http://schemas.microsoft.com/office/drawing/2014/main" val="3994740487"/>
                    </a:ext>
                  </a:extLst>
                </a:gridCol>
                <a:gridCol w="1283039">
                  <a:extLst>
                    <a:ext uri="{9D8B030D-6E8A-4147-A177-3AD203B41FA5}">
                      <a16:colId xmlns:a16="http://schemas.microsoft.com/office/drawing/2014/main" val="971938822"/>
                    </a:ext>
                  </a:extLst>
                </a:gridCol>
                <a:gridCol w="1283039">
                  <a:extLst>
                    <a:ext uri="{9D8B030D-6E8A-4147-A177-3AD203B41FA5}">
                      <a16:colId xmlns:a16="http://schemas.microsoft.com/office/drawing/2014/main" val="1539079709"/>
                    </a:ext>
                  </a:extLst>
                </a:gridCol>
                <a:gridCol w="1283039">
                  <a:extLst>
                    <a:ext uri="{9D8B030D-6E8A-4147-A177-3AD203B41FA5}">
                      <a16:colId xmlns:a16="http://schemas.microsoft.com/office/drawing/2014/main" val="1369649706"/>
                    </a:ext>
                  </a:extLst>
                </a:gridCol>
              </a:tblGrid>
              <a:tr h="5174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2019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3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2019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7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2019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12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4</a:t>
                      </a:r>
                      <a: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9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11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855600"/>
                  </a:ext>
                </a:extLst>
              </a:tr>
            </a:tbl>
          </a:graphicData>
        </a:graphic>
      </p:graphicFrame>
      <p:sp>
        <p:nvSpPr>
          <p:cNvPr id="8" name="오른쪽 화살표 7"/>
          <p:cNvSpPr/>
          <p:nvPr/>
        </p:nvSpPr>
        <p:spPr>
          <a:xfrm>
            <a:off x="132149" y="3299068"/>
            <a:ext cx="863703" cy="499945"/>
          </a:xfrm>
          <a:prstGeom prst="rightArrow">
            <a:avLst>
              <a:gd name="adj1" fmla="val 62192"/>
              <a:gd name="adj2" fmla="val 6062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1284" b="1" dirty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1284" b="1" dirty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순위</a:t>
            </a:r>
          </a:p>
        </p:txBody>
      </p:sp>
      <p:sp>
        <p:nvSpPr>
          <p:cNvPr id="10" name="오른쪽 화살표 9"/>
          <p:cNvSpPr/>
          <p:nvPr/>
        </p:nvSpPr>
        <p:spPr>
          <a:xfrm>
            <a:off x="132149" y="3994320"/>
            <a:ext cx="863703" cy="499945"/>
          </a:xfrm>
          <a:prstGeom prst="rightArrow">
            <a:avLst>
              <a:gd name="adj1" fmla="val 62192"/>
              <a:gd name="adj2" fmla="val 6062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1284" b="1" dirty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</a:t>
            </a:r>
            <a:r>
              <a:rPr lang="ko-KR" altLang="en-US" sz="1284" b="1" dirty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순위</a:t>
            </a:r>
          </a:p>
        </p:txBody>
      </p:sp>
      <p:sp>
        <p:nvSpPr>
          <p:cNvPr id="11" name="오른쪽 화살표 10"/>
          <p:cNvSpPr/>
          <p:nvPr/>
        </p:nvSpPr>
        <p:spPr>
          <a:xfrm>
            <a:off x="132149" y="4687990"/>
            <a:ext cx="863703" cy="499945"/>
          </a:xfrm>
          <a:prstGeom prst="rightArrow">
            <a:avLst>
              <a:gd name="adj1" fmla="val 62192"/>
              <a:gd name="adj2" fmla="val 6062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1284" b="1" dirty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</a:t>
            </a:r>
            <a:r>
              <a:rPr lang="ko-KR" altLang="en-US" sz="1284" b="1" dirty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순위</a:t>
            </a:r>
          </a:p>
        </p:txBody>
      </p:sp>
      <p:grpSp>
        <p:nvGrpSpPr>
          <p:cNvPr id="12" name="그룹 11"/>
          <p:cNvGrpSpPr/>
          <p:nvPr/>
        </p:nvGrpSpPr>
        <p:grpSpPr>
          <a:xfrm>
            <a:off x="1056812" y="3222551"/>
            <a:ext cx="8718166" cy="2046119"/>
            <a:chOff x="576161" y="352033"/>
            <a:chExt cx="5328531" cy="1115528"/>
          </a:xfrm>
        </p:grpSpPr>
        <p:grpSp>
          <p:nvGrpSpPr>
            <p:cNvPr id="13" name="그룹 12"/>
            <p:cNvGrpSpPr/>
            <p:nvPr/>
          </p:nvGrpSpPr>
          <p:grpSpPr>
            <a:xfrm>
              <a:off x="576161" y="352033"/>
              <a:ext cx="683407" cy="1115528"/>
              <a:chOff x="900137" y="288206"/>
              <a:chExt cx="737478" cy="1115528"/>
            </a:xfrm>
          </p:grpSpPr>
          <p:grpSp>
            <p:nvGrpSpPr>
              <p:cNvPr id="62" name="그룹 61"/>
              <p:cNvGrpSpPr/>
              <p:nvPr/>
            </p:nvGrpSpPr>
            <p:grpSpPr>
              <a:xfrm>
                <a:off x="900137" y="288206"/>
                <a:ext cx="737478" cy="1115528"/>
                <a:chOff x="936141" y="648246"/>
                <a:chExt cx="665469" cy="639942"/>
              </a:xfrm>
            </p:grpSpPr>
            <p:sp>
              <p:nvSpPr>
                <p:cNvPr id="66" name="사다리꼴 65"/>
                <p:cNvSpPr/>
                <p:nvPr/>
              </p:nvSpPr>
              <p:spPr bwMode="auto">
                <a:xfrm flipV="1">
                  <a:off x="936141" y="648246"/>
                  <a:ext cx="665469" cy="202358"/>
                </a:xfrm>
                <a:prstGeom prst="trapezoid">
                  <a:avLst>
                    <a:gd name="adj" fmla="val 25553"/>
                  </a:avLst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white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67" name="사다리꼴 66"/>
                <p:cNvSpPr/>
                <p:nvPr/>
              </p:nvSpPr>
              <p:spPr bwMode="auto">
                <a:xfrm flipV="1">
                  <a:off x="1012631" y="867330"/>
                  <a:ext cx="511316" cy="202358"/>
                </a:xfrm>
                <a:prstGeom prst="trapezoid">
                  <a:avLst>
                    <a:gd name="adj" fmla="val 28032"/>
                  </a:avLst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68" name="사다리꼴 67"/>
                <p:cNvSpPr/>
                <p:nvPr/>
              </p:nvSpPr>
              <p:spPr bwMode="auto">
                <a:xfrm flipV="1">
                  <a:off x="1099033" y="1085830"/>
                  <a:ext cx="339851" cy="202358"/>
                </a:xfrm>
                <a:prstGeom prst="trapezoid">
                  <a:avLst>
                    <a:gd name="adj" fmla="val 29652"/>
                  </a:avLst>
                </a:prstGeom>
                <a:solidFill>
                  <a:schemeClr val="bg1">
                    <a:lumMod val="7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</p:grpSp>
          <p:sp>
            <p:nvSpPr>
              <p:cNvPr id="63" name="직사각형 62"/>
              <p:cNvSpPr/>
              <p:nvPr/>
            </p:nvSpPr>
            <p:spPr>
              <a:xfrm>
                <a:off x="975970" y="341710"/>
                <a:ext cx="595793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교통운송</a:t>
                </a:r>
              </a:p>
            </p:txBody>
          </p:sp>
          <p:sp>
            <p:nvSpPr>
              <p:cNvPr id="64" name="직사각형 63"/>
              <p:cNvSpPr/>
              <p:nvPr/>
            </p:nvSpPr>
            <p:spPr>
              <a:xfrm>
                <a:off x="973614" y="734963"/>
                <a:ext cx="595793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복지보건</a:t>
                </a:r>
              </a:p>
            </p:txBody>
          </p:sp>
          <p:sp>
            <p:nvSpPr>
              <p:cNvPr id="65" name="직사각형 64"/>
              <p:cNvSpPr/>
              <p:nvPr/>
            </p:nvSpPr>
            <p:spPr>
              <a:xfrm>
                <a:off x="1003217" y="1122257"/>
                <a:ext cx="536586" cy="1580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284" b="1" spc="-24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문화관광</a:t>
                </a:r>
              </a:p>
            </p:txBody>
          </p:sp>
        </p:grpSp>
        <p:grpSp>
          <p:nvGrpSpPr>
            <p:cNvPr id="14" name="그룹 13"/>
            <p:cNvGrpSpPr/>
            <p:nvPr/>
          </p:nvGrpSpPr>
          <p:grpSpPr>
            <a:xfrm>
              <a:off x="1353714" y="352033"/>
              <a:ext cx="683407" cy="1115528"/>
              <a:chOff x="900137" y="288206"/>
              <a:chExt cx="737478" cy="1115528"/>
            </a:xfrm>
          </p:grpSpPr>
          <p:grpSp>
            <p:nvGrpSpPr>
              <p:cNvPr id="55" name="그룹 54"/>
              <p:cNvGrpSpPr/>
              <p:nvPr/>
            </p:nvGrpSpPr>
            <p:grpSpPr>
              <a:xfrm>
                <a:off x="900137" y="288206"/>
                <a:ext cx="737478" cy="1115528"/>
                <a:chOff x="936141" y="648246"/>
                <a:chExt cx="665469" cy="639942"/>
              </a:xfrm>
            </p:grpSpPr>
            <p:sp>
              <p:nvSpPr>
                <p:cNvPr id="59" name="사다리꼴 58"/>
                <p:cNvSpPr/>
                <p:nvPr/>
              </p:nvSpPr>
              <p:spPr bwMode="auto">
                <a:xfrm flipV="1">
                  <a:off x="936141" y="648246"/>
                  <a:ext cx="665469" cy="202358"/>
                </a:xfrm>
                <a:prstGeom prst="trapezoid">
                  <a:avLst>
                    <a:gd name="adj" fmla="val 25553"/>
                  </a:avLst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white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60" name="사다리꼴 59"/>
                <p:cNvSpPr/>
                <p:nvPr/>
              </p:nvSpPr>
              <p:spPr bwMode="auto">
                <a:xfrm flipV="1">
                  <a:off x="1012631" y="867330"/>
                  <a:ext cx="511316" cy="202358"/>
                </a:xfrm>
                <a:prstGeom prst="trapezoid">
                  <a:avLst>
                    <a:gd name="adj" fmla="val 28032"/>
                  </a:avLst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61" name="사다리꼴 60"/>
                <p:cNvSpPr/>
                <p:nvPr/>
              </p:nvSpPr>
              <p:spPr bwMode="auto">
                <a:xfrm flipV="1">
                  <a:off x="1099033" y="1085830"/>
                  <a:ext cx="339851" cy="202358"/>
                </a:xfrm>
                <a:prstGeom prst="trapezoid">
                  <a:avLst>
                    <a:gd name="adj" fmla="val 29652"/>
                  </a:avLst>
                </a:prstGeom>
                <a:solidFill>
                  <a:schemeClr val="bg1">
                    <a:lumMod val="7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</p:grpSp>
          <p:sp>
            <p:nvSpPr>
              <p:cNvPr id="56" name="직사각형 55"/>
              <p:cNvSpPr/>
              <p:nvPr/>
            </p:nvSpPr>
            <p:spPr>
              <a:xfrm>
                <a:off x="975970" y="341710"/>
                <a:ext cx="595793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교통운송</a:t>
                </a:r>
              </a:p>
            </p:txBody>
          </p:sp>
          <p:sp>
            <p:nvSpPr>
              <p:cNvPr id="57" name="직사각형 56"/>
              <p:cNvSpPr/>
              <p:nvPr/>
            </p:nvSpPr>
            <p:spPr>
              <a:xfrm>
                <a:off x="973614" y="734963"/>
                <a:ext cx="595793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복지보건</a:t>
                </a:r>
              </a:p>
            </p:txBody>
          </p:sp>
          <p:sp>
            <p:nvSpPr>
              <p:cNvPr id="58" name="직사각형 57"/>
              <p:cNvSpPr/>
              <p:nvPr/>
            </p:nvSpPr>
            <p:spPr>
              <a:xfrm>
                <a:off x="1003217" y="1122257"/>
                <a:ext cx="536586" cy="1580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284" b="1" spc="-24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문화관광</a:t>
                </a:r>
              </a:p>
            </p:txBody>
          </p:sp>
        </p:grpSp>
        <p:grpSp>
          <p:nvGrpSpPr>
            <p:cNvPr id="15" name="그룹 14"/>
            <p:cNvGrpSpPr/>
            <p:nvPr/>
          </p:nvGrpSpPr>
          <p:grpSpPr>
            <a:xfrm>
              <a:off x="2131267" y="352033"/>
              <a:ext cx="683407" cy="1115528"/>
              <a:chOff x="900137" y="288206"/>
              <a:chExt cx="737478" cy="1115528"/>
            </a:xfrm>
          </p:grpSpPr>
          <p:grpSp>
            <p:nvGrpSpPr>
              <p:cNvPr id="48" name="그룹 47"/>
              <p:cNvGrpSpPr/>
              <p:nvPr/>
            </p:nvGrpSpPr>
            <p:grpSpPr>
              <a:xfrm>
                <a:off x="900137" y="288206"/>
                <a:ext cx="737478" cy="1115528"/>
                <a:chOff x="936141" y="648246"/>
                <a:chExt cx="665469" cy="639942"/>
              </a:xfrm>
            </p:grpSpPr>
            <p:sp>
              <p:nvSpPr>
                <p:cNvPr id="52" name="사다리꼴 51"/>
                <p:cNvSpPr/>
                <p:nvPr/>
              </p:nvSpPr>
              <p:spPr bwMode="auto">
                <a:xfrm flipV="1">
                  <a:off x="936141" y="648246"/>
                  <a:ext cx="665469" cy="202358"/>
                </a:xfrm>
                <a:prstGeom prst="trapezoid">
                  <a:avLst>
                    <a:gd name="adj" fmla="val 25553"/>
                  </a:avLst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white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53" name="사다리꼴 52"/>
                <p:cNvSpPr/>
                <p:nvPr/>
              </p:nvSpPr>
              <p:spPr bwMode="auto">
                <a:xfrm flipV="1">
                  <a:off x="1012631" y="867330"/>
                  <a:ext cx="511316" cy="202358"/>
                </a:xfrm>
                <a:prstGeom prst="trapezoid">
                  <a:avLst>
                    <a:gd name="adj" fmla="val 28032"/>
                  </a:avLst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54" name="사다리꼴 53"/>
                <p:cNvSpPr/>
                <p:nvPr/>
              </p:nvSpPr>
              <p:spPr bwMode="auto">
                <a:xfrm flipV="1">
                  <a:off x="1099033" y="1085830"/>
                  <a:ext cx="339851" cy="202358"/>
                </a:xfrm>
                <a:prstGeom prst="trapezoid">
                  <a:avLst>
                    <a:gd name="adj" fmla="val 29652"/>
                  </a:avLst>
                </a:prstGeom>
                <a:solidFill>
                  <a:schemeClr val="bg1">
                    <a:lumMod val="7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</p:grpSp>
          <p:sp>
            <p:nvSpPr>
              <p:cNvPr id="49" name="직사각형 48"/>
              <p:cNvSpPr/>
              <p:nvPr/>
            </p:nvSpPr>
            <p:spPr>
              <a:xfrm>
                <a:off x="975969" y="341710"/>
                <a:ext cx="595793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복지보건</a:t>
                </a:r>
              </a:p>
            </p:txBody>
          </p:sp>
          <p:sp>
            <p:nvSpPr>
              <p:cNvPr id="50" name="직사각형 49"/>
              <p:cNvSpPr/>
              <p:nvPr/>
            </p:nvSpPr>
            <p:spPr>
              <a:xfrm>
                <a:off x="973613" y="734963"/>
                <a:ext cx="595793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교통운송</a:t>
                </a:r>
              </a:p>
            </p:txBody>
          </p:sp>
          <p:sp>
            <p:nvSpPr>
              <p:cNvPr id="51" name="직사각형 50"/>
              <p:cNvSpPr/>
              <p:nvPr/>
            </p:nvSpPr>
            <p:spPr>
              <a:xfrm>
                <a:off x="1003216" y="1122257"/>
                <a:ext cx="536586" cy="1580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284" b="1" spc="-24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문화관광</a:t>
                </a:r>
              </a:p>
            </p:txBody>
          </p:sp>
        </p:grpSp>
        <p:grpSp>
          <p:nvGrpSpPr>
            <p:cNvPr id="16" name="그룹 15"/>
            <p:cNvGrpSpPr/>
            <p:nvPr/>
          </p:nvGrpSpPr>
          <p:grpSpPr>
            <a:xfrm>
              <a:off x="2908820" y="352033"/>
              <a:ext cx="683407" cy="1115528"/>
              <a:chOff x="900137" y="288206"/>
              <a:chExt cx="737478" cy="1115528"/>
            </a:xfrm>
          </p:grpSpPr>
          <p:grpSp>
            <p:nvGrpSpPr>
              <p:cNvPr id="41" name="그룹 40"/>
              <p:cNvGrpSpPr/>
              <p:nvPr/>
            </p:nvGrpSpPr>
            <p:grpSpPr>
              <a:xfrm>
                <a:off x="900137" y="288206"/>
                <a:ext cx="737478" cy="1115528"/>
                <a:chOff x="936141" y="648246"/>
                <a:chExt cx="665469" cy="639942"/>
              </a:xfrm>
            </p:grpSpPr>
            <p:sp>
              <p:nvSpPr>
                <p:cNvPr id="45" name="사다리꼴 44"/>
                <p:cNvSpPr/>
                <p:nvPr/>
              </p:nvSpPr>
              <p:spPr bwMode="auto">
                <a:xfrm flipV="1">
                  <a:off x="936141" y="648246"/>
                  <a:ext cx="665469" cy="202358"/>
                </a:xfrm>
                <a:prstGeom prst="trapezoid">
                  <a:avLst>
                    <a:gd name="adj" fmla="val 25553"/>
                  </a:avLst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white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46" name="사다리꼴 45"/>
                <p:cNvSpPr/>
                <p:nvPr/>
              </p:nvSpPr>
              <p:spPr bwMode="auto">
                <a:xfrm flipV="1">
                  <a:off x="1012631" y="867330"/>
                  <a:ext cx="511316" cy="202358"/>
                </a:xfrm>
                <a:prstGeom prst="trapezoid">
                  <a:avLst>
                    <a:gd name="adj" fmla="val 28032"/>
                  </a:avLst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47" name="사다리꼴 46"/>
                <p:cNvSpPr/>
                <p:nvPr/>
              </p:nvSpPr>
              <p:spPr bwMode="auto">
                <a:xfrm flipV="1">
                  <a:off x="1099033" y="1085830"/>
                  <a:ext cx="339851" cy="202358"/>
                </a:xfrm>
                <a:prstGeom prst="trapezoid">
                  <a:avLst>
                    <a:gd name="adj" fmla="val 29652"/>
                  </a:avLst>
                </a:prstGeom>
                <a:solidFill>
                  <a:schemeClr val="bg1">
                    <a:lumMod val="7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</p:grpSp>
          <p:sp>
            <p:nvSpPr>
              <p:cNvPr id="42" name="직사각형 41"/>
              <p:cNvSpPr/>
              <p:nvPr/>
            </p:nvSpPr>
            <p:spPr>
              <a:xfrm>
                <a:off x="975969" y="341710"/>
                <a:ext cx="595793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복지보건</a:t>
                </a:r>
              </a:p>
            </p:txBody>
          </p:sp>
          <p:sp>
            <p:nvSpPr>
              <p:cNvPr id="43" name="직사각형 42"/>
              <p:cNvSpPr/>
              <p:nvPr/>
            </p:nvSpPr>
            <p:spPr>
              <a:xfrm>
                <a:off x="973613" y="734963"/>
                <a:ext cx="595793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도시개발</a:t>
                </a:r>
              </a:p>
            </p:txBody>
          </p:sp>
          <p:sp>
            <p:nvSpPr>
              <p:cNvPr id="44" name="직사각형 43"/>
              <p:cNvSpPr/>
              <p:nvPr/>
            </p:nvSpPr>
            <p:spPr>
              <a:xfrm>
                <a:off x="1003216" y="1122257"/>
                <a:ext cx="536586" cy="1580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284" b="1" spc="-24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교통항만</a:t>
                </a:r>
              </a:p>
            </p:txBody>
          </p:sp>
        </p:grpSp>
        <p:grpSp>
          <p:nvGrpSpPr>
            <p:cNvPr id="17" name="그룹 16"/>
            <p:cNvGrpSpPr/>
            <p:nvPr/>
          </p:nvGrpSpPr>
          <p:grpSpPr>
            <a:xfrm>
              <a:off x="3686373" y="352033"/>
              <a:ext cx="683407" cy="1115528"/>
              <a:chOff x="900137" y="288206"/>
              <a:chExt cx="737478" cy="1115528"/>
            </a:xfrm>
          </p:grpSpPr>
          <p:grpSp>
            <p:nvGrpSpPr>
              <p:cNvPr id="34" name="그룹 33"/>
              <p:cNvGrpSpPr/>
              <p:nvPr/>
            </p:nvGrpSpPr>
            <p:grpSpPr>
              <a:xfrm>
                <a:off x="900137" y="288206"/>
                <a:ext cx="737478" cy="1115528"/>
                <a:chOff x="936141" y="648246"/>
                <a:chExt cx="665469" cy="639942"/>
              </a:xfrm>
            </p:grpSpPr>
            <p:sp>
              <p:nvSpPr>
                <p:cNvPr id="38" name="사다리꼴 37"/>
                <p:cNvSpPr/>
                <p:nvPr/>
              </p:nvSpPr>
              <p:spPr bwMode="auto">
                <a:xfrm flipV="1">
                  <a:off x="936141" y="648246"/>
                  <a:ext cx="665469" cy="202358"/>
                </a:xfrm>
                <a:prstGeom prst="trapezoid">
                  <a:avLst>
                    <a:gd name="adj" fmla="val 25553"/>
                  </a:avLst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white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39" name="사다리꼴 38"/>
                <p:cNvSpPr/>
                <p:nvPr/>
              </p:nvSpPr>
              <p:spPr bwMode="auto">
                <a:xfrm flipV="1">
                  <a:off x="1012631" y="867330"/>
                  <a:ext cx="511316" cy="202358"/>
                </a:xfrm>
                <a:prstGeom prst="trapezoid">
                  <a:avLst>
                    <a:gd name="adj" fmla="val 28032"/>
                  </a:avLst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40" name="사다리꼴 39"/>
                <p:cNvSpPr/>
                <p:nvPr/>
              </p:nvSpPr>
              <p:spPr bwMode="auto">
                <a:xfrm flipV="1">
                  <a:off x="1099033" y="1085830"/>
                  <a:ext cx="339851" cy="202358"/>
                </a:xfrm>
                <a:prstGeom prst="trapezoid">
                  <a:avLst>
                    <a:gd name="adj" fmla="val 29652"/>
                  </a:avLst>
                </a:prstGeom>
                <a:solidFill>
                  <a:schemeClr val="bg1">
                    <a:lumMod val="7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</p:grpSp>
          <p:sp>
            <p:nvSpPr>
              <p:cNvPr id="35" name="직사각형 34"/>
              <p:cNvSpPr/>
              <p:nvPr/>
            </p:nvSpPr>
            <p:spPr>
              <a:xfrm>
                <a:off x="975969" y="341710"/>
                <a:ext cx="595793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복지보건</a:t>
                </a:r>
              </a:p>
            </p:txBody>
          </p:sp>
          <p:sp>
            <p:nvSpPr>
              <p:cNvPr id="36" name="직사각형 35"/>
              <p:cNvSpPr/>
              <p:nvPr/>
            </p:nvSpPr>
            <p:spPr>
              <a:xfrm>
                <a:off x="973613" y="734963"/>
                <a:ext cx="595793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도시개발</a:t>
                </a:r>
              </a:p>
            </p:txBody>
          </p:sp>
          <p:sp>
            <p:nvSpPr>
              <p:cNvPr id="37" name="직사각형 36"/>
              <p:cNvSpPr/>
              <p:nvPr/>
            </p:nvSpPr>
            <p:spPr>
              <a:xfrm>
                <a:off x="1003216" y="1122257"/>
                <a:ext cx="536586" cy="1580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284" b="1" spc="-24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교통항만</a:t>
                </a:r>
              </a:p>
            </p:txBody>
          </p:sp>
        </p:grpSp>
        <p:grpSp>
          <p:nvGrpSpPr>
            <p:cNvPr id="18" name="그룹 17"/>
            <p:cNvGrpSpPr/>
            <p:nvPr/>
          </p:nvGrpSpPr>
          <p:grpSpPr>
            <a:xfrm>
              <a:off x="4463925" y="352033"/>
              <a:ext cx="683407" cy="1115528"/>
              <a:chOff x="900137" y="288206"/>
              <a:chExt cx="737478" cy="1115528"/>
            </a:xfrm>
          </p:grpSpPr>
          <p:grpSp>
            <p:nvGrpSpPr>
              <p:cNvPr id="27" name="그룹 26"/>
              <p:cNvGrpSpPr/>
              <p:nvPr/>
            </p:nvGrpSpPr>
            <p:grpSpPr>
              <a:xfrm>
                <a:off x="900137" y="288206"/>
                <a:ext cx="737478" cy="1115528"/>
                <a:chOff x="936141" y="648246"/>
                <a:chExt cx="665469" cy="639942"/>
              </a:xfrm>
            </p:grpSpPr>
            <p:sp>
              <p:nvSpPr>
                <p:cNvPr id="31" name="사다리꼴 30"/>
                <p:cNvSpPr/>
                <p:nvPr/>
              </p:nvSpPr>
              <p:spPr bwMode="auto">
                <a:xfrm flipV="1">
                  <a:off x="936141" y="648246"/>
                  <a:ext cx="665469" cy="202358"/>
                </a:xfrm>
                <a:prstGeom prst="trapezoid">
                  <a:avLst>
                    <a:gd name="adj" fmla="val 25553"/>
                  </a:avLst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white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32" name="사다리꼴 31"/>
                <p:cNvSpPr/>
                <p:nvPr/>
              </p:nvSpPr>
              <p:spPr bwMode="auto">
                <a:xfrm flipV="1">
                  <a:off x="1012631" y="867330"/>
                  <a:ext cx="511316" cy="202358"/>
                </a:xfrm>
                <a:prstGeom prst="trapezoid">
                  <a:avLst>
                    <a:gd name="adj" fmla="val 28032"/>
                  </a:avLst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33" name="사다리꼴 32"/>
                <p:cNvSpPr/>
                <p:nvPr/>
              </p:nvSpPr>
              <p:spPr bwMode="auto">
                <a:xfrm flipV="1">
                  <a:off x="1099033" y="1085830"/>
                  <a:ext cx="339851" cy="202358"/>
                </a:xfrm>
                <a:prstGeom prst="trapezoid">
                  <a:avLst>
                    <a:gd name="adj" fmla="val 29652"/>
                  </a:avLst>
                </a:prstGeom>
                <a:solidFill>
                  <a:schemeClr val="bg1">
                    <a:lumMod val="7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</p:grpSp>
          <p:sp>
            <p:nvSpPr>
              <p:cNvPr id="28" name="직사각형 27"/>
              <p:cNvSpPr/>
              <p:nvPr/>
            </p:nvSpPr>
            <p:spPr>
              <a:xfrm>
                <a:off x="975969" y="341710"/>
                <a:ext cx="595793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복지보건</a:t>
                </a:r>
              </a:p>
            </p:txBody>
          </p:sp>
          <p:sp>
            <p:nvSpPr>
              <p:cNvPr id="29" name="직사각형 28"/>
              <p:cNvSpPr/>
              <p:nvPr/>
            </p:nvSpPr>
            <p:spPr>
              <a:xfrm>
                <a:off x="973613" y="734963"/>
                <a:ext cx="595793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교통항만</a:t>
                </a:r>
              </a:p>
            </p:txBody>
          </p:sp>
          <p:sp>
            <p:nvSpPr>
              <p:cNvPr id="30" name="직사각형 29"/>
              <p:cNvSpPr/>
              <p:nvPr/>
            </p:nvSpPr>
            <p:spPr>
              <a:xfrm>
                <a:off x="1003215" y="1122257"/>
                <a:ext cx="536586" cy="1580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284" b="1" spc="-24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도시개발</a:t>
                </a:r>
              </a:p>
            </p:txBody>
          </p:sp>
        </p:grpSp>
        <p:grpSp>
          <p:nvGrpSpPr>
            <p:cNvPr id="19" name="그룹 18"/>
            <p:cNvGrpSpPr/>
            <p:nvPr/>
          </p:nvGrpSpPr>
          <p:grpSpPr>
            <a:xfrm>
              <a:off x="5221286" y="352033"/>
              <a:ext cx="683406" cy="1115528"/>
              <a:chOff x="900137" y="288206"/>
              <a:chExt cx="737478" cy="1115528"/>
            </a:xfrm>
          </p:grpSpPr>
          <p:grpSp>
            <p:nvGrpSpPr>
              <p:cNvPr id="20" name="그룹 19"/>
              <p:cNvGrpSpPr/>
              <p:nvPr/>
            </p:nvGrpSpPr>
            <p:grpSpPr>
              <a:xfrm>
                <a:off x="900137" y="288206"/>
                <a:ext cx="737478" cy="1115528"/>
                <a:chOff x="936141" y="648246"/>
                <a:chExt cx="665469" cy="639942"/>
              </a:xfrm>
            </p:grpSpPr>
            <p:sp>
              <p:nvSpPr>
                <p:cNvPr id="24" name="사다리꼴 23"/>
                <p:cNvSpPr/>
                <p:nvPr/>
              </p:nvSpPr>
              <p:spPr bwMode="auto">
                <a:xfrm flipV="1">
                  <a:off x="936141" y="648246"/>
                  <a:ext cx="665469" cy="202358"/>
                </a:xfrm>
                <a:prstGeom prst="trapezoid">
                  <a:avLst>
                    <a:gd name="adj" fmla="val 25553"/>
                  </a:avLst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white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25" name="사다리꼴 24"/>
                <p:cNvSpPr/>
                <p:nvPr/>
              </p:nvSpPr>
              <p:spPr bwMode="auto">
                <a:xfrm flipV="1">
                  <a:off x="1012631" y="867330"/>
                  <a:ext cx="511316" cy="202358"/>
                </a:xfrm>
                <a:prstGeom prst="trapezoid">
                  <a:avLst>
                    <a:gd name="adj" fmla="val 28032"/>
                  </a:avLst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26" name="사다리꼴 25"/>
                <p:cNvSpPr/>
                <p:nvPr/>
              </p:nvSpPr>
              <p:spPr bwMode="auto">
                <a:xfrm flipV="1">
                  <a:off x="1099033" y="1085830"/>
                  <a:ext cx="339851" cy="202358"/>
                </a:xfrm>
                <a:prstGeom prst="trapezoid">
                  <a:avLst>
                    <a:gd name="adj" fmla="val 29652"/>
                  </a:avLst>
                </a:prstGeom>
                <a:solidFill>
                  <a:schemeClr val="bg1">
                    <a:lumMod val="7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</p:grpSp>
          <p:sp>
            <p:nvSpPr>
              <p:cNvPr id="21" name="직사각형 20"/>
              <p:cNvSpPr/>
              <p:nvPr/>
            </p:nvSpPr>
            <p:spPr>
              <a:xfrm>
                <a:off x="975969" y="341710"/>
                <a:ext cx="595794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복지보건</a:t>
                </a:r>
              </a:p>
            </p:txBody>
          </p:sp>
          <p:sp>
            <p:nvSpPr>
              <p:cNvPr id="22" name="직사각형 21"/>
              <p:cNvSpPr/>
              <p:nvPr/>
            </p:nvSpPr>
            <p:spPr>
              <a:xfrm>
                <a:off x="973615" y="734963"/>
                <a:ext cx="595794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도시개발</a:t>
                </a:r>
              </a:p>
            </p:txBody>
          </p:sp>
          <p:sp>
            <p:nvSpPr>
              <p:cNvPr id="23" name="직사각형 22"/>
              <p:cNvSpPr/>
              <p:nvPr/>
            </p:nvSpPr>
            <p:spPr>
              <a:xfrm>
                <a:off x="1003217" y="1122257"/>
                <a:ext cx="536587" cy="1580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284" b="1" spc="-24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교통항만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5229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I. ‘</a:t>
            </a:r>
            <a:r>
              <a:rPr lang="ko-KR" altLang="en-US" dirty="0" smtClean="0"/>
              <a:t>시정 운영</a:t>
            </a:r>
            <a:r>
              <a:rPr lang="en-US" altLang="ko-KR" dirty="0" smtClean="0"/>
              <a:t>’</a:t>
            </a:r>
            <a:r>
              <a:rPr lang="ko-KR" altLang="en-US" dirty="0" smtClean="0"/>
              <a:t> 전반 평가 요약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7160798" y="2488540"/>
            <a:ext cx="2472152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차수별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738664"/>
          </a:xfrm>
        </p:spPr>
        <p:txBody>
          <a:bodyPr/>
          <a:lstStyle/>
          <a:p>
            <a:r>
              <a:rPr lang="ko-KR" altLang="en-US" dirty="0" smtClean="0"/>
              <a:t>보완이 </a:t>
            </a:r>
            <a:r>
              <a:rPr lang="ko-KR" altLang="en-US" dirty="0"/>
              <a:t>필요한 시정 분야로는 </a:t>
            </a:r>
            <a:r>
              <a:rPr lang="ko-KR" altLang="en-US" dirty="0" smtClean="0"/>
              <a:t>전반적으로 ‘</a:t>
            </a:r>
            <a:r>
              <a:rPr lang="ko-KR" altLang="en-US" dirty="0"/>
              <a:t>경제 일자리 분야 </a:t>
            </a:r>
            <a:r>
              <a:rPr lang="en-US" altLang="ko-KR" dirty="0"/>
              <a:t>&gt; </a:t>
            </a:r>
            <a:r>
              <a:rPr lang="ko-KR" altLang="en-US" dirty="0"/>
              <a:t>도시개발 분야 </a:t>
            </a:r>
            <a:r>
              <a:rPr lang="en-US" altLang="ko-KR" dirty="0"/>
              <a:t>&gt; </a:t>
            </a:r>
            <a:r>
              <a:rPr lang="ko-KR" altLang="en-US" dirty="0" smtClean="0"/>
              <a:t>환경안전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교육문화 </a:t>
            </a:r>
            <a:r>
              <a:rPr lang="ko-KR" altLang="en-US" dirty="0"/>
              <a:t>분야’ </a:t>
            </a:r>
            <a:r>
              <a:rPr lang="ko-KR" altLang="en-US" dirty="0" smtClean="0"/>
              <a:t>순이며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특히</a:t>
            </a:r>
            <a:r>
              <a:rPr lang="en-US" altLang="ko-KR" dirty="0"/>
              <a:t>, ‘</a:t>
            </a:r>
            <a:r>
              <a:rPr lang="ko-KR" altLang="en-US" dirty="0"/>
              <a:t>경제 일자리 분야</a:t>
            </a:r>
            <a:r>
              <a:rPr lang="ko-KR" altLang="en-US" dirty="0" smtClean="0"/>
              <a:t>’ 는 </a:t>
            </a:r>
            <a:r>
              <a:rPr lang="en-US" altLang="ko-KR" dirty="0"/>
              <a:t>20~30</a:t>
            </a:r>
            <a:r>
              <a:rPr lang="ko-KR" altLang="en-US" dirty="0"/>
              <a:t>대 젊은 연령층과 학생 집단</a:t>
            </a:r>
            <a:r>
              <a:rPr lang="en-US" altLang="ko-KR" dirty="0"/>
              <a:t>, </a:t>
            </a:r>
            <a:r>
              <a:rPr lang="ko-KR" altLang="en-US" dirty="0"/>
              <a:t>중하위 소득수준인 집단에서 </a:t>
            </a:r>
            <a:r>
              <a:rPr lang="ko-KR" altLang="en-US" dirty="0" smtClean="0"/>
              <a:t>시정 보완 </a:t>
            </a:r>
            <a:r>
              <a:rPr lang="ko-KR" altLang="en-US" dirty="0"/>
              <a:t>분야로 많이 </a:t>
            </a:r>
            <a:r>
              <a:rPr lang="ko-KR" altLang="en-US" dirty="0" smtClean="0"/>
              <a:t>언급되고 </a:t>
            </a:r>
            <a:r>
              <a:rPr lang="ko-KR" altLang="en-US" dirty="0"/>
              <a:t>있는 만큼</a:t>
            </a:r>
            <a:r>
              <a:rPr lang="en-US" altLang="ko-KR" dirty="0"/>
              <a:t>, </a:t>
            </a:r>
            <a:r>
              <a:rPr lang="ko-KR" altLang="en-US" dirty="0"/>
              <a:t>이들 집단 대상 맞춤 </a:t>
            </a:r>
            <a:r>
              <a:rPr lang="ko-KR" altLang="en-US" dirty="0" smtClean="0"/>
              <a:t>시정 보완 정책이 필요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부제목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5. </a:t>
            </a:r>
            <a:r>
              <a:rPr lang="ko-KR" altLang="en-US" dirty="0" smtClean="0"/>
              <a:t>시정 운영 보완 </a:t>
            </a:r>
            <a:r>
              <a:rPr lang="ko-KR" altLang="en-US" dirty="0"/>
              <a:t>필요 분야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FB8F3E6B-EC67-49B2-AF53-B8B5651F35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0314743"/>
              </p:ext>
            </p:extLst>
          </p:nvPr>
        </p:nvGraphicFramePr>
        <p:xfrm>
          <a:off x="990655" y="5566316"/>
          <a:ext cx="8915340" cy="5174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3620">
                  <a:extLst>
                    <a:ext uri="{9D8B030D-6E8A-4147-A177-3AD203B41FA5}">
                      <a16:colId xmlns:a16="http://schemas.microsoft.com/office/drawing/2014/main" val="70181511"/>
                    </a:ext>
                  </a:extLst>
                </a:gridCol>
                <a:gridCol w="1273620">
                  <a:extLst>
                    <a:ext uri="{9D8B030D-6E8A-4147-A177-3AD203B41FA5}">
                      <a16:colId xmlns:a16="http://schemas.microsoft.com/office/drawing/2014/main" val="3858658497"/>
                    </a:ext>
                  </a:extLst>
                </a:gridCol>
                <a:gridCol w="1273620">
                  <a:extLst>
                    <a:ext uri="{9D8B030D-6E8A-4147-A177-3AD203B41FA5}">
                      <a16:colId xmlns:a16="http://schemas.microsoft.com/office/drawing/2014/main" val="1784477489"/>
                    </a:ext>
                  </a:extLst>
                </a:gridCol>
                <a:gridCol w="1273620">
                  <a:extLst>
                    <a:ext uri="{9D8B030D-6E8A-4147-A177-3AD203B41FA5}">
                      <a16:colId xmlns:a16="http://schemas.microsoft.com/office/drawing/2014/main" val="3994740487"/>
                    </a:ext>
                  </a:extLst>
                </a:gridCol>
                <a:gridCol w="1273620">
                  <a:extLst>
                    <a:ext uri="{9D8B030D-6E8A-4147-A177-3AD203B41FA5}">
                      <a16:colId xmlns:a16="http://schemas.microsoft.com/office/drawing/2014/main" val="971938822"/>
                    </a:ext>
                  </a:extLst>
                </a:gridCol>
                <a:gridCol w="1273620">
                  <a:extLst>
                    <a:ext uri="{9D8B030D-6E8A-4147-A177-3AD203B41FA5}">
                      <a16:colId xmlns:a16="http://schemas.microsoft.com/office/drawing/2014/main" val="1389047146"/>
                    </a:ext>
                  </a:extLst>
                </a:gridCol>
                <a:gridCol w="1273620">
                  <a:extLst>
                    <a:ext uri="{9D8B030D-6E8A-4147-A177-3AD203B41FA5}">
                      <a16:colId xmlns:a16="http://schemas.microsoft.com/office/drawing/2014/main" val="907826778"/>
                    </a:ext>
                  </a:extLst>
                </a:gridCol>
              </a:tblGrid>
              <a:tr h="5174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2019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3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2019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7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2019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12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4</a:t>
                      </a:r>
                      <a: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9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11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855600"/>
                  </a:ext>
                </a:extLst>
              </a:tr>
            </a:tbl>
          </a:graphicData>
        </a:graphic>
      </p:graphicFrame>
      <p:sp>
        <p:nvSpPr>
          <p:cNvPr id="8" name="오른쪽 화살표 7"/>
          <p:cNvSpPr/>
          <p:nvPr/>
        </p:nvSpPr>
        <p:spPr>
          <a:xfrm>
            <a:off x="132155" y="3289493"/>
            <a:ext cx="857872" cy="499945"/>
          </a:xfrm>
          <a:prstGeom prst="rightArrow">
            <a:avLst>
              <a:gd name="adj1" fmla="val 62192"/>
              <a:gd name="adj2" fmla="val 6062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1284" b="1" dirty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1284" b="1" dirty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순위</a:t>
            </a:r>
          </a:p>
        </p:txBody>
      </p:sp>
      <p:sp>
        <p:nvSpPr>
          <p:cNvPr id="10" name="오른쪽 화살표 9"/>
          <p:cNvSpPr/>
          <p:nvPr/>
        </p:nvSpPr>
        <p:spPr>
          <a:xfrm>
            <a:off x="132155" y="3984745"/>
            <a:ext cx="857872" cy="499945"/>
          </a:xfrm>
          <a:prstGeom prst="rightArrow">
            <a:avLst>
              <a:gd name="adj1" fmla="val 62192"/>
              <a:gd name="adj2" fmla="val 6062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1284" b="1" dirty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</a:t>
            </a:r>
            <a:r>
              <a:rPr lang="ko-KR" altLang="en-US" sz="1284" b="1" dirty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순위</a:t>
            </a:r>
          </a:p>
        </p:txBody>
      </p:sp>
      <p:sp>
        <p:nvSpPr>
          <p:cNvPr id="11" name="오른쪽 화살표 10"/>
          <p:cNvSpPr/>
          <p:nvPr/>
        </p:nvSpPr>
        <p:spPr>
          <a:xfrm>
            <a:off x="132155" y="4678415"/>
            <a:ext cx="857872" cy="499945"/>
          </a:xfrm>
          <a:prstGeom prst="rightArrow">
            <a:avLst>
              <a:gd name="adj1" fmla="val 62192"/>
              <a:gd name="adj2" fmla="val 6062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1284" b="1" dirty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</a:t>
            </a:r>
            <a:r>
              <a:rPr lang="ko-KR" altLang="en-US" sz="1284" b="1" dirty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순위</a:t>
            </a:r>
          </a:p>
        </p:txBody>
      </p:sp>
      <p:grpSp>
        <p:nvGrpSpPr>
          <p:cNvPr id="12" name="그룹 11"/>
          <p:cNvGrpSpPr/>
          <p:nvPr/>
        </p:nvGrpSpPr>
        <p:grpSpPr>
          <a:xfrm>
            <a:off x="1057922" y="3212976"/>
            <a:ext cx="8717052" cy="2046119"/>
            <a:chOff x="576769" y="352033"/>
            <a:chExt cx="5327924" cy="1115528"/>
          </a:xfrm>
        </p:grpSpPr>
        <p:grpSp>
          <p:nvGrpSpPr>
            <p:cNvPr id="13" name="그룹 12"/>
            <p:cNvGrpSpPr/>
            <p:nvPr/>
          </p:nvGrpSpPr>
          <p:grpSpPr>
            <a:xfrm>
              <a:off x="576769" y="352033"/>
              <a:ext cx="684076" cy="1115528"/>
              <a:chOff x="900137" y="288206"/>
              <a:chExt cx="737478" cy="1115528"/>
            </a:xfrm>
          </p:grpSpPr>
          <p:grpSp>
            <p:nvGrpSpPr>
              <p:cNvPr id="62" name="그룹 61"/>
              <p:cNvGrpSpPr/>
              <p:nvPr/>
            </p:nvGrpSpPr>
            <p:grpSpPr>
              <a:xfrm>
                <a:off x="900137" y="288206"/>
                <a:ext cx="737478" cy="1115528"/>
                <a:chOff x="936141" y="648246"/>
                <a:chExt cx="665469" cy="639942"/>
              </a:xfrm>
            </p:grpSpPr>
            <p:sp>
              <p:nvSpPr>
                <p:cNvPr id="66" name="사다리꼴 65"/>
                <p:cNvSpPr/>
                <p:nvPr/>
              </p:nvSpPr>
              <p:spPr bwMode="auto">
                <a:xfrm flipV="1">
                  <a:off x="936141" y="648246"/>
                  <a:ext cx="665469" cy="202358"/>
                </a:xfrm>
                <a:prstGeom prst="trapezoid">
                  <a:avLst>
                    <a:gd name="adj" fmla="val 25553"/>
                  </a:avLst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white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67" name="사다리꼴 66"/>
                <p:cNvSpPr/>
                <p:nvPr/>
              </p:nvSpPr>
              <p:spPr bwMode="auto">
                <a:xfrm flipV="1">
                  <a:off x="1012631" y="867330"/>
                  <a:ext cx="511316" cy="202358"/>
                </a:xfrm>
                <a:prstGeom prst="trapezoid">
                  <a:avLst>
                    <a:gd name="adj" fmla="val 28032"/>
                  </a:avLst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68" name="사다리꼴 67"/>
                <p:cNvSpPr/>
                <p:nvPr/>
              </p:nvSpPr>
              <p:spPr bwMode="auto">
                <a:xfrm flipV="1">
                  <a:off x="1099033" y="1085830"/>
                  <a:ext cx="339851" cy="202358"/>
                </a:xfrm>
                <a:prstGeom prst="trapezoid">
                  <a:avLst>
                    <a:gd name="adj" fmla="val 29652"/>
                  </a:avLst>
                </a:prstGeom>
                <a:solidFill>
                  <a:schemeClr val="bg1">
                    <a:lumMod val="7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</p:grpSp>
          <p:sp>
            <p:nvSpPr>
              <p:cNvPr id="63" name="직사각형 62"/>
              <p:cNvSpPr/>
              <p:nvPr/>
            </p:nvSpPr>
            <p:spPr>
              <a:xfrm>
                <a:off x="976257" y="341710"/>
                <a:ext cx="595219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환경건강</a:t>
                </a:r>
              </a:p>
            </p:txBody>
          </p:sp>
          <p:sp>
            <p:nvSpPr>
              <p:cNvPr id="64" name="직사각형 63"/>
              <p:cNvSpPr/>
              <p:nvPr/>
            </p:nvSpPr>
            <p:spPr>
              <a:xfrm>
                <a:off x="973903" y="734963"/>
                <a:ext cx="595219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복지보건</a:t>
                </a:r>
              </a:p>
            </p:txBody>
          </p:sp>
          <p:sp>
            <p:nvSpPr>
              <p:cNvPr id="65" name="직사각형 64"/>
              <p:cNvSpPr/>
              <p:nvPr/>
            </p:nvSpPr>
            <p:spPr>
              <a:xfrm>
                <a:off x="1003477" y="1122257"/>
                <a:ext cx="536069" cy="1580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284" b="1" spc="-24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산업경제</a:t>
                </a:r>
              </a:p>
            </p:txBody>
          </p:sp>
        </p:grpSp>
        <p:grpSp>
          <p:nvGrpSpPr>
            <p:cNvPr id="14" name="그룹 13"/>
            <p:cNvGrpSpPr/>
            <p:nvPr/>
          </p:nvGrpSpPr>
          <p:grpSpPr>
            <a:xfrm>
              <a:off x="1354321" y="352033"/>
              <a:ext cx="684076" cy="1115528"/>
              <a:chOff x="900137" y="288206"/>
              <a:chExt cx="737478" cy="1115528"/>
            </a:xfrm>
          </p:grpSpPr>
          <p:grpSp>
            <p:nvGrpSpPr>
              <p:cNvPr id="55" name="그룹 54"/>
              <p:cNvGrpSpPr/>
              <p:nvPr/>
            </p:nvGrpSpPr>
            <p:grpSpPr>
              <a:xfrm>
                <a:off x="900137" y="288206"/>
                <a:ext cx="737478" cy="1115528"/>
                <a:chOff x="936141" y="648246"/>
                <a:chExt cx="665469" cy="639942"/>
              </a:xfrm>
            </p:grpSpPr>
            <p:sp>
              <p:nvSpPr>
                <p:cNvPr id="59" name="사다리꼴 58"/>
                <p:cNvSpPr/>
                <p:nvPr/>
              </p:nvSpPr>
              <p:spPr bwMode="auto">
                <a:xfrm flipV="1">
                  <a:off x="936141" y="648246"/>
                  <a:ext cx="665469" cy="202358"/>
                </a:xfrm>
                <a:prstGeom prst="trapezoid">
                  <a:avLst>
                    <a:gd name="adj" fmla="val 25553"/>
                  </a:avLst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white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60" name="사다리꼴 59"/>
                <p:cNvSpPr/>
                <p:nvPr/>
              </p:nvSpPr>
              <p:spPr bwMode="auto">
                <a:xfrm flipV="1">
                  <a:off x="1012631" y="867330"/>
                  <a:ext cx="511316" cy="202358"/>
                </a:xfrm>
                <a:prstGeom prst="trapezoid">
                  <a:avLst>
                    <a:gd name="adj" fmla="val 28032"/>
                  </a:avLst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61" name="사다리꼴 60"/>
                <p:cNvSpPr/>
                <p:nvPr/>
              </p:nvSpPr>
              <p:spPr bwMode="auto">
                <a:xfrm flipV="1">
                  <a:off x="1099033" y="1085830"/>
                  <a:ext cx="339851" cy="202358"/>
                </a:xfrm>
                <a:prstGeom prst="trapezoid">
                  <a:avLst>
                    <a:gd name="adj" fmla="val 29652"/>
                  </a:avLst>
                </a:prstGeom>
                <a:solidFill>
                  <a:schemeClr val="bg1">
                    <a:lumMod val="7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</p:grpSp>
          <p:sp>
            <p:nvSpPr>
              <p:cNvPr id="56" name="직사각형 55"/>
              <p:cNvSpPr/>
              <p:nvPr/>
            </p:nvSpPr>
            <p:spPr>
              <a:xfrm>
                <a:off x="917066" y="341710"/>
                <a:ext cx="713604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노동일자리</a:t>
                </a:r>
              </a:p>
            </p:txBody>
          </p:sp>
          <p:sp>
            <p:nvSpPr>
              <p:cNvPr id="57" name="직사각형 56"/>
              <p:cNvSpPr/>
              <p:nvPr/>
            </p:nvSpPr>
            <p:spPr>
              <a:xfrm>
                <a:off x="973902" y="734963"/>
                <a:ext cx="595219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환경건강</a:t>
                </a:r>
              </a:p>
            </p:txBody>
          </p:sp>
          <p:sp>
            <p:nvSpPr>
              <p:cNvPr id="58" name="직사각형 57"/>
              <p:cNvSpPr/>
              <p:nvPr/>
            </p:nvSpPr>
            <p:spPr>
              <a:xfrm>
                <a:off x="1003476" y="1122257"/>
                <a:ext cx="536069" cy="1580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284" b="1" spc="-24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복지보건</a:t>
                </a:r>
              </a:p>
            </p:txBody>
          </p:sp>
        </p:grpSp>
        <p:grpSp>
          <p:nvGrpSpPr>
            <p:cNvPr id="15" name="그룹 14"/>
            <p:cNvGrpSpPr/>
            <p:nvPr/>
          </p:nvGrpSpPr>
          <p:grpSpPr>
            <a:xfrm>
              <a:off x="2131874" y="352033"/>
              <a:ext cx="684076" cy="1115528"/>
              <a:chOff x="900137" y="288206"/>
              <a:chExt cx="737478" cy="1115528"/>
            </a:xfrm>
          </p:grpSpPr>
          <p:grpSp>
            <p:nvGrpSpPr>
              <p:cNvPr id="48" name="그룹 47"/>
              <p:cNvGrpSpPr/>
              <p:nvPr/>
            </p:nvGrpSpPr>
            <p:grpSpPr>
              <a:xfrm>
                <a:off x="900137" y="288206"/>
                <a:ext cx="737478" cy="1115528"/>
                <a:chOff x="936141" y="648246"/>
                <a:chExt cx="665469" cy="639942"/>
              </a:xfrm>
            </p:grpSpPr>
            <p:sp>
              <p:nvSpPr>
                <p:cNvPr id="52" name="사다리꼴 51"/>
                <p:cNvSpPr/>
                <p:nvPr/>
              </p:nvSpPr>
              <p:spPr bwMode="auto">
                <a:xfrm flipV="1">
                  <a:off x="936141" y="648246"/>
                  <a:ext cx="665469" cy="202358"/>
                </a:xfrm>
                <a:prstGeom prst="trapezoid">
                  <a:avLst>
                    <a:gd name="adj" fmla="val 25553"/>
                  </a:avLst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white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53" name="사다리꼴 52"/>
                <p:cNvSpPr/>
                <p:nvPr/>
              </p:nvSpPr>
              <p:spPr bwMode="auto">
                <a:xfrm flipV="1">
                  <a:off x="1012631" y="867330"/>
                  <a:ext cx="511316" cy="202358"/>
                </a:xfrm>
                <a:prstGeom prst="trapezoid">
                  <a:avLst>
                    <a:gd name="adj" fmla="val 28032"/>
                  </a:avLst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54" name="사다리꼴 53"/>
                <p:cNvSpPr/>
                <p:nvPr/>
              </p:nvSpPr>
              <p:spPr bwMode="auto">
                <a:xfrm flipV="1">
                  <a:off x="1099033" y="1085830"/>
                  <a:ext cx="339851" cy="202358"/>
                </a:xfrm>
                <a:prstGeom prst="trapezoid">
                  <a:avLst>
                    <a:gd name="adj" fmla="val 29652"/>
                  </a:avLst>
                </a:prstGeom>
                <a:solidFill>
                  <a:schemeClr val="bg1">
                    <a:lumMod val="7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</p:grpSp>
          <p:sp>
            <p:nvSpPr>
              <p:cNvPr id="49" name="직사각형 48"/>
              <p:cNvSpPr/>
              <p:nvPr/>
            </p:nvSpPr>
            <p:spPr>
              <a:xfrm>
                <a:off x="917066" y="341710"/>
                <a:ext cx="713604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노동일자리</a:t>
                </a:r>
              </a:p>
            </p:txBody>
          </p:sp>
          <p:sp>
            <p:nvSpPr>
              <p:cNvPr id="50" name="직사각형 49"/>
              <p:cNvSpPr/>
              <p:nvPr/>
            </p:nvSpPr>
            <p:spPr>
              <a:xfrm>
                <a:off x="973902" y="734963"/>
                <a:ext cx="595219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환경건강</a:t>
                </a:r>
              </a:p>
            </p:txBody>
          </p:sp>
          <p:sp>
            <p:nvSpPr>
              <p:cNvPr id="51" name="직사각형 50"/>
              <p:cNvSpPr/>
              <p:nvPr/>
            </p:nvSpPr>
            <p:spPr>
              <a:xfrm>
                <a:off x="1003476" y="1122257"/>
                <a:ext cx="536069" cy="1580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284" b="1" spc="-24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복지보건</a:t>
                </a:r>
              </a:p>
            </p:txBody>
          </p:sp>
        </p:grpSp>
        <p:grpSp>
          <p:nvGrpSpPr>
            <p:cNvPr id="16" name="그룹 15"/>
            <p:cNvGrpSpPr/>
            <p:nvPr/>
          </p:nvGrpSpPr>
          <p:grpSpPr>
            <a:xfrm>
              <a:off x="2909427" y="352033"/>
              <a:ext cx="684076" cy="1115528"/>
              <a:chOff x="900137" y="288206"/>
              <a:chExt cx="737478" cy="1115528"/>
            </a:xfrm>
          </p:grpSpPr>
          <p:grpSp>
            <p:nvGrpSpPr>
              <p:cNvPr id="41" name="그룹 40"/>
              <p:cNvGrpSpPr/>
              <p:nvPr/>
            </p:nvGrpSpPr>
            <p:grpSpPr>
              <a:xfrm>
                <a:off x="900137" y="288206"/>
                <a:ext cx="737478" cy="1115528"/>
                <a:chOff x="936141" y="648246"/>
                <a:chExt cx="665469" cy="639942"/>
              </a:xfrm>
            </p:grpSpPr>
            <p:sp>
              <p:nvSpPr>
                <p:cNvPr id="45" name="사다리꼴 44"/>
                <p:cNvSpPr/>
                <p:nvPr/>
              </p:nvSpPr>
              <p:spPr bwMode="auto">
                <a:xfrm flipV="1">
                  <a:off x="936141" y="648246"/>
                  <a:ext cx="665469" cy="202358"/>
                </a:xfrm>
                <a:prstGeom prst="trapezoid">
                  <a:avLst>
                    <a:gd name="adj" fmla="val 25553"/>
                  </a:avLst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white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46" name="사다리꼴 45"/>
                <p:cNvSpPr/>
                <p:nvPr/>
              </p:nvSpPr>
              <p:spPr bwMode="auto">
                <a:xfrm flipV="1">
                  <a:off x="1012631" y="867330"/>
                  <a:ext cx="511316" cy="202358"/>
                </a:xfrm>
                <a:prstGeom prst="trapezoid">
                  <a:avLst>
                    <a:gd name="adj" fmla="val 28032"/>
                  </a:avLst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47" name="사다리꼴 46"/>
                <p:cNvSpPr/>
                <p:nvPr/>
              </p:nvSpPr>
              <p:spPr bwMode="auto">
                <a:xfrm flipV="1">
                  <a:off x="1099033" y="1085830"/>
                  <a:ext cx="339851" cy="202358"/>
                </a:xfrm>
                <a:prstGeom prst="trapezoid">
                  <a:avLst>
                    <a:gd name="adj" fmla="val 29652"/>
                  </a:avLst>
                </a:prstGeom>
                <a:solidFill>
                  <a:schemeClr val="bg1">
                    <a:lumMod val="7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</p:grpSp>
          <p:sp>
            <p:nvSpPr>
              <p:cNvPr id="42" name="직사각형 41"/>
              <p:cNvSpPr/>
              <p:nvPr/>
            </p:nvSpPr>
            <p:spPr>
              <a:xfrm>
                <a:off x="917065" y="341710"/>
                <a:ext cx="713604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경제일자리</a:t>
                </a:r>
              </a:p>
            </p:txBody>
          </p:sp>
          <p:sp>
            <p:nvSpPr>
              <p:cNvPr id="43" name="직사각형 42"/>
              <p:cNvSpPr/>
              <p:nvPr/>
            </p:nvSpPr>
            <p:spPr>
              <a:xfrm>
                <a:off x="973901" y="734963"/>
                <a:ext cx="595219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도시개발</a:t>
                </a:r>
              </a:p>
            </p:txBody>
          </p:sp>
          <p:sp>
            <p:nvSpPr>
              <p:cNvPr id="44" name="직사각형 43"/>
              <p:cNvSpPr/>
              <p:nvPr/>
            </p:nvSpPr>
            <p:spPr>
              <a:xfrm>
                <a:off x="1003475" y="1122257"/>
                <a:ext cx="536069" cy="1580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284" b="1" spc="-24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교육문화</a:t>
                </a:r>
              </a:p>
            </p:txBody>
          </p:sp>
        </p:grpSp>
        <p:grpSp>
          <p:nvGrpSpPr>
            <p:cNvPr id="17" name="그룹 16"/>
            <p:cNvGrpSpPr/>
            <p:nvPr/>
          </p:nvGrpSpPr>
          <p:grpSpPr>
            <a:xfrm>
              <a:off x="3686980" y="352033"/>
              <a:ext cx="684076" cy="1115528"/>
              <a:chOff x="900137" y="288206"/>
              <a:chExt cx="737478" cy="1115528"/>
            </a:xfrm>
          </p:grpSpPr>
          <p:grpSp>
            <p:nvGrpSpPr>
              <p:cNvPr id="34" name="그룹 33"/>
              <p:cNvGrpSpPr/>
              <p:nvPr/>
            </p:nvGrpSpPr>
            <p:grpSpPr>
              <a:xfrm>
                <a:off x="900137" y="288206"/>
                <a:ext cx="737478" cy="1115528"/>
                <a:chOff x="936141" y="648246"/>
                <a:chExt cx="665469" cy="639942"/>
              </a:xfrm>
            </p:grpSpPr>
            <p:sp>
              <p:nvSpPr>
                <p:cNvPr id="38" name="사다리꼴 37"/>
                <p:cNvSpPr/>
                <p:nvPr/>
              </p:nvSpPr>
              <p:spPr bwMode="auto">
                <a:xfrm flipV="1">
                  <a:off x="936141" y="648246"/>
                  <a:ext cx="665469" cy="202358"/>
                </a:xfrm>
                <a:prstGeom prst="trapezoid">
                  <a:avLst>
                    <a:gd name="adj" fmla="val 25553"/>
                  </a:avLst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white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39" name="사다리꼴 38"/>
                <p:cNvSpPr/>
                <p:nvPr/>
              </p:nvSpPr>
              <p:spPr bwMode="auto">
                <a:xfrm flipV="1">
                  <a:off x="1012631" y="867330"/>
                  <a:ext cx="511316" cy="202358"/>
                </a:xfrm>
                <a:prstGeom prst="trapezoid">
                  <a:avLst>
                    <a:gd name="adj" fmla="val 28032"/>
                  </a:avLst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40" name="사다리꼴 39"/>
                <p:cNvSpPr/>
                <p:nvPr/>
              </p:nvSpPr>
              <p:spPr bwMode="auto">
                <a:xfrm flipV="1">
                  <a:off x="1099033" y="1085830"/>
                  <a:ext cx="339851" cy="202358"/>
                </a:xfrm>
                <a:prstGeom prst="trapezoid">
                  <a:avLst>
                    <a:gd name="adj" fmla="val 29652"/>
                  </a:avLst>
                </a:prstGeom>
                <a:solidFill>
                  <a:schemeClr val="bg1">
                    <a:lumMod val="7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</p:grpSp>
          <p:sp>
            <p:nvSpPr>
              <p:cNvPr id="35" name="직사각형 34"/>
              <p:cNvSpPr/>
              <p:nvPr/>
            </p:nvSpPr>
            <p:spPr>
              <a:xfrm>
                <a:off x="917065" y="341710"/>
                <a:ext cx="713604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경제일자리</a:t>
                </a:r>
              </a:p>
            </p:txBody>
          </p:sp>
          <p:sp>
            <p:nvSpPr>
              <p:cNvPr id="36" name="직사각형 35"/>
              <p:cNvSpPr/>
              <p:nvPr/>
            </p:nvSpPr>
            <p:spPr>
              <a:xfrm>
                <a:off x="973901" y="734963"/>
                <a:ext cx="595219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도시개발</a:t>
                </a:r>
              </a:p>
            </p:txBody>
          </p:sp>
          <p:sp>
            <p:nvSpPr>
              <p:cNvPr id="37" name="직사각형 36"/>
              <p:cNvSpPr/>
              <p:nvPr/>
            </p:nvSpPr>
            <p:spPr>
              <a:xfrm>
                <a:off x="1003475" y="1122257"/>
                <a:ext cx="536069" cy="1580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284" b="1" spc="-24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환경안전</a:t>
                </a:r>
              </a:p>
            </p:txBody>
          </p:sp>
        </p:grpSp>
        <p:grpSp>
          <p:nvGrpSpPr>
            <p:cNvPr id="18" name="그룹 17"/>
            <p:cNvGrpSpPr/>
            <p:nvPr/>
          </p:nvGrpSpPr>
          <p:grpSpPr>
            <a:xfrm>
              <a:off x="4464531" y="352033"/>
              <a:ext cx="684076" cy="1115528"/>
              <a:chOff x="900137" y="288206"/>
              <a:chExt cx="737478" cy="1115528"/>
            </a:xfrm>
          </p:grpSpPr>
          <p:grpSp>
            <p:nvGrpSpPr>
              <p:cNvPr id="27" name="그룹 26"/>
              <p:cNvGrpSpPr/>
              <p:nvPr/>
            </p:nvGrpSpPr>
            <p:grpSpPr>
              <a:xfrm>
                <a:off x="900137" y="288206"/>
                <a:ext cx="737478" cy="1115528"/>
                <a:chOff x="936141" y="648246"/>
                <a:chExt cx="665469" cy="639942"/>
              </a:xfrm>
            </p:grpSpPr>
            <p:sp>
              <p:nvSpPr>
                <p:cNvPr id="31" name="사다리꼴 30"/>
                <p:cNvSpPr/>
                <p:nvPr/>
              </p:nvSpPr>
              <p:spPr bwMode="auto">
                <a:xfrm flipV="1">
                  <a:off x="936141" y="648246"/>
                  <a:ext cx="665469" cy="202358"/>
                </a:xfrm>
                <a:prstGeom prst="trapezoid">
                  <a:avLst>
                    <a:gd name="adj" fmla="val 25553"/>
                  </a:avLst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white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32" name="사다리꼴 31"/>
                <p:cNvSpPr/>
                <p:nvPr/>
              </p:nvSpPr>
              <p:spPr bwMode="auto">
                <a:xfrm flipV="1">
                  <a:off x="1012631" y="867330"/>
                  <a:ext cx="511316" cy="202358"/>
                </a:xfrm>
                <a:prstGeom prst="trapezoid">
                  <a:avLst>
                    <a:gd name="adj" fmla="val 28032"/>
                  </a:avLst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33" name="사다리꼴 32"/>
                <p:cNvSpPr/>
                <p:nvPr/>
              </p:nvSpPr>
              <p:spPr bwMode="auto">
                <a:xfrm flipV="1">
                  <a:off x="1099033" y="1085830"/>
                  <a:ext cx="339851" cy="202358"/>
                </a:xfrm>
                <a:prstGeom prst="trapezoid">
                  <a:avLst>
                    <a:gd name="adj" fmla="val 29652"/>
                  </a:avLst>
                </a:prstGeom>
                <a:solidFill>
                  <a:schemeClr val="bg1">
                    <a:lumMod val="7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</p:grpSp>
          <p:sp>
            <p:nvSpPr>
              <p:cNvPr id="28" name="직사각형 27"/>
              <p:cNvSpPr/>
              <p:nvPr/>
            </p:nvSpPr>
            <p:spPr>
              <a:xfrm>
                <a:off x="917065" y="341710"/>
                <a:ext cx="713604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경제일자리</a:t>
                </a:r>
              </a:p>
            </p:txBody>
          </p:sp>
          <p:sp>
            <p:nvSpPr>
              <p:cNvPr id="29" name="직사각형 28"/>
              <p:cNvSpPr/>
              <p:nvPr/>
            </p:nvSpPr>
            <p:spPr>
              <a:xfrm>
                <a:off x="973901" y="734963"/>
                <a:ext cx="595219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도시개발</a:t>
                </a:r>
              </a:p>
            </p:txBody>
          </p:sp>
          <p:sp>
            <p:nvSpPr>
              <p:cNvPr id="30" name="직사각형 29"/>
              <p:cNvSpPr/>
              <p:nvPr/>
            </p:nvSpPr>
            <p:spPr>
              <a:xfrm>
                <a:off x="1003475" y="1122257"/>
                <a:ext cx="536069" cy="1580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284" b="1" spc="-24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환경안전</a:t>
                </a:r>
              </a:p>
            </p:txBody>
          </p:sp>
        </p:grpSp>
        <p:grpSp>
          <p:nvGrpSpPr>
            <p:cNvPr id="19" name="그룹 18"/>
            <p:cNvGrpSpPr/>
            <p:nvPr/>
          </p:nvGrpSpPr>
          <p:grpSpPr>
            <a:xfrm>
              <a:off x="5220617" y="352033"/>
              <a:ext cx="684076" cy="1115528"/>
              <a:chOff x="900137" y="288206"/>
              <a:chExt cx="737478" cy="1115528"/>
            </a:xfrm>
          </p:grpSpPr>
          <p:grpSp>
            <p:nvGrpSpPr>
              <p:cNvPr id="20" name="그룹 19"/>
              <p:cNvGrpSpPr/>
              <p:nvPr/>
            </p:nvGrpSpPr>
            <p:grpSpPr>
              <a:xfrm>
                <a:off x="900137" y="288206"/>
                <a:ext cx="737478" cy="1115528"/>
                <a:chOff x="936141" y="648246"/>
                <a:chExt cx="665469" cy="639942"/>
              </a:xfrm>
            </p:grpSpPr>
            <p:sp>
              <p:nvSpPr>
                <p:cNvPr id="24" name="사다리꼴 23"/>
                <p:cNvSpPr/>
                <p:nvPr/>
              </p:nvSpPr>
              <p:spPr bwMode="auto">
                <a:xfrm flipV="1">
                  <a:off x="936141" y="648246"/>
                  <a:ext cx="665469" cy="202358"/>
                </a:xfrm>
                <a:prstGeom prst="trapezoid">
                  <a:avLst>
                    <a:gd name="adj" fmla="val 25553"/>
                  </a:avLst>
                </a:prstGeom>
                <a:solidFill>
                  <a:schemeClr val="tx1">
                    <a:lumMod val="65000"/>
                    <a:lumOff val="3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white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25" name="사다리꼴 24"/>
                <p:cNvSpPr/>
                <p:nvPr/>
              </p:nvSpPr>
              <p:spPr bwMode="auto">
                <a:xfrm flipV="1">
                  <a:off x="1012631" y="867330"/>
                  <a:ext cx="511316" cy="202358"/>
                </a:xfrm>
                <a:prstGeom prst="trapezoid">
                  <a:avLst>
                    <a:gd name="adj" fmla="val 28032"/>
                  </a:avLst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  <p:sp>
              <p:nvSpPr>
                <p:cNvPr id="26" name="사다리꼴 25"/>
                <p:cNvSpPr/>
                <p:nvPr/>
              </p:nvSpPr>
              <p:spPr bwMode="auto">
                <a:xfrm flipV="1">
                  <a:off x="1099033" y="1085830"/>
                  <a:ext cx="339851" cy="202358"/>
                </a:xfrm>
                <a:prstGeom prst="trapezoid">
                  <a:avLst>
                    <a:gd name="adj" fmla="val 29652"/>
                  </a:avLst>
                </a:prstGeom>
                <a:solidFill>
                  <a:schemeClr val="bg1">
                    <a:lumMod val="75000"/>
                  </a:schemeClr>
                </a:solidFill>
                <a:ln w="9525">
                  <a:noFill/>
                  <a:prstDash val="dash"/>
                  <a:round/>
                  <a:headEnd type="triangle" w="med" len="med"/>
                  <a:tailEnd type="triangle" w="med" len="med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  <a:ex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528316" fontAlgn="base" latinLnBrk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ko-KR" altLang="en-US" sz="693" kern="0" dirty="0">
                    <a:solidFill>
                      <a:prstClr val="black"/>
                    </a:solidFill>
                    <a:latin typeface="Calibri"/>
                    <a:ea typeface="굴림" pitchFamily="50" charset="-127"/>
                    <a:cs typeface="Arial"/>
                  </a:endParaRPr>
                </a:p>
              </p:txBody>
            </p:sp>
          </p:grpSp>
          <p:sp>
            <p:nvSpPr>
              <p:cNvPr id="21" name="직사각형 20"/>
              <p:cNvSpPr/>
              <p:nvPr/>
            </p:nvSpPr>
            <p:spPr>
              <a:xfrm>
                <a:off x="917065" y="341710"/>
                <a:ext cx="713604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경제일자리</a:t>
                </a:r>
              </a:p>
            </p:txBody>
          </p:sp>
          <p:sp>
            <p:nvSpPr>
              <p:cNvPr id="22" name="직사각형 21"/>
              <p:cNvSpPr/>
              <p:nvPr/>
            </p:nvSpPr>
            <p:spPr>
              <a:xfrm>
                <a:off x="973901" y="734963"/>
                <a:ext cx="595219" cy="1734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467" b="1" spc="-24" dirty="0">
                    <a:solidFill>
                      <a:prstClr val="white"/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도시개발</a:t>
                </a:r>
              </a:p>
            </p:txBody>
          </p:sp>
          <p:sp>
            <p:nvSpPr>
              <p:cNvPr id="23" name="직사각형 22"/>
              <p:cNvSpPr/>
              <p:nvPr/>
            </p:nvSpPr>
            <p:spPr>
              <a:xfrm>
                <a:off x="1003475" y="1122257"/>
                <a:ext cx="536069" cy="1580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528316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kumimoji="1" lang="ko-KR" altLang="en-US" sz="1284" b="1" spc="-24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함초롬돋움" panose="020B0604000101010101" pitchFamily="50" charset="-127"/>
                    <a:ea typeface="함초롬돋움" panose="020B0604000101010101" pitchFamily="50" charset="-127"/>
                    <a:cs typeface="함초롬돋움" panose="020B0604000101010101" pitchFamily="50" charset="-127"/>
                  </a:rPr>
                  <a:t>환경안전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3422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I. ‘</a:t>
            </a:r>
            <a:r>
              <a:rPr lang="ko-KR" altLang="en-US" dirty="0" smtClean="0"/>
              <a:t>시정 운영</a:t>
            </a:r>
            <a:r>
              <a:rPr lang="en-US" altLang="ko-KR" dirty="0" smtClean="0"/>
              <a:t>’</a:t>
            </a:r>
            <a:r>
              <a:rPr lang="ko-KR" altLang="en-US" dirty="0" smtClean="0"/>
              <a:t> 전반 평가 요약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7160798" y="2488540"/>
            <a:ext cx="2472152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차수별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1031051"/>
          </a:xfrm>
        </p:spPr>
        <p:txBody>
          <a:bodyPr/>
          <a:lstStyle/>
          <a:p>
            <a:r>
              <a:rPr lang="ko-KR" altLang="en-US" dirty="0" smtClean="0"/>
              <a:t>향후</a:t>
            </a:r>
            <a:r>
              <a:rPr lang="en-US" altLang="ko-KR" dirty="0"/>
              <a:t>, </a:t>
            </a:r>
            <a:r>
              <a:rPr lang="ko-KR" altLang="en-US" dirty="0"/>
              <a:t>시정 운영 전망은 </a:t>
            </a:r>
            <a:r>
              <a:rPr lang="en-US" altLang="ko-KR" dirty="0" smtClean="0"/>
              <a:t>2020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4</a:t>
            </a:r>
            <a:r>
              <a:rPr lang="ko-KR" altLang="en-US" dirty="0" smtClean="0"/>
              <a:t>월 조사 이후 ‘</a:t>
            </a:r>
            <a:r>
              <a:rPr lang="ko-KR" altLang="en-US" dirty="0"/>
              <a:t>잘할 것이다’ 의견이 다소 </a:t>
            </a:r>
            <a:r>
              <a:rPr lang="ko-KR" altLang="en-US" dirty="0" smtClean="0"/>
              <a:t>하락 경향에서 </a:t>
            </a:r>
            <a:r>
              <a:rPr lang="en-US" altLang="ko-KR" dirty="0" smtClean="0"/>
              <a:t>11</a:t>
            </a:r>
            <a:r>
              <a:rPr lang="ko-KR" altLang="en-US" dirty="0" smtClean="0"/>
              <a:t>월 조사에서 반등한 반면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en-US" altLang="ko-KR" dirty="0" smtClean="0"/>
              <a:t>‘</a:t>
            </a:r>
            <a:r>
              <a:rPr lang="ko-KR" altLang="en-US" dirty="0"/>
              <a:t>현재보다 못할 것이다’ </a:t>
            </a:r>
            <a:r>
              <a:rPr lang="ko-KR" altLang="en-US" dirty="0" smtClean="0"/>
              <a:t>의견은 </a:t>
            </a:r>
            <a:r>
              <a:rPr lang="en-US" altLang="ko-KR" dirty="0" smtClean="0"/>
              <a:t>6</a:t>
            </a:r>
            <a:r>
              <a:rPr lang="ko-KR" altLang="en-US" dirty="0" smtClean="0"/>
              <a:t>월 조사 이후 지속 하락 추세임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한편</a:t>
            </a:r>
            <a:r>
              <a:rPr lang="en-US" altLang="ko-KR" dirty="0" smtClean="0"/>
              <a:t>, ‘</a:t>
            </a:r>
            <a:r>
              <a:rPr lang="ko-KR" altLang="en-US" dirty="0"/>
              <a:t>현재와 비슷할 것이다’ 의견은 지속 </a:t>
            </a:r>
            <a:r>
              <a:rPr lang="ko-KR" altLang="en-US" dirty="0" smtClean="0"/>
              <a:t>상승하고 있는 결과를 볼 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전반적으로 시정 </a:t>
            </a:r>
            <a:r>
              <a:rPr lang="ko-KR" altLang="en-US" dirty="0"/>
              <a:t>운영이 </a:t>
            </a:r>
            <a:r>
              <a:rPr lang="en-US" altLang="ko-KR" dirty="0" smtClean="0"/>
              <a:t>1</a:t>
            </a:r>
            <a:r>
              <a:rPr lang="ko-KR" altLang="en-US" dirty="0" smtClean="0"/>
              <a:t>년 동안 안정적으로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전개되고 </a:t>
            </a:r>
            <a:r>
              <a:rPr lang="ko-KR" altLang="en-US" dirty="0"/>
              <a:t>있다는 평가로 풀이됨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부제목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6. </a:t>
            </a:r>
            <a:r>
              <a:rPr lang="ko-KR" altLang="en-US" dirty="0"/>
              <a:t>향후 </a:t>
            </a:r>
            <a:r>
              <a:rPr lang="ko-KR" altLang="en-US" dirty="0" smtClean="0"/>
              <a:t>시정 운영 </a:t>
            </a:r>
            <a:r>
              <a:rPr lang="ko-KR" altLang="en-US" dirty="0"/>
              <a:t>전망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FB8F3E6B-EC67-49B2-AF53-B8B5651F35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7035152"/>
              </p:ext>
            </p:extLst>
          </p:nvPr>
        </p:nvGraphicFramePr>
        <p:xfrm>
          <a:off x="329039" y="5688011"/>
          <a:ext cx="9247938" cy="5174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1134">
                  <a:extLst>
                    <a:ext uri="{9D8B030D-6E8A-4147-A177-3AD203B41FA5}">
                      <a16:colId xmlns:a16="http://schemas.microsoft.com/office/drawing/2014/main" val="70181511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3858658497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1784477489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3994740487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971938822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1542854659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195916866"/>
                    </a:ext>
                  </a:extLst>
                </a:gridCol>
              </a:tblGrid>
              <a:tr h="5174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2019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3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2019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7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2019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12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4</a:t>
                      </a:r>
                      <a: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9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11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855600"/>
                  </a:ext>
                </a:extLst>
              </a:tr>
            </a:tbl>
          </a:graphicData>
        </a:graphic>
      </p:graphicFrame>
      <p:graphicFrame>
        <p:nvGraphicFramePr>
          <p:cNvPr id="8" name="차트 7">
            <a:extLst>
              <a:ext uri="{FF2B5EF4-FFF2-40B4-BE49-F238E27FC236}">
                <a16:creationId xmlns:a16="http://schemas.microsoft.com/office/drawing/2014/main" id="{C150A6F2-269A-431A-B271-7BDB779B2A2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16464085"/>
              </p:ext>
            </p:extLst>
          </p:nvPr>
        </p:nvGraphicFramePr>
        <p:xfrm>
          <a:off x="131033" y="2780928"/>
          <a:ext cx="9643937" cy="30157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직사각형 9"/>
          <p:cNvSpPr/>
          <p:nvPr/>
        </p:nvSpPr>
        <p:spPr>
          <a:xfrm>
            <a:off x="560512" y="6477261"/>
            <a:ext cx="439248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>
              <a:lnSpc>
                <a:spcPct val="130000"/>
              </a:lnSpc>
            </a:pP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* 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6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조사는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“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전반기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대비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후반기 시정운영 전망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’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으로 조사됨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84100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II. ‘</a:t>
            </a:r>
            <a:r>
              <a:rPr lang="ko-KR" altLang="en-US" dirty="0" smtClean="0"/>
              <a:t>시정 소통</a:t>
            </a:r>
            <a:r>
              <a:rPr lang="en-US" altLang="ko-KR" dirty="0" smtClean="0"/>
              <a:t>’</a:t>
            </a:r>
            <a:r>
              <a:rPr lang="ko-KR" altLang="en-US" dirty="0" smtClean="0"/>
              <a:t> 전반 평가 요약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7160798" y="2488540"/>
            <a:ext cx="2472152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차수별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1031051"/>
          </a:xfrm>
        </p:spPr>
        <p:txBody>
          <a:bodyPr/>
          <a:lstStyle/>
          <a:p>
            <a:r>
              <a:rPr lang="ko-KR" altLang="en-US" dirty="0" smtClean="0"/>
              <a:t>시민 의견 수렴 평과 결과</a:t>
            </a:r>
            <a:r>
              <a:rPr lang="en-US" altLang="ko-KR" dirty="0" smtClean="0"/>
              <a:t>,</a:t>
            </a:r>
            <a:r>
              <a:rPr lang="ko-KR" altLang="en-US" dirty="0" smtClean="0"/>
              <a:t> 전반적으로 상반기 대비 하반기에 긍정 평가가 다소 하락한 경향을 보이고 있으나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en-US" altLang="ko-KR" dirty="0" smtClean="0"/>
              <a:t>11</a:t>
            </a:r>
            <a:r>
              <a:rPr lang="ko-KR" altLang="en-US" dirty="0" smtClean="0"/>
              <a:t>월 조사에서는 다소 반등하는 성과를 보임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한편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시민 의견 수렴 부정 </a:t>
            </a:r>
            <a:r>
              <a:rPr lang="ko-KR" altLang="en-US" dirty="0"/>
              <a:t>평가는 </a:t>
            </a:r>
            <a:r>
              <a:rPr lang="ko-KR" altLang="en-US" dirty="0" smtClean="0"/>
              <a:t>지난해 조사 이후</a:t>
            </a:r>
            <a:r>
              <a:rPr lang="en-US" altLang="ko-KR" dirty="0" smtClean="0"/>
              <a:t>, </a:t>
            </a:r>
            <a:r>
              <a:rPr lang="ko-KR" altLang="en-US" dirty="0" smtClean="0"/>
              <a:t>꾸준히 상승 추세인 만큼</a:t>
            </a:r>
            <a:r>
              <a:rPr lang="en-US" altLang="ko-KR" dirty="0" smtClean="0"/>
              <a:t> </a:t>
            </a:r>
            <a:r>
              <a:rPr lang="ko-KR" altLang="en-US" dirty="0" smtClean="0"/>
              <a:t>향후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시민 의견 수렴에 대한 전환적인 계기가 될 수 있는 방안 마련이 필요할 것으로 판단됨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부제목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/>
              <a:t>1. </a:t>
            </a:r>
            <a:r>
              <a:rPr lang="ko-KR" altLang="en-US" dirty="0"/>
              <a:t>시민 </a:t>
            </a:r>
            <a:r>
              <a:rPr lang="ko-KR" altLang="en-US" dirty="0" smtClean="0"/>
              <a:t>의견 수렴 </a:t>
            </a:r>
            <a:r>
              <a:rPr lang="ko-KR" altLang="en-US" dirty="0"/>
              <a:t>평가</a:t>
            </a: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FB8F3E6B-EC67-49B2-AF53-B8B5651F35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2197906"/>
              </p:ext>
            </p:extLst>
          </p:nvPr>
        </p:nvGraphicFramePr>
        <p:xfrm>
          <a:off x="329039" y="5688011"/>
          <a:ext cx="9247938" cy="5174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1134">
                  <a:extLst>
                    <a:ext uri="{9D8B030D-6E8A-4147-A177-3AD203B41FA5}">
                      <a16:colId xmlns:a16="http://schemas.microsoft.com/office/drawing/2014/main" val="70181511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3858658497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1784477489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3994740487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971938822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3887175887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510434364"/>
                    </a:ext>
                  </a:extLst>
                </a:gridCol>
              </a:tblGrid>
              <a:tr h="5174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2019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3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2019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7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2019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12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4</a:t>
                      </a:r>
                      <a: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9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11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855600"/>
                  </a:ext>
                </a:extLst>
              </a:tr>
            </a:tbl>
          </a:graphicData>
        </a:graphic>
      </p:graphicFrame>
      <p:graphicFrame>
        <p:nvGraphicFramePr>
          <p:cNvPr id="10" name="차트 9">
            <a:extLst>
              <a:ext uri="{FF2B5EF4-FFF2-40B4-BE49-F238E27FC236}">
                <a16:creationId xmlns:a16="http://schemas.microsoft.com/office/drawing/2014/main" id="{C150A6F2-269A-431A-B271-7BDB779B2A2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91649203"/>
              </p:ext>
            </p:extLst>
          </p:nvPr>
        </p:nvGraphicFramePr>
        <p:xfrm>
          <a:off x="131033" y="2780928"/>
          <a:ext cx="9643937" cy="30157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6C470916-A01A-4DD2-87C2-5AE538E5CBA8}"/>
              </a:ext>
            </a:extLst>
          </p:cNvPr>
          <p:cNvSpPr txBox="1"/>
          <p:nvPr/>
        </p:nvSpPr>
        <p:spPr>
          <a:xfrm>
            <a:off x="283605" y="6237312"/>
            <a:ext cx="934615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spcBef>
                <a:spcPts val="550"/>
              </a:spcBef>
              <a:buClr>
                <a:schemeClr val="accent1"/>
              </a:buClr>
              <a:buSzPct val="140000"/>
              <a:defRPr/>
            </a:pP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*</a:t>
            </a:r>
            <a:r>
              <a:rPr lang="ko-KR" altLang="en-US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모름</a:t>
            </a: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/</a:t>
            </a:r>
            <a:r>
              <a:rPr lang="ko-KR" altLang="en-US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무응답 제외</a:t>
            </a: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endParaRPr lang="ko-KR" altLang="en-US" sz="1000" spc="-92" dirty="0">
              <a:ln>
                <a:solidFill>
                  <a:schemeClr val="tx1">
                    <a:lumMod val="85000"/>
                    <a:lumOff val="1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0402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II. ‘</a:t>
            </a:r>
            <a:r>
              <a:rPr lang="ko-KR" altLang="en-US" dirty="0" smtClean="0"/>
              <a:t>시정 소통</a:t>
            </a:r>
            <a:r>
              <a:rPr lang="en-US" altLang="ko-KR" dirty="0" smtClean="0"/>
              <a:t>’</a:t>
            </a:r>
            <a:r>
              <a:rPr lang="ko-KR" altLang="en-US" dirty="0" smtClean="0"/>
              <a:t> 전반 평가 요약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7160798" y="2488540"/>
            <a:ext cx="2472152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차수별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1031051"/>
          </a:xfrm>
        </p:spPr>
        <p:txBody>
          <a:bodyPr/>
          <a:lstStyle/>
          <a:p>
            <a:r>
              <a:rPr lang="ko-KR" altLang="en-US" dirty="0" smtClean="0"/>
              <a:t>한편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시민 의견 반영 측면은 지난해에 이어 지속적으로 부정 평가가 월등히 높은 상황이나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다행히</a:t>
            </a:r>
            <a:r>
              <a:rPr lang="en-US" altLang="ko-KR" dirty="0" smtClean="0"/>
              <a:t> 2020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6</a:t>
            </a:r>
            <a:r>
              <a:rPr lang="ko-KR" altLang="en-US" dirty="0" smtClean="0"/>
              <a:t>월 조사 이후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일정 수준 하락 추세를 보임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따라서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시민 의견 반영 평가에서 긍정적 성과를 가져오기 위해서는 기본적인 인식 </a:t>
            </a:r>
            <a:r>
              <a:rPr lang="ko-KR" altLang="en-US" dirty="0"/>
              <a:t>전환을 </a:t>
            </a:r>
            <a:r>
              <a:rPr lang="ko-KR" altLang="en-US" dirty="0" smtClean="0"/>
              <a:t>가져오기 위한 시민 의견이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잘 반영된 </a:t>
            </a:r>
            <a:r>
              <a:rPr lang="ko-KR" altLang="en-US" dirty="0"/>
              <a:t>시정 성과에 대한 홍보를 </a:t>
            </a:r>
            <a:r>
              <a:rPr lang="ko-KR" altLang="en-US" dirty="0" smtClean="0"/>
              <a:t>좀더 강화할 </a:t>
            </a:r>
            <a:r>
              <a:rPr lang="ko-KR" altLang="en-US" dirty="0"/>
              <a:t>필요가 있음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시민 </a:t>
            </a:r>
            <a:r>
              <a:rPr lang="ko-KR" altLang="en-US" dirty="0" smtClean="0"/>
              <a:t>의견 반영 </a:t>
            </a:r>
            <a:r>
              <a:rPr lang="ko-KR" altLang="en-US" dirty="0"/>
              <a:t>평가</a:t>
            </a:r>
          </a:p>
        </p:txBody>
      </p:sp>
      <p:graphicFrame>
        <p:nvGraphicFramePr>
          <p:cNvPr id="8" name="차트 7">
            <a:extLst>
              <a:ext uri="{FF2B5EF4-FFF2-40B4-BE49-F238E27FC236}">
                <a16:creationId xmlns:a16="http://schemas.microsoft.com/office/drawing/2014/main" id="{C150A6F2-269A-431A-B271-7BDB779B2A2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55126760"/>
              </p:ext>
            </p:extLst>
          </p:nvPr>
        </p:nvGraphicFramePr>
        <p:xfrm>
          <a:off x="131033" y="2780928"/>
          <a:ext cx="9643937" cy="30157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6C470916-A01A-4DD2-87C2-5AE538E5CBA8}"/>
              </a:ext>
            </a:extLst>
          </p:cNvPr>
          <p:cNvSpPr txBox="1"/>
          <p:nvPr/>
        </p:nvSpPr>
        <p:spPr>
          <a:xfrm>
            <a:off x="283605" y="6237312"/>
            <a:ext cx="934615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spcBef>
                <a:spcPts val="550"/>
              </a:spcBef>
              <a:buClr>
                <a:schemeClr val="accent1"/>
              </a:buClr>
              <a:buSzPct val="140000"/>
              <a:defRPr/>
            </a:pP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*</a:t>
            </a:r>
            <a:r>
              <a:rPr lang="ko-KR" altLang="en-US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모름</a:t>
            </a: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/</a:t>
            </a:r>
            <a:r>
              <a:rPr lang="ko-KR" altLang="en-US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무응답 제외</a:t>
            </a: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endParaRPr lang="ko-KR" altLang="en-US" sz="1000" spc="-92" dirty="0">
              <a:ln>
                <a:solidFill>
                  <a:schemeClr val="tx1">
                    <a:lumMod val="85000"/>
                    <a:lumOff val="1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FB8F3E6B-EC67-49B2-AF53-B8B5651F35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3876671"/>
              </p:ext>
            </p:extLst>
          </p:nvPr>
        </p:nvGraphicFramePr>
        <p:xfrm>
          <a:off x="329039" y="5688011"/>
          <a:ext cx="9247938" cy="5174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1134">
                  <a:extLst>
                    <a:ext uri="{9D8B030D-6E8A-4147-A177-3AD203B41FA5}">
                      <a16:colId xmlns:a16="http://schemas.microsoft.com/office/drawing/2014/main" val="70181511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3858658497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1784477489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3994740487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971938822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3887175887"/>
                    </a:ext>
                  </a:extLst>
                </a:gridCol>
                <a:gridCol w="1321134">
                  <a:extLst>
                    <a:ext uri="{9D8B030D-6E8A-4147-A177-3AD203B41FA5}">
                      <a16:colId xmlns:a16="http://schemas.microsoft.com/office/drawing/2014/main" val="510434364"/>
                    </a:ext>
                  </a:extLst>
                </a:gridCol>
              </a:tblGrid>
              <a:tr h="5174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2019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3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2019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7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2019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12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4</a:t>
                      </a:r>
                      <a: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9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11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855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249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II. ‘</a:t>
            </a:r>
            <a:r>
              <a:rPr lang="ko-KR" altLang="en-US" dirty="0" smtClean="0"/>
              <a:t>시정 소통</a:t>
            </a:r>
            <a:r>
              <a:rPr lang="en-US" altLang="ko-KR" dirty="0" smtClean="0"/>
              <a:t>’</a:t>
            </a:r>
            <a:r>
              <a:rPr lang="ko-KR" altLang="en-US" dirty="0" smtClean="0"/>
              <a:t> 전반 평가 요약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7160798" y="2488540"/>
            <a:ext cx="2472152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차수별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>
          <a:xfrm>
            <a:off x="273050" y="1268760"/>
            <a:ext cx="9359900" cy="1246495"/>
          </a:xfrm>
        </p:spPr>
        <p:txBody>
          <a:bodyPr/>
          <a:lstStyle/>
          <a:p>
            <a:r>
              <a:rPr lang="ko-KR" altLang="en-US" dirty="0" smtClean="0"/>
              <a:t>시정 </a:t>
            </a:r>
            <a:r>
              <a:rPr lang="ko-KR" altLang="en-US" dirty="0"/>
              <a:t>홍보 전반적 평가 결과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긍정 </a:t>
            </a:r>
            <a:r>
              <a:rPr lang="ko-KR" altLang="en-US" dirty="0"/>
              <a:t>평가는 지난 </a:t>
            </a:r>
            <a:r>
              <a:rPr lang="en-US" altLang="ko-KR" dirty="0" smtClean="0"/>
              <a:t>6</a:t>
            </a:r>
            <a:r>
              <a:rPr lang="ko-KR" altLang="en-US" dirty="0" smtClean="0"/>
              <a:t>월 조사를 제외하고 전반적으로 부정 평가 대비 낮은 </a:t>
            </a:r>
            <a:r>
              <a:rPr lang="en-US" altLang="ko-KR" dirty="0" smtClean="0"/>
              <a:t>43% </a:t>
            </a:r>
            <a:r>
              <a:rPr lang="ko-KR" altLang="en-US" dirty="0" smtClean="0"/>
              <a:t>정도 수준이며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부정 평가는 지난 </a:t>
            </a:r>
            <a:r>
              <a:rPr lang="en-US" altLang="ko-KR" dirty="0" smtClean="0"/>
              <a:t>6</a:t>
            </a:r>
            <a:r>
              <a:rPr lang="ko-KR" altLang="en-US" dirty="0" smtClean="0"/>
              <a:t>월 조사 이후 지속적으로 상승하는 추세임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지난 </a:t>
            </a:r>
            <a:r>
              <a:rPr lang="en-US" altLang="ko-KR" dirty="0" smtClean="0"/>
              <a:t>6</a:t>
            </a:r>
            <a:r>
              <a:rPr lang="ko-KR" altLang="en-US" dirty="0" smtClean="0"/>
              <a:t>월 이후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긍정 </a:t>
            </a:r>
            <a:r>
              <a:rPr lang="ko-KR" altLang="en-US" dirty="0"/>
              <a:t>평가 대비 부정 평가가 </a:t>
            </a:r>
            <a:r>
              <a:rPr lang="ko-KR" altLang="en-US" dirty="0" smtClean="0"/>
              <a:t>높은 수준을 유지하는 것은 코로나</a:t>
            </a:r>
            <a:r>
              <a:rPr lang="en-US" altLang="ko-KR" dirty="0" smtClean="0"/>
              <a:t>19 2</a:t>
            </a:r>
            <a:r>
              <a:rPr lang="ko-KR" altLang="en-US" dirty="0" smtClean="0"/>
              <a:t>차</a:t>
            </a:r>
            <a:r>
              <a:rPr lang="en-US" altLang="ko-KR" dirty="0" smtClean="0"/>
              <a:t>/3</a:t>
            </a:r>
            <a:r>
              <a:rPr lang="ko-KR" altLang="en-US" dirty="0" smtClean="0"/>
              <a:t>차 재확산에 따른 시정 홍보가 부족하다는 인식과 함께</a:t>
            </a:r>
            <a:r>
              <a:rPr lang="en-US" altLang="ko-KR" dirty="0" smtClean="0"/>
              <a:t>,</a:t>
            </a:r>
            <a:r>
              <a:rPr lang="ko-KR" altLang="en-US" dirty="0" smtClean="0"/>
              <a:t> 동일한 패턴의 반복적이고 지속적인 코로나</a:t>
            </a:r>
            <a:r>
              <a:rPr lang="en-US" altLang="ko-KR" dirty="0" smtClean="0"/>
              <a:t>19 </a:t>
            </a:r>
            <a:r>
              <a:rPr lang="ko-KR" altLang="en-US" dirty="0" smtClean="0"/>
              <a:t>관련 홍보에 시민 피로감 높아진 결과로 풀이되는 만큼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올 </a:t>
            </a:r>
            <a:r>
              <a:rPr lang="ko-KR" altLang="en-US" dirty="0"/>
              <a:t>한해 시정 성과에 대한 다양한 홍보 </a:t>
            </a:r>
            <a:r>
              <a:rPr lang="ko-KR" altLang="en-US" dirty="0" smtClean="0"/>
              <a:t>활동과 함께 변화된 코로나</a:t>
            </a:r>
            <a:r>
              <a:rPr lang="en-US" altLang="ko-KR" dirty="0" smtClean="0"/>
              <a:t>19 </a:t>
            </a:r>
            <a:r>
              <a:rPr lang="ko-KR" altLang="en-US" dirty="0" smtClean="0"/>
              <a:t>관련 홍보 전개가 필요할 것으로 판단됨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/>
              <a:t>3. </a:t>
            </a:r>
            <a:r>
              <a:rPr lang="ko-KR" altLang="en-US" dirty="0" smtClean="0"/>
              <a:t>시정 홍보 </a:t>
            </a:r>
            <a:r>
              <a:rPr lang="ko-KR" altLang="en-US" dirty="0"/>
              <a:t>전반 평가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FB8F3E6B-EC67-49B2-AF53-B8B5651F35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2341195"/>
              </p:ext>
            </p:extLst>
          </p:nvPr>
        </p:nvGraphicFramePr>
        <p:xfrm>
          <a:off x="560513" y="5820648"/>
          <a:ext cx="8951396" cy="5135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7849">
                  <a:extLst>
                    <a:ext uri="{9D8B030D-6E8A-4147-A177-3AD203B41FA5}">
                      <a16:colId xmlns:a16="http://schemas.microsoft.com/office/drawing/2014/main" val="1784477489"/>
                    </a:ext>
                  </a:extLst>
                </a:gridCol>
                <a:gridCol w="2237849">
                  <a:extLst>
                    <a:ext uri="{9D8B030D-6E8A-4147-A177-3AD203B41FA5}">
                      <a16:colId xmlns:a16="http://schemas.microsoft.com/office/drawing/2014/main" val="3994740487"/>
                    </a:ext>
                  </a:extLst>
                </a:gridCol>
                <a:gridCol w="2237849">
                  <a:extLst>
                    <a:ext uri="{9D8B030D-6E8A-4147-A177-3AD203B41FA5}">
                      <a16:colId xmlns:a16="http://schemas.microsoft.com/office/drawing/2014/main" val="1005093981"/>
                    </a:ext>
                  </a:extLst>
                </a:gridCol>
                <a:gridCol w="2237849">
                  <a:extLst>
                    <a:ext uri="{9D8B030D-6E8A-4147-A177-3AD203B41FA5}">
                      <a16:colId xmlns:a16="http://schemas.microsoft.com/office/drawing/2014/main" val="1858635629"/>
                    </a:ext>
                  </a:extLst>
                </a:gridCol>
              </a:tblGrid>
              <a:tr h="51354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/>
                      </a:r>
                      <a:b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4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9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11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855600"/>
                  </a:ext>
                </a:extLst>
              </a:tr>
            </a:tbl>
          </a:graphicData>
        </a:graphic>
      </p:graphicFrame>
      <p:graphicFrame>
        <p:nvGraphicFramePr>
          <p:cNvPr id="8" name="차트 7">
            <a:extLst>
              <a:ext uri="{FF2B5EF4-FFF2-40B4-BE49-F238E27FC236}">
                <a16:creationId xmlns:a16="http://schemas.microsoft.com/office/drawing/2014/main" id="{C150A6F2-269A-431A-B271-7BDB779B2A2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26627797"/>
              </p:ext>
            </p:extLst>
          </p:nvPr>
        </p:nvGraphicFramePr>
        <p:xfrm>
          <a:off x="273050" y="2787721"/>
          <a:ext cx="9369897" cy="31377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700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II. ‘</a:t>
            </a:r>
            <a:r>
              <a:rPr lang="ko-KR" altLang="en-US" dirty="0"/>
              <a:t>시정 소통</a:t>
            </a:r>
            <a:r>
              <a:rPr lang="en-US" altLang="ko-KR" dirty="0"/>
              <a:t>’</a:t>
            </a:r>
            <a:r>
              <a:rPr lang="ko-KR" altLang="en-US" dirty="0"/>
              <a:t> 전반 평가 요약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7160798" y="2488540"/>
            <a:ext cx="2472152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차수별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1031051"/>
          </a:xfrm>
        </p:spPr>
        <p:txBody>
          <a:bodyPr/>
          <a:lstStyle/>
          <a:p>
            <a:r>
              <a:rPr lang="ko-KR" altLang="en-US" dirty="0" smtClean="0"/>
              <a:t>인천시 시정 운영이나 정책현안 등과 관련한 소식을 확인할  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선호하는 매체로는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포털사이트 등 일반 인터넷</a:t>
            </a:r>
            <a:r>
              <a:rPr lang="en-US" altLang="ko-KR" dirty="0" smtClean="0"/>
              <a:t>＇</a:t>
            </a:r>
            <a:r>
              <a:rPr lang="ko-KR" altLang="en-US" dirty="0" smtClean="0"/>
              <a:t>이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가장 선호되고</a:t>
            </a:r>
            <a:r>
              <a:rPr lang="en-US" altLang="ko-KR" dirty="0" smtClean="0"/>
              <a:t> </a:t>
            </a:r>
            <a:r>
              <a:rPr lang="ko-KR" altLang="en-US" dirty="0" smtClean="0"/>
              <a:t>있으며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다음으로 </a:t>
            </a:r>
            <a:r>
              <a:rPr lang="en-US" altLang="ko-KR" dirty="0" smtClean="0"/>
              <a:t>'TV/</a:t>
            </a:r>
            <a:r>
              <a:rPr lang="ko-KR" altLang="en-US" dirty="0" smtClean="0"/>
              <a:t>라디오</a:t>
            </a:r>
            <a:r>
              <a:rPr lang="en-US" altLang="ko-KR" dirty="0" smtClean="0"/>
              <a:t>‘ &gt; ‘</a:t>
            </a:r>
            <a:r>
              <a:rPr lang="ko-KR" altLang="en-US" dirty="0" smtClean="0"/>
              <a:t>인천시 온라인 매체</a:t>
            </a:r>
            <a:r>
              <a:rPr lang="en-US" altLang="ko-KR" dirty="0" smtClean="0"/>
              <a:t>‘ </a:t>
            </a:r>
            <a:r>
              <a:rPr lang="ko-KR" altLang="en-US" dirty="0" smtClean="0"/>
              <a:t>순임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이는 시정 홍보에 있어서도 일반적인 오프라인 매체보다 온라인 매체가 보다 효과적이라는 결과로 풀이되며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특히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인천시에서 운영하는 홍보 매체에 있어서도 오프라인 매체보다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온라인 매체</a:t>
            </a:r>
            <a:r>
              <a:rPr lang="en-US" altLang="ko-KR" dirty="0" smtClean="0"/>
              <a:t>’</a:t>
            </a:r>
            <a:r>
              <a:rPr lang="ko-KR" altLang="en-US" dirty="0" smtClean="0"/>
              <a:t>가 보다 선호되는 결과임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부제목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4. </a:t>
            </a:r>
            <a:r>
              <a:rPr lang="ko-KR" altLang="en-US" dirty="0" smtClean="0"/>
              <a:t>시정 소식</a:t>
            </a:r>
            <a:r>
              <a:rPr lang="en-US" altLang="ko-KR" dirty="0"/>
              <a:t>/</a:t>
            </a:r>
            <a:r>
              <a:rPr lang="ko-KR" altLang="en-US" dirty="0"/>
              <a:t>정보 선호 매체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FB8F3E6B-EC67-49B2-AF53-B8B5651F35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0948910"/>
              </p:ext>
            </p:extLst>
          </p:nvPr>
        </p:nvGraphicFramePr>
        <p:xfrm>
          <a:off x="1350068" y="5566316"/>
          <a:ext cx="7563372" cy="5174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1124">
                  <a:extLst>
                    <a:ext uri="{9D8B030D-6E8A-4147-A177-3AD203B41FA5}">
                      <a16:colId xmlns:a16="http://schemas.microsoft.com/office/drawing/2014/main" val="3994740487"/>
                    </a:ext>
                  </a:extLst>
                </a:gridCol>
                <a:gridCol w="2521124">
                  <a:extLst>
                    <a:ext uri="{9D8B030D-6E8A-4147-A177-3AD203B41FA5}">
                      <a16:colId xmlns:a16="http://schemas.microsoft.com/office/drawing/2014/main" val="971938822"/>
                    </a:ext>
                  </a:extLst>
                </a:gridCol>
                <a:gridCol w="2521124">
                  <a:extLst>
                    <a:ext uri="{9D8B030D-6E8A-4147-A177-3AD203B41FA5}">
                      <a16:colId xmlns:a16="http://schemas.microsoft.com/office/drawing/2014/main" val="907826778"/>
                    </a:ext>
                  </a:extLst>
                </a:gridCol>
              </a:tblGrid>
              <a:tr h="5174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4</a:t>
                      </a:r>
                      <a: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11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855600"/>
                  </a:ext>
                </a:extLst>
              </a:tr>
            </a:tbl>
          </a:graphicData>
        </a:graphic>
      </p:graphicFrame>
      <p:sp>
        <p:nvSpPr>
          <p:cNvPr id="8" name="오른쪽 화살표 7"/>
          <p:cNvSpPr/>
          <p:nvPr/>
        </p:nvSpPr>
        <p:spPr>
          <a:xfrm>
            <a:off x="492195" y="3289493"/>
            <a:ext cx="857872" cy="499945"/>
          </a:xfrm>
          <a:prstGeom prst="rightArrow">
            <a:avLst>
              <a:gd name="adj1" fmla="val 62192"/>
              <a:gd name="adj2" fmla="val 6062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1284" b="1" dirty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1284" b="1" dirty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순위</a:t>
            </a:r>
          </a:p>
        </p:txBody>
      </p:sp>
      <p:sp>
        <p:nvSpPr>
          <p:cNvPr id="10" name="오른쪽 화살표 9"/>
          <p:cNvSpPr/>
          <p:nvPr/>
        </p:nvSpPr>
        <p:spPr>
          <a:xfrm>
            <a:off x="492195" y="3984745"/>
            <a:ext cx="857872" cy="499945"/>
          </a:xfrm>
          <a:prstGeom prst="rightArrow">
            <a:avLst>
              <a:gd name="adj1" fmla="val 62192"/>
              <a:gd name="adj2" fmla="val 6062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1284" b="1" dirty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</a:t>
            </a:r>
            <a:r>
              <a:rPr lang="ko-KR" altLang="en-US" sz="1284" b="1" dirty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순위</a:t>
            </a:r>
          </a:p>
        </p:txBody>
      </p:sp>
      <p:sp>
        <p:nvSpPr>
          <p:cNvPr id="11" name="오른쪽 화살표 10"/>
          <p:cNvSpPr/>
          <p:nvPr/>
        </p:nvSpPr>
        <p:spPr>
          <a:xfrm>
            <a:off x="492195" y="4678415"/>
            <a:ext cx="857872" cy="499945"/>
          </a:xfrm>
          <a:prstGeom prst="rightArrow">
            <a:avLst>
              <a:gd name="adj1" fmla="val 62192"/>
              <a:gd name="adj2" fmla="val 6062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1284" b="1" dirty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3</a:t>
            </a:r>
            <a:r>
              <a:rPr lang="ko-KR" altLang="en-US" sz="1284" b="1" dirty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순위</a:t>
            </a:r>
          </a:p>
        </p:txBody>
      </p:sp>
      <p:grpSp>
        <p:nvGrpSpPr>
          <p:cNvPr id="13" name="그룹 12"/>
          <p:cNvGrpSpPr/>
          <p:nvPr/>
        </p:nvGrpSpPr>
        <p:grpSpPr>
          <a:xfrm>
            <a:off x="1417962" y="3212976"/>
            <a:ext cx="2406841" cy="2046119"/>
            <a:chOff x="900137" y="288206"/>
            <a:chExt cx="737478" cy="1115528"/>
          </a:xfrm>
        </p:grpSpPr>
        <p:grpSp>
          <p:nvGrpSpPr>
            <p:cNvPr id="62" name="그룹 61"/>
            <p:cNvGrpSpPr/>
            <p:nvPr/>
          </p:nvGrpSpPr>
          <p:grpSpPr>
            <a:xfrm>
              <a:off x="900137" y="288206"/>
              <a:ext cx="737478" cy="1115528"/>
              <a:chOff x="936141" y="648246"/>
              <a:chExt cx="665469" cy="639942"/>
            </a:xfrm>
          </p:grpSpPr>
          <p:sp>
            <p:nvSpPr>
              <p:cNvPr id="66" name="사다리꼴 65"/>
              <p:cNvSpPr/>
              <p:nvPr/>
            </p:nvSpPr>
            <p:spPr bwMode="auto">
              <a:xfrm flipV="1">
                <a:off x="936141" y="648246"/>
                <a:ext cx="665469" cy="202358"/>
              </a:xfrm>
              <a:prstGeom prst="trapezoid">
                <a:avLst>
                  <a:gd name="adj" fmla="val 25553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prstDash val="dash"/>
                <a:round/>
                <a:headEnd type="triangle" w="med" len="med"/>
                <a:tailEnd type="triangle" w="med" len="med"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  <a:extLst/>
            </p:spPr>
            <p:txBody>
              <a:bodyPr wrap="square" rtlCol="0" anchor="ctr">
                <a:noAutofit/>
              </a:bodyPr>
              <a:lstStyle/>
              <a:p>
                <a:pPr algn="ctr" defTabSz="528316" fontAlgn="base" latinLnBrk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ko-KR" altLang="en-US" sz="693" kern="0" dirty="0">
                  <a:solidFill>
                    <a:prstClr val="white"/>
                  </a:solidFill>
                  <a:latin typeface="Calibri"/>
                  <a:ea typeface="굴림" pitchFamily="50" charset="-127"/>
                  <a:cs typeface="Arial"/>
                </a:endParaRPr>
              </a:p>
            </p:txBody>
          </p:sp>
          <p:sp>
            <p:nvSpPr>
              <p:cNvPr id="67" name="사다리꼴 66"/>
              <p:cNvSpPr/>
              <p:nvPr/>
            </p:nvSpPr>
            <p:spPr bwMode="auto">
              <a:xfrm flipV="1">
                <a:off x="1012631" y="867330"/>
                <a:ext cx="511316" cy="202358"/>
              </a:xfrm>
              <a:prstGeom prst="trapezoid">
                <a:avLst>
                  <a:gd name="adj" fmla="val 28032"/>
                </a:avLst>
              </a:prstGeom>
              <a:solidFill>
                <a:schemeClr val="bg1">
                  <a:lumMod val="50000"/>
                </a:schemeClr>
              </a:solidFill>
              <a:ln w="9525">
                <a:noFill/>
                <a:prstDash val="dash"/>
                <a:round/>
                <a:headEnd type="triangle" w="med" len="med"/>
                <a:tailEnd type="triangle" w="med" len="med"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  <a:extLst/>
            </p:spPr>
            <p:txBody>
              <a:bodyPr wrap="square" rtlCol="0" anchor="ctr">
                <a:noAutofit/>
              </a:bodyPr>
              <a:lstStyle/>
              <a:p>
                <a:pPr algn="ctr" defTabSz="528316" fontAlgn="base" latinLnBrk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ko-KR" altLang="en-US" sz="693" kern="0" dirty="0">
                  <a:solidFill>
                    <a:prstClr val="black"/>
                  </a:solidFill>
                  <a:latin typeface="Calibri"/>
                  <a:ea typeface="굴림" pitchFamily="50" charset="-127"/>
                  <a:cs typeface="Arial"/>
                </a:endParaRPr>
              </a:p>
            </p:txBody>
          </p:sp>
          <p:sp>
            <p:nvSpPr>
              <p:cNvPr id="68" name="사다리꼴 67"/>
              <p:cNvSpPr/>
              <p:nvPr/>
            </p:nvSpPr>
            <p:spPr bwMode="auto">
              <a:xfrm flipV="1">
                <a:off x="1099033" y="1085830"/>
                <a:ext cx="339851" cy="202358"/>
              </a:xfrm>
              <a:prstGeom prst="trapezoid">
                <a:avLst>
                  <a:gd name="adj" fmla="val 29652"/>
                </a:avLst>
              </a:prstGeom>
              <a:solidFill>
                <a:schemeClr val="bg1">
                  <a:lumMod val="75000"/>
                </a:schemeClr>
              </a:solidFill>
              <a:ln w="9525">
                <a:noFill/>
                <a:prstDash val="dash"/>
                <a:round/>
                <a:headEnd type="triangle" w="med" len="med"/>
                <a:tailEnd type="triangle" w="med" len="med"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  <a:extLst/>
            </p:spPr>
            <p:txBody>
              <a:bodyPr wrap="square" rtlCol="0" anchor="ctr">
                <a:noAutofit/>
              </a:bodyPr>
              <a:lstStyle/>
              <a:p>
                <a:pPr algn="ctr" defTabSz="528316" fontAlgn="base" latinLnBrk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ko-KR" altLang="en-US" sz="693" kern="0" dirty="0">
                  <a:solidFill>
                    <a:prstClr val="black"/>
                  </a:solidFill>
                  <a:latin typeface="Calibri"/>
                  <a:ea typeface="굴림" pitchFamily="50" charset="-127"/>
                  <a:cs typeface="Arial"/>
                </a:endParaRPr>
              </a:p>
            </p:txBody>
          </p:sp>
        </p:grpSp>
        <p:sp>
          <p:nvSpPr>
            <p:cNvPr id="63" name="직사각형 62"/>
            <p:cNvSpPr/>
            <p:nvPr/>
          </p:nvSpPr>
          <p:spPr>
            <a:xfrm>
              <a:off x="1099824" y="341710"/>
              <a:ext cx="348086" cy="1734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528316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467" b="1" spc="-24" dirty="0">
                  <a:solidFill>
                    <a:prstClr val="white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일반 인터넷</a:t>
              </a:r>
            </a:p>
          </p:txBody>
        </p:sp>
        <p:sp>
          <p:nvSpPr>
            <p:cNvPr id="64" name="직사각형 63"/>
            <p:cNvSpPr/>
            <p:nvPr/>
          </p:nvSpPr>
          <p:spPr>
            <a:xfrm>
              <a:off x="1117607" y="734963"/>
              <a:ext cx="307809" cy="1734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528316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467" b="1" spc="-24" dirty="0">
                  <a:solidFill>
                    <a:prstClr val="white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TV/</a:t>
              </a:r>
              <a:r>
                <a:rPr kumimoji="1" lang="ko-KR" altLang="en-US" sz="1467" b="1" spc="-24" dirty="0">
                  <a:solidFill>
                    <a:prstClr val="white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라디오</a:t>
              </a:r>
            </a:p>
          </p:txBody>
        </p:sp>
        <p:sp>
          <p:nvSpPr>
            <p:cNvPr id="65" name="직사각형 64"/>
            <p:cNvSpPr/>
            <p:nvPr/>
          </p:nvSpPr>
          <p:spPr>
            <a:xfrm>
              <a:off x="1115642" y="1096560"/>
              <a:ext cx="311738" cy="2658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528316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284" b="1" spc="-24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인천시</a:t>
              </a:r>
              <a:r>
                <a:rPr kumimoji="1" lang="en-US" altLang="ko-KR" sz="1284" b="1" spc="-24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/>
              </a:r>
              <a:br>
                <a:rPr kumimoji="1" lang="en-US" altLang="ko-KR" sz="1284" b="1" spc="-24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</a:br>
              <a:r>
                <a:rPr kumimoji="1" lang="ko-KR" altLang="en-US" sz="1284" b="1" spc="-24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온라인 매체</a:t>
              </a: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3962280" y="3212976"/>
            <a:ext cx="2406841" cy="2046119"/>
            <a:chOff x="900137" y="288206"/>
            <a:chExt cx="737478" cy="1115528"/>
          </a:xfrm>
        </p:grpSpPr>
        <p:grpSp>
          <p:nvGrpSpPr>
            <p:cNvPr id="48" name="그룹 47"/>
            <p:cNvGrpSpPr/>
            <p:nvPr/>
          </p:nvGrpSpPr>
          <p:grpSpPr>
            <a:xfrm>
              <a:off x="900137" y="288206"/>
              <a:ext cx="737478" cy="1115528"/>
              <a:chOff x="936141" y="648246"/>
              <a:chExt cx="665469" cy="639942"/>
            </a:xfrm>
          </p:grpSpPr>
          <p:sp>
            <p:nvSpPr>
              <p:cNvPr id="52" name="사다리꼴 51"/>
              <p:cNvSpPr/>
              <p:nvPr/>
            </p:nvSpPr>
            <p:spPr bwMode="auto">
              <a:xfrm flipV="1">
                <a:off x="936141" y="648246"/>
                <a:ext cx="665469" cy="202358"/>
              </a:xfrm>
              <a:prstGeom prst="trapezoid">
                <a:avLst>
                  <a:gd name="adj" fmla="val 25553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prstDash val="dash"/>
                <a:round/>
                <a:headEnd type="triangle" w="med" len="med"/>
                <a:tailEnd type="triangle" w="med" len="med"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  <a:extLst/>
            </p:spPr>
            <p:txBody>
              <a:bodyPr wrap="square" rtlCol="0" anchor="ctr">
                <a:noAutofit/>
              </a:bodyPr>
              <a:lstStyle/>
              <a:p>
                <a:pPr algn="ctr" defTabSz="528316" fontAlgn="base" latinLnBrk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ko-KR" altLang="en-US" sz="693" kern="0" dirty="0">
                  <a:solidFill>
                    <a:prstClr val="white"/>
                  </a:solidFill>
                  <a:latin typeface="Calibri"/>
                  <a:ea typeface="굴림" pitchFamily="50" charset="-127"/>
                  <a:cs typeface="Arial"/>
                </a:endParaRPr>
              </a:p>
            </p:txBody>
          </p:sp>
          <p:sp>
            <p:nvSpPr>
              <p:cNvPr id="53" name="사다리꼴 52"/>
              <p:cNvSpPr/>
              <p:nvPr/>
            </p:nvSpPr>
            <p:spPr bwMode="auto">
              <a:xfrm flipV="1">
                <a:off x="1012631" y="867330"/>
                <a:ext cx="511316" cy="202358"/>
              </a:xfrm>
              <a:prstGeom prst="trapezoid">
                <a:avLst>
                  <a:gd name="adj" fmla="val 28032"/>
                </a:avLst>
              </a:prstGeom>
              <a:solidFill>
                <a:schemeClr val="bg1">
                  <a:lumMod val="50000"/>
                </a:schemeClr>
              </a:solidFill>
              <a:ln w="9525">
                <a:noFill/>
                <a:prstDash val="dash"/>
                <a:round/>
                <a:headEnd type="triangle" w="med" len="med"/>
                <a:tailEnd type="triangle" w="med" len="med"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  <a:extLst/>
            </p:spPr>
            <p:txBody>
              <a:bodyPr wrap="square" rtlCol="0" anchor="ctr">
                <a:noAutofit/>
              </a:bodyPr>
              <a:lstStyle/>
              <a:p>
                <a:pPr algn="ctr" defTabSz="528316" fontAlgn="base" latinLnBrk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ko-KR" altLang="en-US" sz="693" kern="0" dirty="0">
                  <a:solidFill>
                    <a:prstClr val="black"/>
                  </a:solidFill>
                  <a:latin typeface="Calibri"/>
                  <a:ea typeface="굴림" pitchFamily="50" charset="-127"/>
                  <a:cs typeface="Arial"/>
                </a:endParaRPr>
              </a:p>
            </p:txBody>
          </p:sp>
          <p:sp>
            <p:nvSpPr>
              <p:cNvPr id="54" name="사다리꼴 53"/>
              <p:cNvSpPr/>
              <p:nvPr/>
            </p:nvSpPr>
            <p:spPr bwMode="auto">
              <a:xfrm flipV="1">
                <a:off x="1099033" y="1085830"/>
                <a:ext cx="339851" cy="202358"/>
              </a:xfrm>
              <a:prstGeom prst="trapezoid">
                <a:avLst>
                  <a:gd name="adj" fmla="val 29652"/>
                </a:avLst>
              </a:prstGeom>
              <a:solidFill>
                <a:schemeClr val="bg1">
                  <a:lumMod val="75000"/>
                </a:schemeClr>
              </a:solidFill>
              <a:ln w="9525">
                <a:noFill/>
                <a:prstDash val="dash"/>
                <a:round/>
                <a:headEnd type="triangle" w="med" len="med"/>
                <a:tailEnd type="triangle" w="med" len="med"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  <a:extLst/>
            </p:spPr>
            <p:txBody>
              <a:bodyPr wrap="square" rtlCol="0" anchor="ctr">
                <a:noAutofit/>
              </a:bodyPr>
              <a:lstStyle/>
              <a:p>
                <a:pPr algn="ctr" defTabSz="528316" fontAlgn="base" latinLnBrk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ko-KR" altLang="en-US" sz="693" kern="0" dirty="0">
                  <a:solidFill>
                    <a:prstClr val="black"/>
                  </a:solidFill>
                  <a:latin typeface="Calibri"/>
                  <a:ea typeface="굴림" pitchFamily="50" charset="-127"/>
                  <a:cs typeface="Arial"/>
                </a:endParaRPr>
              </a:p>
            </p:txBody>
          </p:sp>
        </p:grpSp>
        <p:sp>
          <p:nvSpPr>
            <p:cNvPr id="49" name="직사각형 48"/>
            <p:cNvSpPr/>
            <p:nvPr/>
          </p:nvSpPr>
          <p:spPr>
            <a:xfrm>
              <a:off x="1099825" y="341710"/>
              <a:ext cx="348086" cy="1734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528316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467" b="1" spc="-24" dirty="0">
                  <a:solidFill>
                    <a:prstClr val="white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일반 인터넷</a:t>
              </a:r>
            </a:p>
          </p:txBody>
        </p:sp>
        <p:sp>
          <p:nvSpPr>
            <p:cNvPr id="50" name="직사각형 49"/>
            <p:cNvSpPr/>
            <p:nvPr/>
          </p:nvSpPr>
          <p:spPr>
            <a:xfrm>
              <a:off x="1117607" y="734963"/>
              <a:ext cx="307809" cy="1734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528316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467" b="1" spc="-24" dirty="0">
                  <a:solidFill>
                    <a:prstClr val="white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TV/</a:t>
              </a:r>
              <a:r>
                <a:rPr kumimoji="1" lang="ko-KR" altLang="en-US" sz="1467" b="1" spc="-24" dirty="0">
                  <a:solidFill>
                    <a:prstClr val="white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라디오</a:t>
              </a:r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1115641" y="1096560"/>
              <a:ext cx="311738" cy="2658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528316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284" b="1" spc="-24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인천시</a:t>
              </a:r>
              <a:r>
                <a:rPr kumimoji="1" lang="en-US" altLang="ko-KR" sz="1284" b="1" spc="-24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/>
              </a:r>
              <a:br>
                <a:rPr kumimoji="1" lang="en-US" altLang="ko-KR" sz="1284" b="1" spc="-24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</a:br>
              <a:r>
                <a:rPr kumimoji="1" lang="ko-KR" altLang="en-US" sz="1284" b="1" spc="-24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온라인 매체</a:t>
              </a: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6506599" y="3212976"/>
            <a:ext cx="2406841" cy="2046119"/>
            <a:chOff x="900137" y="288206"/>
            <a:chExt cx="737478" cy="1115528"/>
          </a:xfrm>
        </p:grpSpPr>
        <p:grpSp>
          <p:nvGrpSpPr>
            <p:cNvPr id="34" name="그룹 33"/>
            <p:cNvGrpSpPr/>
            <p:nvPr/>
          </p:nvGrpSpPr>
          <p:grpSpPr>
            <a:xfrm>
              <a:off x="900137" y="288206"/>
              <a:ext cx="737478" cy="1115528"/>
              <a:chOff x="936141" y="648246"/>
              <a:chExt cx="665469" cy="639942"/>
            </a:xfrm>
          </p:grpSpPr>
          <p:sp>
            <p:nvSpPr>
              <p:cNvPr id="38" name="사다리꼴 37"/>
              <p:cNvSpPr/>
              <p:nvPr/>
            </p:nvSpPr>
            <p:spPr bwMode="auto">
              <a:xfrm flipV="1">
                <a:off x="936141" y="648246"/>
                <a:ext cx="665469" cy="202358"/>
              </a:xfrm>
              <a:prstGeom prst="trapezoid">
                <a:avLst>
                  <a:gd name="adj" fmla="val 25553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prstDash val="dash"/>
                <a:round/>
                <a:headEnd type="triangle" w="med" len="med"/>
                <a:tailEnd type="triangle" w="med" len="med"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  <a:extLst/>
            </p:spPr>
            <p:txBody>
              <a:bodyPr wrap="square" rtlCol="0" anchor="ctr">
                <a:noAutofit/>
              </a:bodyPr>
              <a:lstStyle/>
              <a:p>
                <a:pPr algn="ctr" defTabSz="528316" fontAlgn="base" latinLnBrk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ko-KR" altLang="en-US" sz="693" kern="0" dirty="0">
                  <a:solidFill>
                    <a:prstClr val="white"/>
                  </a:solidFill>
                  <a:latin typeface="Calibri"/>
                  <a:ea typeface="굴림" pitchFamily="50" charset="-127"/>
                  <a:cs typeface="Arial"/>
                </a:endParaRPr>
              </a:p>
            </p:txBody>
          </p:sp>
          <p:sp>
            <p:nvSpPr>
              <p:cNvPr id="39" name="사다리꼴 38"/>
              <p:cNvSpPr/>
              <p:nvPr/>
            </p:nvSpPr>
            <p:spPr bwMode="auto">
              <a:xfrm flipV="1">
                <a:off x="1012631" y="867330"/>
                <a:ext cx="511316" cy="202358"/>
              </a:xfrm>
              <a:prstGeom prst="trapezoid">
                <a:avLst>
                  <a:gd name="adj" fmla="val 28032"/>
                </a:avLst>
              </a:prstGeom>
              <a:solidFill>
                <a:schemeClr val="bg1">
                  <a:lumMod val="50000"/>
                </a:schemeClr>
              </a:solidFill>
              <a:ln w="9525">
                <a:noFill/>
                <a:prstDash val="dash"/>
                <a:round/>
                <a:headEnd type="triangle" w="med" len="med"/>
                <a:tailEnd type="triangle" w="med" len="med"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  <a:extLst/>
            </p:spPr>
            <p:txBody>
              <a:bodyPr wrap="square" rtlCol="0" anchor="ctr">
                <a:noAutofit/>
              </a:bodyPr>
              <a:lstStyle/>
              <a:p>
                <a:pPr algn="ctr" defTabSz="528316" fontAlgn="base" latinLnBrk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ko-KR" altLang="en-US" sz="693" kern="0" dirty="0">
                  <a:solidFill>
                    <a:prstClr val="black"/>
                  </a:solidFill>
                  <a:latin typeface="Calibri"/>
                  <a:ea typeface="굴림" pitchFamily="50" charset="-127"/>
                  <a:cs typeface="Arial"/>
                </a:endParaRPr>
              </a:p>
            </p:txBody>
          </p:sp>
          <p:sp>
            <p:nvSpPr>
              <p:cNvPr id="40" name="사다리꼴 39"/>
              <p:cNvSpPr/>
              <p:nvPr/>
            </p:nvSpPr>
            <p:spPr bwMode="auto">
              <a:xfrm flipV="1">
                <a:off x="1099033" y="1085830"/>
                <a:ext cx="339851" cy="202358"/>
              </a:xfrm>
              <a:prstGeom prst="trapezoid">
                <a:avLst>
                  <a:gd name="adj" fmla="val 29652"/>
                </a:avLst>
              </a:prstGeom>
              <a:solidFill>
                <a:schemeClr val="bg1">
                  <a:lumMod val="75000"/>
                </a:schemeClr>
              </a:solidFill>
              <a:ln w="9525">
                <a:noFill/>
                <a:prstDash val="dash"/>
                <a:round/>
                <a:headEnd type="triangle" w="med" len="med"/>
                <a:tailEnd type="triangle" w="med" len="med"/>
              </a:ln>
              <a:effectLst>
                <a:outerShdw blurRad="107950" dist="12700" dir="5400000" algn="ctr">
                  <a:srgbClr val="000000"/>
                </a:outerShdw>
              </a:effectLst>
              <a:scene3d>
                <a:camera prst="orthographicFront">
                  <a:rot lat="0" lon="0" rev="0"/>
                </a:camera>
                <a:lightRig rig="soft" dir="t">
                  <a:rot lat="0" lon="0" rev="0"/>
                </a:lightRig>
              </a:scene3d>
              <a:sp3d contourW="44450" prstMaterial="matte">
                <a:bevelT w="63500" h="63500" prst="artDeco"/>
                <a:contourClr>
                  <a:srgbClr val="FFFFFF"/>
                </a:contourClr>
              </a:sp3d>
              <a:extLst/>
            </p:spPr>
            <p:txBody>
              <a:bodyPr wrap="square" rtlCol="0" anchor="ctr">
                <a:noAutofit/>
              </a:bodyPr>
              <a:lstStyle/>
              <a:p>
                <a:pPr algn="ctr" defTabSz="528316" fontAlgn="base" latinLnBrk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ko-KR" altLang="en-US" sz="693" kern="0" dirty="0">
                  <a:solidFill>
                    <a:prstClr val="black"/>
                  </a:solidFill>
                  <a:latin typeface="Calibri"/>
                  <a:ea typeface="굴림" pitchFamily="50" charset="-127"/>
                  <a:cs typeface="Arial"/>
                </a:endParaRPr>
              </a:p>
            </p:txBody>
          </p:sp>
        </p:grpSp>
        <p:sp>
          <p:nvSpPr>
            <p:cNvPr id="35" name="직사각형 34"/>
            <p:cNvSpPr/>
            <p:nvPr/>
          </p:nvSpPr>
          <p:spPr>
            <a:xfrm>
              <a:off x="1099824" y="341710"/>
              <a:ext cx="348086" cy="1734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528316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467" b="1" spc="-24" dirty="0" smtClean="0">
                  <a:solidFill>
                    <a:prstClr val="white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일반 인터넷</a:t>
              </a:r>
              <a:endParaRPr kumimoji="1" lang="ko-KR" altLang="en-US" sz="1467" b="1" spc="-24" dirty="0">
                <a:solidFill>
                  <a:prstClr val="white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1117605" y="734963"/>
              <a:ext cx="307809" cy="1734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528316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467" b="1" spc="-24" dirty="0" smtClean="0">
                  <a:solidFill>
                    <a:prstClr val="white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TV/</a:t>
              </a:r>
              <a:r>
                <a:rPr kumimoji="1" lang="ko-KR" altLang="en-US" sz="1467" b="1" spc="-24" dirty="0" smtClean="0">
                  <a:solidFill>
                    <a:prstClr val="white"/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라디오</a:t>
              </a:r>
              <a:endParaRPr kumimoji="1" lang="ko-KR" altLang="en-US" sz="1467" b="1" spc="-24" dirty="0">
                <a:solidFill>
                  <a:prstClr val="white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1115641" y="1097211"/>
              <a:ext cx="311738" cy="2658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528316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284" b="1" spc="-24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인천시</a:t>
              </a:r>
              <a:r>
                <a:rPr kumimoji="1" lang="en-US" altLang="ko-KR" sz="1284" b="1" spc="-24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/>
              </a:r>
              <a:br>
                <a:rPr kumimoji="1" lang="en-US" altLang="ko-KR" sz="1284" b="1" spc="-24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</a:br>
              <a:r>
                <a:rPr kumimoji="1" lang="ko-KR" altLang="en-US" sz="1284" b="1" spc="-24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온라인 매체</a:t>
              </a:r>
              <a:endParaRPr kumimoji="1" lang="ko-KR" altLang="en-US" sz="1284" b="1" spc="-24" dirty="0"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8395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시기별 이슈 평가 요약 </a:t>
            </a:r>
            <a:r>
              <a:rPr lang="en-US" altLang="ko-KR" dirty="0" smtClean="0"/>
              <a:t>– </a:t>
            </a:r>
            <a:r>
              <a:rPr lang="en-US" altLang="ko-KR" sz="2000" dirty="0" smtClean="0"/>
              <a:t>[1] '</a:t>
            </a:r>
            <a:r>
              <a:rPr lang="ko-KR" altLang="en-US" sz="2000" dirty="0" smtClean="0"/>
              <a:t>코로나</a:t>
            </a:r>
            <a:r>
              <a:rPr lang="en-US" altLang="ko-KR" sz="2000" dirty="0" smtClean="0"/>
              <a:t>19' </a:t>
            </a:r>
            <a:r>
              <a:rPr lang="ko-KR" altLang="en-US" sz="2000" dirty="0" smtClean="0"/>
              <a:t>관련 대응 평가 </a:t>
            </a:r>
            <a:r>
              <a:rPr lang="en-US" altLang="ko-KR" sz="2000" dirty="0" smtClean="0"/>
              <a:t>(4</a:t>
            </a:r>
            <a:r>
              <a:rPr lang="ko-KR" altLang="en-US" sz="2000" dirty="0" smtClean="0"/>
              <a:t>월 조사</a:t>
            </a:r>
            <a:r>
              <a:rPr lang="en-US" altLang="ko-KR" sz="2000" dirty="0" smtClean="0"/>
              <a:t>)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523220"/>
          </a:xfrm>
        </p:spPr>
        <p:txBody>
          <a:bodyPr/>
          <a:lstStyle/>
          <a:p>
            <a:r>
              <a:rPr lang="ko-KR" altLang="en-US" dirty="0" smtClean="0"/>
              <a:t>지난 </a:t>
            </a:r>
            <a:r>
              <a:rPr lang="en-US" altLang="ko-KR" dirty="0" smtClean="0"/>
              <a:t>4</a:t>
            </a:r>
            <a:r>
              <a:rPr lang="ko-KR" altLang="en-US" dirty="0" smtClean="0"/>
              <a:t>월 코로나</a:t>
            </a:r>
            <a:r>
              <a:rPr lang="en-US" altLang="ko-KR" dirty="0" smtClean="0"/>
              <a:t>19 1</a:t>
            </a:r>
            <a:r>
              <a:rPr lang="ko-KR" altLang="en-US" dirty="0" smtClean="0"/>
              <a:t>차 확산 시기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인천시 </a:t>
            </a:r>
            <a:r>
              <a:rPr lang="ko-KR" altLang="en-US" dirty="0"/>
              <a:t>대응에 대해 </a:t>
            </a:r>
            <a:r>
              <a:rPr lang="en-US" altLang="ko-KR" dirty="0"/>
              <a:t>80% </a:t>
            </a:r>
            <a:r>
              <a:rPr lang="ko-KR" altLang="en-US" dirty="0"/>
              <a:t>이상이 긍정 </a:t>
            </a:r>
            <a:r>
              <a:rPr lang="ko-KR" altLang="en-US" dirty="0" smtClean="0"/>
              <a:t>평가임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ko-KR" altLang="en-US" dirty="0" smtClean="0"/>
              <a:t>특히</a:t>
            </a:r>
            <a:r>
              <a:rPr lang="en-US" altLang="ko-KR" dirty="0"/>
              <a:t>, ’</a:t>
            </a:r>
            <a:r>
              <a:rPr lang="ko-KR" altLang="en-US" dirty="0"/>
              <a:t>매우 잘하고 있다‘ 응답은 </a:t>
            </a:r>
            <a:r>
              <a:rPr lang="en-US" altLang="ko-KR" dirty="0"/>
              <a:t>32% </a:t>
            </a:r>
            <a:r>
              <a:rPr lang="ko-KR" altLang="en-US" dirty="0"/>
              <a:t>이상 </a:t>
            </a:r>
            <a:r>
              <a:rPr lang="ko-KR" altLang="en-US" dirty="0" smtClean="0"/>
              <a:t>높은 수준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fontAlgn="base" latinLnBrk="0"/>
            <a:r>
              <a:rPr lang="en-US" altLang="ko-KR" dirty="0" smtClean="0"/>
              <a:t>1. ‘</a:t>
            </a:r>
            <a:r>
              <a:rPr lang="ko-KR" altLang="en-US" dirty="0" smtClean="0"/>
              <a:t>코로나</a:t>
            </a:r>
            <a:r>
              <a:rPr lang="en-US" altLang="ko-KR" dirty="0" smtClean="0"/>
              <a:t>19’ 1</a:t>
            </a:r>
            <a:r>
              <a:rPr lang="ko-KR" altLang="en-US" dirty="0" smtClean="0"/>
              <a:t>차 확산시 인천시 대응 전반 평가</a:t>
            </a:r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7051794" y="2488540"/>
            <a:ext cx="2581156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4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조사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graphicFrame>
        <p:nvGraphicFramePr>
          <p:cNvPr id="14" name="차트 13"/>
          <p:cNvGraphicFramePr/>
          <p:nvPr>
            <p:extLst>
              <p:ext uri="{D42A27DB-BD31-4B8C-83A1-F6EECF244321}">
                <p14:modId xmlns:p14="http://schemas.microsoft.com/office/powerpoint/2010/main" val="1217938598"/>
              </p:ext>
            </p:extLst>
          </p:nvPr>
        </p:nvGraphicFramePr>
        <p:xfrm>
          <a:off x="2170068" y="3119301"/>
          <a:ext cx="5555907" cy="33340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타원 14"/>
          <p:cNvSpPr/>
          <p:nvPr/>
        </p:nvSpPr>
        <p:spPr>
          <a:xfrm>
            <a:off x="4136829" y="3975124"/>
            <a:ext cx="1622385" cy="1622385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181" dirty="0">
              <a:ln>
                <a:solidFill>
                  <a:schemeClr val="tx1">
                    <a:lumMod val="85000"/>
                    <a:lumOff val="15000"/>
                    <a:alpha val="0"/>
                  </a:schemeClr>
                </a:solidFill>
              </a:ln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D49874A-A550-4D5A-91CB-A512AC3387E7}"/>
              </a:ext>
            </a:extLst>
          </p:cNvPr>
          <p:cNvSpPr txBox="1"/>
          <p:nvPr/>
        </p:nvSpPr>
        <p:spPr>
          <a:xfrm>
            <a:off x="6417772" y="3747868"/>
            <a:ext cx="857350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spcBef>
                <a:spcPts val="550"/>
              </a:spcBef>
              <a:buClr>
                <a:schemeClr val="accent1"/>
              </a:buClr>
              <a:buSzPct val="140000"/>
              <a:defRPr/>
            </a:pP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매우</a:t>
            </a:r>
            <a: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/>
            </a:r>
            <a:b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잘하고 있다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FEA03DB-B0FF-43A9-A85C-5E21D9E53EE5}"/>
              </a:ext>
            </a:extLst>
          </p:cNvPr>
          <p:cNvSpPr txBox="1"/>
          <p:nvPr/>
        </p:nvSpPr>
        <p:spPr>
          <a:xfrm>
            <a:off x="3703487" y="5847668"/>
            <a:ext cx="488787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spcBef>
                <a:spcPts val="550"/>
              </a:spcBef>
              <a:buClr>
                <a:schemeClr val="accent1"/>
              </a:buClr>
              <a:buSzPct val="140000"/>
              <a:defRPr/>
            </a:pP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잘하는</a:t>
            </a:r>
            <a: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/>
            </a:r>
            <a:b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편이다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270DBC9-3ECB-4DC4-9353-78BDC9AF6545}"/>
              </a:ext>
            </a:extLst>
          </p:cNvPr>
          <p:cNvSpPr txBox="1"/>
          <p:nvPr/>
        </p:nvSpPr>
        <p:spPr>
          <a:xfrm>
            <a:off x="3519207" y="2898661"/>
            <a:ext cx="857350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spcBef>
                <a:spcPts val="550"/>
              </a:spcBef>
              <a:buClr>
                <a:schemeClr val="accent1"/>
              </a:buClr>
              <a:buSzPct val="140000"/>
              <a:defRPr/>
            </a:pP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매우</a:t>
            </a:r>
            <a: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/>
            </a:r>
            <a:b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못하고 있다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9A059E8-91AE-4E81-A87A-212AA511B600}"/>
              </a:ext>
            </a:extLst>
          </p:cNvPr>
          <p:cNvSpPr txBox="1"/>
          <p:nvPr/>
        </p:nvSpPr>
        <p:spPr>
          <a:xfrm>
            <a:off x="3298988" y="3598803"/>
            <a:ext cx="488787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spcBef>
                <a:spcPts val="550"/>
              </a:spcBef>
              <a:buClr>
                <a:schemeClr val="accent1"/>
              </a:buClr>
              <a:buSzPct val="140000"/>
              <a:defRPr/>
            </a:pP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못하는</a:t>
            </a:r>
            <a: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/>
            </a:r>
            <a:b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편이다</a:t>
            </a:r>
          </a:p>
        </p:txBody>
      </p:sp>
      <p:sp>
        <p:nvSpPr>
          <p:cNvPr id="20" name="타원 19">
            <a:extLst>
              <a:ext uri="{FF2B5EF4-FFF2-40B4-BE49-F238E27FC236}">
                <a16:creationId xmlns:a16="http://schemas.microsoft.com/office/drawing/2014/main" id="{B017E849-2255-4090-AC0F-A759C59CEA8B}"/>
              </a:ext>
            </a:extLst>
          </p:cNvPr>
          <p:cNvSpPr/>
          <p:nvPr/>
        </p:nvSpPr>
        <p:spPr>
          <a:xfrm>
            <a:off x="4136829" y="3977446"/>
            <a:ext cx="1622385" cy="1622385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181" dirty="0">
              <a:ln>
                <a:solidFill>
                  <a:schemeClr val="tx1">
                    <a:lumMod val="85000"/>
                    <a:lumOff val="15000"/>
                    <a:alpha val="0"/>
                  </a:schemeClr>
                </a:solidFill>
              </a:ln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E0654786-7744-4EFB-9315-3D63B526CA35}"/>
              </a:ext>
            </a:extLst>
          </p:cNvPr>
          <p:cNvGrpSpPr/>
          <p:nvPr/>
        </p:nvGrpSpPr>
        <p:grpSpPr>
          <a:xfrm>
            <a:off x="4192274" y="3963311"/>
            <a:ext cx="3982232" cy="2099800"/>
            <a:chOff x="2288309" y="634054"/>
            <a:chExt cx="2171082" cy="1144795"/>
          </a:xfrm>
        </p:grpSpPr>
        <p:cxnSp>
          <p:nvCxnSpPr>
            <p:cNvPr id="22" name="연결선: 꺾임 15">
              <a:extLst>
                <a:ext uri="{FF2B5EF4-FFF2-40B4-BE49-F238E27FC236}">
                  <a16:creationId xmlns:a16="http://schemas.microsoft.com/office/drawing/2014/main" id="{4E5992CE-0B1A-4617-B11C-103D033CDF3C}"/>
                </a:ext>
              </a:extLst>
            </p:cNvPr>
            <p:cNvCxnSpPr>
              <a:cxnSpLocks/>
              <a:stCxn id="16" idx="3"/>
              <a:endCxn id="17" idx="3"/>
            </p:cNvCxnSpPr>
            <p:nvPr/>
          </p:nvCxnSpPr>
          <p:spPr>
            <a:xfrm flipH="1">
              <a:off x="2288309" y="634054"/>
              <a:ext cx="1680745" cy="1144795"/>
            </a:xfrm>
            <a:prstGeom prst="bentConnector3">
              <a:avLst>
                <a:gd name="adj1" fmla="val -7415"/>
              </a:avLst>
            </a:prstGeom>
            <a:noFill/>
            <a:ln w="9525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3" name="타원 22">
              <a:extLst>
                <a:ext uri="{FF2B5EF4-FFF2-40B4-BE49-F238E27FC236}">
                  <a16:creationId xmlns:a16="http://schemas.microsoft.com/office/drawing/2014/main" id="{D0148E88-8AF3-413A-A309-1A6565F93763}"/>
                </a:ext>
              </a:extLst>
            </p:cNvPr>
            <p:cNvSpPr/>
            <p:nvPr/>
          </p:nvSpPr>
          <p:spPr>
            <a:xfrm>
              <a:off x="4027391" y="1069011"/>
              <a:ext cx="432000" cy="432000"/>
            </a:xfrm>
            <a:prstGeom prst="ellipse">
              <a:avLst/>
            </a:prstGeom>
            <a:pattFill prst="smGrid">
              <a:fgClr>
                <a:schemeClr val="accent1">
                  <a:lumMod val="40000"/>
                  <a:lumOff val="60000"/>
                </a:schemeClr>
              </a:fgClr>
              <a:bgClr>
                <a:schemeClr val="accent1">
                  <a:lumMod val="60000"/>
                  <a:lumOff val="40000"/>
                </a:schemeClr>
              </a:bgClr>
            </a:patt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lvl="0"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400" b="1" spc="-92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긍정</a:t>
              </a:r>
              <a:endParaRPr lang="en-US" altLang="ko-KR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  <a:p>
              <a:pPr lvl="0"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400" b="1" spc="-92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80.8%</a:t>
              </a:r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994ED11F-C66C-4AAD-BA5C-1321BB03B335}"/>
              </a:ext>
            </a:extLst>
          </p:cNvPr>
          <p:cNvGrpSpPr/>
          <p:nvPr/>
        </p:nvGrpSpPr>
        <p:grpSpPr>
          <a:xfrm>
            <a:off x="2222993" y="3114105"/>
            <a:ext cx="1296215" cy="1042171"/>
            <a:chOff x="4162060" y="171073"/>
            <a:chExt cx="706687" cy="568183"/>
          </a:xfrm>
        </p:grpSpPr>
        <p:cxnSp>
          <p:nvCxnSpPr>
            <p:cNvPr id="25" name="연결선: 꺾임 18">
              <a:extLst>
                <a:ext uri="{FF2B5EF4-FFF2-40B4-BE49-F238E27FC236}">
                  <a16:creationId xmlns:a16="http://schemas.microsoft.com/office/drawing/2014/main" id="{688BECDE-BB30-49E0-B1FE-B3DFD971D934}"/>
                </a:ext>
              </a:extLst>
            </p:cNvPr>
            <p:cNvCxnSpPr>
              <a:cxnSpLocks/>
              <a:stCxn id="18" idx="1"/>
              <a:endCxn id="19" idx="1"/>
            </p:cNvCxnSpPr>
            <p:nvPr/>
          </p:nvCxnSpPr>
          <p:spPr>
            <a:xfrm rot="10800000" flipV="1">
              <a:off x="4748685" y="171073"/>
              <a:ext cx="120062" cy="381712"/>
            </a:xfrm>
            <a:prstGeom prst="bentConnector3">
              <a:avLst>
                <a:gd name="adj1" fmla="val 203806"/>
              </a:avLst>
            </a:prstGeom>
            <a:noFill/>
            <a:ln w="9525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6" name="타원 25">
              <a:extLst>
                <a:ext uri="{FF2B5EF4-FFF2-40B4-BE49-F238E27FC236}">
                  <a16:creationId xmlns:a16="http://schemas.microsoft.com/office/drawing/2014/main" id="{C490F1A3-39E1-4A82-895F-190332673A63}"/>
                </a:ext>
              </a:extLst>
            </p:cNvPr>
            <p:cNvSpPr/>
            <p:nvPr/>
          </p:nvSpPr>
          <p:spPr>
            <a:xfrm>
              <a:off x="4162060" y="307256"/>
              <a:ext cx="432000" cy="432000"/>
            </a:xfrm>
            <a:prstGeom prst="ellipse">
              <a:avLst/>
            </a:prstGeom>
            <a:pattFill prst="smGrid">
              <a:fgClr>
                <a:schemeClr val="accent2">
                  <a:lumMod val="40000"/>
                  <a:lumOff val="60000"/>
                </a:schemeClr>
              </a:fgClr>
              <a:bgClr>
                <a:schemeClr val="accent2">
                  <a:lumMod val="60000"/>
                  <a:lumOff val="40000"/>
                </a:schemeClr>
              </a:bgClr>
            </a:patt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lvl="0"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400" b="1" spc="-92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부정</a:t>
              </a:r>
              <a:endParaRPr lang="en-US" altLang="ko-KR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  <a:p>
              <a:pPr lvl="0"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400" b="1" spc="-92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17.0%</a:t>
              </a: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6A41177B-D1CA-4CA6-A63B-863DBB11367F}"/>
              </a:ext>
            </a:extLst>
          </p:cNvPr>
          <p:cNvSpPr txBox="1"/>
          <p:nvPr/>
        </p:nvSpPr>
        <p:spPr>
          <a:xfrm>
            <a:off x="4629115" y="3019303"/>
            <a:ext cx="791627" cy="19761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spcBef>
                <a:spcPts val="550"/>
              </a:spcBef>
              <a:buClr>
                <a:schemeClr val="accent1"/>
              </a:buClr>
              <a:buSzPct val="140000"/>
              <a:defRPr/>
            </a:pPr>
            <a:r>
              <a:rPr lang="ko-KR" altLang="en-US" sz="1284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모름</a:t>
            </a:r>
            <a:r>
              <a:rPr lang="en-US" altLang="ko-KR" sz="1284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/</a:t>
            </a:r>
            <a:r>
              <a:rPr lang="ko-KR" altLang="en-US" sz="1284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무응답</a:t>
            </a:r>
          </a:p>
        </p:txBody>
      </p:sp>
    </p:spTree>
    <p:extLst>
      <p:ext uri="{BB962C8B-B14F-4D97-AF65-F5344CB8AC3E}">
        <p14:creationId xmlns:p14="http://schemas.microsoft.com/office/powerpoint/2010/main" val="4151616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시기별 이슈 평가 요약 </a:t>
            </a:r>
            <a:r>
              <a:rPr lang="en-US" altLang="ko-KR" dirty="0" smtClean="0"/>
              <a:t>– </a:t>
            </a:r>
            <a:r>
              <a:rPr lang="en-US" altLang="ko-KR" sz="2000" dirty="0" smtClean="0"/>
              <a:t>[1] '</a:t>
            </a:r>
            <a:r>
              <a:rPr lang="ko-KR" altLang="en-US" sz="2000" dirty="0" smtClean="0"/>
              <a:t>코로나</a:t>
            </a:r>
            <a:r>
              <a:rPr lang="en-US" altLang="ko-KR" sz="2000" dirty="0" smtClean="0"/>
              <a:t>19' </a:t>
            </a:r>
            <a:r>
              <a:rPr lang="ko-KR" altLang="en-US" sz="2000" dirty="0" smtClean="0"/>
              <a:t>관련 대응 평가 </a:t>
            </a:r>
            <a:r>
              <a:rPr lang="en-US" altLang="ko-KR" sz="2000" dirty="0" smtClean="0"/>
              <a:t>(4</a:t>
            </a:r>
            <a:r>
              <a:rPr lang="ko-KR" altLang="en-US" sz="2000" dirty="0" smtClean="0"/>
              <a:t>월 조사</a:t>
            </a:r>
            <a:r>
              <a:rPr lang="en-US" altLang="ko-KR" sz="2000" dirty="0" smtClean="0"/>
              <a:t>)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815608"/>
          </a:xfrm>
        </p:spPr>
        <p:txBody>
          <a:bodyPr/>
          <a:lstStyle/>
          <a:p>
            <a:r>
              <a:rPr lang="ko-KR" altLang="en-US" dirty="0" smtClean="0"/>
              <a:t>코로나</a:t>
            </a:r>
            <a:r>
              <a:rPr lang="en-US" altLang="ko-KR" dirty="0"/>
              <a:t>19 </a:t>
            </a:r>
            <a:r>
              <a:rPr lang="ko-KR" altLang="en-US" dirty="0"/>
              <a:t>정보 전달 및 유용한 </a:t>
            </a:r>
            <a:r>
              <a:rPr lang="ko-KR" altLang="en-US" dirty="0" smtClean="0"/>
              <a:t>채널로서 </a:t>
            </a:r>
            <a:r>
              <a:rPr lang="ko-KR" altLang="en-US" dirty="0"/>
              <a:t>’인천시 발송 문자 메시지‘가 가장 큰 </a:t>
            </a:r>
            <a:r>
              <a:rPr lang="ko-KR" altLang="en-US" dirty="0" smtClean="0"/>
              <a:t>역할을 한 것으로 평가됨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ko-KR" altLang="en-US" dirty="0" smtClean="0"/>
              <a:t>특히</a:t>
            </a:r>
            <a:r>
              <a:rPr lang="en-US" altLang="ko-KR" dirty="0" smtClean="0"/>
              <a:t>, ‘</a:t>
            </a:r>
            <a:r>
              <a:rPr lang="ko-KR" altLang="en-US" dirty="0"/>
              <a:t>인천시 발송 문자 메시지’ 유용성은 남녀 및 전 </a:t>
            </a:r>
            <a:r>
              <a:rPr lang="ko-KR" altLang="en-US" dirty="0" smtClean="0"/>
              <a:t>연령층에서에서 긍정적으로 평가되고 있는 것으로 나타남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ko-KR" altLang="en-US" dirty="0" smtClean="0"/>
              <a:t>그러나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최근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코로나</a:t>
            </a:r>
            <a:r>
              <a:rPr lang="en-US" altLang="ko-KR" dirty="0" smtClean="0"/>
              <a:t>19 </a:t>
            </a:r>
            <a:r>
              <a:rPr lang="ko-KR" altLang="en-US" dirty="0" smtClean="0"/>
              <a:t>관련 문자 메시지</a:t>
            </a:r>
            <a:r>
              <a:rPr lang="en-US" altLang="ko-KR" dirty="0" smtClean="0"/>
              <a:t>'</a:t>
            </a:r>
            <a:r>
              <a:rPr lang="ko-KR" altLang="en-US" dirty="0" smtClean="0"/>
              <a:t>에 대한 시민 피로감이 높은 상황인 만큼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적시적소에 활용할 필요가 있음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/>
              <a:t>2.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코로나</a:t>
            </a:r>
            <a:r>
              <a:rPr lang="en-US" altLang="ko-KR" dirty="0" smtClean="0"/>
              <a:t>19’ </a:t>
            </a:r>
            <a:r>
              <a:rPr lang="ko-KR" altLang="en-US" dirty="0" smtClean="0"/>
              <a:t>등 재난 사태 발생시</a:t>
            </a:r>
            <a:r>
              <a:rPr lang="en-US" altLang="ko-KR" dirty="0" smtClean="0"/>
              <a:t>,</a:t>
            </a:r>
            <a:r>
              <a:rPr lang="ko-KR" altLang="en-US" dirty="0" smtClean="0"/>
              <a:t> 가장 유용한 인천시 정보 전달 </a:t>
            </a:r>
            <a:r>
              <a:rPr lang="ko-KR" altLang="en-US" dirty="0"/>
              <a:t>채널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7051794" y="2488540"/>
            <a:ext cx="2581156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4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조사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graphicFrame>
        <p:nvGraphicFramePr>
          <p:cNvPr id="10" name="차트 9"/>
          <p:cNvGraphicFramePr/>
          <p:nvPr>
            <p:extLst>
              <p:ext uri="{D42A27DB-BD31-4B8C-83A1-F6EECF244321}">
                <p14:modId xmlns:p14="http://schemas.microsoft.com/office/powerpoint/2010/main" val="4127126437"/>
              </p:ext>
            </p:extLst>
          </p:nvPr>
        </p:nvGraphicFramePr>
        <p:xfrm>
          <a:off x="0" y="2781300"/>
          <a:ext cx="9906000" cy="31145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8409963"/>
              </p:ext>
            </p:extLst>
          </p:nvPr>
        </p:nvGraphicFramePr>
        <p:xfrm>
          <a:off x="264223" y="5630239"/>
          <a:ext cx="9376803" cy="7489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1867">
                  <a:extLst>
                    <a:ext uri="{9D8B030D-6E8A-4147-A177-3AD203B41FA5}">
                      <a16:colId xmlns:a16="http://schemas.microsoft.com/office/drawing/2014/main" val="70181511"/>
                    </a:ext>
                  </a:extLst>
                </a:gridCol>
                <a:gridCol w="1041867">
                  <a:extLst>
                    <a:ext uri="{9D8B030D-6E8A-4147-A177-3AD203B41FA5}">
                      <a16:colId xmlns:a16="http://schemas.microsoft.com/office/drawing/2014/main" val="1895901905"/>
                    </a:ext>
                  </a:extLst>
                </a:gridCol>
                <a:gridCol w="1041867">
                  <a:extLst>
                    <a:ext uri="{9D8B030D-6E8A-4147-A177-3AD203B41FA5}">
                      <a16:colId xmlns:a16="http://schemas.microsoft.com/office/drawing/2014/main" val="1330862428"/>
                    </a:ext>
                  </a:extLst>
                </a:gridCol>
                <a:gridCol w="1041867">
                  <a:extLst>
                    <a:ext uri="{9D8B030D-6E8A-4147-A177-3AD203B41FA5}">
                      <a16:colId xmlns:a16="http://schemas.microsoft.com/office/drawing/2014/main" val="2174265238"/>
                    </a:ext>
                  </a:extLst>
                </a:gridCol>
                <a:gridCol w="1041867">
                  <a:extLst>
                    <a:ext uri="{9D8B030D-6E8A-4147-A177-3AD203B41FA5}">
                      <a16:colId xmlns:a16="http://schemas.microsoft.com/office/drawing/2014/main" val="2132937888"/>
                    </a:ext>
                  </a:extLst>
                </a:gridCol>
                <a:gridCol w="1041867">
                  <a:extLst>
                    <a:ext uri="{9D8B030D-6E8A-4147-A177-3AD203B41FA5}">
                      <a16:colId xmlns:a16="http://schemas.microsoft.com/office/drawing/2014/main" val="2990414517"/>
                    </a:ext>
                  </a:extLst>
                </a:gridCol>
                <a:gridCol w="1041867">
                  <a:extLst>
                    <a:ext uri="{9D8B030D-6E8A-4147-A177-3AD203B41FA5}">
                      <a16:colId xmlns:a16="http://schemas.microsoft.com/office/drawing/2014/main" val="3858658497"/>
                    </a:ext>
                  </a:extLst>
                </a:gridCol>
                <a:gridCol w="1041867">
                  <a:extLst>
                    <a:ext uri="{9D8B030D-6E8A-4147-A177-3AD203B41FA5}">
                      <a16:colId xmlns:a16="http://schemas.microsoft.com/office/drawing/2014/main" val="3994740487"/>
                    </a:ext>
                  </a:extLst>
                </a:gridCol>
                <a:gridCol w="1041867">
                  <a:extLst>
                    <a:ext uri="{9D8B030D-6E8A-4147-A177-3AD203B41FA5}">
                      <a16:colId xmlns:a16="http://schemas.microsoft.com/office/drawing/2014/main" val="3876570200"/>
                    </a:ext>
                  </a:extLst>
                </a:gridCol>
              </a:tblGrid>
              <a:tr h="60707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인천시 발송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문자 </a:t>
                      </a:r>
                      <a:r>
                        <a:rPr lang="ko-KR" altLang="en-US" sz="1200" b="1" i="0" u="none" strike="noStrike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메시지</a:t>
                      </a: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TV/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라디오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신문 등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일반 매체</a:t>
                      </a:r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인터넷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포털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카페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블로그 </a:t>
                      </a:r>
                      <a:r>
                        <a:rPr lang="ko-KR" altLang="en-US" sz="1200" b="1" i="0" u="none" strike="noStrike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등</a:t>
                      </a: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인천시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SNS 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매체</a:t>
                      </a:r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광고판</a:t>
                      </a:r>
                      <a:r>
                        <a:rPr kumimoji="0" lang="en-US" altLang="ko-KR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kumimoji="0" lang="en-US" altLang="ko-KR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kumimoji="0" lang="ko-KR" alt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현수막</a:t>
                      </a:r>
                      <a:r>
                        <a:rPr kumimoji="0" lang="en-US" altLang="ko-KR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kumimoji="0" lang="en-US" altLang="ko-KR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kumimoji="0" lang="ko-KR" alt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포스터 등</a:t>
                      </a:r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온라인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시정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소식지</a:t>
                      </a: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인천시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오프라인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지면 </a:t>
                      </a:r>
                      <a:r>
                        <a:rPr lang="ko-KR" altLang="en-US" sz="1200" b="1" i="0" u="none" strike="noStrike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매체</a:t>
                      </a: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120 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등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상담전화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민원실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직접 </a:t>
                      </a:r>
                      <a:r>
                        <a:rPr lang="ko-KR" altLang="en-US" sz="1200" b="1" i="0" u="none" strike="noStrike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방문</a:t>
                      </a: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모름</a:t>
                      </a:r>
                      <a:r>
                        <a:rPr lang="en-US" altLang="ko-KR" sz="1200" b="1" i="0" u="none" strike="noStrike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/</a:t>
                      </a:r>
                      <a:br>
                        <a:rPr lang="en-US" altLang="ko-KR" sz="1200" b="1" i="0" u="none" strike="noStrike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200" b="1" i="0" u="none" strike="noStrike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무응답</a:t>
                      </a: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855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610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시기별 이슈 평가 요약 </a:t>
            </a:r>
            <a:r>
              <a:rPr lang="en-US" altLang="ko-KR" dirty="0" smtClean="0"/>
              <a:t>– </a:t>
            </a:r>
            <a:r>
              <a:rPr lang="en-US" altLang="ko-KR" sz="2000" dirty="0" smtClean="0"/>
              <a:t>[1] '</a:t>
            </a:r>
            <a:r>
              <a:rPr lang="ko-KR" altLang="en-US" sz="2000" dirty="0" smtClean="0"/>
              <a:t>코로나</a:t>
            </a:r>
            <a:r>
              <a:rPr lang="en-US" altLang="ko-KR" sz="2000" dirty="0" smtClean="0"/>
              <a:t>19' </a:t>
            </a:r>
            <a:r>
              <a:rPr lang="ko-KR" altLang="en-US" sz="2000" dirty="0" smtClean="0"/>
              <a:t>관련 대응 평가 </a:t>
            </a:r>
            <a:r>
              <a:rPr lang="en-US" altLang="ko-KR" sz="2000" dirty="0" smtClean="0"/>
              <a:t>(4</a:t>
            </a:r>
            <a:r>
              <a:rPr lang="ko-KR" altLang="en-US" sz="2000" dirty="0" smtClean="0"/>
              <a:t>월 조사</a:t>
            </a:r>
            <a:r>
              <a:rPr lang="en-US" altLang="ko-KR" sz="2000" dirty="0" smtClean="0"/>
              <a:t>)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523220"/>
          </a:xfrm>
        </p:spPr>
        <p:txBody>
          <a:bodyPr/>
          <a:lstStyle/>
          <a:p>
            <a:r>
              <a:rPr lang="en-US" altLang="ko-KR" dirty="0" smtClean="0"/>
              <a:t>KBS</a:t>
            </a:r>
            <a:r>
              <a:rPr lang="ko-KR" altLang="en-US" dirty="0"/>
              <a:t>가 주관하는 재난방송에서 인천시에 대한 정보가 충분한가를 평가한 결과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en-US" altLang="ko-KR" dirty="0" smtClean="0"/>
              <a:t>‘</a:t>
            </a:r>
            <a:r>
              <a:rPr lang="ko-KR" altLang="en-US" dirty="0"/>
              <a:t>충분하다</a:t>
            </a:r>
            <a:r>
              <a:rPr lang="ko-KR" altLang="en-US" dirty="0" smtClean="0"/>
              <a:t>’는 </a:t>
            </a:r>
            <a:r>
              <a:rPr lang="ko-KR" altLang="en-US" dirty="0"/>
              <a:t>의견</a:t>
            </a:r>
            <a:r>
              <a:rPr lang="en-US" altLang="ko-KR" dirty="0"/>
              <a:t>(47.9%)</a:t>
            </a:r>
            <a:r>
              <a:rPr lang="ko-KR" altLang="en-US" dirty="0"/>
              <a:t>과 ‘충분하지 못하다</a:t>
            </a:r>
            <a:r>
              <a:rPr lang="ko-KR" altLang="en-US" dirty="0" smtClean="0"/>
              <a:t>’는 </a:t>
            </a:r>
            <a:r>
              <a:rPr lang="ko-KR" altLang="en-US" dirty="0"/>
              <a:t>의견</a:t>
            </a:r>
            <a:r>
              <a:rPr lang="en-US" altLang="ko-KR" dirty="0"/>
              <a:t>(43.9%)</a:t>
            </a:r>
            <a:r>
              <a:rPr lang="ko-KR" altLang="en-US" dirty="0"/>
              <a:t>이 비슷한 </a:t>
            </a:r>
            <a:r>
              <a:rPr lang="ko-KR" altLang="en-US" dirty="0" smtClean="0"/>
              <a:t>수준으로 나타남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/>
              <a:t>3.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코로나</a:t>
            </a:r>
            <a:r>
              <a:rPr lang="en-US" altLang="ko-KR" dirty="0" smtClean="0"/>
              <a:t>19’ </a:t>
            </a:r>
            <a:r>
              <a:rPr lang="ko-KR" altLang="en-US" dirty="0"/>
              <a:t>등 재난 사태 발생 </a:t>
            </a:r>
            <a:r>
              <a:rPr lang="ko-KR" altLang="en-US" dirty="0" smtClean="0"/>
              <a:t>시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r>
              <a:rPr lang="en-US" altLang="ko-KR" dirty="0"/>
              <a:t>KBS</a:t>
            </a:r>
            <a:r>
              <a:rPr lang="ko-KR" altLang="en-US" dirty="0"/>
              <a:t>의 인천시 정보 전달 충분성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7051794" y="2488540"/>
            <a:ext cx="2581156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4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조사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val="3454233692"/>
              </p:ext>
            </p:extLst>
          </p:nvPr>
        </p:nvGraphicFramePr>
        <p:xfrm>
          <a:off x="2167891" y="3019012"/>
          <a:ext cx="5555907" cy="33340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타원 7"/>
          <p:cNvSpPr/>
          <p:nvPr/>
        </p:nvSpPr>
        <p:spPr>
          <a:xfrm>
            <a:off x="4134652" y="3874835"/>
            <a:ext cx="1622385" cy="1622385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181" dirty="0">
              <a:ln>
                <a:solidFill>
                  <a:schemeClr val="tx1">
                    <a:lumMod val="85000"/>
                    <a:lumOff val="15000"/>
                    <a:alpha val="0"/>
                  </a:schemeClr>
                </a:solidFill>
              </a:ln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D49874A-A550-4D5A-91CB-A512AC3387E7}"/>
              </a:ext>
            </a:extLst>
          </p:cNvPr>
          <p:cNvSpPr txBox="1"/>
          <p:nvPr/>
        </p:nvSpPr>
        <p:spPr>
          <a:xfrm>
            <a:off x="6091823" y="3040657"/>
            <a:ext cx="488787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spcBef>
                <a:spcPts val="550"/>
              </a:spcBef>
              <a:buClr>
                <a:schemeClr val="accent1"/>
              </a:buClr>
              <a:buSzPct val="140000"/>
              <a:defRPr/>
            </a:pP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매우</a:t>
            </a:r>
            <a: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/>
            </a:r>
            <a:b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그렇다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EA03DB-B0FF-43A9-A85C-5E21D9E53EE5}"/>
              </a:ext>
            </a:extLst>
          </p:cNvPr>
          <p:cNvSpPr txBox="1"/>
          <p:nvPr/>
        </p:nvSpPr>
        <p:spPr>
          <a:xfrm>
            <a:off x="6312658" y="5051410"/>
            <a:ext cx="488787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spcBef>
                <a:spcPts val="550"/>
              </a:spcBef>
              <a:buClr>
                <a:schemeClr val="accent1"/>
              </a:buClr>
              <a:buSzPct val="140000"/>
              <a:defRPr/>
            </a:pP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그런</a:t>
            </a:r>
            <a: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/>
            </a:r>
            <a:b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편이다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70DBC9-3ECB-4DC4-9353-78BDC9AF6545}"/>
              </a:ext>
            </a:extLst>
          </p:cNvPr>
          <p:cNvSpPr txBox="1"/>
          <p:nvPr/>
        </p:nvSpPr>
        <p:spPr>
          <a:xfrm>
            <a:off x="2740125" y="3263604"/>
            <a:ext cx="1020279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spcBef>
                <a:spcPts val="550"/>
              </a:spcBef>
              <a:buClr>
                <a:schemeClr val="accent1"/>
              </a:buClr>
              <a:buSzPct val="140000"/>
              <a:defRPr/>
            </a:pP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전혀</a:t>
            </a:r>
            <a: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/>
            </a:r>
            <a:b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그렇지 못하다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9A059E8-91AE-4E81-A87A-212AA511B600}"/>
              </a:ext>
            </a:extLst>
          </p:cNvPr>
          <p:cNvSpPr txBox="1"/>
          <p:nvPr/>
        </p:nvSpPr>
        <p:spPr>
          <a:xfrm>
            <a:off x="2832721" y="5305447"/>
            <a:ext cx="857350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spcBef>
                <a:spcPts val="550"/>
              </a:spcBef>
              <a:buClr>
                <a:schemeClr val="accent1"/>
              </a:buClr>
              <a:buSzPct val="140000"/>
              <a:defRPr/>
            </a:pP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그렇지</a:t>
            </a:r>
            <a: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/>
            </a:r>
            <a:b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못한 편이다</a:t>
            </a:r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B017E849-2255-4090-AC0F-A759C59CEA8B}"/>
              </a:ext>
            </a:extLst>
          </p:cNvPr>
          <p:cNvSpPr/>
          <p:nvPr/>
        </p:nvSpPr>
        <p:spPr>
          <a:xfrm>
            <a:off x="4134652" y="3877157"/>
            <a:ext cx="1622385" cy="1622385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181" dirty="0">
              <a:ln>
                <a:solidFill>
                  <a:schemeClr val="tx1">
                    <a:lumMod val="85000"/>
                    <a:lumOff val="15000"/>
                    <a:alpha val="0"/>
                  </a:schemeClr>
                </a:solidFill>
              </a:ln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E0654786-7744-4EFB-9315-3D63B526CA35}"/>
              </a:ext>
            </a:extLst>
          </p:cNvPr>
          <p:cNvGrpSpPr/>
          <p:nvPr/>
        </p:nvGrpSpPr>
        <p:grpSpPr>
          <a:xfrm>
            <a:off x="6580611" y="3256101"/>
            <a:ext cx="1079910" cy="2010753"/>
            <a:chOff x="3591596" y="303164"/>
            <a:chExt cx="588758" cy="1096247"/>
          </a:xfrm>
        </p:grpSpPr>
        <p:cxnSp>
          <p:nvCxnSpPr>
            <p:cNvPr id="16" name="연결선: 꺾임 15">
              <a:extLst>
                <a:ext uri="{FF2B5EF4-FFF2-40B4-BE49-F238E27FC236}">
                  <a16:creationId xmlns:a16="http://schemas.microsoft.com/office/drawing/2014/main" id="{4E5992CE-0B1A-4617-B11C-103D033CDF3C}"/>
                </a:ext>
              </a:extLst>
            </p:cNvPr>
            <p:cNvCxnSpPr>
              <a:cxnSpLocks/>
              <a:stCxn id="9" idx="3"/>
              <a:endCxn id="10" idx="3"/>
            </p:cNvCxnSpPr>
            <p:nvPr/>
          </p:nvCxnSpPr>
          <p:spPr>
            <a:xfrm>
              <a:off x="3591596" y="303164"/>
              <a:ext cx="120397" cy="1096247"/>
            </a:xfrm>
            <a:prstGeom prst="bentConnector3">
              <a:avLst>
                <a:gd name="adj1" fmla="val 203516"/>
              </a:avLst>
            </a:prstGeom>
            <a:noFill/>
            <a:ln w="9525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D0148E88-8AF3-413A-A309-1A6565F93763}"/>
                </a:ext>
              </a:extLst>
            </p:cNvPr>
            <p:cNvSpPr/>
            <p:nvPr/>
          </p:nvSpPr>
          <p:spPr>
            <a:xfrm>
              <a:off x="3748354" y="659448"/>
              <a:ext cx="432000" cy="432000"/>
            </a:xfrm>
            <a:prstGeom prst="ellipse">
              <a:avLst/>
            </a:prstGeom>
            <a:pattFill prst="smGrid">
              <a:fgClr>
                <a:schemeClr val="accent1">
                  <a:lumMod val="40000"/>
                  <a:lumOff val="60000"/>
                </a:schemeClr>
              </a:fgClr>
              <a:bgClr>
                <a:schemeClr val="accent1">
                  <a:lumMod val="60000"/>
                  <a:lumOff val="40000"/>
                </a:schemeClr>
              </a:bgClr>
            </a:patt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lvl="0"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400" b="1" spc="-92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긍정</a:t>
              </a:r>
              <a:endParaRPr lang="en-US" altLang="ko-KR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  <a:p>
              <a:pPr lvl="0"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400" b="1" spc="-92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47.9%</a:t>
              </a: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994ED11F-C66C-4AAD-BA5C-1321BB03B335}"/>
              </a:ext>
            </a:extLst>
          </p:cNvPr>
          <p:cNvGrpSpPr/>
          <p:nvPr/>
        </p:nvGrpSpPr>
        <p:grpSpPr>
          <a:xfrm>
            <a:off x="1814214" y="3479046"/>
            <a:ext cx="1018508" cy="2041843"/>
            <a:chOff x="3940382" y="424713"/>
            <a:chExt cx="555283" cy="1113197"/>
          </a:xfrm>
        </p:grpSpPr>
        <p:cxnSp>
          <p:nvCxnSpPr>
            <p:cNvPr id="19" name="연결선: 꺾임 18">
              <a:extLst>
                <a:ext uri="{FF2B5EF4-FFF2-40B4-BE49-F238E27FC236}">
                  <a16:creationId xmlns:a16="http://schemas.microsoft.com/office/drawing/2014/main" id="{688BECDE-BB30-49E0-B1FE-B3DFD971D934}"/>
                </a:ext>
              </a:extLst>
            </p:cNvPr>
            <p:cNvCxnSpPr>
              <a:cxnSpLocks/>
              <a:stCxn id="11" idx="1"/>
              <a:endCxn id="13" idx="1"/>
            </p:cNvCxnSpPr>
            <p:nvPr/>
          </p:nvCxnSpPr>
          <p:spPr>
            <a:xfrm rot="10800000" flipH="1" flipV="1">
              <a:off x="4445182" y="424713"/>
              <a:ext cx="50483" cy="1113197"/>
            </a:xfrm>
            <a:prstGeom prst="bentConnector3">
              <a:avLst>
                <a:gd name="adj1" fmla="val -246879"/>
              </a:avLst>
            </a:prstGeom>
            <a:noFill/>
            <a:ln w="9525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0" name="타원 19">
              <a:extLst>
                <a:ext uri="{FF2B5EF4-FFF2-40B4-BE49-F238E27FC236}">
                  <a16:creationId xmlns:a16="http://schemas.microsoft.com/office/drawing/2014/main" id="{C490F1A3-39E1-4A82-895F-190332673A63}"/>
                </a:ext>
              </a:extLst>
            </p:cNvPr>
            <p:cNvSpPr/>
            <p:nvPr/>
          </p:nvSpPr>
          <p:spPr>
            <a:xfrm>
              <a:off x="3940382" y="786354"/>
              <a:ext cx="432000" cy="432000"/>
            </a:xfrm>
            <a:prstGeom prst="ellipse">
              <a:avLst/>
            </a:prstGeom>
            <a:pattFill prst="smGrid">
              <a:fgClr>
                <a:schemeClr val="accent2">
                  <a:lumMod val="40000"/>
                  <a:lumOff val="60000"/>
                </a:schemeClr>
              </a:fgClr>
              <a:bgClr>
                <a:schemeClr val="accent2">
                  <a:lumMod val="60000"/>
                  <a:lumOff val="40000"/>
                </a:schemeClr>
              </a:bgClr>
            </a:patt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lvl="0"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400" b="1" spc="-92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부정</a:t>
              </a:r>
              <a:endParaRPr lang="en-US" altLang="ko-KR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  <a:p>
              <a:pPr lvl="0"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400" b="1" spc="-92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43.9%</a:t>
              </a: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A41177B-D1CA-4CA6-A63B-863DBB11367F}"/>
              </a:ext>
            </a:extLst>
          </p:cNvPr>
          <p:cNvSpPr txBox="1"/>
          <p:nvPr/>
        </p:nvSpPr>
        <p:spPr>
          <a:xfrm>
            <a:off x="3893086" y="3051624"/>
            <a:ext cx="791627" cy="19761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spcBef>
                <a:spcPts val="550"/>
              </a:spcBef>
              <a:buClr>
                <a:schemeClr val="accent1"/>
              </a:buClr>
              <a:buSzPct val="140000"/>
              <a:defRPr/>
            </a:pPr>
            <a:r>
              <a:rPr lang="ko-KR" altLang="en-US" sz="1284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모름</a:t>
            </a:r>
            <a:r>
              <a:rPr lang="en-US" altLang="ko-KR" sz="1284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/</a:t>
            </a:r>
            <a:r>
              <a:rPr lang="ko-KR" altLang="en-US" sz="1284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무응답</a:t>
            </a:r>
          </a:p>
        </p:txBody>
      </p:sp>
    </p:spTree>
    <p:extLst>
      <p:ext uri="{BB962C8B-B14F-4D97-AF65-F5344CB8AC3E}">
        <p14:creationId xmlns:p14="http://schemas.microsoft.com/office/powerpoint/2010/main" val="225103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시기별 이슈 평가 요약 </a:t>
            </a:r>
            <a:r>
              <a:rPr lang="en-US" altLang="ko-KR" dirty="0" smtClean="0"/>
              <a:t>– </a:t>
            </a:r>
            <a:r>
              <a:rPr lang="en-US" altLang="ko-KR" sz="2000" dirty="0" smtClean="0"/>
              <a:t>[2] ‘</a:t>
            </a:r>
            <a:r>
              <a:rPr lang="ko-KR" altLang="en-US" sz="2000" dirty="0" smtClean="0"/>
              <a:t>민선</a:t>
            </a:r>
            <a:r>
              <a:rPr lang="en-US" altLang="ko-KR" sz="2000" dirty="0" smtClean="0"/>
              <a:t>7</a:t>
            </a:r>
            <a:r>
              <a:rPr lang="ko-KR" altLang="en-US" sz="2000" dirty="0" smtClean="0"/>
              <a:t>기 전반기</a:t>
            </a:r>
            <a:r>
              <a:rPr lang="en-US" altLang="ko-KR" sz="2000" dirty="0" smtClean="0"/>
              <a:t>‘ </a:t>
            </a:r>
            <a:r>
              <a:rPr lang="ko-KR" altLang="en-US" sz="2000" dirty="0" smtClean="0"/>
              <a:t>시정 평가 </a:t>
            </a:r>
            <a:r>
              <a:rPr lang="en-US" altLang="ko-KR" sz="2000" dirty="0" smtClean="0"/>
              <a:t>(6</a:t>
            </a:r>
            <a:r>
              <a:rPr lang="ko-KR" altLang="en-US" sz="2000" dirty="0" smtClean="0"/>
              <a:t>월 조사</a:t>
            </a:r>
            <a:r>
              <a:rPr lang="en-US" altLang="ko-KR" sz="2000" dirty="0" smtClean="0"/>
              <a:t>)</a:t>
            </a:r>
            <a:endParaRPr lang="ko-KR" altLang="en-US" sz="2800" dirty="0"/>
          </a:p>
        </p:txBody>
      </p:sp>
      <p:sp>
        <p:nvSpPr>
          <p:cNvPr id="9" name="직사각형 8"/>
          <p:cNvSpPr/>
          <p:nvPr/>
        </p:nvSpPr>
        <p:spPr>
          <a:xfrm>
            <a:off x="7051794" y="2488540"/>
            <a:ext cx="2581156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6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조사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523220"/>
          </a:xfrm>
        </p:spPr>
        <p:txBody>
          <a:bodyPr/>
          <a:lstStyle/>
          <a:p>
            <a:r>
              <a:rPr lang="ko-KR" altLang="en-US" dirty="0" smtClean="0"/>
              <a:t>민선</a:t>
            </a:r>
            <a:r>
              <a:rPr lang="en-US" altLang="ko-KR" dirty="0"/>
              <a:t>7</a:t>
            </a:r>
            <a:r>
              <a:rPr lang="ko-KR" altLang="en-US" dirty="0"/>
              <a:t>기 전반기 </a:t>
            </a:r>
            <a:r>
              <a:rPr lang="en-US" altLang="ko-KR" dirty="0"/>
              <a:t>2</a:t>
            </a:r>
            <a:r>
              <a:rPr lang="ko-KR" altLang="en-US" dirty="0"/>
              <a:t>년 시정운영에 대한 전반적인 평가 결과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en-US" altLang="ko-KR" dirty="0" smtClean="0"/>
              <a:t>‘</a:t>
            </a:r>
            <a:r>
              <a:rPr lang="ko-KR" altLang="en-US" dirty="0"/>
              <a:t>잘했다</a:t>
            </a:r>
            <a:r>
              <a:rPr lang="ko-KR" altLang="en-US" dirty="0" smtClean="0"/>
              <a:t>’는 </a:t>
            </a:r>
            <a:r>
              <a:rPr lang="ko-KR" altLang="en-US" dirty="0"/>
              <a:t>긍정 의견이 절반 수준</a:t>
            </a:r>
            <a:r>
              <a:rPr lang="en-US" altLang="ko-KR" dirty="0"/>
              <a:t>(49.9%)</a:t>
            </a:r>
            <a:r>
              <a:rPr lang="ko-KR" altLang="en-US" dirty="0"/>
              <a:t>으로</a:t>
            </a:r>
            <a:r>
              <a:rPr lang="en-US" altLang="ko-KR" dirty="0"/>
              <a:t>, </a:t>
            </a:r>
            <a:r>
              <a:rPr lang="ko-KR" altLang="en-US" dirty="0"/>
              <a:t>부정 의견 대비 </a:t>
            </a:r>
            <a:r>
              <a:rPr lang="en-US" altLang="ko-KR" dirty="0"/>
              <a:t>4%P </a:t>
            </a:r>
            <a:r>
              <a:rPr lang="ko-KR" altLang="en-US" dirty="0"/>
              <a:t>높음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/>
              <a:t>1. </a:t>
            </a:r>
            <a:r>
              <a:rPr lang="ko-KR" altLang="en-US" dirty="0"/>
              <a:t>민선</a:t>
            </a:r>
            <a:r>
              <a:rPr lang="en-US" altLang="ko-KR" dirty="0"/>
              <a:t>7</a:t>
            </a:r>
            <a:r>
              <a:rPr lang="ko-KR" altLang="en-US" dirty="0"/>
              <a:t>기 전반기 </a:t>
            </a:r>
            <a:r>
              <a:rPr lang="en-US" altLang="ko-KR" dirty="0"/>
              <a:t>2</a:t>
            </a:r>
            <a:r>
              <a:rPr lang="ko-KR" altLang="en-US" dirty="0"/>
              <a:t>년 </a:t>
            </a:r>
            <a:r>
              <a:rPr lang="en-US" altLang="ko-KR" dirty="0"/>
              <a:t>– </a:t>
            </a:r>
            <a:r>
              <a:rPr lang="ko-KR" altLang="en-US" dirty="0"/>
              <a:t>시정운영 전반 평가</a:t>
            </a:r>
          </a:p>
        </p:txBody>
      </p:sp>
      <p:graphicFrame>
        <p:nvGraphicFramePr>
          <p:cNvPr id="15" name="차트 14"/>
          <p:cNvGraphicFramePr/>
          <p:nvPr>
            <p:extLst>
              <p:ext uri="{D42A27DB-BD31-4B8C-83A1-F6EECF244321}">
                <p14:modId xmlns:p14="http://schemas.microsoft.com/office/powerpoint/2010/main" val="1145903450"/>
              </p:ext>
            </p:extLst>
          </p:nvPr>
        </p:nvGraphicFramePr>
        <p:xfrm>
          <a:off x="2167891" y="3119301"/>
          <a:ext cx="5555907" cy="33340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타원 15"/>
          <p:cNvSpPr/>
          <p:nvPr/>
        </p:nvSpPr>
        <p:spPr>
          <a:xfrm>
            <a:off x="4134652" y="3975124"/>
            <a:ext cx="1622385" cy="1622385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181" dirty="0">
              <a:ln>
                <a:solidFill>
                  <a:schemeClr val="tx1">
                    <a:lumMod val="85000"/>
                    <a:lumOff val="15000"/>
                    <a:alpha val="0"/>
                  </a:schemeClr>
                </a:solidFill>
              </a:ln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D49874A-A550-4D5A-91CB-A512AC3387E7}"/>
              </a:ext>
            </a:extLst>
          </p:cNvPr>
          <p:cNvSpPr txBox="1"/>
          <p:nvPr/>
        </p:nvSpPr>
        <p:spPr>
          <a:xfrm>
            <a:off x="5065731" y="2821186"/>
            <a:ext cx="488787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spcBef>
                <a:spcPts val="550"/>
              </a:spcBef>
              <a:buClr>
                <a:schemeClr val="accent1"/>
              </a:buClr>
              <a:buSzPct val="140000"/>
              <a:defRPr/>
            </a:pP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매우</a:t>
            </a:r>
            <a: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/>
            </a:r>
            <a:b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잘했다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FEA03DB-B0FF-43A9-A85C-5E21D9E53EE5}"/>
              </a:ext>
            </a:extLst>
          </p:cNvPr>
          <p:cNvSpPr txBox="1"/>
          <p:nvPr/>
        </p:nvSpPr>
        <p:spPr>
          <a:xfrm>
            <a:off x="6530772" y="4604241"/>
            <a:ext cx="488787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spcBef>
                <a:spcPts val="550"/>
              </a:spcBef>
              <a:buClr>
                <a:schemeClr val="accent1"/>
              </a:buClr>
              <a:buSzPct val="140000"/>
              <a:defRPr/>
            </a:pP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잘한</a:t>
            </a:r>
            <a: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/>
            </a:r>
            <a:b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편이다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270DBC9-3ECB-4DC4-9353-78BDC9AF6545}"/>
              </a:ext>
            </a:extLst>
          </p:cNvPr>
          <p:cNvSpPr txBox="1"/>
          <p:nvPr/>
        </p:nvSpPr>
        <p:spPr>
          <a:xfrm>
            <a:off x="3437156" y="3085342"/>
            <a:ext cx="488787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spcBef>
                <a:spcPts val="550"/>
              </a:spcBef>
              <a:buClr>
                <a:schemeClr val="accent1"/>
              </a:buClr>
              <a:buSzPct val="140000"/>
              <a:defRPr/>
            </a:pP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매우</a:t>
            </a:r>
            <a: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/>
            </a:r>
            <a:b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못했다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9A059E8-91AE-4E81-A87A-212AA511B600}"/>
              </a:ext>
            </a:extLst>
          </p:cNvPr>
          <p:cNvSpPr txBox="1"/>
          <p:nvPr/>
        </p:nvSpPr>
        <p:spPr>
          <a:xfrm>
            <a:off x="2983574" y="4968294"/>
            <a:ext cx="488787" cy="4308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spcBef>
                <a:spcPts val="550"/>
              </a:spcBef>
              <a:buClr>
                <a:schemeClr val="accent1"/>
              </a:buClr>
              <a:buSzPct val="140000"/>
              <a:defRPr/>
            </a:pP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못한</a:t>
            </a:r>
            <a: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/>
            </a:r>
            <a:br>
              <a:rPr lang="en-US" altLang="ko-KR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ko-KR" altLang="en-US" sz="14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편이다</a:t>
            </a: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B017E849-2255-4090-AC0F-A759C59CEA8B}"/>
              </a:ext>
            </a:extLst>
          </p:cNvPr>
          <p:cNvSpPr/>
          <p:nvPr/>
        </p:nvSpPr>
        <p:spPr>
          <a:xfrm>
            <a:off x="4134652" y="3977446"/>
            <a:ext cx="1622385" cy="1622385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181" dirty="0">
              <a:ln>
                <a:solidFill>
                  <a:schemeClr val="tx1">
                    <a:lumMod val="85000"/>
                    <a:lumOff val="15000"/>
                    <a:alpha val="0"/>
                  </a:schemeClr>
                </a:solidFill>
              </a:ln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E0654786-7744-4EFB-9315-3D63B526CA35}"/>
              </a:ext>
            </a:extLst>
          </p:cNvPr>
          <p:cNvGrpSpPr/>
          <p:nvPr/>
        </p:nvGrpSpPr>
        <p:grpSpPr>
          <a:xfrm>
            <a:off x="5554518" y="3108637"/>
            <a:ext cx="2277995" cy="1783055"/>
            <a:chOff x="3032180" y="168092"/>
            <a:chExt cx="1241945" cy="972108"/>
          </a:xfrm>
        </p:grpSpPr>
        <p:cxnSp>
          <p:nvCxnSpPr>
            <p:cNvPr id="23" name="연결선: 꺾임 15">
              <a:extLst>
                <a:ext uri="{FF2B5EF4-FFF2-40B4-BE49-F238E27FC236}">
                  <a16:creationId xmlns:a16="http://schemas.microsoft.com/office/drawing/2014/main" id="{4E5992CE-0B1A-4617-B11C-103D033CDF3C}"/>
                </a:ext>
              </a:extLst>
            </p:cNvPr>
            <p:cNvCxnSpPr>
              <a:cxnSpLocks/>
              <a:stCxn id="17" idx="3"/>
              <a:endCxn id="18" idx="3"/>
            </p:cNvCxnSpPr>
            <p:nvPr/>
          </p:nvCxnSpPr>
          <p:spPr>
            <a:xfrm>
              <a:off x="3032180" y="168092"/>
              <a:ext cx="798729" cy="972108"/>
            </a:xfrm>
            <a:prstGeom prst="bentConnector3">
              <a:avLst>
                <a:gd name="adj1" fmla="val 115604"/>
              </a:avLst>
            </a:prstGeom>
            <a:noFill/>
            <a:ln w="9525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4" name="타원 23">
              <a:extLst>
                <a:ext uri="{FF2B5EF4-FFF2-40B4-BE49-F238E27FC236}">
                  <a16:creationId xmlns:a16="http://schemas.microsoft.com/office/drawing/2014/main" id="{D0148E88-8AF3-413A-A309-1A6565F93763}"/>
                </a:ext>
              </a:extLst>
            </p:cNvPr>
            <p:cNvSpPr/>
            <p:nvPr/>
          </p:nvSpPr>
          <p:spPr>
            <a:xfrm>
              <a:off x="3842125" y="416994"/>
              <a:ext cx="432000" cy="432000"/>
            </a:xfrm>
            <a:prstGeom prst="ellipse">
              <a:avLst/>
            </a:prstGeom>
            <a:pattFill prst="smGrid">
              <a:fgClr>
                <a:schemeClr val="accent1">
                  <a:lumMod val="40000"/>
                  <a:lumOff val="60000"/>
                </a:schemeClr>
              </a:fgClr>
              <a:bgClr>
                <a:schemeClr val="accent1">
                  <a:lumMod val="60000"/>
                  <a:lumOff val="40000"/>
                </a:schemeClr>
              </a:bgClr>
            </a:patt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lvl="0"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400" b="1" spc="-92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긍정</a:t>
              </a:r>
              <a:endParaRPr lang="en-US" altLang="ko-KR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  <a:p>
              <a:pPr lvl="0"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400" b="1" spc="-92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49.9%</a:t>
              </a:r>
            </a:p>
          </p:txBody>
        </p: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994ED11F-C66C-4AAD-BA5C-1321BB03B335}"/>
              </a:ext>
            </a:extLst>
          </p:cNvPr>
          <p:cNvGrpSpPr/>
          <p:nvPr/>
        </p:nvGrpSpPr>
        <p:grpSpPr>
          <a:xfrm>
            <a:off x="2113408" y="3372793"/>
            <a:ext cx="1323748" cy="1882952"/>
            <a:chOff x="4103498" y="312107"/>
            <a:chExt cx="721697" cy="1026571"/>
          </a:xfrm>
        </p:grpSpPr>
        <p:cxnSp>
          <p:nvCxnSpPr>
            <p:cNvPr id="26" name="연결선: 꺾임 18">
              <a:extLst>
                <a:ext uri="{FF2B5EF4-FFF2-40B4-BE49-F238E27FC236}">
                  <a16:creationId xmlns:a16="http://schemas.microsoft.com/office/drawing/2014/main" id="{688BECDE-BB30-49E0-B1FE-B3DFD971D934}"/>
                </a:ext>
              </a:extLst>
            </p:cNvPr>
            <p:cNvCxnSpPr>
              <a:cxnSpLocks/>
              <a:stCxn id="19" idx="1"/>
              <a:endCxn id="20" idx="1"/>
            </p:cNvCxnSpPr>
            <p:nvPr/>
          </p:nvCxnSpPr>
          <p:spPr>
            <a:xfrm rot="10800000" flipV="1">
              <a:off x="4577906" y="312107"/>
              <a:ext cx="247289" cy="1026571"/>
            </a:xfrm>
            <a:prstGeom prst="bentConnector3">
              <a:avLst>
                <a:gd name="adj1" fmla="val 150399"/>
              </a:avLst>
            </a:prstGeom>
            <a:noFill/>
            <a:ln w="9525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7" name="타원 26">
              <a:extLst>
                <a:ext uri="{FF2B5EF4-FFF2-40B4-BE49-F238E27FC236}">
                  <a16:creationId xmlns:a16="http://schemas.microsoft.com/office/drawing/2014/main" id="{C490F1A3-39E1-4A82-895F-190332673A63}"/>
                </a:ext>
              </a:extLst>
            </p:cNvPr>
            <p:cNvSpPr/>
            <p:nvPr/>
          </p:nvSpPr>
          <p:spPr>
            <a:xfrm>
              <a:off x="4103498" y="623492"/>
              <a:ext cx="432000" cy="432000"/>
            </a:xfrm>
            <a:prstGeom prst="ellipse">
              <a:avLst/>
            </a:prstGeom>
            <a:pattFill prst="smGrid">
              <a:fgClr>
                <a:schemeClr val="accent2">
                  <a:lumMod val="40000"/>
                  <a:lumOff val="60000"/>
                </a:schemeClr>
              </a:fgClr>
              <a:bgClr>
                <a:schemeClr val="accent2">
                  <a:lumMod val="60000"/>
                  <a:lumOff val="40000"/>
                </a:schemeClr>
              </a:bgClr>
            </a:patt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lvl="0"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ko-KR" altLang="en-US" sz="1400" b="1" spc="-92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부정</a:t>
              </a:r>
              <a:endParaRPr lang="en-US" altLang="ko-KR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  <a:p>
              <a:pPr lvl="0" algn="ctr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ko-KR" sz="1400" b="1" spc="-92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45.8%</a:t>
              </a:r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6A41177B-D1CA-4CA6-A63B-863DBB11367F}"/>
              </a:ext>
            </a:extLst>
          </p:cNvPr>
          <p:cNvSpPr txBox="1"/>
          <p:nvPr/>
        </p:nvSpPr>
        <p:spPr>
          <a:xfrm>
            <a:off x="4356415" y="2887225"/>
            <a:ext cx="445507" cy="39523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spcBef>
                <a:spcPts val="550"/>
              </a:spcBef>
              <a:buClr>
                <a:schemeClr val="accent1"/>
              </a:buClr>
              <a:buSzPct val="140000"/>
              <a:defRPr/>
            </a:pPr>
            <a:r>
              <a:rPr lang="ko-KR" altLang="en-US" sz="1284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모름</a:t>
            </a:r>
            <a:r>
              <a:rPr lang="en-US" altLang="ko-KR" sz="1284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/</a:t>
            </a:r>
            <a:br>
              <a:rPr lang="en-US" altLang="ko-KR" sz="1284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</a:br>
            <a:r>
              <a:rPr lang="ko-KR" altLang="en-US" sz="1284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무응답</a:t>
            </a:r>
          </a:p>
        </p:txBody>
      </p:sp>
    </p:spTree>
    <p:extLst>
      <p:ext uri="{BB962C8B-B14F-4D97-AF65-F5344CB8AC3E}">
        <p14:creationId xmlns:p14="http://schemas.microsoft.com/office/powerpoint/2010/main" val="184524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시기별 이슈 평가 요약 </a:t>
            </a:r>
            <a:r>
              <a:rPr lang="en-US" altLang="ko-KR" dirty="0" smtClean="0"/>
              <a:t>– </a:t>
            </a:r>
            <a:r>
              <a:rPr lang="en-US" altLang="ko-KR" sz="2000" dirty="0" smtClean="0"/>
              <a:t>[2] ‘</a:t>
            </a:r>
            <a:r>
              <a:rPr lang="ko-KR" altLang="en-US" sz="2000" dirty="0" smtClean="0"/>
              <a:t>민선</a:t>
            </a:r>
            <a:r>
              <a:rPr lang="en-US" altLang="ko-KR" sz="2000" dirty="0" smtClean="0"/>
              <a:t>7</a:t>
            </a:r>
            <a:r>
              <a:rPr lang="ko-KR" altLang="en-US" sz="2000" dirty="0" smtClean="0"/>
              <a:t>기 전반기</a:t>
            </a:r>
            <a:r>
              <a:rPr lang="en-US" altLang="ko-KR" sz="2000" dirty="0" smtClean="0"/>
              <a:t>‘ </a:t>
            </a:r>
            <a:r>
              <a:rPr lang="ko-KR" altLang="en-US" sz="2000" dirty="0" smtClean="0"/>
              <a:t>시정 평가 </a:t>
            </a:r>
            <a:r>
              <a:rPr lang="en-US" altLang="ko-KR" sz="2000" dirty="0" smtClean="0"/>
              <a:t>(6</a:t>
            </a:r>
            <a:r>
              <a:rPr lang="ko-KR" altLang="en-US" sz="2000" dirty="0" smtClean="0"/>
              <a:t>월 조사</a:t>
            </a:r>
            <a:r>
              <a:rPr lang="en-US" altLang="ko-KR" sz="2000" dirty="0" smtClean="0"/>
              <a:t>)</a:t>
            </a:r>
            <a:endParaRPr lang="ko-KR" altLang="en-US" sz="2800" dirty="0"/>
          </a:p>
        </p:txBody>
      </p:sp>
      <p:sp>
        <p:nvSpPr>
          <p:cNvPr id="9" name="직사각형 8"/>
          <p:cNvSpPr/>
          <p:nvPr/>
        </p:nvSpPr>
        <p:spPr>
          <a:xfrm>
            <a:off x="7051794" y="2488540"/>
            <a:ext cx="2581156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6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조사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738664"/>
          </a:xfrm>
        </p:spPr>
        <p:txBody>
          <a:bodyPr/>
          <a:lstStyle/>
          <a:p>
            <a:r>
              <a:rPr lang="ko-KR" altLang="en-US" dirty="0" smtClean="0"/>
              <a:t>민선</a:t>
            </a:r>
            <a:r>
              <a:rPr lang="en-US" altLang="ko-KR" dirty="0"/>
              <a:t>7</a:t>
            </a:r>
            <a:r>
              <a:rPr lang="ko-KR" altLang="en-US" dirty="0"/>
              <a:t>기 전반기 </a:t>
            </a:r>
            <a:r>
              <a:rPr lang="en-US" altLang="ko-KR" dirty="0"/>
              <a:t>2</a:t>
            </a:r>
            <a:r>
              <a:rPr lang="ko-KR" altLang="en-US" dirty="0"/>
              <a:t>년 동안 </a:t>
            </a:r>
            <a:r>
              <a:rPr lang="ko-KR" altLang="en-US" dirty="0" smtClean="0"/>
              <a:t>시정 철학 </a:t>
            </a:r>
            <a:r>
              <a:rPr lang="ko-KR" altLang="en-US" dirty="0"/>
              <a:t>실천 정도 평가 결과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en-US" altLang="ko-KR" dirty="0" smtClean="0"/>
              <a:t>‘</a:t>
            </a:r>
            <a:r>
              <a:rPr lang="ko-KR" altLang="en-US" dirty="0"/>
              <a:t>소통’ 철학이 가장 잘 실천한 항목으로 평가되고 있으나</a:t>
            </a:r>
            <a:r>
              <a:rPr lang="en-US" altLang="ko-KR" dirty="0"/>
              <a:t>, </a:t>
            </a:r>
            <a:r>
              <a:rPr lang="ko-KR" altLang="en-US" dirty="0"/>
              <a:t>아직 부족하다는 차원에서 잘 실천하지 못한 항목으로도 가장 많이 언급되고 있음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부제목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민선</a:t>
            </a:r>
            <a:r>
              <a:rPr lang="en-US" altLang="ko-KR" dirty="0"/>
              <a:t>7</a:t>
            </a:r>
            <a:r>
              <a:rPr lang="ko-KR" altLang="en-US" dirty="0"/>
              <a:t>기 전반기 </a:t>
            </a:r>
            <a:r>
              <a:rPr lang="en-US" altLang="ko-KR" dirty="0"/>
              <a:t>2</a:t>
            </a:r>
            <a:r>
              <a:rPr lang="ko-KR" altLang="en-US" dirty="0"/>
              <a:t>년 </a:t>
            </a:r>
            <a:r>
              <a:rPr lang="en-US" altLang="ko-KR" dirty="0"/>
              <a:t>– </a:t>
            </a:r>
            <a:r>
              <a:rPr lang="ko-KR" altLang="en-US" dirty="0" smtClean="0"/>
              <a:t>시정 철학 실천 </a:t>
            </a:r>
            <a:r>
              <a:rPr lang="ko-KR" altLang="en-US" dirty="0"/>
              <a:t>평가</a:t>
            </a:r>
          </a:p>
        </p:txBody>
      </p:sp>
      <p:grpSp>
        <p:nvGrpSpPr>
          <p:cNvPr id="32" name="Group 46"/>
          <p:cNvGrpSpPr>
            <a:grpSpLocks noChangeAspect="1"/>
          </p:cNvGrpSpPr>
          <p:nvPr/>
        </p:nvGrpSpPr>
        <p:grpSpPr>
          <a:xfrm>
            <a:off x="339000" y="2902787"/>
            <a:ext cx="528313" cy="487808"/>
            <a:chOff x="5493569" y="1405221"/>
            <a:chExt cx="875624" cy="808492"/>
          </a:xfrm>
          <a:solidFill>
            <a:srgbClr val="6DC2D9"/>
          </a:solidFill>
        </p:grpSpPr>
        <p:sp>
          <p:nvSpPr>
            <p:cNvPr id="33" name="Freeform 106"/>
            <p:cNvSpPr>
              <a:spLocks/>
            </p:cNvSpPr>
            <p:nvPr/>
          </p:nvSpPr>
          <p:spPr bwMode="auto">
            <a:xfrm>
              <a:off x="5956920" y="1675934"/>
              <a:ext cx="384545" cy="112372"/>
            </a:xfrm>
            <a:custGeom>
              <a:avLst/>
              <a:gdLst>
                <a:gd name="T0" fmla="*/ 191 w 223"/>
                <a:gd name="T1" fmla="*/ 65 h 65"/>
                <a:gd name="T2" fmla="*/ 32 w 223"/>
                <a:gd name="T3" fmla="*/ 65 h 65"/>
                <a:gd name="T4" fmla="*/ 0 w 223"/>
                <a:gd name="T5" fmla="*/ 33 h 65"/>
                <a:gd name="T6" fmla="*/ 32 w 223"/>
                <a:gd name="T7" fmla="*/ 0 h 65"/>
                <a:gd name="T8" fmla="*/ 191 w 223"/>
                <a:gd name="T9" fmla="*/ 0 h 65"/>
                <a:gd name="T10" fmla="*/ 223 w 223"/>
                <a:gd name="T11" fmla="*/ 33 h 65"/>
                <a:gd name="T12" fmla="*/ 191 w 223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3" h="65">
                  <a:moveTo>
                    <a:pt x="191" y="65"/>
                  </a:move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208" y="0"/>
                    <a:pt x="223" y="15"/>
                    <a:pt x="223" y="33"/>
                  </a:cubicBezTo>
                  <a:cubicBezTo>
                    <a:pt x="223" y="51"/>
                    <a:pt x="208" y="65"/>
                    <a:pt x="191" y="6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34" name="Freeform 107"/>
            <p:cNvSpPr>
              <a:spLocks/>
            </p:cNvSpPr>
            <p:nvPr/>
          </p:nvSpPr>
          <p:spPr bwMode="auto">
            <a:xfrm>
              <a:off x="5917517" y="1813845"/>
              <a:ext cx="451676" cy="112372"/>
            </a:xfrm>
            <a:custGeom>
              <a:avLst/>
              <a:gdLst>
                <a:gd name="T0" fmla="*/ 230 w 262"/>
                <a:gd name="T1" fmla="*/ 65 h 65"/>
                <a:gd name="T2" fmla="*/ 32 w 262"/>
                <a:gd name="T3" fmla="*/ 65 h 65"/>
                <a:gd name="T4" fmla="*/ 0 w 262"/>
                <a:gd name="T5" fmla="*/ 33 h 65"/>
                <a:gd name="T6" fmla="*/ 32 w 262"/>
                <a:gd name="T7" fmla="*/ 0 h 65"/>
                <a:gd name="T8" fmla="*/ 230 w 262"/>
                <a:gd name="T9" fmla="*/ 0 h 65"/>
                <a:gd name="T10" fmla="*/ 262 w 262"/>
                <a:gd name="T11" fmla="*/ 32 h 65"/>
                <a:gd name="T12" fmla="*/ 230 w 262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2" h="65">
                  <a:moveTo>
                    <a:pt x="230" y="65"/>
                  </a:move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48" y="0"/>
                    <a:pt x="262" y="15"/>
                    <a:pt x="262" y="32"/>
                  </a:cubicBezTo>
                  <a:cubicBezTo>
                    <a:pt x="262" y="51"/>
                    <a:pt x="248" y="65"/>
                    <a:pt x="230" y="6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35" name="Freeform 108"/>
            <p:cNvSpPr>
              <a:spLocks/>
            </p:cNvSpPr>
            <p:nvPr/>
          </p:nvSpPr>
          <p:spPr bwMode="auto">
            <a:xfrm>
              <a:off x="5956920" y="1951756"/>
              <a:ext cx="384545" cy="112372"/>
            </a:xfrm>
            <a:custGeom>
              <a:avLst/>
              <a:gdLst>
                <a:gd name="T0" fmla="*/ 191 w 223"/>
                <a:gd name="T1" fmla="*/ 65 h 65"/>
                <a:gd name="T2" fmla="*/ 32 w 223"/>
                <a:gd name="T3" fmla="*/ 65 h 65"/>
                <a:gd name="T4" fmla="*/ 0 w 223"/>
                <a:gd name="T5" fmla="*/ 33 h 65"/>
                <a:gd name="T6" fmla="*/ 32 w 223"/>
                <a:gd name="T7" fmla="*/ 0 h 65"/>
                <a:gd name="T8" fmla="*/ 191 w 223"/>
                <a:gd name="T9" fmla="*/ 0 h 65"/>
                <a:gd name="T10" fmla="*/ 223 w 223"/>
                <a:gd name="T11" fmla="*/ 32 h 65"/>
                <a:gd name="T12" fmla="*/ 191 w 223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3" h="65">
                  <a:moveTo>
                    <a:pt x="191" y="65"/>
                  </a:move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0"/>
                    <a:pt x="0" y="33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208" y="0"/>
                    <a:pt x="223" y="14"/>
                    <a:pt x="223" y="32"/>
                  </a:cubicBezTo>
                  <a:cubicBezTo>
                    <a:pt x="223" y="50"/>
                    <a:pt x="208" y="65"/>
                    <a:pt x="191" y="6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36" name="Freeform 109"/>
            <p:cNvSpPr>
              <a:spLocks/>
            </p:cNvSpPr>
            <p:nvPr/>
          </p:nvSpPr>
          <p:spPr bwMode="auto">
            <a:xfrm>
              <a:off x="6002161" y="2089666"/>
              <a:ext cx="273632" cy="110183"/>
            </a:xfrm>
            <a:custGeom>
              <a:avLst/>
              <a:gdLst>
                <a:gd name="T0" fmla="*/ 128 w 159"/>
                <a:gd name="T1" fmla="*/ 64 h 64"/>
                <a:gd name="T2" fmla="*/ 32 w 159"/>
                <a:gd name="T3" fmla="*/ 64 h 64"/>
                <a:gd name="T4" fmla="*/ 0 w 159"/>
                <a:gd name="T5" fmla="*/ 32 h 64"/>
                <a:gd name="T6" fmla="*/ 32 w 159"/>
                <a:gd name="T7" fmla="*/ 0 h 64"/>
                <a:gd name="T8" fmla="*/ 128 w 159"/>
                <a:gd name="T9" fmla="*/ 0 h 64"/>
                <a:gd name="T10" fmla="*/ 159 w 159"/>
                <a:gd name="T11" fmla="*/ 32 h 64"/>
                <a:gd name="T12" fmla="*/ 128 w 159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9" h="64">
                  <a:moveTo>
                    <a:pt x="128" y="64"/>
                  </a:moveTo>
                  <a:cubicBezTo>
                    <a:pt x="32" y="64"/>
                    <a:pt x="32" y="64"/>
                    <a:pt x="32" y="64"/>
                  </a:cubicBezTo>
                  <a:cubicBezTo>
                    <a:pt x="14" y="64"/>
                    <a:pt x="0" y="50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45" y="0"/>
                    <a:pt x="159" y="14"/>
                    <a:pt x="159" y="32"/>
                  </a:cubicBezTo>
                  <a:cubicBezTo>
                    <a:pt x="159" y="50"/>
                    <a:pt x="145" y="64"/>
                    <a:pt x="128" y="6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37" name="Freeform 110"/>
            <p:cNvSpPr>
              <a:spLocks/>
            </p:cNvSpPr>
            <p:nvPr/>
          </p:nvSpPr>
          <p:spPr bwMode="auto">
            <a:xfrm>
              <a:off x="5493569" y="1405221"/>
              <a:ext cx="539238" cy="808492"/>
            </a:xfrm>
            <a:custGeom>
              <a:avLst/>
              <a:gdLst>
                <a:gd name="T0" fmla="*/ 267 w 313"/>
                <a:gd name="T1" fmla="*/ 150 h 469"/>
                <a:gd name="T2" fmla="*/ 298 w 313"/>
                <a:gd name="T3" fmla="*/ 138 h 469"/>
                <a:gd name="T4" fmla="*/ 290 w 313"/>
                <a:gd name="T5" fmla="*/ 25 h 469"/>
                <a:gd name="T6" fmla="*/ 238 w 313"/>
                <a:gd name="T7" fmla="*/ 47 h 469"/>
                <a:gd name="T8" fmla="*/ 151 w 313"/>
                <a:gd name="T9" fmla="*/ 140 h 469"/>
                <a:gd name="T10" fmla="*/ 132 w 313"/>
                <a:gd name="T11" fmla="*/ 154 h 469"/>
                <a:gd name="T12" fmla="*/ 104 w 313"/>
                <a:gd name="T13" fmla="*/ 205 h 469"/>
                <a:gd name="T14" fmla="*/ 12 w 313"/>
                <a:gd name="T15" fmla="*/ 205 h 469"/>
                <a:gd name="T16" fmla="*/ 0 w 313"/>
                <a:gd name="T17" fmla="*/ 217 h 469"/>
                <a:gd name="T18" fmla="*/ 0 w 313"/>
                <a:gd name="T19" fmla="*/ 430 h 469"/>
                <a:gd name="T20" fmla="*/ 12 w 313"/>
                <a:gd name="T21" fmla="*/ 442 h 469"/>
                <a:gd name="T22" fmla="*/ 112 w 313"/>
                <a:gd name="T23" fmla="*/ 442 h 469"/>
                <a:gd name="T24" fmla="*/ 149 w 313"/>
                <a:gd name="T25" fmla="*/ 469 h 469"/>
                <a:gd name="T26" fmla="*/ 294 w 313"/>
                <a:gd name="T27" fmla="*/ 469 h 469"/>
                <a:gd name="T28" fmla="*/ 275 w 313"/>
                <a:gd name="T29" fmla="*/ 429 h 469"/>
                <a:gd name="T30" fmla="*/ 284 w 313"/>
                <a:gd name="T31" fmla="*/ 399 h 469"/>
                <a:gd name="T32" fmla="*/ 249 w 313"/>
                <a:gd name="T33" fmla="*/ 350 h 469"/>
                <a:gd name="T34" fmla="*/ 259 w 313"/>
                <a:gd name="T35" fmla="*/ 318 h 469"/>
                <a:gd name="T36" fmla="*/ 226 w 313"/>
                <a:gd name="T37" fmla="*/ 270 h 469"/>
                <a:gd name="T38" fmla="*/ 259 w 313"/>
                <a:gd name="T39" fmla="*/ 221 h 469"/>
                <a:gd name="T40" fmla="*/ 250 w 313"/>
                <a:gd name="T41" fmla="*/ 197 h 469"/>
                <a:gd name="T42" fmla="*/ 249 w 313"/>
                <a:gd name="T43" fmla="*/ 190 h 469"/>
                <a:gd name="T44" fmla="*/ 267 w 313"/>
                <a:gd name="T45" fmla="*/ 150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13" h="469">
                  <a:moveTo>
                    <a:pt x="267" y="150"/>
                  </a:moveTo>
                  <a:cubicBezTo>
                    <a:pt x="276" y="143"/>
                    <a:pt x="287" y="138"/>
                    <a:pt x="298" y="138"/>
                  </a:cubicBezTo>
                  <a:cubicBezTo>
                    <a:pt x="313" y="99"/>
                    <a:pt x="313" y="56"/>
                    <a:pt x="290" y="25"/>
                  </a:cubicBezTo>
                  <a:cubicBezTo>
                    <a:pt x="272" y="0"/>
                    <a:pt x="248" y="18"/>
                    <a:pt x="238" y="47"/>
                  </a:cubicBezTo>
                  <a:cubicBezTo>
                    <a:pt x="223" y="90"/>
                    <a:pt x="188" y="117"/>
                    <a:pt x="151" y="140"/>
                  </a:cubicBezTo>
                  <a:cubicBezTo>
                    <a:pt x="144" y="145"/>
                    <a:pt x="138" y="149"/>
                    <a:pt x="132" y="154"/>
                  </a:cubicBezTo>
                  <a:cubicBezTo>
                    <a:pt x="115" y="167"/>
                    <a:pt x="104" y="183"/>
                    <a:pt x="104" y="205"/>
                  </a:cubicBezTo>
                  <a:cubicBezTo>
                    <a:pt x="12" y="205"/>
                    <a:pt x="12" y="205"/>
                    <a:pt x="12" y="205"/>
                  </a:cubicBezTo>
                  <a:cubicBezTo>
                    <a:pt x="6" y="205"/>
                    <a:pt x="0" y="210"/>
                    <a:pt x="0" y="217"/>
                  </a:cubicBezTo>
                  <a:cubicBezTo>
                    <a:pt x="0" y="430"/>
                    <a:pt x="0" y="430"/>
                    <a:pt x="0" y="430"/>
                  </a:cubicBezTo>
                  <a:cubicBezTo>
                    <a:pt x="0" y="437"/>
                    <a:pt x="6" y="442"/>
                    <a:pt x="12" y="442"/>
                  </a:cubicBezTo>
                  <a:cubicBezTo>
                    <a:pt x="112" y="442"/>
                    <a:pt x="112" y="442"/>
                    <a:pt x="112" y="442"/>
                  </a:cubicBezTo>
                  <a:cubicBezTo>
                    <a:pt x="117" y="458"/>
                    <a:pt x="132" y="469"/>
                    <a:pt x="149" y="469"/>
                  </a:cubicBezTo>
                  <a:cubicBezTo>
                    <a:pt x="294" y="469"/>
                    <a:pt x="294" y="469"/>
                    <a:pt x="294" y="469"/>
                  </a:cubicBezTo>
                  <a:cubicBezTo>
                    <a:pt x="282" y="460"/>
                    <a:pt x="275" y="445"/>
                    <a:pt x="275" y="429"/>
                  </a:cubicBezTo>
                  <a:cubicBezTo>
                    <a:pt x="275" y="418"/>
                    <a:pt x="278" y="407"/>
                    <a:pt x="284" y="399"/>
                  </a:cubicBezTo>
                  <a:cubicBezTo>
                    <a:pt x="264" y="392"/>
                    <a:pt x="249" y="373"/>
                    <a:pt x="249" y="350"/>
                  </a:cubicBezTo>
                  <a:cubicBezTo>
                    <a:pt x="249" y="338"/>
                    <a:pt x="253" y="327"/>
                    <a:pt x="259" y="318"/>
                  </a:cubicBezTo>
                  <a:cubicBezTo>
                    <a:pt x="240" y="311"/>
                    <a:pt x="226" y="292"/>
                    <a:pt x="226" y="270"/>
                  </a:cubicBezTo>
                  <a:cubicBezTo>
                    <a:pt x="226" y="248"/>
                    <a:pt x="240" y="229"/>
                    <a:pt x="259" y="221"/>
                  </a:cubicBezTo>
                  <a:cubicBezTo>
                    <a:pt x="254" y="214"/>
                    <a:pt x="251" y="206"/>
                    <a:pt x="250" y="197"/>
                  </a:cubicBezTo>
                  <a:cubicBezTo>
                    <a:pt x="249" y="195"/>
                    <a:pt x="249" y="193"/>
                    <a:pt x="249" y="190"/>
                  </a:cubicBezTo>
                  <a:cubicBezTo>
                    <a:pt x="249" y="174"/>
                    <a:pt x="256" y="160"/>
                    <a:pt x="267" y="15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</p:grpSp>
      <p:grpSp>
        <p:nvGrpSpPr>
          <p:cNvPr id="38" name="Group 47"/>
          <p:cNvGrpSpPr>
            <a:grpSpLocks noChangeAspect="1"/>
          </p:cNvGrpSpPr>
          <p:nvPr/>
        </p:nvGrpSpPr>
        <p:grpSpPr>
          <a:xfrm>
            <a:off x="9047458" y="2991858"/>
            <a:ext cx="528313" cy="487808"/>
            <a:chOff x="6404947" y="1669367"/>
            <a:chExt cx="875623" cy="808492"/>
          </a:xfrm>
          <a:solidFill>
            <a:srgbClr val="F7B7A3"/>
          </a:solidFill>
        </p:grpSpPr>
        <p:sp>
          <p:nvSpPr>
            <p:cNvPr id="39" name="Freeform 111"/>
            <p:cNvSpPr>
              <a:spLocks/>
            </p:cNvSpPr>
            <p:nvPr/>
          </p:nvSpPr>
          <p:spPr bwMode="auto">
            <a:xfrm>
              <a:off x="6432675" y="2094774"/>
              <a:ext cx="384545" cy="112372"/>
            </a:xfrm>
            <a:custGeom>
              <a:avLst/>
              <a:gdLst>
                <a:gd name="T0" fmla="*/ 32 w 223"/>
                <a:gd name="T1" fmla="*/ 0 h 65"/>
                <a:gd name="T2" fmla="*/ 191 w 223"/>
                <a:gd name="T3" fmla="*/ 0 h 65"/>
                <a:gd name="T4" fmla="*/ 223 w 223"/>
                <a:gd name="T5" fmla="*/ 32 h 65"/>
                <a:gd name="T6" fmla="*/ 191 w 223"/>
                <a:gd name="T7" fmla="*/ 65 h 65"/>
                <a:gd name="T8" fmla="*/ 32 w 223"/>
                <a:gd name="T9" fmla="*/ 65 h 65"/>
                <a:gd name="T10" fmla="*/ 0 w 223"/>
                <a:gd name="T11" fmla="*/ 33 h 65"/>
                <a:gd name="T12" fmla="*/ 32 w 223"/>
                <a:gd name="T13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3" h="65">
                  <a:moveTo>
                    <a:pt x="32" y="0"/>
                  </a:moveTo>
                  <a:cubicBezTo>
                    <a:pt x="191" y="0"/>
                    <a:pt x="191" y="0"/>
                    <a:pt x="191" y="0"/>
                  </a:cubicBezTo>
                  <a:cubicBezTo>
                    <a:pt x="209" y="0"/>
                    <a:pt x="223" y="14"/>
                    <a:pt x="223" y="32"/>
                  </a:cubicBezTo>
                  <a:cubicBezTo>
                    <a:pt x="223" y="50"/>
                    <a:pt x="209" y="65"/>
                    <a:pt x="191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0"/>
                    <a:pt x="0" y="33"/>
                  </a:cubicBezTo>
                  <a:cubicBezTo>
                    <a:pt x="0" y="14"/>
                    <a:pt x="14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40" name="Freeform 112"/>
            <p:cNvSpPr>
              <a:spLocks/>
            </p:cNvSpPr>
            <p:nvPr/>
          </p:nvSpPr>
          <p:spPr bwMode="auto">
            <a:xfrm>
              <a:off x="6404947" y="1956863"/>
              <a:ext cx="450216" cy="112372"/>
            </a:xfrm>
            <a:custGeom>
              <a:avLst/>
              <a:gdLst>
                <a:gd name="T0" fmla="*/ 31 w 261"/>
                <a:gd name="T1" fmla="*/ 0 h 65"/>
                <a:gd name="T2" fmla="*/ 230 w 261"/>
                <a:gd name="T3" fmla="*/ 0 h 65"/>
                <a:gd name="T4" fmla="*/ 261 w 261"/>
                <a:gd name="T5" fmla="*/ 32 h 65"/>
                <a:gd name="T6" fmla="*/ 230 w 261"/>
                <a:gd name="T7" fmla="*/ 65 h 65"/>
                <a:gd name="T8" fmla="*/ 31 w 261"/>
                <a:gd name="T9" fmla="*/ 65 h 65"/>
                <a:gd name="T10" fmla="*/ 0 w 261"/>
                <a:gd name="T11" fmla="*/ 33 h 65"/>
                <a:gd name="T12" fmla="*/ 31 w 261"/>
                <a:gd name="T13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1" h="65">
                  <a:moveTo>
                    <a:pt x="31" y="0"/>
                  </a:moveTo>
                  <a:cubicBezTo>
                    <a:pt x="230" y="0"/>
                    <a:pt x="230" y="0"/>
                    <a:pt x="230" y="0"/>
                  </a:cubicBezTo>
                  <a:cubicBezTo>
                    <a:pt x="247" y="0"/>
                    <a:pt x="261" y="15"/>
                    <a:pt x="261" y="32"/>
                  </a:cubicBezTo>
                  <a:cubicBezTo>
                    <a:pt x="261" y="51"/>
                    <a:pt x="247" y="65"/>
                    <a:pt x="230" y="65"/>
                  </a:cubicBezTo>
                  <a:cubicBezTo>
                    <a:pt x="31" y="65"/>
                    <a:pt x="31" y="65"/>
                    <a:pt x="31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41" name="Freeform 113"/>
            <p:cNvSpPr>
              <a:spLocks/>
            </p:cNvSpPr>
            <p:nvPr/>
          </p:nvSpPr>
          <p:spPr bwMode="auto">
            <a:xfrm>
              <a:off x="6432675" y="1818953"/>
              <a:ext cx="384545" cy="112372"/>
            </a:xfrm>
            <a:custGeom>
              <a:avLst/>
              <a:gdLst>
                <a:gd name="T0" fmla="*/ 32 w 223"/>
                <a:gd name="T1" fmla="*/ 0 h 65"/>
                <a:gd name="T2" fmla="*/ 191 w 223"/>
                <a:gd name="T3" fmla="*/ 0 h 65"/>
                <a:gd name="T4" fmla="*/ 223 w 223"/>
                <a:gd name="T5" fmla="*/ 33 h 65"/>
                <a:gd name="T6" fmla="*/ 191 w 223"/>
                <a:gd name="T7" fmla="*/ 65 h 65"/>
                <a:gd name="T8" fmla="*/ 32 w 223"/>
                <a:gd name="T9" fmla="*/ 65 h 65"/>
                <a:gd name="T10" fmla="*/ 0 w 223"/>
                <a:gd name="T11" fmla="*/ 33 h 65"/>
                <a:gd name="T12" fmla="*/ 32 w 223"/>
                <a:gd name="T13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3" h="65">
                  <a:moveTo>
                    <a:pt x="32" y="0"/>
                  </a:moveTo>
                  <a:cubicBezTo>
                    <a:pt x="191" y="0"/>
                    <a:pt x="191" y="0"/>
                    <a:pt x="191" y="0"/>
                  </a:cubicBezTo>
                  <a:cubicBezTo>
                    <a:pt x="209" y="0"/>
                    <a:pt x="223" y="15"/>
                    <a:pt x="223" y="33"/>
                  </a:cubicBezTo>
                  <a:cubicBezTo>
                    <a:pt x="223" y="51"/>
                    <a:pt x="209" y="65"/>
                    <a:pt x="191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42" name="Freeform 114"/>
            <p:cNvSpPr>
              <a:spLocks/>
            </p:cNvSpPr>
            <p:nvPr/>
          </p:nvSpPr>
          <p:spPr bwMode="auto">
            <a:xfrm>
              <a:off x="6496888" y="1683231"/>
              <a:ext cx="275821" cy="111642"/>
            </a:xfrm>
            <a:custGeom>
              <a:avLst/>
              <a:gdLst>
                <a:gd name="T0" fmla="*/ 32 w 160"/>
                <a:gd name="T1" fmla="*/ 0 h 65"/>
                <a:gd name="T2" fmla="*/ 128 w 160"/>
                <a:gd name="T3" fmla="*/ 0 h 65"/>
                <a:gd name="T4" fmla="*/ 160 w 160"/>
                <a:gd name="T5" fmla="*/ 32 h 65"/>
                <a:gd name="T6" fmla="*/ 128 w 160"/>
                <a:gd name="T7" fmla="*/ 65 h 65"/>
                <a:gd name="T8" fmla="*/ 32 w 160"/>
                <a:gd name="T9" fmla="*/ 65 h 65"/>
                <a:gd name="T10" fmla="*/ 0 w 160"/>
                <a:gd name="T11" fmla="*/ 32 h 65"/>
                <a:gd name="T12" fmla="*/ 32 w 160"/>
                <a:gd name="T13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65">
                  <a:moveTo>
                    <a:pt x="32" y="0"/>
                  </a:moveTo>
                  <a:cubicBezTo>
                    <a:pt x="128" y="0"/>
                    <a:pt x="128" y="0"/>
                    <a:pt x="128" y="0"/>
                  </a:cubicBezTo>
                  <a:cubicBezTo>
                    <a:pt x="146" y="0"/>
                    <a:pt x="160" y="14"/>
                    <a:pt x="160" y="32"/>
                  </a:cubicBezTo>
                  <a:cubicBezTo>
                    <a:pt x="160" y="50"/>
                    <a:pt x="146" y="65"/>
                    <a:pt x="128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0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43" name="Freeform 115"/>
            <p:cNvSpPr>
              <a:spLocks/>
            </p:cNvSpPr>
            <p:nvPr/>
          </p:nvSpPr>
          <p:spPr bwMode="auto">
            <a:xfrm>
              <a:off x="6739873" y="1669367"/>
              <a:ext cx="540697" cy="808492"/>
            </a:xfrm>
            <a:custGeom>
              <a:avLst/>
              <a:gdLst>
                <a:gd name="T0" fmla="*/ 46 w 314"/>
                <a:gd name="T1" fmla="*/ 319 h 469"/>
                <a:gd name="T2" fmla="*/ 15 w 314"/>
                <a:gd name="T3" fmla="*/ 331 h 469"/>
                <a:gd name="T4" fmla="*/ 23 w 314"/>
                <a:gd name="T5" fmla="*/ 444 h 469"/>
                <a:gd name="T6" fmla="*/ 76 w 314"/>
                <a:gd name="T7" fmla="*/ 422 h 469"/>
                <a:gd name="T8" fmla="*/ 163 w 314"/>
                <a:gd name="T9" fmla="*/ 329 h 469"/>
                <a:gd name="T10" fmla="*/ 182 w 314"/>
                <a:gd name="T11" fmla="*/ 316 h 469"/>
                <a:gd name="T12" fmla="*/ 209 w 314"/>
                <a:gd name="T13" fmla="*/ 264 h 469"/>
                <a:gd name="T14" fmla="*/ 301 w 314"/>
                <a:gd name="T15" fmla="*/ 264 h 469"/>
                <a:gd name="T16" fmla="*/ 314 w 314"/>
                <a:gd name="T17" fmla="*/ 252 h 469"/>
                <a:gd name="T18" fmla="*/ 314 w 314"/>
                <a:gd name="T19" fmla="*/ 39 h 469"/>
                <a:gd name="T20" fmla="*/ 301 w 314"/>
                <a:gd name="T21" fmla="*/ 27 h 469"/>
                <a:gd name="T22" fmla="*/ 202 w 314"/>
                <a:gd name="T23" fmla="*/ 27 h 469"/>
                <a:gd name="T24" fmla="*/ 164 w 314"/>
                <a:gd name="T25" fmla="*/ 0 h 469"/>
                <a:gd name="T26" fmla="*/ 20 w 314"/>
                <a:gd name="T27" fmla="*/ 0 h 469"/>
                <a:gd name="T28" fmla="*/ 39 w 314"/>
                <a:gd name="T29" fmla="*/ 40 h 469"/>
                <a:gd name="T30" fmla="*/ 29 w 314"/>
                <a:gd name="T31" fmla="*/ 70 h 469"/>
                <a:gd name="T32" fmla="*/ 65 w 314"/>
                <a:gd name="T33" fmla="*/ 120 h 469"/>
                <a:gd name="T34" fmla="*/ 54 w 314"/>
                <a:gd name="T35" fmla="*/ 151 h 469"/>
                <a:gd name="T36" fmla="*/ 87 w 314"/>
                <a:gd name="T37" fmla="*/ 199 h 469"/>
                <a:gd name="T38" fmla="*/ 54 w 314"/>
                <a:gd name="T39" fmla="*/ 248 h 469"/>
                <a:gd name="T40" fmla="*/ 64 w 314"/>
                <a:gd name="T41" fmla="*/ 272 h 469"/>
                <a:gd name="T42" fmla="*/ 65 w 314"/>
                <a:gd name="T43" fmla="*/ 279 h 469"/>
                <a:gd name="T44" fmla="*/ 46 w 314"/>
                <a:gd name="T45" fmla="*/ 31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14" h="469">
                  <a:moveTo>
                    <a:pt x="46" y="319"/>
                  </a:moveTo>
                  <a:cubicBezTo>
                    <a:pt x="38" y="326"/>
                    <a:pt x="27" y="331"/>
                    <a:pt x="15" y="331"/>
                  </a:cubicBezTo>
                  <a:cubicBezTo>
                    <a:pt x="0" y="370"/>
                    <a:pt x="1" y="413"/>
                    <a:pt x="23" y="444"/>
                  </a:cubicBezTo>
                  <a:cubicBezTo>
                    <a:pt x="41" y="469"/>
                    <a:pt x="66" y="451"/>
                    <a:pt x="76" y="422"/>
                  </a:cubicBezTo>
                  <a:cubicBezTo>
                    <a:pt x="90" y="379"/>
                    <a:pt x="126" y="352"/>
                    <a:pt x="163" y="329"/>
                  </a:cubicBezTo>
                  <a:cubicBezTo>
                    <a:pt x="170" y="324"/>
                    <a:pt x="176" y="320"/>
                    <a:pt x="182" y="316"/>
                  </a:cubicBezTo>
                  <a:cubicBezTo>
                    <a:pt x="199" y="302"/>
                    <a:pt x="209" y="286"/>
                    <a:pt x="209" y="264"/>
                  </a:cubicBezTo>
                  <a:cubicBezTo>
                    <a:pt x="301" y="264"/>
                    <a:pt x="301" y="264"/>
                    <a:pt x="301" y="264"/>
                  </a:cubicBezTo>
                  <a:cubicBezTo>
                    <a:pt x="308" y="264"/>
                    <a:pt x="314" y="259"/>
                    <a:pt x="314" y="252"/>
                  </a:cubicBezTo>
                  <a:cubicBezTo>
                    <a:pt x="314" y="39"/>
                    <a:pt x="314" y="39"/>
                    <a:pt x="314" y="39"/>
                  </a:cubicBezTo>
                  <a:cubicBezTo>
                    <a:pt x="314" y="32"/>
                    <a:pt x="308" y="27"/>
                    <a:pt x="301" y="27"/>
                  </a:cubicBezTo>
                  <a:cubicBezTo>
                    <a:pt x="202" y="27"/>
                    <a:pt x="202" y="27"/>
                    <a:pt x="202" y="27"/>
                  </a:cubicBezTo>
                  <a:cubicBezTo>
                    <a:pt x="196" y="11"/>
                    <a:pt x="182" y="0"/>
                    <a:pt x="16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1" y="9"/>
                    <a:pt x="39" y="24"/>
                    <a:pt x="39" y="40"/>
                  </a:cubicBezTo>
                  <a:cubicBezTo>
                    <a:pt x="39" y="51"/>
                    <a:pt x="35" y="62"/>
                    <a:pt x="29" y="70"/>
                  </a:cubicBezTo>
                  <a:cubicBezTo>
                    <a:pt x="50" y="77"/>
                    <a:pt x="65" y="97"/>
                    <a:pt x="65" y="120"/>
                  </a:cubicBezTo>
                  <a:cubicBezTo>
                    <a:pt x="65" y="131"/>
                    <a:pt x="61" y="142"/>
                    <a:pt x="54" y="151"/>
                  </a:cubicBezTo>
                  <a:cubicBezTo>
                    <a:pt x="74" y="158"/>
                    <a:pt x="87" y="177"/>
                    <a:pt x="87" y="199"/>
                  </a:cubicBezTo>
                  <a:cubicBezTo>
                    <a:pt x="87" y="222"/>
                    <a:pt x="74" y="241"/>
                    <a:pt x="54" y="248"/>
                  </a:cubicBezTo>
                  <a:cubicBezTo>
                    <a:pt x="59" y="255"/>
                    <a:pt x="63" y="263"/>
                    <a:pt x="64" y="272"/>
                  </a:cubicBezTo>
                  <a:cubicBezTo>
                    <a:pt x="64" y="274"/>
                    <a:pt x="65" y="276"/>
                    <a:pt x="65" y="279"/>
                  </a:cubicBezTo>
                  <a:cubicBezTo>
                    <a:pt x="65" y="295"/>
                    <a:pt x="57" y="310"/>
                    <a:pt x="46" y="31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</p:grpSp>
      <p:sp>
        <p:nvSpPr>
          <p:cNvPr id="44" name="Rectangle 29"/>
          <p:cNvSpPr>
            <a:spLocks noChangeArrowheads="1"/>
          </p:cNvSpPr>
          <p:nvPr/>
        </p:nvSpPr>
        <p:spPr bwMode="auto">
          <a:xfrm>
            <a:off x="5622128" y="2996269"/>
            <a:ext cx="3296299" cy="396234"/>
          </a:xfrm>
          <a:prstGeom prst="roundRect">
            <a:avLst/>
          </a:prstGeom>
          <a:pattFill prst="smGrid">
            <a:fgClr>
              <a:schemeClr val="accent2">
                <a:lumMod val="40000"/>
                <a:lumOff val="60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가장 잘 실천하지 못한 항목</a:t>
            </a:r>
            <a:endParaRPr lang="en-US" altLang="ko-KR" sz="14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5" name="Rectangle 29"/>
          <p:cNvSpPr>
            <a:spLocks noChangeArrowheads="1"/>
          </p:cNvSpPr>
          <p:nvPr/>
        </p:nvSpPr>
        <p:spPr bwMode="auto">
          <a:xfrm>
            <a:off x="996311" y="2996269"/>
            <a:ext cx="3296299" cy="396234"/>
          </a:xfrm>
          <a:prstGeom prst="roundRect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가장 잘 실천한 항목</a:t>
            </a:r>
            <a:endParaRPr lang="en-US" altLang="ko-KR" sz="14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graphicFrame>
        <p:nvGraphicFramePr>
          <p:cNvPr id="46" name="차트 45"/>
          <p:cNvGraphicFramePr/>
          <p:nvPr>
            <p:extLst>
              <p:ext uri="{D42A27DB-BD31-4B8C-83A1-F6EECF244321}">
                <p14:modId xmlns:p14="http://schemas.microsoft.com/office/powerpoint/2010/main" val="683045676"/>
              </p:ext>
            </p:extLst>
          </p:nvPr>
        </p:nvGraphicFramePr>
        <p:xfrm>
          <a:off x="5511292" y="3430409"/>
          <a:ext cx="4253826" cy="31690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7" name="표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4845818"/>
              </p:ext>
            </p:extLst>
          </p:nvPr>
        </p:nvGraphicFramePr>
        <p:xfrm>
          <a:off x="4292611" y="3513837"/>
          <a:ext cx="1321372" cy="29059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1372">
                  <a:extLst>
                    <a:ext uri="{9D8B030D-6E8A-4147-A177-3AD203B41FA5}">
                      <a16:colId xmlns:a16="http://schemas.microsoft.com/office/drawing/2014/main" val="2338554531"/>
                    </a:ext>
                  </a:extLst>
                </a:gridCol>
              </a:tblGrid>
              <a:tr h="58119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kern="1200" spc="-1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소통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9967045"/>
                  </a:ext>
                </a:extLst>
              </a:tr>
              <a:tr h="58119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kern="1200" spc="-1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혁신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5541954"/>
                  </a:ext>
                </a:extLst>
              </a:tr>
              <a:tr h="58119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kern="1200" spc="-1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협치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7643826"/>
                  </a:ext>
                </a:extLst>
              </a:tr>
              <a:tr h="58119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kern="1200" spc="-1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정의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5347266"/>
                  </a:ext>
                </a:extLst>
              </a:tr>
              <a:tr h="581199"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strike="noStrike" spc="-1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모름</a:t>
                      </a:r>
                      <a:r>
                        <a:rPr lang="en-US" altLang="ko-KR" sz="1100" b="0" i="0" u="none" strike="noStrike" spc="-1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/</a:t>
                      </a:r>
                      <a:r>
                        <a:rPr lang="ko-KR" altLang="en-US" sz="1100" b="0" i="0" u="none" strike="noStrike" spc="-1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무응답</a:t>
                      </a:r>
                      <a:endParaRPr lang="ko-KR" altLang="en-US" sz="1400" b="0" i="0" u="none" strike="noStrike" kern="1200" spc="-1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8780466"/>
                  </a:ext>
                </a:extLst>
              </a:tr>
            </a:tbl>
          </a:graphicData>
        </a:graphic>
      </p:graphicFrame>
      <p:graphicFrame>
        <p:nvGraphicFramePr>
          <p:cNvPr id="48" name="차트 47"/>
          <p:cNvGraphicFramePr/>
          <p:nvPr>
            <p:extLst>
              <p:ext uri="{D42A27DB-BD31-4B8C-83A1-F6EECF244321}">
                <p14:modId xmlns:p14="http://schemas.microsoft.com/office/powerpoint/2010/main" val="1027939687"/>
              </p:ext>
            </p:extLst>
          </p:nvPr>
        </p:nvGraphicFramePr>
        <p:xfrm>
          <a:off x="198187" y="3430409"/>
          <a:ext cx="4253826" cy="31690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9" name="타원 48"/>
          <p:cNvSpPr/>
          <p:nvPr/>
        </p:nvSpPr>
        <p:spPr>
          <a:xfrm>
            <a:off x="972547" y="3548782"/>
            <a:ext cx="727066" cy="529087"/>
          </a:xfrm>
          <a:prstGeom prst="ellipse">
            <a:avLst/>
          </a:prstGeom>
          <a:noFill/>
          <a:ln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181" dirty="0"/>
          </a:p>
        </p:txBody>
      </p:sp>
      <p:sp>
        <p:nvSpPr>
          <p:cNvPr id="50" name="타원 49"/>
          <p:cNvSpPr/>
          <p:nvPr/>
        </p:nvSpPr>
        <p:spPr>
          <a:xfrm>
            <a:off x="8683256" y="3548782"/>
            <a:ext cx="727066" cy="529087"/>
          </a:xfrm>
          <a:prstGeom prst="ellipse">
            <a:avLst/>
          </a:prstGeom>
          <a:noFill/>
          <a:ln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181" dirty="0"/>
          </a:p>
        </p:txBody>
      </p:sp>
    </p:spTree>
    <p:extLst>
      <p:ext uri="{BB962C8B-B14F-4D97-AF65-F5344CB8AC3E}">
        <p14:creationId xmlns:p14="http://schemas.microsoft.com/office/powerpoint/2010/main" val="2867004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시기별 이슈 평가 요약 </a:t>
            </a:r>
            <a:r>
              <a:rPr lang="en-US" altLang="ko-KR" dirty="0" smtClean="0"/>
              <a:t>– </a:t>
            </a:r>
            <a:r>
              <a:rPr lang="en-US" altLang="ko-KR" sz="2000" dirty="0" smtClean="0"/>
              <a:t>[2] ‘</a:t>
            </a:r>
            <a:r>
              <a:rPr lang="ko-KR" altLang="en-US" sz="2000" dirty="0" smtClean="0"/>
              <a:t>민선</a:t>
            </a:r>
            <a:r>
              <a:rPr lang="en-US" altLang="ko-KR" sz="2000" dirty="0" smtClean="0"/>
              <a:t>7</a:t>
            </a:r>
            <a:r>
              <a:rPr lang="ko-KR" altLang="en-US" sz="2000" dirty="0" smtClean="0"/>
              <a:t>기 전반기</a:t>
            </a:r>
            <a:r>
              <a:rPr lang="en-US" altLang="ko-KR" sz="2000" dirty="0" smtClean="0"/>
              <a:t>‘ </a:t>
            </a:r>
            <a:r>
              <a:rPr lang="ko-KR" altLang="en-US" sz="2000" dirty="0" smtClean="0"/>
              <a:t>시정 평가 </a:t>
            </a:r>
            <a:r>
              <a:rPr lang="en-US" altLang="ko-KR" sz="2000" dirty="0" smtClean="0"/>
              <a:t>(6</a:t>
            </a:r>
            <a:r>
              <a:rPr lang="ko-KR" altLang="en-US" sz="2000" dirty="0" smtClean="0"/>
              <a:t>월 조사</a:t>
            </a:r>
            <a:r>
              <a:rPr lang="en-US" altLang="ko-KR" sz="2000" dirty="0" smtClean="0"/>
              <a:t>)</a:t>
            </a:r>
            <a:endParaRPr lang="ko-KR" altLang="en-US" sz="2800" dirty="0"/>
          </a:p>
        </p:txBody>
      </p:sp>
      <p:sp>
        <p:nvSpPr>
          <p:cNvPr id="9" name="직사각형 8"/>
          <p:cNvSpPr/>
          <p:nvPr/>
        </p:nvSpPr>
        <p:spPr>
          <a:xfrm>
            <a:off x="7051794" y="2488540"/>
            <a:ext cx="2581156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6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조사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1031051"/>
          </a:xfrm>
        </p:spPr>
        <p:txBody>
          <a:bodyPr/>
          <a:lstStyle/>
          <a:p>
            <a:r>
              <a:rPr lang="ko-KR" altLang="en-US" dirty="0" smtClean="0"/>
              <a:t>민선</a:t>
            </a:r>
            <a:r>
              <a:rPr lang="en-US" altLang="ko-KR" dirty="0"/>
              <a:t>7</a:t>
            </a:r>
            <a:r>
              <a:rPr lang="ko-KR" altLang="en-US" dirty="0"/>
              <a:t>기 전반기 </a:t>
            </a:r>
            <a:r>
              <a:rPr lang="en-US" altLang="ko-KR" dirty="0"/>
              <a:t>2</a:t>
            </a:r>
            <a:r>
              <a:rPr lang="ko-KR" altLang="en-US" dirty="0"/>
              <a:t>년 동안 </a:t>
            </a:r>
            <a:r>
              <a:rPr lang="ko-KR" altLang="en-US" dirty="0" smtClean="0"/>
              <a:t>시정 목표 </a:t>
            </a:r>
            <a:r>
              <a:rPr lang="ko-KR" altLang="en-US" dirty="0"/>
              <a:t>성과 평가 </a:t>
            </a:r>
            <a:r>
              <a:rPr lang="ko-KR" altLang="en-US" dirty="0" smtClean="0"/>
              <a:t>결과로는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‘</a:t>
            </a:r>
            <a:r>
              <a:rPr lang="ko-KR" altLang="en-US" dirty="0"/>
              <a:t>복지와 생활여건 향상으로 삶이 행복한 인천’ 목표가 가장 많은 성과가 있었다는 의견이 높으나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아직 </a:t>
            </a:r>
            <a:r>
              <a:rPr lang="ko-KR" altLang="en-US" dirty="0"/>
              <a:t>미흡하다는 의견 역시 높은 편임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한편</a:t>
            </a:r>
            <a:r>
              <a:rPr lang="en-US" altLang="ko-KR" dirty="0"/>
              <a:t>, </a:t>
            </a:r>
            <a:r>
              <a:rPr lang="ko-KR" altLang="en-US" dirty="0"/>
              <a:t>성과가 가장 미흡한 목표는 ‘경제</a:t>
            </a:r>
            <a:r>
              <a:rPr lang="en-US" altLang="ko-KR" dirty="0"/>
              <a:t>/</a:t>
            </a:r>
            <a:r>
              <a:rPr lang="ko-KR" altLang="en-US" dirty="0"/>
              <a:t>일자리를 통한 인천의 지속적 성장’ 목표가 가장 많이 언급되고 있음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부제목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3. </a:t>
            </a:r>
            <a:r>
              <a:rPr lang="ko-KR" altLang="en-US" dirty="0"/>
              <a:t>민선</a:t>
            </a:r>
            <a:r>
              <a:rPr lang="en-US" altLang="ko-KR" dirty="0"/>
              <a:t>7</a:t>
            </a:r>
            <a:r>
              <a:rPr lang="ko-KR" altLang="en-US" dirty="0"/>
              <a:t>기 전반기 </a:t>
            </a:r>
            <a:r>
              <a:rPr lang="en-US" altLang="ko-KR" dirty="0"/>
              <a:t>2</a:t>
            </a:r>
            <a:r>
              <a:rPr lang="ko-KR" altLang="en-US" dirty="0"/>
              <a:t>년 </a:t>
            </a:r>
            <a:r>
              <a:rPr lang="en-US" altLang="ko-KR" dirty="0"/>
              <a:t>– </a:t>
            </a:r>
            <a:r>
              <a:rPr lang="ko-KR" altLang="en-US" dirty="0" smtClean="0"/>
              <a:t>시정 목표 성과 평가</a:t>
            </a:r>
            <a:endParaRPr lang="ko-KR" altLang="en-US" dirty="0"/>
          </a:p>
        </p:txBody>
      </p:sp>
      <p:grpSp>
        <p:nvGrpSpPr>
          <p:cNvPr id="6" name="Group 46"/>
          <p:cNvGrpSpPr>
            <a:grpSpLocks noChangeAspect="1"/>
          </p:cNvGrpSpPr>
          <p:nvPr/>
        </p:nvGrpSpPr>
        <p:grpSpPr>
          <a:xfrm>
            <a:off x="339000" y="2873716"/>
            <a:ext cx="528313" cy="487808"/>
            <a:chOff x="5493569" y="1405221"/>
            <a:chExt cx="875624" cy="808492"/>
          </a:xfrm>
          <a:solidFill>
            <a:srgbClr val="6DC2D9"/>
          </a:solidFill>
        </p:grpSpPr>
        <p:sp>
          <p:nvSpPr>
            <p:cNvPr id="8" name="Freeform 106"/>
            <p:cNvSpPr>
              <a:spLocks/>
            </p:cNvSpPr>
            <p:nvPr/>
          </p:nvSpPr>
          <p:spPr bwMode="auto">
            <a:xfrm>
              <a:off x="5956920" y="1675934"/>
              <a:ext cx="384545" cy="112372"/>
            </a:xfrm>
            <a:custGeom>
              <a:avLst/>
              <a:gdLst>
                <a:gd name="T0" fmla="*/ 191 w 223"/>
                <a:gd name="T1" fmla="*/ 65 h 65"/>
                <a:gd name="T2" fmla="*/ 32 w 223"/>
                <a:gd name="T3" fmla="*/ 65 h 65"/>
                <a:gd name="T4" fmla="*/ 0 w 223"/>
                <a:gd name="T5" fmla="*/ 33 h 65"/>
                <a:gd name="T6" fmla="*/ 32 w 223"/>
                <a:gd name="T7" fmla="*/ 0 h 65"/>
                <a:gd name="T8" fmla="*/ 191 w 223"/>
                <a:gd name="T9" fmla="*/ 0 h 65"/>
                <a:gd name="T10" fmla="*/ 223 w 223"/>
                <a:gd name="T11" fmla="*/ 33 h 65"/>
                <a:gd name="T12" fmla="*/ 191 w 223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3" h="65">
                  <a:moveTo>
                    <a:pt x="191" y="65"/>
                  </a:move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208" y="0"/>
                    <a:pt x="223" y="15"/>
                    <a:pt x="223" y="33"/>
                  </a:cubicBezTo>
                  <a:cubicBezTo>
                    <a:pt x="223" y="51"/>
                    <a:pt x="208" y="65"/>
                    <a:pt x="191" y="6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10" name="Freeform 107"/>
            <p:cNvSpPr>
              <a:spLocks/>
            </p:cNvSpPr>
            <p:nvPr/>
          </p:nvSpPr>
          <p:spPr bwMode="auto">
            <a:xfrm>
              <a:off x="5917517" y="1813845"/>
              <a:ext cx="451676" cy="112372"/>
            </a:xfrm>
            <a:custGeom>
              <a:avLst/>
              <a:gdLst>
                <a:gd name="T0" fmla="*/ 230 w 262"/>
                <a:gd name="T1" fmla="*/ 65 h 65"/>
                <a:gd name="T2" fmla="*/ 32 w 262"/>
                <a:gd name="T3" fmla="*/ 65 h 65"/>
                <a:gd name="T4" fmla="*/ 0 w 262"/>
                <a:gd name="T5" fmla="*/ 33 h 65"/>
                <a:gd name="T6" fmla="*/ 32 w 262"/>
                <a:gd name="T7" fmla="*/ 0 h 65"/>
                <a:gd name="T8" fmla="*/ 230 w 262"/>
                <a:gd name="T9" fmla="*/ 0 h 65"/>
                <a:gd name="T10" fmla="*/ 262 w 262"/>
                <a:gd name="T11" fmla="*/ 32 h 65"/>
                <a:gd name="T12" fmla="*/ 230 w 262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2" h="65">
                  <a:moveTo>
                    <a:pt x="230" y="65"/>
                  </a:move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48" y="0"/>
                    <a:pt x="262" y="15"/>
                    <a:pt x="262" y="32"/>
                  </a:cubicBezTo>
                  <a:cubicBezTo>
                    <a:pt x="262" y="51"/>
                    <a:pt x="248" y="65"/>
                    <a:pt x="230" y="6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11" name="Freeform 108"/>
            <p:cNvSpPr>
              <a:spLocks/>
            </p:cNvSpPr>
            <p:nvPr/>
          </p:nvSpPr>
          <p:spPr bwMode="auto">
            <a:xfrm>
              <a:off x="5956920" y="1951756"/>
              <a:ext cx="384545" cy="112372"/>
            </a:xfrm>
            <a:custGeom>
              <a:avLst/>
              <a:gdLst>
                <a:gd name="T0" fmla="*/ 191 w 223"/>
                <a:gd name="T1" fmla="*/ 65 h 65"/>
                <a:gd name="T2" fmla="*/ 32 w 223"/>
                <a:gd name="T3" fmla="*/ 65 h 65"/>
                <a:gd name="T4" fmla="*/ 0 w 223"/>
                <a:gd name="T5" fmla="*/ 33 h 65"/>
                <a:gd name="T6" fmla="*/ 32 w 223"/>
                <a:gd name="T7" fmla="*/ 0 h 65"/>
                <a:gd name="T8" fmla="*/ 191 w 223"/>
                <a:gd name="T9" fmla="*/ 0 h 65"/>
                <a:gd name="T10" fmla="*/ 223 w 223"/>
                <a:gd name="T11" fmla="*/ 32 h 65"/>
                <a:gd name="T12" fmla="*/ 191 w 223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3" h="65">
                  <a:moveTo>
                    <a:pt x="191" y="65"/>
                  </a:move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0"/>
                    <a:pt x="0" y="33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208" y="0"/>
                    <a:pt x="223" y="14"/>
                    <a:pt x="223" y="32"/>
                  </a:cubicBezTo>
                  <a:cubicBezTo>
                    <a:pt x="223" y="50"/>
                    <a:pt x="208" y="65"/>
                    <a:pt x="191" y="6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12" name="Freeform 109"/>
            <p:cNvSpPr>
              <a:spLocks/>
            </p:cNvSpPr>
            <p:nvPr/>
          </p:nvSpPr>
          <p:spPr bwMode="auto">
            <a:xfrm>
              <a:off x="6002161" y="2089666"/>
              <a:ext cx="273632" cy="110183"/>
            </a:xfrm>
            <a:custGeom>
              <a:avLst/>
              <a:gdLst>
                <a:gd name="T0" fmla="*/ 128 w 159"/>
                <a:gd name="T1" fmla="*/ 64 h 64"/>
                <a:gd name="T2" fmla="*/ 32 w 159"/>
                <a:gd name="T3" fmla="*/ 64 h 64"/>
                <a:gd name="T4" fmla="*/ 0 w 159"/>
                <a:gd name="T5" fmla="*/ 32 h 64"/>
                <a:gd name="T6" fmla="*/ 32 w 159"/>
                <a:gd name="T7" fmla="*/ 0 h 64"/>
                <a:gd name="T8" fmla="*/ 128 w 159"/>
                <a:gd name="T9" fmla="*/ 0 h 64"/>
                <a:gd name="T10" fmla="*/ 159 w 159"/>
                <a:gd name="T11" fmla="*/ 32 h 64"/>
                <a:gd name="T12" fmla="*/ 128 w 159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9" h="64">
                  <a:moveTo>
                    <a:pt x="128" y="64"/>
                  </a:moveTo>
                  <a:cubicBezTo>
                    <a:pt x="32" y="64"/>
                    <a:pt x="32" y="64"/>
                    <a:pt x="32" y="64"/>
                  </a:cubicBezTo>
                  <a:cubicBezTo>
                    <a:pt x="14" y="64"/>
                    <a:pt x="0" y="50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45" y="0"/>
                    <a:pt x="159" y="14"/>
                    <a:pt x="159" y="32"/>
                  </a:cubicBezTo>
                  <a:cubicBezTo>
                    <a:pt x="159" y="50"/>
                    <a:pt x="145" y="64"/>
                    <a:pt x="128" y="6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13" name="Freeform 110"/>
            <p:cNvSpPr>
              <a:spLocks/>
            </p:cNvSpPr>
            <p:nvPr/>
          </p:nvSpPr>
          <p:spPr bwMode="auto">
            <a:xfrm>
              <a:off x="5493569" y="1405221"/>
              <a:ext cx="539238" cy="808492"/>
            </a:xfrm>
            <a:custGeom>
              <a:avLst/>
              <a:gdLst>
                <a:gd name="T0" fmla="*/ 267 w 313"/>
                <a:gd name="T1" fmla="*/ 150 h 469"/>
                <a:gd name="T2" fmla="*/ 298 w 313"/>
                <a:gd name="T3" fmla="*/ 138 h 469"/>
                <a:gd name="T4" fmla="*/ 290 w 313"/>
                <a:gd name="T5" fmla="*/ 25 h 469"/>
                <a:gd name="T6" fmla="*/ 238 w 313"/>
                <a:gd name="T7" fmla="*/ 47 h 469"/>
                <a:gd name="T8" fmla="*/ 151 w 313"/>
                <a:gd name="T9" fmla="*/ 140 h 469"/>
                <a:gd name="T10" fmla="*/ 132 w 313"/>
                <a:gd name="T11" fmla="*/ 154 h 469"/>
                <a:gd name="T12" fmla="*/ 104 w 313"/>
                <a:gd name="T13" fmla="*/ 205 h 469"/>
                <a:gd name="T14" fmla="*/ 12 w 313"/>
                <a:gd name="T15" fmla="*/ 205 h 469"/>
                <a:gd name="T16" fmla="*/ 0 w 313"/>
                <a:gd name="T17" fmla="*/ 217 h 469"/>
                <a:gd name="T18" fmla="*/ 0 w 313"/>
                <a:gd name="T19" fmla="*/ 430 h 469"/>
                <a:gd name="T20" fmla="*/ 12 w 313"/>
                <a:gd name="T21" fmla="*/ 442 h 469"/>
                <a:gd name="T22" fmla="*/ 112 w 313"/>
                <a:gd name="T23" fmla="*/ 442 h 469"/>
                <a:gd name="T24" fmla="*/ 149 w 313"/>
                <a:gd name="T25" fmla="*/ 469 h 469"/>
                <a:gd name="T26" fmla="*/ 294 w 313"/>
                <a:gd name="T27" fmla="*/ 469 h 469"/>
                <a:gd name="T28" fmla="*/ 275 w 313"/>
                <a:gd name="T29" fmla="*/ 429 h 469"/>
                <a:gd name="T30" fmla="*/ 284 w 313"/>
                <a:gd name="T31" fmla="*/ 399 h 469"/>
                <a:gd name="T32" fmla="*/ 249 w 313"/>
                <a:gd name="T33" fmla="*/ 350 h 469"/>
                <a:gd name="T34" fmla="*/ 259 w 313"/>
                <a:gd name="T35" fmla="*/ 318 h 469"/>
                <a:gd name="T36" fmla="*/ 226 w 313"/>
                <a:gd name="T37" fmla="*/ 270 h 469"/>
                <a:gd name="T38" fmla="*/ 259 w 313"/>
                <a:gd name="T39" fmla="*/ 221 h 469"/>
                <a:gd name="T40" fmla="*/ 250 w 313"/>
                <a:gd name="T41" fmla="*/ 197 h 469"/>
                <a:gd name="T42" fmla="*/ 249 w 313"/>
                <a:gd name="T43" fmla="*/ 190 h 469"/>
                <a:gd name="T44" fmla="*/ 267 w 313"/>
                <a:gd name="T45" fmla="*/ 150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13" h="469">
                  <a:moveTo>
                    <a:pt x="267" y="150"/>
                  </a:moveTo>
                  <a:cubicBezTo>
                    <a:pt x="276" y="143"/>
                    <a:pt x="287" y="138"/>
                    <a:pt x="298" y="138"/>
                  </a:cubicBezTo>
                  <a:cubicBezTo>
                    <a:pt x="313" y="99"/>
                    <a:pt x="313" y="56"/>
                    <a:pt x="290" y="25"/>
                  </a:cubicBezTo>
                  <a:cubicBezTo>
                    <a:pt x="272" y="0"/>
                    <a:pt x="248" y="18"/>
                    <a:pt x="238" y="47"/>
                  </a:cubicBezTo>
                  <a:cubicBezTo>
                    <a:pt x="223" y="90"/>
                    <a:pt x="188" y="117"/>
                    <a:pt x="151" y="140"/>
                  </a:cubicBezTo>
                  <a:cubicBezTo>
                    <a:pt x="144" y="145"/>
                    <a:pt x="138" y="149"/>
                    <a:pt x="132" y="154"/>
                  </a:cubicBezTo>
                  <a:cubicBezTo>
                    <a:pt x="115" y="167"/>
                    <a:pt x="104" y="183"/>
                    <a:pt x="104" y="205"/>
                  </a:cubicBezTo>
                  <a:cubicBezTo>
                    <a:pt x="12" y="205"/>
                    <a:pt x="12" y="205"/>
                    <a:pt x="12" y="205"/>
                  </a:cubicBezTo>
                  <a:cubicBezTo>
                    <a:pt x="6" y="205"/>
                    <a:pt x="0" y="210"/>
                    <a:pt x="0" y="217"/>
                  </a:cubicBezTo>
                  <a:cubicBezTo>
                    <a:pt x="0" y="430"/>
                    <a:pt x="0" y="430"/>
                    <a:pt x="0" y="430"/>
                  </a:cubicBezTo>
                  <a:cubicBezTo>
                    <a:pt x="0" y="437"/>
                    <a:pt x="6" y="442"/>
                    <a:pt x="12" y="442"/>
                  </a:cubicBezTo>
                  <a:cubicBezTo>
                    <a:pt x="112" y="442"/>
                    <a:pt x="112" y="442"/>
                    <a:pt x="112" y="442"/>
                  </a:cubicBezTo>
                  <a:cubicBezTo>
                    <a:pt x="117" y="458"/>
                    <a:pt x="132" y="469"/>
                    <a:pt x="149" y="469"/>
                  </a:cubicBezTo>
                  <a:cubicBezTo>
                    <a:pt x="294" y="469"/>
                    <a:pt x="294" y="469"/>
                    <a:pt x="294" y="469"/>
                  </a:cubicBezTo>
                  <a:cubicBezTo>
                    <a:pt x="282" y="460"/>
                    <a:pt x="275" y="445"/>
                    <a:pt x="275" y="429"/>
                  </a:cubicBezTo>
                  <a:cubicBezTo>
                    <a:pt x="275" y="418"/>
                    <a:pt x="278" y="407"/>
                    <a:pt x="284" y="399"/>
                  </a:cubicBezTo>
                  <a:cubicBezTo>
                    <a:pt x="264" y="392"/>
                    <a:pt x="249" y="373"/>
                    <a:pt x="249" y="350"/>
                  </a:cubicBezTo>
                  <a:cubicBezTo>
                    <a:pt x="249" y="338"/>
                    <a:pt x="253" y="327"/>
                    <a:pt x="259" y="318"/>
                  </a:cubicBezTo>
                  <a:cubicBezTo>
                    <a:pt x="240" y="311"/>
                    <a:pt x="226" y="292"/>
                    <a:pt x="226" y="270"/>
                  </a:cubicBezTo>
                  <a:cubicBezTo>
                    <a:pt x="226" y="248"/>
                    <a:pt x="240" y="229"/>
                    <a:pt x="259" y="221"/>
                  </a:cubicBezTo>
                  <a:cubicBezTo>
                    <a:pt x="254" y="214"/>
                    <a:pt x="251" y="206"/>
                    <a:pt x="250" y="197"/>
                  </a:cubicBezTo>
                  <a:cubicBezTo>
                    <a:pt x="249" y="195"/>
                    <a:pt x="249" y="193"/>
                    <a:pt x="249" y="190"/>
                  </a:cubicBezTo>
                  <a:cubicBezTo>
                    <a:pt x="249" y="174"/>
                    <a:pt x="256" y="160"/>
                    <a:pt x="267" y="15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</p:grpSp>
      <p:grpSp>
        <p:nvGrpSpPr>
          <p:cNvPr id="14" name="Group 47"/>
          <p:cNvGrpSpPr>
            <a:grpSpLocks noChangeAspect="1"/>
          </p:cNvGrpSpPr>
          <p:nvPr/>
        </p:nvGrpSpPr>
        <p:grpSpPr>
          <a:xfrm>
            <a:off x="9047458" y="2962787"/>
            <a:ext cx="528313" cy="487808"/>
            <a:chOff x="6404947" y="1669367"/>
            <a:chExt cx="875623" cy="808492"/>
          </a:xfrm>
          <a:solidFill>
            <a:srgbClr val="F7B7A3"/>
          </a:solidFill>
        </p:grpSpPr>
        <p:sp>
          <p:nvSpPr>
            <p:cNvPr id="15" name="Freeform 111"/>
            <p:cNvSpPr>
              <a:spLocks/>
            </p:cNvSpPr>
            <p:nvPr/>
          </p:nvSpPr>
          <p:spPr bwMode="auto">
            <a:xfrm>
              <a:off x="6432675" y="2094774"/>
              <a:ext cx="384545" cy="112372"/>
            </a:xfrm>
            <a:custGeom>
              <a:avLst/>
              <a:gdLst>
                <a:gd name="T0" fmla="*/ 32 w 223"/>
                <a:gd name="T1" fmla="*/ 0 h 65"/>
                <a:gd name="T2" fmla="*/ 191 w 223"/>
                <a:gd name="T3" fmla="*/ 0 h 65"/>
                <a:gd name="T4" fmla="*/ 223 w 223"/>
                <a:gd name="T5" fmla="*/ 32 h 65"/>
                <a:gd name="T6" fmla="*/ 191 w 223"/>
                <a:gd name="T7" fmla="*/ 65 h 65"/>
                <a:gd name="T8" fmla="*/ 32 w 223"/>
                <a:gd name="T9" fmla="*/ 65 h 65"/>
                <a:gd name="T10" fmla="*/ 0 w 223"/>
                <a:gd name="T11" fmla="*/ 33 h 65"/>
                <a:gd name="T12" fmla="*/ 32 w 223"/>
                <a:gd name="T13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3" h="65">
                  <a:moveTo>
                    <a:pt x="32" y="0"/>
                  </a:moveTo>
                  <a:cubicBezTo>
                    <a:pt x="191" y="0"/>
                    <a:pt x="191" y="0"/>
                    <a:pt x="191" y="0"/>
                  </a:cubicBezTo>
                  <a:cubicBezTo>
                    <a:pt x="209" y="0"/>
                    <a:pt x="223" y="14"/>
                    <a:pt x="223" y="32"/>
                  </a:cubicBezTo>
                  <a:cubicBezTo>
                    <a:pt x="223" y="50"/>
                    <a:pt x="209" y="65"/>
                    <a:pt x="191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0"/>
                    <a:pt x="0" y="33"/>
                  </a:cubicBezTo>
                  <a:cubicBezTo>
                    <a:pt x="0" y="14"/>
                    <a:pt x="14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16" name="Freeform 112"/>
            <p:cNvSpPr>
              <a:spLocks/>
            </p:cNvSpPr>
            <p:nvPr/>
          </p:nvSpPr>
          <p:spPr bwMode="auto">
            <a:xfrm>
              <a:off x="6404947" y="1956863"/>
              <a:ext cx="450216" cy="112372"/>
            </a:xfrm>
            <a:custGeom>
              <a:avLst/>
              <a:gdLst>
                <a:gd name="T0" fmla="*/ 31 w 261"/>
                <a:gd name="T1" fmla="*/ 0 h 65"/>
                <a:gd name="T2" fmla="*/ 230 w 261"/>
                <a:gd name="T3" fmla="*/ 0 h 65"/>
                <a:gd name="T4" fmla="*/ 261 w 261"/>
                <a:gd name="T5" fmla="*/ 32 h 65"/>
                <a:gd name="T6" fmla="*/ 230 w 261"/>
                <a:gd name="T7" fmla="*/ 65 h 65"/>
                <a:gd name="T8" fmla="*/ 31 w 261"/>
                <a:gd name="T9" fmla="*/ 65 h 65"/>
                <a:gd name="T10" fmla="*/ 0 w 261"/>
                <a:gd name="T11" fmla="*/ 33 h 65"/>
                <a:gd name="T12" fmla="*/ 31 w 261"/>
                <a:gd name="T13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1" h="65">
                  <a:moveTo>
                    <a:pt x="31" y="0"/>
                  </a:moveTo>
                  <a:cubicBezTo>
                    <a:pt x="230" y="0"/>
                    <a:pt x="230" y="0"/>
                    <a:pt x="230" y="0"/>
                  </a:cubicBezTo>
                  <a:cubicBezTo>
                    <a:pt x="247" y="0"/>
                    <a:pt x="261" y="15"/>
                    <a:pt x="261" y="32"/>
                  </a:cubicBezTo>
                  <a:cubicBezTo>
                    <a:pt x="261" y="51"/>
                    <a:pt x="247" y="65"/>
                    <a:pt x="230" y="65"/>
                  </a:cubicBezTo>
                  <a:cubicBezTo>
                    <a:pt x="31" y="65"/>
                    <a:pt x="31" y="65"/>
                    <a:pt x="31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1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17" name="Freeform 113"/>
            <p:cNvSpPr>
              <a:spLocks/>
            </p:cNvSpPr>
            <p:nvPr/>
          </p:nvSpPr>
          <p:spPr bwMode="auto">
            <a:xfrm>
              <a:off x="6432675" y="1818953"/>
              <a:ext cx="384545" cy="112372"/>
            </a:xfrm>
            <a:custGeom>
              <a:avLst/>
              <a:gdLst>
                <a:gd name="T0" fmla="*/ 32 w 223"/>
                <a:gd name="T1" fmla="*/ 0 h 65"/>
                <a:gd name="T2" fmla="*/ 191 w 223"/>
                <a:gd name="T3" fmla="*/ 0 h 65"/>
                <a:gd name="T4" fmla="*/ 223 w 223"/>
                <a:gd name="T5" fmla="*/ 33 h 65"/>
                <a:gd name="T6" fmla="*/ 191 w 223"/>
                <a:gd name="T7" fmla="*/ 65 h 65"/>
                <a:gd name="T8" fmla="*/ 32 w 223"/>
                <a:gd name="T9" fmla="*/ 65 h 65"/>
                <a:gd name="T10" fmla="*/ 0 w 223"/>
                <a:gd name="T11" fmla="*/ 33 h 65"/>
                <a:gd name="T12" fmla="*/ 32 w 223"/>
                <a:gd name="T13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3" h="65">
                  <a:moveTo>
                    <a:pt x="32" y="0"/>
                  </a:moveTo>
                  <a:cubicBezTo>
                    <a:pt x="191" y="0"/>
                    <a:pt x="191" y="0"/>
                    <a:pt x="191" y="0"/>
                  </a:cubicBezTo>
                  <a:cubicBezTo>
                    <a:pt x="209" y="0"/>
                    <a:pt x="223" y="15"/>
                    <a:pt x="223" y="33"/>
                  </a:cubicBezTo>
                  <a:cubicBezTo>
                    <a:pt x="223" y="51"/>
                    <a:pt x="209" y="65"/>
                    <a:pt x="191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18" name="Freeform 114"/>
            <p:cNvSpPr>
              <a:spLocks/>
            </p:cNvSpPr>
            <p:nvPr/>
          </p:nvSpPr>
          <p:spPr bwMode="auto">
            <a:xfrm>
              <a:off x="6496888" y="1683231"/>
              <a:ext cx="275821" cy="111642"/>
            </a:xfrm>
            <a:custGeom>
              <a:avLst/>
              <a:gdLst>
                <a:gd name="T0" fmla="*/ 32 w 160"/>
                <a:gd name="T1" fmla="*/ 0 h 65"/>
                <a:gd name="T2" fmla="*/ 128 w 160"/>
                <a:gd name="T3" fmla="*/ 0 h 65"/>
                <a:gd name="T4" fmla="*/ 160 w 160"/>
                <a:gd name="T5" fmla="*/ 32 h 65"/>
                <a:gd name="T6" fmla="*/ 128 w 160"/>
                <a:gd name="T7" fmla="*/ 65 h 65"/>
                <a:gd name="T8" fmla="*/ 32 w 160"/>
                <a:gd name="T9" fmla="*/ 65 h 65"/>
                <a:gd name="T10" fmla="*/ 0 w 160"/>
                <a:gd name="T11" fmla="*/ 32 h 65"/>
                <a:gd name="T12" fmla="*/ 32 w 160"/>
                <a:gd name="T13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65">
                  <a:moveTo>
                    <a:pt x="32" y="0"/>
                  </a:moveTo>
                  <a:cubicBezTo>
                    <a:pt x="128" y="0"/>
                    <a:pt x="128" y="0"/>
                    <a:pt x="128" y="0"/>
                  </a:cubicBezTo>
                  <a:cubicBezTo>
                    <a:pt x="146" y="0"/>
                    <a:pt x="160" y="14"/>
                    <a:pt x="160" y="32"/>
                  </a:cubicBezTo>
                  <a:cubicBezTo>
                    <a:pt x="160" y="50"/>
                    <a:pt x="146" y="65"/>
                    <a:pt x="128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0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19" name="Freeform 115"/>
            <p:cNvSpPr>
              <a:spLocks/>
            </p:cNvSpPr>
            <p:nvPr/>
          </p:nvSpPr>
          <p:spPr bwMode="auto">
            <a:xfrm>
              <a:off x="6739873" y="1669367"/>
              <a:ext cx="540697" cy="808492"/>
            </a:xfrm>
            <a:custGeom>
              <a:avLst/>
              <a:gdLst>
                <a:gd name="T0" fmla="*/ 46 w 314"/>
                <a:gd name="T1" fmla="*/ 319 h 469"/>
                <a:gd name="T2" fmla="*/ 15 w 314"/>
                <a:gd name="T3" fmla="*/ 331 h 469"/>
                <a:gd name="T4" fmla="*/ 23 w 314"/>
                <a:gd name="T5" fmla="*/ 444 h 469"/>
                <a:gd name="T6" fmla="*/ 76 w 314"/>
                <a:gd name="T7" fmla="*/ 422 h 469"/>
                <a:gd name="T8" fmla="*/ 163 w 314"/>
                <a:gd name="T9" fmla="*/ 329 h 469"/>
                <a:gd name="T10" fmla="*/ 182 w 314"/>
                <a:gd name="T11" fmla="*/ 316 h 469"/>
                <a:gd name="T12" fmla="*/ 209 w 314"/>
                <a:gd name="T13" fmla="*/ 264 h 469"/>
                <a:gd name="T14" fmla="*/ 301 w 314"/>
                <a:gd name="T15" fmla="*/ 264 h 469"/>
                <a:gd name="T16" fmla="*/ 314 w 314"/>
                <a:gd name="T17" fmla="*/ 252 h 469"/>
                <a:gd name="T18" fmla="*/ 314 w 314"/>
                <a:gd name="T19" fmla="*/ 39 h 469"/>
                <a:gd name="T20" fmla="*/ 301 w 314"/>
                <a:gd name="T21" fmla="*/ 27 h 469"/>
                <a:gd name="T22" fmla="*/ 202 w 314"/>
                <a:gd name="T23" fmla="*/ 27 h 469"/>
                <a:gd name="T24" fmla="*/ 164 w 314"/>
                <a:gd name="T25" fmla="*/ 0 h 469"/>
                <a:gd name="T26" fmla="*/ 20 w 314"/>
                <a:gd name="T27" fmla="*/ 0 h 469"/>
                <a:gd name="T28" fmla="*/ 39 w 314"/>
                <a:gd name="T29" fmla="*/ 40 h 469"/>
                <a:gd name="T30" fmla="*/ 29 w 314"/>
                <a:gd name="T31" fmla="*/ 70 h 469"/>
                <a:gd name="T32" fmla="*/ 65 w 314"/>
                <a:gd name="T33" fmla="*/ 120 h 469"/>
                <a:gd name="T34" fmla="*/ 54 w 314"/>
                <a:gd name="T35" fmla="*/ 151 h 469"/>
                <a:gd name="T36" fmla="*/ 87 w 314"/>
                <a:gd name="T37" fmla="*/ 199 h 469"/>
                <a:gd name="T38" fmla="*/ 54 w 314"/>
                <a:gd name="T39" fmla="*/ 248 h 469"/>
                <a:gd name="T40" fmla="*/ 64 w 314"/>
                <a:gd name="T41" fmla="*/ 272 h 469"/>
                <a:gd name="T42" fmla="*/ 65 w 314"/>
                <a:gd name="T43" fmla="*/ 279 h 469"/>
                <a:gd name="T44" fmla="*/ 46 w 314"/>
                <a:gd name="T45" fmla="*/ 31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14" h="469">
                  <a:moveTo>
                    <a:pt x="46" y="319"/>
                  </a:moveTo>
                  <a:cubicBezTo>
                    <a:pt x="38" y="326"/>
                    <a:pt x="27" y="331"/>
                    <a:pt x="15" y="331"/>
                  </a:cubicBezTo>
                  <a:cubicBezTo>
                    <a:pt x="0" y="370"/>
                    <a:pt x="1" y="413"/>
                    <a:pt x="23" y="444"/>
                  </a:cubicBezTo>
                  <a:cubicBezTo>
                    <a:pt x="41" y="469"/>
                    <a:pt x="66" y="451"/>
                    <a:pt x="76" y="422"/>
                  </a:cubicBezTo>
                  <a:cubicBezTo>
                    <a:pt x="90" y="379"/>
                    <a:pt x="126" y="352"/>
                    <a:pt x="163" y="329"/>
                  </a:cubicBezTo>
                  <a:cubicBezTo>
                    <a:pt x="170" y="324"/>
                    <a:pt x="176" y="320"/>
                    <a:pt x="182" y="316"/>
                  </a:cubicBezTo>
                  <a:cubicBezTo>
                    <a:pt x="199" y="302"/>
                    <a:pt x="209" y="286"/>
                    <a:pt x="209" y="264"/>
                  </a:cubicBezTo>
                  <a:cubicBezTo>
                    <a:pt x="301" y="264"/>
                    <a:pt x="301" y="264"/>
                    <a:pt x="301" y="264"/>
                  </a:cubicBezTo>
                  <a:cubicBezTo>
                    <a:pt x="308" y="264"/>
                    <a:pt x="314" y="259"/>
                    <a:pt x="314" y="252"/>
                  </a:cubicBezTo>
                  <a:cubicBezTo>
                    <a:pt x="314" y="39"/>
                    <a:pt x="314" y="39"/>
                    <a:pt x="314" y="39"/>
                  </a:cubicBezTo>
                  <a:cubicBezTo>
                    <a:pt x="314" y="32"/>
                    <a:pt x="308" y="27"/>
                    <a:pt x="301" y="27"/>
                  </a:cubicBezTo>
                  <a:cubicBezTo>
                    <a:pt x="202" y="27"/>
                    <a:pt x="202" y="27"/>
                    <a:pt x="202" y="27"/>
                  </a:cubicBezTo>
                  <a:cubicBezTo>
                    <a:pt x="196" y="11"/>
                    <a:pt x="182" y="0"/>
                    <a:pt x="16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1" y="9"/>
                    <a:pt x="39" y="24"/>
                    <a:pt x="39" y="40"/>
                  </a:cubicBezTo>
                  <a:cubicBezTo>
                    <a:pt x="39" y="51"/>
                    <a:pt x="35" y="62"/>
                    <a:pt x="29" y="70"/>
                  </a:cubicBezTo>
                  <a:cubicBezTo>
                    <a:pt x="50" y="77"/>
                    <a:pt x="65" y="97"/>
                    <a:pt x="65" y="120"/>
                  </a:cubicBezTo>
                  <a:cubicBezTo>
                    <a:pt x="65" y="131"/>
                    <a:pt x="61" y="142"/>
                    <a:pt x="54" y="151"/>
                  </a:cubicBezTo>
                  <a:cubicBezTo>
                    <a:pt x="74" y="158"/>
                    <a:pt x="87" y="177"/>
                    <a:pt x="87" y="199"/>
                  </a:cubicBezTo>
                  <a:cubicBezTo>
                    <a:pt x="87" y="222"/>
                    <a:pt x="74" y="241"/>
                    <a:pt x="54" y="248"/>
                  </a:cubicBezTo>
                  <a:cubicBezTo>
                    <a:pt x="59" y="255"/>
                    <a:pt x="63" y="263"/>
                    <a:pt x="64" y="272"/>
                  </a:cubicBezTo>
                  <a:cubicBezTo>
                    <a:pt x="64" y="274"/>
                    <a:pt x="65" y="276"/>
                    <a:pt x="65" y="279"/>
                  </a:cubicBezTo>
                  <a:cubicBezTo>
                    <a:pt x="65" y="295"/>
                    <a:pt x="57" y="310"/>
                    <a:pt x="46" y="31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</p:grpSp>
      <p:sp>
        <p:nvSpPr>
          <p:cNvPr id="20" name="Rectangle 29"/>
          <p:cNvSpPr>
            <a:spLocks noChangeArrowheads="1"/>
          </p:cNvSpPr>
          <p:nvPr/>
        </p:nvSpPr>
        <p:spPr bwMode="auto">
          <a:xfrm>
            <a:off x="5622128" y="2967198"/>
            <a:ext cx="3296299" cy="396234"/>
          </a:xfrm>
          <a:prstGeom prst="roundRect">
            <a:avLst/>
          </a:prstGeom>
          <a:pattFill prst="smGrid">
            <a:fgClr>
              <a:schemeClr val="accent2">
                <a:lumMod val="40000"/>
                <a:lumOff val="60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성과가 가장 미흡한 목표</a:t>
            </a:r>
            <a:endParaRPr lang="en-US" altLang="ko-KR" sz="14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21" name="Rectangle 29"/>
          <p:cNvSpPr>
            <a:spLocks noChangeArrowheads="1"/>
          </p:cNvSpPr>
          <p:nvPr/>
        </p:nvSpPr>
        <p:spPr bwMode="auto">
          <a:xfrm>
            <a:off x="996311" y="2967198"/>
            <a:ext cx="3296299" cy="396234"/>
          </a:xfrm>
          <a:prstGeom prst="roundRect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가장 많은 성과를 낸 목표</a:t>
            </a:r>
            <a:endParaRPr lang="en-US" altLang="ko-KR" sz="14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graphicFrame>
        <p:nvGraphicFramePr>
          <p:cNvPr id="22" name="차트 21"/>
          <p:cNvGraphicFramePr/>
          <p:nvPr>
            <p:extLst>
              <p:ext uri="{D42A27DB-BD31-4B8C-83A1-F6EECF244321}">
                <p14:modId xmlns:p14="http://schemas.microsoft.com/office/powerpoint/2010/main" val="3836944762"/>
              </p:ext>
            </p:extLst>
          </p:nvPr>
        </p:nvGraphicFramePr>
        <p:xfrm>
          <a:off x="5943020" y="3371798"/>
          <a:ext cx="3822097" cy="31379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3" name="표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9618840"/>
              </p:ext>
            </p:extLst>
          </p:nvPr>
        </p:nvGraphicFramePr>
        <p:xfrm>
          <a:off x="3830338" y="3477080"/>
          <a:ext cx="2245919" cy="28888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45919">
                  <a:extLst>
                    <a:ext uri="{9D8B030D-6E8A-4147-A177-3AD203B41FA5}">
                      <a16:colId xmlns:a16="http://schemas.microsoft.com/office/drawing/2014/main" val="2338554531"/>
                    </a:ext>
                  </a:extLst>
                </a:gridCol>
              </a:tblGrid>
              <a:tr h="481467"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복지</a:t>
                      </a:r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/</a:t>
                      </a: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생활여건 향상</a:t>
                      </a:r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삶이 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행복한 인천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9967045"/>
                  </a:ext>
                </a:extLst>
              </a:tr>
              <a:tr h="481467"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시민과 </a:t>
                      </a: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함께하는</a:t>
                      </a:r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참여 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증진 시정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5541954"/>
                  </a:ext>
                </a:extLst>
              </a:tr>
              <a:tr h="481467"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더불어 </a:t>
                      </a: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잘사는</a:t>
                      </a:r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인천 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균형 발전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7643826"/>
                  </a:ext>
                </a:extLst>
              </a:tr>
              <a:tr h="481467"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동북아 평화 </a:t>
                      </a: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번영의</a:t>
                      </a:r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중심 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인천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5347266"/>
                  </a:ext>
                </a:extLst>
              </a:tr>
              <a:tr h="481467">
                <a:tc>
                  <a:txBody>
                    <a:bodyPr/>
                    <a:lstStyle/>
                    <a:p>
                      <a:pPr algn="ctr" fontAlgn="ctr">
                        <a:lnSpc>
                          <a:spcPct val="80000"/>
                        </a:lnSpc>
                      </a:pP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경제</a:t>
                      </a:r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/</a:t>
                      </a: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일자리를 통한</a:t>
                      </a:r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/>
                      </a:r>
                      <a:b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인천의 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지속적 성장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9496624"/>
                  </a:ext>
                </a:extLst>
              </a:tr>
              <a:tr h="481467"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i="0" u="none" strike="noStrike" spc="-1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모름</a:t>
                      </a:r>
                      <a:r>
                        <a:rPr lang="en-US" altLang="ko-KR" sz="1200" b="0" i="0" u="none" strike="noStrike" spc="-1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/</a:t>
                      </a:r>
                      <a:r>
                        <a:rPr lang="ko-KR" altLang="en-US" sz="1200" b="0" i="0" u="none" strike="noStrike" spc="-1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무응답</a:t>
                      </a:r>
                      <a:endParaRPr lang="ko-KR" altLang="en-US" sz="1600" b="0" i="0" u="none" strike="noStrike" kern="1200" spc="-1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8780466"/>
                  </a:ext>
                </a:extLst>
              </a:tr>
            </a:tbl>
          </a:graphicData>
        </a:graphic>
      </p:graphicFrame>
      <p:graphicFrame>
        <p:nvGraphicFramePr>
          <p:cNvPr id="24" name="차트 23"/>
          <p:cNvGraphicFramePr/>
          <p:nvPr>
            <p:extLst>
              <p:ext uri="{D42A27DB-BD31-4B8C-83A1-F6EECF244321}">
                <p14:modId xmlns:p14="http://schemas.microsoft.com/office/powerpoint/2010/main" val="3513914122"/>
              </p:ext>
            </p:extLst>
          </p:nvPr>
        </p:nvGraphicFramePr>
        <p:xfrm>
          <a:off x="198188" y="3371798"/>
          <a:ext cx="3764796" cy="31379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5" name="타원 24"/>
          <p:cNvSpPr/>
          <p:nvPr/>
        </p:nvSpPr>
        <p:spPr>
          <a:xfrm>
            <a:off x="1170664" y="3476803"/>
            <a:ext cx="727066" cy="529087"/>
          </a:xfrm>
          <a:prstGeom prst="ellipse">
            <a:avLst/>
          </a:prstGeom>
          <a:noFill/>
          <a:ln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181" dirty="0"/>
          </a:p>
        </p:txBody>
      </p:sp>
      <p:sp>
        <p:nvSpPr>
          <p:cNvPr id="26" name="타원 25"/>
          <p:cNvSpPr/>
          <p:nvPr/>
        </p:nvSpPr>
        <p:spPr>
          <a:xfrm>
            <a:off x="8857407" y="5589280"/>
            <a:ext cx="727066" cy="529087"/>
          </a:xfrm>
          <a:prstGeom prst="ellipse">
            <a:avLst/>
          </a:prstGeom>
          <a:noFill/>
          <a:ln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181" dirty="0"/>
          </a:p>
        </p:txBody>
      </p:sp>
    </p:spTree>
    <p:extLst>
      <p:ext uri="{BB962C8B-B14F-4D97-AF65-F5344CB8AC3E}">
        <p14:creationId xmlns:p14="http://schemas.microsoft.com/office/powerpoint/2010/main" val="2468864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시기별 이슈 평가 요약 </a:t>
            </a:r>
            <a:r>
              <a:rPr lang="en-US" altLang="ko-KR" dirty="0" smtClean="0"/>
              <a:t>– </a:t>
            </a:r>
            <a:r>
              <a:rPr lang="en-US" altLang="ko-KR" sz="2000" dirty="0" smtClean="0"/>
              <a:t>[2] ‘</a:t>
            </a:r>
            <a:r>
              <a:rPr lang="ko-KR" altLang="en-US" sz="2000" dirty="0" smtClean="0"/>
              <a:t>민선</a:t>
            </a:r>
            <a:r>
              <a:rPr lang="en-US" altLang="ko-KR" sz="2000" dirty="0" smtClean="0"/>
              <a:t>7</a:t>
            </a:r>
            <a:r>
              <a:rPr lang="ko-KR" altLang="en-US" sz="2000" dirty="0" smtClean="0"/>
              <a:t>기 전반기</a:t>
            </a:r>
            <a:r>
              <a:rPr lang="en-US" altLang="ko-KR" sz="2000" dirty="0" smtClean="0"/>
              <a:t>‘ </a:t>
            </a:r>
            <a:r>
              <a:rPr lang="ko-KR" altLang="en-US" sz="2000" dirty="0" smtClean="0"/>
              <a:t>시정 평가 </a:t>
            </a:r>
            <a:r>
              <a:rPr lang="en-US" altLang="ko-KR" sz="2000" dirty="0" smtClean="0"/>
              <a:t>(6</a:t>
            </a:r>
            <a:r>
              <a:rPr lang="ko-KR" altLang="en-US" sz="2000" dirty="0" smtClean="0"/>
              <a:t>월 조사</a:t>
            </a:r>
            <a:r>
              <a:rPr lang="en-US" altLang="ko-KR" sz="2000" dirty="0" smtClean="0"/>
              <a:t>)</a:t>
            </a:r>
            <a:endParaRPr lang="ko-KR" altLang="en-US" sz="2800" dirty="0"/>
          </a:p>
        </p:txBody>
      </p:sp>
      <p:sp>
        <p:nvSpPr>
          <p:cNvPr id="9" name="직사각형 8"/>
          <p:cNvSpPr/>
          <p:nvPr/>
        </p:nvSpPr>
        <p:spPr>
          <a:xfrm>
            <a:off x="7051794" y="2488540"/>
            <a:ext cx="2581156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6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조사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1031051"/>
          </a:xfrm>
        </p:spPr>
        <p:txBody>
          <a:bodyPr/>
          <a:lstStyle/>
          <a:p>
            <a:r>
              <a:rPr lang="ko-KR" altLang="en-US" dirty="0" smtClean="0"/>
              <a:t>민선</a:t>
            </a:r>
            <a:r>
              <a:rPr lang="en-US" altLang="ko-KR" dirty="0"/>
              <a:t>7</a:t>
            </a:r>
            <a:r>
              <a:rPr lang="ko-KR" altLang="en-US" dirty="0"/>
              <a:t>기 </a:t>
            </a:r>
            <a:r>
              <a:rPr lang="ko-KR" altLang="en-US" dirty="0" smtClean="0"/>
              <a:t>시정 비전인 </a:t>
            </a:r>
            <a:r>
              <a:rPr lang="ko-KR" altLang="en-US" dirty="0"/>
              <a:t>‘살고 싶은 도시’ 측면의 평가를 ‘생활여건’ 변화로 유추해본 결과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en-US" altLang="ko-KR" dirty="0" smtClean="0"/>
              <a:t>‘</a:t>
            </a:r>
            <a:r>
              <a:rPr lang="ko-KR" altLang="en-US" dirty="0"/>
              <a:t>생활여건이 좋아졌다</a:t>
            </a:r>
            <a:r>
              <a:rPr lang="ko-KR" altLang="en-US" dirty="0" smtClean="0"/>
              <a:t>’는 </a:t>
            </a:r>
            <a:r>
              <a:rPr lang="ko-KR" altLang="en-US" dirty="0"/>
              <a:t>의견</a:t>
            </a:r>
            <a:r>
              <a:rPr lang="en-US" altLang="ko-KR" dirty="0"/>
              <a:t>(47.3%)</a:t>
            </a:r>
            <a:r>
              <a:rPr lang="ko-KR" altLang="en-US" dirty="0"/>
              <a:t>과 ‘안 좋아졌다</a:t>
            </a:r>
            <a:r>
              <a:rPr lang="en-US" altLang="ko-KR" dirty="0"/>
              <a:t>(49.3%)’</a:t>
            </a:r>
            <a:r>
              <a:rPr lang="ko-KR" altLang="en-US" dirty="0"/>
              <a:t>라는 의견이 비슷함</a:t>
            </a:r>
            <a:r>
              <a:rPr lang="en-US" altLang="ko-KR" dirty="0"/>
              <a:t>.</a:t>
            </a:r>
          </a:p>
          <a:p>
            <a:r>
              <a:rPr lang="ko-KR" altLang="en-US" dirty="0" smtClean="0"/>
              <a:t>또한</a:t>
            </a:r>
            <a:r>
              <a:rPr lang="en-US" altLang="ko-KR" dirty="0"/>
              <a:t>, ‘</a:t>
            </a:r>
            <a:r>
              <a:rPr lang="ko-KR" altLang="en-US" dirty="0"/>
              <a:t>함께 만드는 인천’ 측면의 평가를 ‘소속감’ 변화로 유추해본 결과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en-US" altLang="ko-KR" dirty="0" smtClean="0"/>
              <a:t>‘</a:t>
            </a:r>
            <a:r>
              <a:rPr lang="ko-KR" altLang="en-US" dirty="0"/>
              <a:t>소속감이 높아졌다</a:t>
            </a:r>
            <a:r>
              <a:rPr lang="en-US" altLang="ko-KR" dirty="0"/>
              <a:t>(31.2%)’</a:t>
            </a:r>
            <a:r>
              <a:rPr lang="ko-KR" altLang="en-US" dirty="0"/>
              <a:t>라는 의견보다 ‘낮아졌다</a:t>
            </a:r>
            <a:r>
              <a:rPr lang="en-US" altLang="ko-KR" dirty="0"/>
              <a:t>(65.4)’</a:t>
            </a:r>
            <a:r>
              <a:rPr lang="ko-KR" altLang="en-US" dirty="0"/>
              <a:t>라는 의견이 두 배 정도 높음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부제목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4. </a:t>
            </a:r>
            <a:r>
              <a:rPr lang="ko-KR" altLang="en-US" dirty="0"/>
              <a:t>민선</a:t>
            </a:r>
            <a:r>
              <a:rPr lang="en-US" altLang="ko-KR" dirty="0"/>
              <a:t>7</a:t>
            </a:r>
            <a:r>
              <a:rPr lang="ko-KR" altLang="en-US" dirty="0"/>
              <a:t>기 전반기 </a:t>
            </a:r>
            <a:r>
              <a:rPr lang="en-US" altLang="ko-KR" dirty="0"/>
              <a:t>2</a:t>
            </a:r>
            <a:r>
              <a:rPr lang="ko-KR" altLang="en-US" dirty="0"/>
              <a:t>년 </a:t>
            </a:r>
            <a:r>
              <a:rPr lang="en-US" altLang="ko-KR" dirty="0"/>
              <a:t>– </a:t>
            </a:r>
            <a:r>
              <a:rPr lang="ko-KR" altLang="en-US" dirty="0" smtClean="0"/>
              <a:t>시정 비전 </a:t>
            </a:r>
            <a:r>
              <a:rPr lang="ko-KR" altLang="en-US" dirty="0"/>
              <a:t>실현 평가</a:t>
            </a: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1012877"/>
              </p:ext>
            </p:extLst>
          </p:nvPr>
        </p:nvGraphicFramePr>
        <p:xfrm>
          <a:off x="660984" y="3011609"/>
          <a:ext cx="2510167" cy="32977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0167">
                  <a:extLst>
                    <a:ext uri="{9D8B030D-6E8A-4147-A177-3AD203B41FA5}">
                      <a16:colId xmlns:a16="http://schemas.microsoft.com/office/drawing/2014/main" val="70181511"/>
                    </a:ext>
                  </a:extLst>
                </a:gridCol>
              </a:tblGrid>
              <a:tr h="659542"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400" b="0" i="0" u="none" strike="noStrike" kern="1200" spc="-1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생활 여건도 </a:t>
                      </a:r>
                      <a:r>
                        <a:rPr lang="ko-KR" altLang="en-US" sz="1400" b="1" i="0" u="none" strike="noStrike" kern="1200" spc="-100" baseline="0" dirty="0" smtClean="0">
                          <a:solidFill>
                            <a:schemeClr val="accent5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좋아지고</a:t>
                      </a:r>
                      <a:r>
                        <a:rPr lang="en-US" altLang="ko-KR" sz="1400" b="1" i="0" u="none" strike="noStrike" kern="1200" spc="-100" baseline="0" dirty="0" smtClean="0">
                          <a:solidFill>
                            <a:srgbClr val="31A5B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400" b="1" i="0" u="none" strike="noStrike" kern="1200" spc="-100" baseline="0" dirty="0" smtClean="0">
                          <a:solidFill>
                            <a:srgbClr val="31A5B1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400" b="0" i="0" u="none" strike="noStrike" kern="1200" spc="-1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소속감도 </a:t>
                      </a:r>
                      <a:r>
                        <a:rPr lang="ko-KR" altLang="en-US" sz="1400" b="1" i="0" u="none" strike="noStrike" kern="1200" spc="-100" baseline="0" dirty="0">
                          <a:solidFill>
                            <a:schemeClr val="accent5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높아졌다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855600"/>
                  </a:ext>
                </a:extLst>
              </a:tr>
              <a:tr h="659542"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400" b="0" i="0" u="none" strike="noStrike" kern="1200" spc="-1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생활 여건은 </a:t>
                      </a:r>
                      <a:r>
                        <a:rPr lang="ko-KR" altLang="en-US" sz="1400" b="1" i="0" u="none" strike="noStrike" kern="1200" spc="-100" baseline="0" dirty="0">
                          <a:solidFill>
                            <a:schemeClr val="accent5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좋아 </a:t>
                      </a:r>
                      <a:r>
                        <a:rPr lang="ko-KR" altLang="en-US" sz="1400" b="1" i="0" u="none" strike="noStrike" kern="1200" spc="-100" baseline="0" dirty="0" smtClean="0">
                          <a:solidFill>
                            <a:schemeClr val="accent5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졌지만</a:t>
                      </a:r>
                      <a:r>
                        <a:rPr lang="en-US" altLang="ko-KR" sz="1400" b="0" i="0" u="none" strike="noStrike" kern="1200" spc="-1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400" b="0" i="0" u="none" strike="noStrike" kern="1200" spc="-1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400" b="0" i="0" u="none" strike="noStrike" kern="1200" spc="-1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소속감은 </a:t>
                      </a:r>
                      <a:r>
                        <a:rPr lang="ko-KR" altLang="en-US" sz="1400" b="1" i="0" u="none" strike="noStrike" kern="1200" spc="-100" baseline="0" dirty="0">
                          <a:solidFill>
                            <a:srgbClr val="C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낮아졌다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5913542"/>
                  </a:ext>
                </a:extLst>
              </a:tr>
              <a:tr h="659542"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400" b="0" i="0" u="none" strike="noStrike" kern="1200" spc="-1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생활 여건은 </a:t>
                      </a:r>
                      <a:r>
                        <a:rPr lang="ko-KR" altLang="en-US" sz="1400" b="1" i="0" u="none" strike="noStrike" kern="1200" spc="-100" baseline="0" dirty="0">
                          <a:solidFill>
                            <a:srgbClr val="C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안 좋아 </a:t>
                      </a:r>
                      <a:r>
                        <a:rPr lang="ko-KR" altLang="en-US" sz="1400" b="1" i="0" u="none" strike="noStrike" kern="1200" spc="-100" baseline="0" dirty="0" smtClean="0">
                          <a:solidFill>
                            <a:srgbClr val="C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졌지만</a:t>
                      </a:r>
                      <a:r>
                        <a:rPr lang="en-US" altLang="ko-KR" sz="1400" b="0" i="0" u="none" strike="noStrike" kern="1200" spc="-1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400" b="0" i="0" u="none" strike="noStrike" kern="1200" spc="-1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400" b="0" i="0" u="none" strike="noStrike" kern="1200" spc="-1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소속감은 </a:t>
                      </a:r>
                      <a:r>
                        <a:rPr lang="ko-KR" altLang="en-US" sz="1400" b="1" i="0" u="none" strike="noStrike" kern="1200" spc="-100" baseline="0" dirty="0">
                          <a:solidFill>
                            <a:schemeClr val="accent5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높아졌다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7845540"/>
                  </a:ext>
                </a:extLst>
              </a:tr>
              <a:tr h="659542"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400" b="0" i="0" u="none" strike="noStrike" kern="1200" spc="-1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생활 여건도 </a:t>
                      </a:r>
                      <a:r>
                        <a:rPr lang="ko-KR" altLang="en-US" sz="1400" b="1" i="0" u="none" strike="noStrike" kern="1200" spc="-100" baseline="0" dirty="0">
                          <a:solidFill>
                            <a:srgbClr val="C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안 </a:t>
                      </a:r>
                      <a:r>
                        <a:rPr lang="ko-KR" altLang="en-US" sz="1400" b="1" i="0" u="none" strike="noStrike" kern="1200" spc="-100" baseline="0" dirty="0" smtClean="0">
                          <a:solidFill>
                            <a:srgbClr val="C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좋아지고</a:t>
                      </a:r>
                      <a:r>
                        <a:rPr lang="en-US" altLang="ko-KR" sz="1400" b="1" i="0" u="none" strike="noStrike" kern="1200" spc="-100" baseline="0" dirty="0" smtClean="0">
                          <a:solidFill>
                            <a:srgbClr val="C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400" b="1" i="0" u="none" strike="noStrike" kern="1200" spc="-100" baseline="0" dirty="0" smtClean="0">
                          <a:solidFill>
                            <a:srgbClr val="C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400" b="0" i="0" u="none" strike="noStrike" kern="1200" spc="-1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소속감도 </a:t>
                      </a:r>
                      <a:r>
                        <a:rPr lang="ko-KR" altLang="en-US" sz="1400" b="1" i="0" u="none" strike="noStrike" kern="1200" spc="-100" baseline="0" dirty="0">
                          <a:solidFill>
                            <a:srgbClr val="C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낮아졌다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691823"/>
                  </a:ext>
                </a:extLst>
              </a:tr>
              <a:tr h="659542">
                <a:tc>
                  <a:txBody>
                    <a:bodyPr/>
                    <a:lstStyle/>
                    <a:p>
                      <a:pPr marL="0" marR="0" indent="0" algn="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i="0" u="none" strike="noStrike" spc="-1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모름</a:t>
                      </a:r>
                      <a:r>
                        <a:rPr lang="en-US" altLang="ko-KR" sz="1400" b="0" i="0" u="none" strike="noStrike" spc="-1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/</a:t>
                      </a:r>
                      <a:r>
                        <a:rPr lang="ko-KR" altLang="en-US" sz="1400" b="0" i="0" u="none" strike="noStrike" spc="-1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무응답</a:t>
                      </a:r>
                      <a:endParaRPr lang="ko-KR" altLang="en-US" sz="1400" b="0" i="0" u="none" strike="noStrike" kern="1200" spc="-10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9332137"/>
                  </a:ext>
                </a:extLst>
              </a:tr>
            </a:tbl>
          </a:graphicData>
        </a:graphic>
      </p:graphicFrame>
      <p:graphicFrame>
        <p:nvGraphicFramePr>
          <p:cNvPr id="10" name="차트 9"/>
          <p:cNvGraphicFramePr/>
          <p:nvPr>
            <p:extLst>
              <p:ext uri="{D42A27DB-BD31-4B8C-83A1-F6EECF244321}">
                <p14:modId xmlns:p14="http://schemas.microsoft.com/office/powerpoint/2010/main" val="574190888"/>
              </p:ext>
            </p:extLst>
          </p:nvPr>
        </p:nvGraphicFramePr>
        <p:xfrm>
          <a:off x="3236620" y="2793707"/>
          <a:ext cx="4424619" cy="36594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11" name="그룹 10">
            <a:extLst>
              <a:ext uri="{FF2B5EF4-FFF2-40B4-BE49-F238E27FC236}">
                <a16:creationId xmlns:a16="http://schemas.microsoft.com/office/drawing/2014/main" id="{FD9775DB-3CF8-4CB5-900B-3D8005AE2E3E}"/>
              </a:ext>
            </a:extLst>
          </p:cNvPr>
          <p:cNvGrpSpPr/>
          <p:nvPr/>
        </p:nvGrpSpPr>
        <p:grpSpPr>
          <a:xfrm flipH="1">
            <a:off x="5746106" y="3270622"/>
            <a:ext cx="2377403" cy="751251"/>
            <a:chOff x="1116161" y="432222"/>
            <a:chExt cx="2548524" cy="216024"/>
          </a:xfrm>
        </p:grpSpPr>
        <p:cxnSp>
          <p:nvCxnSpPr>
            <p:cNvPr id="12" name="직선 연결선 11">
              <a:extLst>
                <a:ext uri="{FF2B5EF4-FFF2-40B4-BE49-F238E27FC236}">
                  <a16:creationId xmlns:a16="http://schemas.microsoft.com/office/drawing/2014/main" id="{4EB9D15C-18B2-44E6-9188-F82197DBE0FD}"/>
                </a:ext>
              </a:extLst>
            </p:cNvPr>
            <p:cNvCxnSpPr/>
            <p:nvPr/>
          </p:nvCxnSpPr>
          <p:spPr>
            <a:xfrm>
              <a:off x="1116161" y="432222"/>
              <a:ext cx="2548524" cy="0"/>
            </a:xfrm>
            <a:prstGeom prst="line">
              <a:avLst/>
            </a:prstGeom>
            <a:noFill/>
            <a:ln w="9525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직선 연결선 12">
              <a:extLst>
                <a:ext uri="{FF2B5EF4-FFF2-40B4-BE49-F238E27FC236}">
                  <a16:creationId xmlns:a16="http://schemas.microsoft.com/office/drawing/2014/main" id="{5121B9AE-C43A-4F32-A5D9-9BF94E944E71}"/>
                </a:ext>
              </a:extLst>
            </p:cNvPr>
            <p:cNvCxnSpPr/>
            <p:nvPr/>
          </p:nvCxnSpPr>
          <p:spPr>
            <a:xfrm>
              <a:off x="1116161" y="647315"/>
              <a:ext cx="1061883" cy="0"/>
            </a:xfrm>
            <a:prstGeom prst="line">
              <a:avLst/>
            </a:prstGeom>
            <a:noFill/>
            <a:ln w="9525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직선 연결선 13">
              <a:extLst>
                <a:ext uri="{FF2B5EF4-FFF2-40B4-BE49-F238E27FC236}">
                  <a16:creationId xmlns:a16="http://schemas.microsoft.com/office/drawing/2014/main" id="{E8B2C24A-C80C-4764-AE97-9165C020062D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noFill/>
            <a:ln w="9525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FD9775DB-3CF8-4CB5-900B-3D8005AE2E3E}"/>
              </a:ext>
            </a:extLst>
          </p:cNvPr>
          <p:cNvGrpSpPr/>
          <p:nvPr/>
        </p:nvGrpSpPr>
        <p:grpSpPr>
          <a:xfrm flipH="1">
            <a:off x="5349871" y="3350980"/>
            <a:ext cx="858508" cy="1334786"/>
            <a:chOff x="1116154" y="432222"/>
            <a:chExt cx="5084312" cy="216024"/>
          </a:xfrm>
        </p:grpSpPr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4EB9D15C-18B2-44E6-9188-F82197DBE0FD}"/>
                </a:ext>
              </a:extLst>
            </p:cNvPr>
            <p:cNvCxnSpPr/>
            <p:nvPr/>
          </p:nvCxnSpPr>
          <p:spPr>
            <a:xfrm>
              <a:off x="1116161" y="432222"/>
              <a:ext cx="2663197" cy="0"/>
            </a:xfrm>
            <a:prstGeom prst="line">
              <a:avLst/>
            </a:prstGeom>
            <a:noFill/>
            <a:ln w="9525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5121B9AE-C43A-4F32-A5D9-9BF94E944E71}"/>
                </a:ext>
              </a:extLst>
            </p:cNvPr>
            <p:cNvCxnSpPr/>
            <p:nvPr/>
          </p:nvCxnSpPr>
          <p:spPr>
            <a:xfrm>
              <a:off x="1116154" y="647315"/>
              <a:ext cx="5084312" cy="0"/>
            </a:xfrm>
            <a:prstGeom prst="line">
              <a:avLst/>
            </a:prstGeom>
            <a:noFill/>
            <a:ln w="9525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8" name="직선 연결선 17">
              <a:extLst>
                <a:ext uri="{FF2B5EF4-FFF2-40B4-BE49-F238E27FC236}">
                  <a16:creationId xmlns:a16="http://schemas.microsoft.com/office/drawing/2014/main" id="{E8B2C24A-C80C-4764-AE97-9165C020062D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noFill/>
            <a:ln w="9525"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9" name="타원 18">
            <a:extLst>
              <a:ext uri="{FF2B5EF4-FFF2-40B4-BE49-F238E27FC236}">
                <a16:creationId xmlns:a16="http://schemas.microsoft.com/office/drawing/2014/main" id="{0BF802BA-8D11-47CD-A5DA-501C0A58053D}"/>
              </a:ext>
            </a:extLst>
          </p:cNvPr>
          <p:cNvSpPr/>
          <p:nvPr/>
        </p:nvSpPr>
        <p:spPr>
          <a:xfrm>
            <a:off x="7463125" y="2968342"/>
            <a:ext cx="1254739" cy="771951"/>
          </a:xfrm>
          <a:prstGeom prst="ellipse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생활여건</a:t>
            </a:r>
            <a:r>
              <a:rPr lang="en-US" altLang="ko-KR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ko-KR" altLang="en-US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좋아짐</a:t>
            </a:r>
            <a:endParaRPr lang="en-US" altLang="ko-KR" sz="14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47.3%</a:t>
            </a:r>
          </a:p>
        </p:txBody>
      </p:sp>
      <p:sp>
        <p:nvSpPr>
          <p:cNvPr id="20" name="타원 19">
            <a:extLst>
              <a:ext uri="{FF2B5EF4-FFF2-40B4-BE49-F238E27FC236}">
                <a16:creationId xmlns:a16="http://schemas.microsoft.com/office/drawing/2014/main" id="{0BF802BA-8D11-47CD-A5DA-501C0A58053D}"/>
              </a:ext>
            </a:extLst>
          </p:cNvPr>
          <p:cNvSpPr/>
          <p:nvPr/>
        </p:nvSpPr>
        <p:spPr>
          <a:xfrm>
            <a:off x="6010262" y="4319469"/>
            <a:ext cx="1254739" cy="771951"/>
          </a:xfrm>
          <a:prstGeom prst="ellipse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소속감</a:t>
            </a:r>
            <a:r>
              <a:rPr lang="en-US" altLang="ko-KR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ko-KR" altLang="en-US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높아짐</a:t>
            </a:r>
            <a:endParaRPr lang="en-US" altLang="ko-KR" sz="14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31.2%</a:t>
            </a: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0BF802BA-8D11-47CD-A5DA-501C0A58053D}"/>
              </a:ext>
            </a:extLst>
          </p:cNvPr>
          <p:cNvSpPr/>
          <p:nvPr/>
        </p:nvSpPr>
        <p:spPr>
          <a:xfrm>
            <a:off x="8585212" y="3011607"/>
            <a:ext cx="792407" cy="700430"/>
          </a:xfrm>
          <a:prstGeom prst="ellipse">
            <a:avLst/>
          </a:prstGeom>
          <a:pattFill prst="smGrid">
            <a:fgClr>
              <a:schemeClr val="accent2">
                <a:lumMod val="40000"/>
                <a:lumOff val="60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1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생활여건</a:t>
            </a:r>
            <a:r>
              <a:rPr lang="en-US" altLang="ko-KR" sz="11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1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ko-KR" altLang="en-US" sz="11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안 좋아짐</a:t>
            </a:r>
            <a:endParaRPr lang="en-US" altLang="ko-KR" sz="11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1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49.3%</a:t>
            </a: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0BF802BA-8D11-47CD-A5DA-501C0A58053D}"/>
              </a:ext>
            </a:extLst>
          </p:cNvPr>
          <p:cNvSpPr/>
          <p:nvPr/>
        </p:nvSpPr>
        <p:spPr>
          <a:xfrm>
            <a:off x="7132290" y="4355164"/>
            <a:ext cx="792407" cy="700430"/>
          </a:xfrm>
          <a:prstGeom prst="ellipse">
            <a:avLst/>
          </a:prstGeom>
          <a:pattFill prst="smGrid">
            <a:fgClr>
              <a:schemeClr val="accent2">
                <a:lumMod val="40000"/>
                <a:lumOff val="60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1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소속감</a:t>
            </a:r>
            <a:r>
              <a:rPr lang="en-US" altLang="ko-KR" sz="11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1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ko-KR" altLang="en-US" sz="11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낮아짐</a:t>
            </a:r>
            <a:endParaRPr lang="en-US" altLang="ko-KR" sz="11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1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65.4%</a:t>
            </a:r>
          </a:p>
        </p:txBody>
      </p:sp>
    </p:spTree>
    <p:extLst>
      <p:ext uri="{BB962C8B-B14F-4D97-AF65-F5344CB8AC3E}">
        <p14:creationId xmlns:p14="http://schemas.microsoft.com/office/powerpoint/2010/main" val="3225839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시기별 이슈 평가 요약 </a:t>
            </a:r>
            <a:r>
              <a:rPr lang="en-US" altLang="ko-KR" dirty="0" smtClean="0"/>
              <a:t>– </a:t>
            </a:r>
            <a:r>
              <a:rPr lang="en-US" altLang="ko-KR" sz="2000" dirty="0" smtClean="0"/>
              <a:t>[2] ‘</a:t>
            </a:r>
            <a:r>
              <a:rPr lang="ko-KR" altLang="en-US" sz="2000" dirty="0" smtClean="0"/>
              <a:t>민선</a:t>
            </a:r>
            <a:r>
              <a:rPr lang="en-US" altLang="ko-KR" sz="2000" dirty="0" smtClean="0"/>
              <a:t>7</a:t>
            </a:r>
            <a:r>
              <a:rPr lang="ko-KR" altLang="en-US" sz="2000" dirty="0" smtClean="0"/>
              <a:t>기 전반기</a:t>
            </a:r>
            <a:r>
              <a:rPr lang="en-US" altLang="ko-KR" sz="2000" dirty="0" smtClean="0"/>
              <a:t>‘ </a:t>
            </a:r>
            <a:r>
              <a:rPr lang="ko-KR" altLang="en-US" sz="2000" dirty="0" smtClean="0"/>
              <a:t>시정 평가 </a:t>
            </a:r>
            <a:r>
              <a:rPr lang="en-US" altLang="ko-KR" sz="2000" dirty="0" smtClean="0"/>
              <a:t>(6</a:t>
            </a:r>
            <a:r>
              <a:rPr lang="ko-KR" altLang="en-US" sz="2000" dirty="0" smtClean="0"/>
              <a:t>월 조사</a:t>
            </a:r>
            <a:r>
              <a:rPr lang="en-US" altLang="ko-KR" sz="2000" dirty="0" smtClean="0"/>
              <a:t>)</a:t>
            </a:r>
            <a:endParaRPr lang="ko-KR" altLang="en-US" sz="2800" dirty="0"/>
          </a:p>
        </p:txBody>
      </p:sp>
      <p:sp>
        <p:nvSpPr>
          <p:cNvPr id="9" name="직사각형 8"/>
          <p:cNvSpPr/>
          <p:nvPr/>
        </p:nvSpPr>
        <p:spPr>
          <a:xfrm>
            <a:off x="7051794" y="2488540"/>
            <a:ext cx="2581156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6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조사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523220"/>
          </a:xfrm>
        </p:spPr>
        <p:txBody>
          <a:bodyPr/>
          <a:lstStyle/>
          <a:p>
            <a:r>
              <a:rPr lang="ko-KR" altLang="en-US" dirty="0" smtClean="0"/>
              <a:t>민선</a:t>
            </a:r>
            <a:r>
              <a:rPr lang="en-US" altLang="ko-KR" dirty="0"/>
              <a:t>7</a:t>
            </a:r>
            <a:r>
              <a:rPr lang="ko-KR" altLang="en-US" dirty="0"/>
              <a:t>기 전반기 </a:t>
            </a:r>
            <a:r>
              <a:rPr lang="en-US" altLang="ko-KR" dirty="0"/>
              <a:t>2</a:t>
            </a:r>
            <a:r>
              <a:rPr lang="ko-KR" altLang="en-US" dirty="0"/>
              <a:t>년 동안 </a:t>
            </a:r>
            <a:r>
              <a:rPr lang="ko-KR" altLang="en-US" dirty="0" smtClean="0"/>
              <a:t>시정 사업 </a:t>
            </a:r>
            <a:r>
              <a:rPr lang="ko-KR" altLang="en-US" dirty="0"/>
              <a:t>중 가장 높이 평가하는 </a:t>
            </a:r>
            <a:r>
              <a:rPr lang="ko-KR" altLang="en-US" dirty="0" smtClean="0"/>
              <a:t>사업으로는 ‘</a:t>
            </a:r>
            <a:r>
              <a:rPr lang="ko-KR" altLang="en-US" dirty="0"/>
              <a:t>인천</a:t>
            </a:r>
            <a:r>
              <a:rPr lang="en-US" altLang="ko-KR" dirty="0"/>
              <a:t>e</a:t>
            </a:r>
            <a:r>
              <a:rPr lang="ko-KR" altLang="en-US" dirty="0"/>
              <a:t>음</a:t>
            </a:r>
            <a:r>
              <a:rPr lang="en-US" altLang="ko-KR" dirty="0"/>
              <a:t>, </a:t>
            </a:r>
            <a:r>
              <a:rPr lang="ko-KR" altLang="en-US" dirty="0"/>
              <a:t>지역사랑상품권 </a:t>
            </a:r>
            <a:r>
              <a:rPr lang="en-US" altLang="ko-KR" dirty="0"/>
              <a:t>120</a:t>
            </a:r>
            <a:r>
              <a:rPr lang="ko-KR" altLang="en-US" dirty="0"/>
              <a:t>만명 가입</a:t>
            </a:r>
            <a:r>
              <a:rPr lang="ko-KR" altLang="en-US" dirty="0" smtClean="0"/>
              <a:t>’ 사업이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가장 </a:t>
            </a:r>
            <a:r>
              <a:rPr lang="ko-KR" altLang="en-US" dirty="0"/>
              <a:t>많이 언급되고 있으며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다음으로 </a:t>
            </a:r>
            <a:r>
              <a:rPr lang="ko-KR" altLang="en-US" dirty="0"/>
              <a:t>‘</a:t>
            </a:r>
            <a:r>
              <a:rPr lang="en-US" altLang="ko-KR" dirty="0"/>
              <a:t>GTX-B </a:t>
            </a:r>
            <a:r>
              <a:rPr lang="ko-KR" altLang="en-US" dirty="0"/>
              <a:t>등 교통망 확충사업’ </a:t>
            </a:r>
            <a:r>
              <a:rPr lang="en-US" altLang="ko-KR" dirty="0"/>
              <a:t>&gt; ‘</a:t>
            </a:r>
            <a:r>
              <a:rPr lang="ko-KR" altLang="en-US" dirty="0"/>
              <a:t>부평 미군기지부지 시민 환수’ 순임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부제목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5. </a:t>
            </a:r>
            <a:r>
              <a:rPr lang="ko-KR" altLang="en-US" dirty="0"/>
              <a:t>민선</a:t>
            </a:r>
            <a:r>
              <a:rPr lang="en-US" altLang="ko-KR" dirty="0"/>
              <a:t>7</a:t>
            </a:r>
            <a:r>
              <a:rPr lang="ko-KR" altLang="en-US" dirty="0"/>
              <a:t>기 전반기 </a:t>
            </a:r>
            <a:r>
              <a:rPr lang="en-US" altLang="ko-KR" dirty="0"/>
              <a:t>2</a:t>
            </a:r>
            <a:r>
              <a:rPr lang="ko-KR" altLang="en-US" dirty="0"/>
              <a:t>년 </a:t>
            </a:r>
            <a:r>
              <a:rPr lang="en-US" altLang="ko-KR" dirty="0"/>
              <a:t>– </a:t>
            </a:r>
            <a:r>
              <a:rPr lang="ko-KR" altLang="en-US" dirty="0" smtClean="0"/>
              <a:t>시정 사업 성과 </a:t>
            </a:r>
            <a:r>
              <a:rPr lang="ko-KR" altLang="en-US" dirty="0"/>
              <a:t>평가</a:t>
            </a:r>
          </a:p>
        </p:txBody>
      </p:sp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val="926253686"/>
              </p:ext>
            </p:extLst>
          </p:nvPr>
        </p:nvGraphicFramePr>
        <p:xfrm>
          <a:off x="0" y="2780928"/>
          <a:ext cx="9906000" cy="29746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5382826"/>
              </p:ext>
            </p:extLst>
          </p:nvPr>
        </p:nvGraphicFramePr>
        <p:xfrm>
          <a:off x="329033" y="5508889"/>
          <a:ext cx="9311994" cy="9318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4666">
                  <a:extLst>
                    <a:ext uri="{9D8B030D-6E8A-4147-A177-3AD203B41FA5}">
                      <a16:colId xmlns:a16="http://schemas.microsoft.com/office/drawing/2014/main" val="70181511"/>
                    </a:ext>
                  </a:extLst>
                </a:gridCol>
                <a:gridCol w="1034666">
                  <a:extLst>
                    <a:ext uri="{9D8B030D-6E8A-4147-A177-3AD203B41FA5}">
                      <a16:colId xmlns:a16="http://schemas.microsoft.com/office/drawing/2014/main" val="1895901905"/>
                    </a:ext>
                  </a:extLst>
                </a:gridCol>
                <a:gridCol w="1034666">
                  <a:extLst>
                    <a:ext uri="{9D8B030D-6E8A-4147-A177-3AD203B41FA5}">
                      <a16:colId xmlns:a16="http://schemas.microsoft.com/office/drawing/2014/main" val="1330862428"/>
                    </a:ext>
                  </a:extLst>
                </a:gridCol>
                <a:gridCol w="1034666">
                  <a:extLst>
                    <a:ext uri="{9D8B030D-6E8A-4147-A177-3AD203B41FA5}">
                      <a16:colId xmlns:a16="http://schemas.microsoft.com/office/drawing/2014/main" val="2174265238"/>
                    </a:ext>
                  </a:extLst>
                </a:gridCol>
                <a:gridCol w="1034666">
                  <a:extLst>
                    <a:ext uri="{9D8B030D-6E8A-4147-A177-3AD203B41FA5}">
                      <a16:colId xmlns:a16="http://schemas.microsoft.com/office/drawing/2014/main" val="2132937888"/>
                    </a:ext>
                  </a:extLst>
                </a:gridCol>
                <a:gridCol w="1034666">
                  <a:extLst>
                    <a:ext uri="{9D8B030D-6E8A-4147-A177-3AD203B41FA5}">
                      <a16:colId xmlns:a16="http://schemas.microsoft.com/office/drawing/2014/main" val="2990414517"/>
                    </a:ext>
                  </a:extLst>
                </a:gridCol>
                <a:gridCol w="1034666">
                  <a:extLst>
                    <a:ext uri="{9D8B030D-6E8A-4147-A177-3AD203B41FA5}">
                      <a16:colId xmlns:a16="http://schemas.microsoft.com/office/drawing/2014/main" val="3858658497"/>
                    </a:ext>
                  </a:extLst>
                </a:gridCol>
                <a:gridCol w="1034666">
                  <a:extLst>
                    <a:ext uri="{9D8B030D-6E8A-4147-A177-3AD203B41FA5}">
                      <a16:colId xmlns:a16="http://schemas.microsoft.com/office/drawing/2014/main" val="3994740487"/>
                    </a:ext>
                  </a:extLst>
                </a:gridCol>
                <a:gridCol w="1034666">
                  <a:extLst>
                    <a:ext uri="{9D8B030D-6E8A-4147-A177-3AD203B41FA5}">
                      <a16:colId xmlns:a16="http://schemas.microsoft.com/office/drawing/2014/main" val="3876570200"/>
                    </a:ext>
                  </a:extLst>
                </a:gridCol>
              </a:tblGrid>
              <a:tr h="8971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</a:t>
                      </a:r>
                      <a:r>
                        <a:rPr lang="en-US" altLang="ko-KR" sz="1200" b="1" i="0" u="none" strike="noStrike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e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음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지역사랑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상품권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120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만 명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가입</a:t>
                      </a:r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GTX-B</a:t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제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경인선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영종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~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신도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연도교 등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교통망 </a:t>
                      </a:r>
                      <a:r>
                        <a:rPr lang="ko-KR" altLang="en-US" sz="1200" b="1" i="0" u="none" strike="noStrike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사업</a:t>
                      </a: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부평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미군기지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제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보급단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부지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시민 </a:t>
                      </a:r>
                      <a:r>
                        <a:rPr lang="ko-KR" altLang="en-US" sz="1200" b="1" i="0" u="none" strike="noStrike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환수</a:t>
                      </a: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장기 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미집행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부지 활용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공원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도로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확충 </a:t>
                      </a:r>
                      <a:r>
                        <a:rPr lang="ko-KR" altLang="en-US" sz="1200" b="1" i="0" u="none" strike="noStrike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사업</a:t>
                      </a: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송도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바이오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헬스 밸리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조성 </a:t>
                      </a:r>
                      <a:r>
                        <a:rPr lang="ko-KR" altLang="en-US" sz="1200" b="1" i="0" u="none" strike="noStrike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사업</a:t>
                      </a: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영종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복합 리조트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공항 경제권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조성 </a:t>
                      </a:r>
                      <a:r>
                        <a:rPr lang="ko-KR" altLang="en-US" sz="1200" b="1" i="0" u="none" strike="noStrike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사업</a:t>
                      </a: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청라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시티 타워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국제업무단지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조성 </a:t>
                      </a:r>
                      <a:r>
                        <a:rPr lang="ko-KR" altLang="en-US" sz="1200" b="1" i="0" u="none" strike="noStrike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사업</a:t>
                      </a: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월미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바다열차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재시공 및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개통</a:t>
                      </a:r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모름</a:t>
                      </a:r>
                      <a:r>
                        <a:rPr lang="en-US" altLang="ko-KR" sz="1200" b="1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/</a:t>
                      </a:r>
                      <a:br>
                        <a:rPr lang="en-US" altLang="ko-KR" sz="1200" b="1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200" b="1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무응답</a:t>
                      </a:r>
                      <a:endParaRPr lang="ko-KR" altLang="en-US" sz="1200" b="1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855600"/>
                  </a:ext>
                </a:extLst>
              </a:tr>
            </a:tbl>
          </a:graphicData>
        </a:graphic>
      </p:graphicFrame>
      <p:grpSp>
        <p:nvGrpSpPr>
          <p:cNvPr id="10" name="Group 46"/>
          <p:cNvGrpSpPr>
            <a:grpSpLocks noChangeAspect="1"/>
          </p:cNvGrpSpPr>
          <p:nvPr/>
        </p:nvGrpSpPr>
        <p:grpSpPr>
          <a:xfrm>
            <a:off x="339000" y="2822212"/>
            <a:ext cx="528313" cy="487808"/>
            <a:chOff x="5493569" y="1405221"/>
            <a:chExt cx="875624" cy="808492"/>
          </a:xfrm>
          <a:solidFill>
            <a:srgbClr val="6DC2D9"/>
          </a:solidFill>
        </p:grpSpPr>
        <p:sp>
          <p:nvSpPr>
            <p:cNvPr id="11" name="Freeform 106"/>
            <p:cNvSpPr>
              <a:spLocks/>
            </p:cNvSpPr>
            <p:nvPr/>
          </p:nvSpPr>
          <p:spPr bwMode="auto">
            <a:xfrm>
              <a:off x="5956920" y="1675934"/>
              <a:ext cx="384545" cy="112372"/>
            </a:xfrm>
            <a:custGeom>
              <a:avLst/>
              <a:gdLst>
                <a:gd name="T0" fmla="*/ 191 w 223"/>
                <a:gd name="T1" fmla="*/ 65 h 65"/>
                <a:gd name="T2" fmla="*/ 32 w 223"/>
                <a:gd name="T3" fmla="*/ 65 h 65"/>
                <a:gd name="T4" fmla="*/ 0 w 223"/>
                <a:gd name="T5" fmla="*/ 33 h 65"/>
                <a:gd name="T6" fmla="*/ 32 w 223"/>
                <a:gd name="T7" fmla="*/ 0 h 65"/>
                <a:gd name="T8" fmla="*/ 191 w 223"/>
                <a:gd name="T9" fmla="*/ 0 h 65"/>
                <a:gd name="T10" fmla="*/ 223 w 223"/>
                <a:gd name="T11" fmla="*/ 33 h 65"/>
                <a:gd name="T12" fmla="*/ 191 w 223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3" h="65">
                  <a:moveTo>
                    <a:pt x="191" y="65"/>
                  </a:move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208" y="0"/>
                    <a:pt x="223" y="15"/>
                    <a:pt x="223" y="33"/>
                  </a:cubicBezTo>
                  <a:cubicBezTo>
                    <a:pt x="223" y="51"/>
                    <a:pt x="208" y="65"/>
                    <a:pt x="191" y="6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12" name="Freeform 107"/>
            <p:cNvSpPr>
              <a:spLocks/>
            </p:cNvSpPr>
            <p:nvPr/>
          </p:nvSpPr>
          <p:spPr bwMode="auto">
            <a:xfrm>
              <a:off x="5917517" y="1813845"/>
              <a:ext cx="451676" cy="112372"/>
            </a:xfrm>
            <a:custGeom>
              <a:avLst/>
              <a:gdLst>
                <a:gd name="T0" fmla="*/ 230 w 262"/>
                <a:gd name="T1" fmla="*/ 65 h 65"/>
                <a:gd name="T2" fmla="*/ 32 w 262"/>
                <a:gd name="T3" fmla="*/ 65 h 65"/>
                <a:gd name="T4" fmla="*/ 0 w 262"/>
                <a:gd name="T5" fmla="*/ 33 h 65"/>
                <a:gd name="T6" fmla="*/ 32 w 262"/>
                <a:gd name="T7" fmla="*/ 0 h 65"/>
                <a:gd name="T8" fmla="*/ 230 w 262"/>
                <a:gd name="T9" fmla="*/ 0 h 65"/>
                <a:gd name="T10" fmla="*/ 262 w 262"/>
                <a:gd name="T11" fmla="*/ 32 h 65"/>
                <a:gd name="T12" fmla="*/ 230 w 262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2" h="65">
                  <a:moveTo>
                    <a:pt x="230" y="65"/>
                  </a:move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48" y="0"/>
                    <a:pt x="262" y="15"/>
                    <a:pt x="262" y="32"/>
                  </a:cubicBezTo>
                  <a:cubicBezTo>
                    <a:pt x="262" y="51"/>
                    <a:pt x="248" y="65"/>
                    <a:pt x="230" y="6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13" name="Freeform 108"/>
            <p:cNvSpPr>
              <a:spLocks/>
            </p:cNvSpPr>
            <p:nvPr/>
          </p:nvSpPr>
          <p:spPr bwMode="auto">
            <a:xfrm>
              <a:off x="5956920" y="1951756"/>
              <a:ext cx="384545" cy="112372"/>
            </a:xfrm>
            <a:custGeom>
              <a:avLst/>
              <a:gdLst>
                <a:gd name="T0" fmla="*/ 191 w 223"/>
                <a:gd name="T1" fmla="*/ 65 h 65"/>
                <a:gd name="T2" fmla="*/ 32 w 223"/>
                <a:gd name="T3" fmla="*/ 65 h 65"/>
                <a:gd name="T4" fmla="*/ 0 w 223"/>
                <a:gd name="T5" fmla="*/ 33 h 65"/>
                <a:gd name="T6" fmla="*/ 32 w 223"/>
                <a:gd name="T7" fmla="*/ 0 h 65"/>
                <a:gd name="T8" fmla="*/ 191 w 223"/>
                <a:gd name="T9" fmla="*/ 0 h 65"/>
                <a:gd name="T10" fmla="*/ 223 w 223"/>
                <a:gd name="T11" fmla="*/ 32 h 65"/>
                <a:gd name="T12" fmla="*/ 191 w 223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3" h="65">
                  <a:moveTo>
                    <a:pt x="191" y="65"/>
                  </a:move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0"/>
                    <a:pt x="0" y="33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208" y="0"/>
                    <a:pt x="223" y="14"/>
                    <a:pt x="223" y="32"/>
                  </a:cubicBezTo>
                  <a:cubicBezTo>
                    <a:pt x="223" y="50"/>
                    <a:pt x="208" y="65"/>
                    <a:pt x="191" y="6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14" name="Freeform 109"/>
            <p:cNvSpPr>
              <a:spLocks/>
            </p:cNvSpPr>
            <p:nvPr/>
          </p:nvSpPr>
          <p:spPr bwMode="auto">
            <a:xfrm>
              <a:off x="6002161" y="2089666"/>
              <a:ext cx="273632" cy="110183"/>
            </a:xfrm>
            <a:custGeom>
              <a:avLst/>
              <a:gdLst>
                <a:gd name="T0" fmla="*/ 128 w 159"/>
                <a:gd name="T1" fmla="*/ 64 h 64"/>
                <a:gd name="T2" fmla="*/ 32 w 159"/>
                <a:gd name="T3" fmla="*/ 64 h 64"/>
                <a:gd name="T4" fmla="*/ 0 w 159"/>
                <a:gd name="T5" fmla="*/ 32 h 64"/>
                <a:gd name="T6" fmla="*/ 32 w 159"/>
                <a:gd name="T7" fmla="*/ 0 h 64"/>
                <a:gd name="T8" fmla="*/ 128 w 159"/>
                <a:gd name="T9" fmla="*/ 0 h 64"/>
                <a:gd name="T10" fmla="*/ 159 w 159"/>
                <a:gd name="T11" fmla="*/ 32 h 64"/>
                <a:gd name="T12" fmla="*/ 128 w 159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9" h="64">
                  <a:moveTo>
                    <a:pt x="128" y="64"/>
                  </a:moveTo>
                  <a:cubicBezTo>
                    <a:pt x="32" y="64"/>
                    <a:pt x="32" y="64"/>
                    <a:pt x="32" y="64"/>
                  </a:cubicBezTo>
                  <a:cubicBezTo>
                    <a:pt x="14" y="64"/>
                    <a:pt x="0" y="50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45" y="0"/>
                    <a:pt x="159" y="14"/>
                    <a:pt x="159" y="32"/>
                  </a:cubicBezTo>
                  <a:cubicBezTo>
                    <a:pt x="159" y="50"/>
                    <a:pt x="145" y="64"/>
                    <a:pt x="128" y="6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15" name="Freeform 110"/>
            <p:cNvSpPr>
              <a:spLocks/>
            </p:cNvSpPr>
            <p:nvPr/>
          </p:nvSpPr>
          <p:spPr bwMode="auto">
            <a:xfrm>
              <a:off x="5493569" y="1405221"/>
              <a:ext cx="539238" cy="808492"/>
            </a:xfrm>
            <a:custGeom>
              <a:avLst/>
              <a:gdLst>
                <a:gd name="T0" fmla="*/ 267 w 313"/>
                <a:gd name="T1" fmla="*/ 150 h 469"/>
                <a:gd name="T2" fmla="*/ 298 w 313"/>
                <a:gd name="T3" fmla="*/ 138 h 469"/>
                <a:gd name="T4" fmla="*/ 290 w 313"/>
                <a:gd name="T5" fmla="*/ 25 h 469"/>
                <a:gd name="T6" fmla="*/ 238 w 313"/>
                <a:gd name="T7" fmla="*/ 47 h 469"/>
                <a:gd name="T8" fmla="*/ 151 w 313"/>
                <a:gd name="T9" fmla="*/ 140 h 469"/>
                <a:gd name="T10" fmla="*/ 132 w 313"/>
                <a:gd name="T11" fmla="*/ 154 h 469"/>
                <a:gd name="T12" fmla="*/ 104 w 313"/>
                <a:gd name="T13" fmla="*/ 205 h 469"/>
                <a:gd name="T14" fmla="*/ 12 w 313"/>
                <a:gd name="T15" fmla="*/ 205 h 469"/>
                <a:gd name="T16" fmla="*/ 0 w 313"/>
                <a:gd name="T17" fmla="*/ 217 h 469"/>
                <a:gd name="T18" fmla="*/ 0 w 313"/>
                <a:gd name="T19" fmla="*/ 430 h 469"/>
                <a:gd name="T20" fmla="*/ 12 w 313"/>
                <a:gd name="T21" fmla="*/ 442 h 469"/>
                <a:gd name="T22" fmla="*/ 112 w 313"/>
                <a:gd name="T23" fmla="*/ 442 h 469"/>
                <a:gd name="T24" fmla="*/ 149 w 313"/>
                <a:gd name="T25" fmla="*/ 469 h 469"/>
                <a:gd name="T26" fmla="*/ 294 w 313"/>
                <a:gd name="T27" fmla="*/ 469 h 469"/>
                <a:gd name="T28" fmla="*/ 275 w 313"/>
                <a:gd name="T29" fmla="*/ 429 h 469"/>
                <a:gd name="T30" fmla="*/ 284 w 313"/>
                <a:gd name="T31" fmla="*/ 399 h 469"/>
                <a:gd name="T32" fmla="*/ 249 w 313"/>
                <a:gd name="T33" fmla="*/ 350 h 469"/>
                <a:gd name="T34" fmla="*/ 259 w 313"/>
                <a:gd name="T35" fmla="*/ 318 h 469"/>
                <a:gd name="T36" fmla="*/ 226 w 313"/>
                <a:gd name="T37" fmla="*/ 270 h 469"/>
                <a:gd name="T38" fmla="*/ 259 w 313"/>
                <a:gd name="T39" fmla="*/ 221 h 469"/>
                <a:gd name="T40" fmla="*/ 250 w 313"/>
                <a:gd name="T41" fmla="*/ 197 h 469"/>
                <a:gd name="T42" fmla="*/ 249 w 313"/>
                <a:gd name="T43" fmla="*/ 190 h 469"/>
                <a:gd name="T44" fmla="*/ 267 w 313"/>
                <a:gd name="T45" fmla="*/ 150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13" h="469">
                  <a:moveTo>
                    <a:pt x="267" y="150"/>
                  </a:moveTo>
                  <a:cubicBezTo>
                    <a:pt x="276" y="143"/>
                    <a:pt x="287" y="138"/>
                    <a:pt x="298" y="138"/>
                  </a:cubicBezTo>
                  <a:cubicBezTo>
                    <a:pt x="313" y="99"/>
                    <a:pt x="313" y="56"/>
                    <a:pt x="290" y="25"/>
                  </a:cubicBezTo>
                  <a:cubicBezTo>
                    <a:pt x="272" y="0"/>
                    <a:pt x="248" y="18"/>
                    <a:pt x="238" y="47"/>
                  </a:cubicBezTo>
                  <a:cubicBezTo>
                    <a:pt x="223" y="90"/>
                    <a:pt x="188" y="117"/>
                    <a:pt x="151" y="140"/>
                  </a:cubicBezTo>
                  <a:cubicBezTo>
                    <a:pt x="144" y="145"/>
                    <a:pt x="138" y="149"/>
                    <a:pt x="132" y="154"/>
                  </a:cubicBezTo>
                  <a:cubicBezTo>
                    <a:pt x="115" y="167"/>
                    <a:pt x="104" y="183"/>
                    <a:pt x="104" y="205"/>
                  </a:cubicBezTo>
                  <a:cubicBezTo>
                    <a:pt x="12" y="205"/>
                    <a:pt x="12" y="205"/>
                    <a:pt x="12" y="205"/>
                  </a:cubicBezTo>
                  <a:cubicBezTo>
                    <a:pt x="6" y="205"/>
                    <a:pt x="0" y="210"/>
                    <a:pt x="0" y="217"/>
                  </a:cubicBezTo>
                  <a:cubicBezTo>
                    <a:pt x="0" y="430"/>
                    <a:pt x="0" y="430"/>
                    <a:pt x="0" y="430"/>
                  </a:cubicBezTo>
                  <a:cubicBezTo>
                    <a:pt x="0" y="437"/>
                    <a:pt x="6" y="442"/>
                    <a:pt x="12" y="442"/>
                  </a:cubicBezTo>
                  <a:cubicBezTo>
                    <a:pt x="112" y="442"/>
                    <a:pt x="112" y="442"/>
                    <a:pt x="112" y="442"/>
                  </a:cubicBezTo>
                  <a:cubicBezTo>
                    <a:pt x="117" y="458"/>
                    <a:pt x="132" y="469"/>
                    <a:pt x="149" y="469"/>
                  </a:cubicBezTo>
                  <a:cubicBezTo>
                    <a:pt x="294" y="469"/>
                    <a:pt x="294" y="469"/>
                    <a:pt x="294" y="469"/>
                  </a:cubicBezTo>
                  <a:cubicBezTo>
                    <a:pt x="282" y="460"/>
                    <a:pt x="275" y="445"/>
                    <a:pt x="275" y="429"/>
                  </a:cubicBezTo>
                  <a:cubicBezTo>
                    <a:pt x="275" y="418"/>
                    <a:pt x="278" y="407"/>
                    <a:pt x="284" y="399"/>
                  </a:cubicBezTo>
                  <a:cubicBezTo>
                    <a:pt x="264" y="392"/>
                    <a:pt x="249" y="373"/>
                    <a:pt x="249" y="350"/>
                  </a:cubicBezTo>
                  <a:cubicBezTo>
                    <a:pt x="249" y="338"/>
                    <a:pt x="253" y="327"/>
                    <a:pt x="259" y="318"/>
                  </a:cubicBezTo>
                  <a:cubicBezTo>
                    <a:pt x="240" y="311"/>
                    <a:pt x="226" y="292"/>
                    <a:pt x="226" y="270"/>
                  </a:cubicBezTo>
                  <a:cubicBezTo>
                    <a:pt x="226" y="248"/>
                    <a:pt x="240" y="229"/>
                    <a:pt x="259" y="221"/>
                  </a:cubicBezTo>
                  <a:cubicBezTo>
                    <a:pt x="254" y="214"/>
                    <a:pt x="251" y="206"/>
                    <a:pt x="250" y="197"/>
                  </a:cubicBezTo>
                  <a:cubicBezTo>
                    <a:pt x="249" y="195"/>
                    <a:pt x="249" y="193"/>
                    <a:pt x="249" y="190"/>
                  </a:cubicBezTo>
                  <a:cubicBezTo>
                    <a:pt x="249" y="174"/>
                    <a:pt x="256" y="160"/>
                    <a:pt x="267" y="15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</p:grpSp>
      <p:sp>
        <p:nvSpPr>
          <p:cNvPr id="16" name="Rectangle 29"/>
          <p:cNvSpPr>
            <a:spLocks noChangeArrowheads="1"/>
          </p:cNvSpPr>
          <p:nvPr/>
        </p:nvSpPr>
        <p:spPr bwMode="auto">
          <a:xfrm>
            <a:off x="1064568" y="2844661"/>
            <a:ext cx="4946710" cy="396234"/>
          </a:xfrm>
          <a:prstGeom prst="roundRect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주요 시정 사업 중</a:t>
            </a:r>
            <a:r>
              <a:rPr lang="en-US" altLang="ko-KR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가장 높이 평가하는 사업</a:t>
            </a:r>
            <a:endParaRPr lang="en-US" altLang="ko-KR" sz="14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2216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시기별 이슈 평가 요약 </a:t>
            </a:r>
            <a:r>
              <a:rPr lang="en-US" altLang="ko-KR" dirty="0" smtClean="0"/>
              <a:t>– </a:t>
            </a:r>
            <a:r>
              <a:rPr lang="en-US" altLang="ko-KR" sz="2000" dirty="0" smtClean="0"/>
              <a:t>[2] ‘</a:t>
            </a:r>
            <a:r>
              <a:rPr lang="ko-KR" altLang="en-US" sz="2000" dirty="0" smtClean="0"/>
              <a:t>민선</a:t>
            </a:r>
            <a:r>
              <a:rPr lang="en-US" altLang="ko-KR" sz="2000" dirty="0" smtClean="0"/>
              <a:t>7</a:t>
            </a:r>
            <a:r>
              <a:rPr lang="ko-KR" altLang="en-US" sz="2000" dirty="0" smtClean="0"/>
              <a:t>기 전반기</a:t>
            </a:r>
            <a:r>
              <a:rPr lang="en-US" altLang="ko-KR" sz="2000" dirty="0" smtClean="0"/>
              <a:t>‘ </a:t>
            </a:r>
            <a:r>
              <a:rPr lang="ko-KR" altLang="en-US" sz="2000" dirty="0" smtClean="0"/>
              <a:t>시정 평가 </a:t>
            </a:r>
            <a:r>
              <a:rPr lang="en-US" altLang="ko-KR" sz="2000" dirty="0" smtClean="0"/>
              <a:t>(6</a:t>
            </a:r>
            <a:r>
              <a:rPr lang="ko-KR" altLang="en-US" sz="2000" dirty="0" smtClean="0"/>
              <a:t>월 조사</a:t>
            </a:r>
            <a:r>
              <a:rPr lang="en-US" altLang="ko-KR" sz="2000" dirty="0" smtClean="0"/>
              <a:t>)</a:t>
            </a:r>
            <a:endParaRPr lang="ko-KR" altLang="en-US" sz="2800" dirty="0"/>
          </a:p>
        </p:txBody>
      </p:sp>
      <p:sp>
        <p:nvSpPr>
          <p:cNvPr id="9" name="직사각형 8"/>
          <p:cNvSpPr/>
          <p:nvPr/>
        </p:nvSpPr>
        <p:spPr>
          <a:xfrm>
            <a:off x="7051794" y="2488540"/>
            <a:ext cx="2581156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6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조사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523220"/>
          </a:xfrm>
        </p:spPr>
        <p:txBody>
          <a:bodyPr/>
          <a:lstStyle/>
          <a:p>
            <a:r>
              <a:rPr lang="ko-KR" altLang="en-US" dirty="0" smtClean="0"/>
              <a:t>민선</a:t>
            </a:r>
            <a:r>
              <a:rPr lang="en-US" altLang="ko-KR" dirty="0"/>
              <a:t>7</a:t>
            </a:r>
            <a:r>
              <a:rPr lang="ko-KR" altLang="en-US" dirty="0"/>
              <a:t>기 주요 미래 </a:t>
            </a:r>
            <a:r>
              <a:rPr lang="ko-KR" altLang="en-US" dirty="0" smtClean="0"/>
              <a:t>시정 과제 중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r>
              <a:rPr lang="ko-KR" altLang="en-US" dirty="0"/>
              <a:t>가장 우선으로 추진해야 할 </a:t>
            </a:r>
            <a:r>
              <a:rPr lang="ko-KR" altLang="en-US" dirty="0" smtClean="0"/>
              <a:t>과제로는 ‘</a:t>
            </a:r>
            <a:r>
              <a:rPr lang="ko-KR" altLang="en-US" dirty="0"/>
              <a:t>중소기업 육성</a:t>
            </a:r>
            <a:r>
              <a:rPr lang="en-US" altLang="ko-KR" dirty="0"/>
              <a:t>, </a:t>
            </a:r>
            <a:r>
              <a:rPr lang="ko-KR" altLang="en-US" dirty="0"/>
              <a:t>산업단지 개조를 통한 일자리 확대’ 과제와 ‘도심트램</a:t>
            </a:r>
            <a:r>
              <a:rPr lang="en-US" altLang="ko-KR" dirty="0"/>
              <a:t>, </a:t>
            </a:r>
            <a:r>
              <a:rPr lang="ko-KR" altLang="en-US" dirty="0"/>
              <a:t>서울</a:t>
            </a:r>
            <a:r>
              <a:rPr lang="en-US" altLang="ko-KR" dirty="0"/>
              <a:t>2/5</a:t>
            </a:r>
            <a:r>
              <a:rPr lang="ko-KR" altLang="en-US" dirty="0"/>
              <a:t>호선</a:t>
            </a:r>
            <a:r>
              <a:rPr lang="en-US" altLang="ko-KR" dirty="0"/>
              <a:t>, GTX-D </a:t>
            </a:r>
            <a:r>
              <a:rPr lang="ko-KR" altLang="en-US" dirty="0"/>
              <a:t>등 교통망 확충’ 과제가 많이 언급됨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부제목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6. </a:t>
            </a:r>
            <a:r>
              <a:rPr lang="ko-KR" altLang="en-US" dirty="0"/>
              <a:t>민선</a:t>
            </a:r>
            <a:r>
              <a:rPr lang="en-US" altLang="ko-KR" dirty="0"/>
              <a:t>7</a:t>
            </a:r>
            <a:r>
              <a:rPr lang="ko-KR" altLang="en-US" dirty="0"/>
              <a:t>기 전반기 </a:t>
            </a:r>
            <a:r>
              <a:rPr lang="en-US" altLang="ko-KR" dirty="0"/>
              <a:t>2</a:t>
            </a:r>
            <a:r>
              <a:rPr lang="ko-KR" altLang="en-US" dirty="0" smtClean="0"/>
              <a:t>년 이후</a:t>
            </a:r>
            <a:r>
              <a:rPr lang="en-US" altLang="ko-KR" dirty="0" smtClean="0"/>
              <a:t>,</a:t>
            </a:r>
            <a:r>
              <a:rPr lang="ko-KR" altLang="en-US" dirty="0" smtClean="0"/>
              <a:t> 후반기 중점 시정 사업 과제</a:t>
            </a:r>
            <a:endParaRPr lang="ko-KR" altLang="en-US" dirty="0"/>
          </a:p>
        </p:txBody>
      </p:sp>
      <p:graphicFrame>
        <p:nvGraphicFramePr>
          <p:cNvPr id="19" name="차트 18"/>
          <p:cNvGraphicFramePr/>
          <p:nvPr>
            <p:extLst>
              <p:ext uri="{D42A27DB-BD31-4B8C-83A1-F6EECF244321}">
                <p14:modId xmlns:p14="http://schemas.microsoft.com/office/powerpoint/2010/main" val="3032023198"/>
              </p:ext>
            </p:extLst>
          </p:nvPr>
        </p:nvGraphicFramePr>
        <p:xfrm>
          <a:off x="0" y="2781300"/>
          <a:ext cx="9906000" cy="29657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0250619"/>
              </p:ext>
            </p:extLst>
          </p:nvPr>
        </p:nvGraphicFramePr>
        <p:xfrm>
          <a:off x="329033" y="5500355"/>
          <a:ext cx="9311994" cy="9318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4666">
                  <a:extLst>
                    <a:ext uri="{9D8B030D-6E8A-4147-A177-3AD203B41FA5}">
                      <a16:colId xmlns:a16="http://schemas.microsoft.com/office/drawing/2014/main" val="70181511"/>
                    </a:ext>
                  </a:extLst>
                </a:gridCol>
                <a:gridCol w="1034666">
                  <a:extLst>
                    <a:ext uri="{9D8B030D-6E8A-4147-A177-3AD203B41FA5}">
                      <a16:colId xmlns:a16="http://schemas.microsoft.com/office/drawing/2014/main" val="1895901905"/>
                    </a:ext>
                  </a:extLst>
                </a:gridCol>
                <a:gridCol w="1034666">
                  <a:extLst>
                    <a:ext uri="{9D8B030D-6E8A-4147-A177-3AD203B41FA5}">
                      <a16:colId xmlns:a16="http://schemas.microsoft.com/office/drawing/2014/main" val="1330862428"/>
                    </a:ext>
                  </a:extLst>
                </a:gridCol>
                <a:gridCol w="1034666">
                  <a:extLst>
                    <a:ext uri="{9D8B030D-6E8A-4147-A177-3AD203B41FA5}">
                      <a16:colId xmlns:a16="http://schemas.microsoft.com/office/drawing/2014/main" val="2174265238"/>
                    </a:ext>
                  </a:extLst>
                </a:gridCol>
                <a:gridCol w="1034666">
                  <a:extLst>
                    <a:ext uri="{9D8B030D-6E8A-4147-A177-3AD203B41FA5}">
                      <a16:colId xmlns:a16="http://schemas.microsoft.com/office/drawing/2014/main" val="2132937888"/>
                    </a:ext>
                  </a:extLst>
                </a:gridCol>
                <a:gridCol w="1034666">
                  <a:extLst>
                    <a:ext uri="{9D8B030D-6E8A-4147-A177-3AD203B41FA5}">
                      <a16:colId xmlns:a16="http://schemas.microsoft.com/office/drawing/2014/main" val="2990414517"/>
                    </a:ext>
                  </a:extLst>
                </a:gridCol>
                <a:gridCol w="1034666">
                  <a:extLst>
                    <a:ext uri="{9D8B030D-6E8A-4147-A177-3AD203B41FA5}">
                      <a16:colId xmlns:a16="http://schemas.microsoft.com/office/drawing/2014/main" val="3858658497"/>
                    </a:ext>
                  </a:extLst>
                </a:gridCol>
                <a:gridCol w="1034666">
                  <a:extLst>
                    <a:ext uri="{9D8B030D-6E8A-4147-A177-3AD203B41FA5}">
                      <a16:colId xmlns:a16="http://schemas.microsoft.com/office/drawing/2014/main" val="3994740487"/>
                    </a:ext>
                  </a:extLst>
                </a:gridCol>
                <a:gridCol w="1034666">
                  <a:extLst>
                    <a:ext uri="{9D8B030D-6E8A-4147-A177-3AD203B41FA5}">
                      <a16:colId xmlns:a16="http://schemas.microsoft.com/office/drawing/2014/main" val="3876570200"/>
                    </a:ext>
                  </a:extLst>
                </a:gridCol>
              </a:tblGrid>
              <a:tr h="884867"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중소기업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육성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,</a:t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산업단지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개조를 통한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일자리 확대</a:t>
                      </a: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도심트램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서울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2/5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호선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GTX-D 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등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교통망 확충</a:t>
                      </a:r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복지 기준선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설정 등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시민 맞춤형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복지시스템</a:t>
                      </a: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 내항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구도심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주민 중심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재생</a:t>
                      </a:r>
                    </a:p>
                    <a:p>
                      <a:pPr algn="ctr" fontAlgn="ctr"/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수도권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매립지 종료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자체 매립지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조성</a:t>
                      </a:r>
                    </a:p>
                    <a:p>
                      <a:pPr algn="ctr" fontAlgn="ctr"/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문화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관광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도시 인천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조성</a:t>
                      </a: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남북한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경제 협력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환황해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경제권조성</a:t>
                      </a:r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엑스포 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등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국제 박람회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전시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회의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유치</a:t>
                      </a:r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모름</a:t>
                      </a:r>
                      <a:r>
                        <a:rPr lang="en-US" altLang="ko-KR" sz="1200" b="1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/</a:t>
                      </a:r>
                      <a:br>
                        <a:rPr lang="en-US" altLang="ko-KR" sz="1200" b="1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</a:br>
                      <a:r>
                        <a:rPr lang="ko-KR" altLang="en-US" sz="1200" b="1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무응답</a:t>
                      </a:r>
                      <a:endParaRPr lang="ko-KR" altLang="en-US" sz="1200" b="1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855600"/>
                  </a:ext>
                </a:extLst>
              </a:tr>
            </a:tbl>
          </a:graphicData>
        </a:graphic>
      </p:graphicFrame>
      <p:grpSp>
        <p:nvGrpSpPr>
          <p:cNvPr id="21" name="Group 46"/>
          <p:cNvGrpSpPr>
            <a:grpSpLocks noChangeAspect="1"/>
          </p:cNvGrpSpPr>
          <p:nvPr/>
        </p:nvGrpSpPr>
        <p:grpSpPr>
          <a:xfrm>
            <a:off x="339000" y="2780928"/>
            <a:ext cx="528313" cy="487808"/>
            <a:chOff x="5493569" y="1405221"/>
            <a:chExt cx="875624" cy="808492"/>
          </a:xfrm>
          <a:solidFill>
            <a:srgbClr val="6DC2D9"/>
          </a:solidFill>
        </p:grpSpPr>
        <p:sp>
          <p:nvSpPr>
            <p:cNvPr id="22" name="Freeform 106"/>
            <p:cNvSpPr>
              <a:spLocks/>
            </p:cNvSpPr>
            <p:nvPr/>
          </p:nvSpPr>
          <p:spPr bwMode="auto">
            <a:xfrm>
              <a:off x="5956920" y="1675934"/>
              <a:ext cx="384545" cy="112372"/>
            </a:xfrm>
            <a:custGeom>
              <a:avLst/>
              <a:gdLst>
                <a:gd name="T0" fmla="*/ 191 w 223"/>
                <a:gd name="T1" fmla="*/ 65 h 65"/>
                <a:gd name="T2" fmla="*/ 32 w 223"/>
                <a:gd name="T3" fmla="*/ 65 h 65"/>
                <a:gd name="T4" fmla="*/ 0 w 223"/>
                <a:gd name="T5" fmla="*/ 33 h 65"/>
                <a:gd name="T6" fmla="*/ 32 w 223"/>
                <a:gd name="T7" fmla="*/ 0 h 65"/>
                <a:gd name="T8" fmla="*/ 191 w 223"/>
                <a:gd name="T9" fmla="*/ 0 h 65"/>
                <a:gd name="T10" fmla="*/ 223 w 223"/>
                <a:gd name="T11" fmla="*/ 33 h 65"/>
                <a:gd name="T12" fmla="*/ 191 w 223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3" h="65">
                  <a:moveTo>
                    <a:pt x="191" y="65"/>
                  </a:move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208" y="0"/>
                    <a:pt x="223" y="15"/>
                    <a:pt x="223" y="33"/>
                  </a:cubicBezTo>
                  <a:cubicBezTo>
                    <a:pt x="223" y="51"/>
                    <a:pt x="208" y="65"/>
                    <a:pt x="191" y="6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23" name="Freeform 107"/>
            <p:cNvSpPr>
              <a:spLocks/>
            </p:cNvSpPr>
            <p:nvPr/>
          </p:nvSpPr>
          <p:spPr bwMode="auto">
            <a:xfrm>
              <a:off x="5917517" y="1813845"/>
              <a:ext cx="451676" cy="112372"/>
            </a:xfrm>
            <a:custGeom>
              <a:avLst/>
              <a:gdLst>
                <a:gd name="T0" fmla="*/ 230 w 262"/>
                <a:gd name="T1" fmla="*/ 65 h 65"/>
                <a:gd name="T2" fmla="*/ 32 w 262"/>
                <a:gd name="T3" fmla="*/ 65 h 65"/>
                <a:gd name="T4" fmla="*/ 0 w 262"/>
                <a:gd name="T5" fmla="*/ 33 h 65"/>
                <a:gd name="T6" fmla="*/ 32 w 262"/>
                <a:gd name="T7" fmla="*/ 0 h 65"/>
                <a:gd name="T8" fmla="*/ 230 w 262"/>
                <a:gd name="T9" fmla="*/ 0 h 65"/>
                <a:gd name="T10" fmla="*/ 262 w 262"/>
                <a:gd name="T11" fmla="*/ 32 h 65"/>
                <a:gd name="T12" fmla="*/ 230 w 262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2" h="65">
                  <a:moveTo>
                    <a:pt x="230" y="65"/>
                  </a:move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48" y="0"/>
                    <a:pt x="262" y="15"/>
                    <a:pt x="262" y="32"/>
                  </a:cubicBezTo>
                  <a:cubicBezTo>
                    <a:pt x="262" y="51"/>
                    <a:pt x="248" y="65"/>
                    <a:pt x="230" y="6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24" name="Freeform 108"/>
            <p:cNvSpPr>
              <a:spLocks/>
            </p:cNvSpPr>
            <p:nvPr/>
          </p:nvSpPr>
          <p:spPr bwMode="auto">
            <a:xfrm>
              <a:off x="5956920" y="1951756"/>
              <a:ext cx="384545" cy="112372"/>
            </a:xfrm>
            <a:custGeom>
              <a:avLst/>
              <a:gdLst>
                <a:gd name="T0" fmla="*/ 191 w 223"/>
                <a:gd name="T1" fmla="*/ 65 h 65"/>
                <a:gd name="T2" fmla="*/ 32 w 223"/>
                <a:gd name="T3" fmla="*/ 65 h 65"/>
                <a:gd name="T4" fmla="*/ 0 w 223"/>
                <a:gd name="T5" fmla="*/ 33 h 65"/>
                <a:gd name="T6" fmla="*/ 32 w 223"/>
                <a:gd name="T7" fmla="*/ 0 h 65"/>
                <a:gd name="T8" fmla="*/ 191 w 223"/>
                <a:gd name="T9" fmla="*/ 0 h 65"/>
                <a:gd name="T10" fmla="*/ 223 w 223"/>
                <a:gd name="T11" fmla="*/ 32 h 65"/>
                <a:gd name="T12" fmla="*/ 191 w 223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3" h="65">
                  <a:moveTo>
                    <a:pt x="191" y="65"/>
                  </a:move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0"/>
                    <a:pt x="0" y="33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208" y="0"/>
                    <a:pt x="223" y="14"/>
                    <a:pt x="223" y="32"/>
                  </a:cubicBezTo>
                  <a:cubicBezTo>
                    <a:pt x="223" y="50"/>
                    <a:pt x="208" y="65"/>
                    <a:pt x="191" y="6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25" name="Freeform 109"/>
            <p:cNvSpPr>
              <a:spLocks/>
            </p:cNvSpPr>
            <p:nvPr/>
          </p:nvSpPr>
          <p:spPr bwMode="auto">
            <a:xfrm>
              <a:off x="6002161" y="2089666"/>
              <a:ext cx="273632" cy="110183"/>
            </a:xfrm>
            <a:custGeom>
              <a:avLst/>
              <a:gdLst>
                <a:gd name="T0" fmla="*/ 128 w 159"/>
                <a:gd name="T1" fmla="*/ 64 h 64"/>
                <a:gd name="T2" fmla="*/ 32 w 159"/>
                <a:gd name="T3" fmla="*/ 64 h 64"/>
                <a:gd name="T4" fmla="*/ 0 w 159"/>
                <a:gd name="T5" fmla="*/ 32 h 64"/>
                <a:gd name="T6" fmla="*/ 32 w 159"/>
                <a:gd name="T7" fmla="*/ 0 h 64"/>
                <a:gd name="T8" fmla="*/ 128 w 159"/>
                <a:gd name="T9" fmla="*/ 0 h 64"/>
                <a:gd name="T10" fmla="*/ 159 w 159"/>
                <a:gd name="T11" fmla="*/ 32 h 64"/>
                <a:gd name="T12" fmla="*/ 128 w 159"/>
                <a:gd name="T1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9" h="64">
                  <a:moveTo>
                    <a:pt x="128" y="64"/>
                  </a:moveTo>
                  <a:cubicBezTo>
                    <a:pt x="32" y="64"/>
                    <a:pt x="32" y="64"/>
                    <a:pt x="32" y="64"/>
                  </a:cubicBezTo>
                  <a:cubicBezTo>
                    <a:pt x="14" y="64"/>
                    <a:pt x="0" y="50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145" y="0"/>
                    <a:pt x="159" y="14"/>
                    <a:pt x="159" y="32"/>
                  </a:cubicBezTo>
                  <a:cubicBezTo>
                    <a:pt x="159" y="50"/>
                    <a:pt x="145" y="64"/>
                    <a:pt x="128" y="6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  <p:sp>
          <p:nvSpPr>
            <p:cNvPr id="26" name="Freeform 110"/>
            <p:cNvSpPr>
              <a:spLocks/>
            </p:cNvSpPr>
            <p:nvPr/>
          </p:nvSpPr>
          <p:spPr bwMode="auto">
            <a:xfrm>
              <a:off x="5493569" y="1405221"/>
              <a:ext cx="539238" cy="808492"/>
            </a:xfrm>
            <a:custGeom>
              <a:avLst/>
              <a:gdLst>
                <a:gd name="T0" fmla="*/ 267 w 313"/>
                <a:gd name="T1" fmla="*/ 150 h 469"/>
                <a:gd name="T2" fmla="*/ 298 w 313"/>
                <a:gd name="T3" fmla="*/ 138 h 469"/>
                <a:gd name="T4" fmla="*/ 290 w 313"/>
                <a:gd name="T5" fmla="*/ 25 h 469"/>
                <a:gd name="T6" fmla="*/ 238 w 313"/>
                <a:gd name="T7" fmla="*/ 47 h 469"/>
                <a:gd name="T8" fmla="*/ 151 w 313"/>
                <a:gd name="T9" fmla="*/ 140 h 469"/>
                <a:gd name="T10" fmla="*/ 132 w 313"/>
                <a:gd name="T11" fmla="*/ 154 h 469"/>
                <a:gd name="T12" fmla="*/ 104 w 313"/>
                <a:gd name="T13" fmla="*/ 205 h 469"/>
                <a:gd name="T14" fmla="*/ 12 w 313"/>
                <a:gd name="T15" fmla="*/ 205 h 469"/>
                <a:gd name="T16" fmla="*/ 0 w 313"/>
                <a:gd name="T17" fmla="*/ 217 h 469"/>
                <a:gd name="T18" fmla="*/ 0 w 313"/>
                <a:gd name="T19" fmla="*/ 430 h 469"/>
                <a:gd name="T20" fmla="*/ 12 w 313"/>
                <a:gd name="T21" fmla="*/ 442 h 469"/>
                <a:gd name="T22" fmla="*/ 112 w 313"/>
                <a:gd name="T23" fmla="*/ 442 h 469"/>
                <a:gd name="T24" fmla="*/ 149 w 313"/>
                <a:gd name="T25" fmla="*/ 469 h 469"/>
                <a:gd name="T26" fmla="*/ 294 w 313"/>
                <a:gd name="T27" fmla="*/ 469 h 469"/>
                <a:gd name="T28" fmla="*/ 275 w 313"/>
                <a:gd name="T29" fmla="*/ 429 h 469"/>
                <a:gd name="T30" fmla="*/ 284 w 313"/>
                <a:gd name="T31" fmla="*/ 399 h 469"/>
                <a:gd name="T32" fmla="*/ 249 w 313"/>
                <a:gd name="T33" fmla="*/ 350 h 469"/>
                <a:gd name="T34" fmla="*/ 259 w 313"/>
                <a:gd name="T35" fmla="*/ 318 h 469"/>
                <a:gd name="T36" fmla="*/ 226 w 313"/>
                <a:gd name="T37" fmla="*/ 270 h 469"/>
                <a:gd name="T38" fmla="*/ 259 w 313"/>
                <a:gd name="T39" fmla="*/ 221 h 469"/>
                <a:gd name="T40" fmla="*/ 250 w 313"/>
                <a:gd name="T41" fmla="*/ 197 h 469"/>
                <a:gd name="T42" fmla="*/ 249 w 313"/>
                <a:gd name="T43" fmla="*/ 190 h 469"/>
                <a:gd name="T44" fmla="*/ 267 w 313"/>
                <a:gd name="T45" fmla="*/ 150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13" h="469">
                  <a:moveTo>
                    <a:pt x="267" y="150"/>
                  </a:moveTo>
                  <a:cubicBezTo>
                    <a:pt x="276" y="143"/>
                    <a:pt x="287" y="138"/>
                    <a:pt x="298" y="138"/>
                  </a:cubicBezTo>
                  <a:cubicBezTo>
                    <a:pt x="313" y="99"/>
                    <a:pt x="313" y="56"/>
                    <a:pt x="290" y="25"/>
                  </a:cubicBezTo>
                  <a:cubicBezTo>
                    <a:pt x="272" y="0"/>
                    <a:pt x="248" y="18"/>
                    <a:pt x="238" y="47"/>
                  </a:cubicBezTo>
                  <a:cubicBezTo>
                    <a:pt x="223" y="90"/>
                    <a:pt x="188" y="117"/>
                    <a:pt x="151" y="140"/>
                  </a:cubicBezTo>
                  <a:cubicBezTo>
                    <a:pt x="144" y="145"/>
                    <a:pt x="138" y="149"/>
                    <a:pt x="132" y="154"/>
                  </a:cubicBezTo>
                  <a:cubicBezTo>
                    <a:pt x="115" y="167"/>
                    <a:pt x="104" y="183"/>
                    <a:pt x="104" y="205"/>
                  </a:cubicBezTo>
                  <a:cubicBezTo>
                    <a:pt x="12" y="205"/>
                    <a:pt x="12" y="205"/>
                    <a:pt x="12" y="205"/>
                  </a:cubicBezTo>
                  <a:cubicBezTo>
                    <a:pt x="6" y="205"/>
                    <a:pt x="0" y="210"/>
                    <a:pt x="0" y="217"/>
                  </a:cubicBezTo>
                  <a:cubicBezTo>
                    <a:pt x="0" y="430"/>
                    <a:pt x="0" y="430"/>
                    <a:pt x="0" y="430"/>
                  </a:cubicBezTo>
                  <a:cubicBezTo>
                    <a:pt x="0" y="437"/>
                    <a:pt x="6" y="442"/>
                    <a:pt x="12" y="442"/>
                  </a:cubicBezTo>
                  <a:cubicBezTo>
                    <a:pt x="112" y="442"/>
                    <a:pt x="112" y="442"/>
                    <a:pt x="112" y="442"/>
                  </a:cubicBezTo>
                  <a:cubicBezTo>
                    <a:pt x="117" y="458"/>
                    <a:pt x="132" y="469"/>
                    <a:pt x="149" y="469"/>
                  </a:cubicBezTo>
                  <a:cubicBezTo>
                    <a:pt x="294" y="469"/>
                    <a:pt x="294" y="469"/>
                    <a:pt x="294" y="469"/>
                  </a:cubicBezTo>
                  <a:cubicBezTo>
                    <a:pt x="282" y="460"/>
                    <a:pt x="275" y="445"/>
                    <a:pt x="275" y="429"/>
                  </a:cubicBezTo>
                  <a:cubicBezTo>
                    <a:pt x="275" y="418"/>
                    <a:pt x="278" y="407"/>
                    <a:pt x="284" y="399"/>
                  </a:cubicBezTo>
                  <a:cubicBezTo>
                    <a:pt x="264" y="392"/>
                    <a:pt x="249" y="373"/>
                    <a:pt x="249" y="350"/>
                  </a:cubicBezTo>
                  <a:cubicBezTo>
                    <a:pt x="249" y="338"/>
                    <a:pt x="253" y="327"/>
                    <a:pt x="259" y="318"/>
                  </a:cubicBezTo>
                  <a:cubicBezTo>
                    <a:pt x="240" y="311"/>
                    <a:pt x="226" y="292"/>
                    <a:pt x="226" y="270"/>
                  </a:cubicBezTo>
                  <a:cubicBezTo>
                    <a:pt x="226" y="248"/>
                    <a:pt x="240" y="229"/>
                    <a:pt x="259" y="221"/>
                  </a:cubicBezTo>
                  <a:cubicBezTo>
                    <a:pt x="254" y="214"/>
                    <a:pt x="251" y="206"/>
                    <a:pt x="250" y="197"/>
                  </a:cubicBezTo>
                  <a:cubicBezTo>
                    <a:pt x="249" y="195"/>
                    <a:pt x="249" y="193"/>
                    <a:pt x="249" y="190"/>
                  </a:cubicBezTo>
                  <a:cubicBezTo>
                    <a:pt x="249" y="174"/>
                    <a:pt x="256" y="160"/>
                    <a:pt x="267" y="15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7721" tIns="83860" rIns="167721" bIns="83860" numCol="1" anchor="t" anchorCtr="0" compatLnSpc="1">
              <a:prstTxWarp prst="textNoShape">
                <a:avLst/>
              </a:prstTxWarp>
            </a:bodyPr>
            <a:lstStyle/>
            <a:p>
              <a:endParaRPr lang="en-US" sz="3181" dirty="0">
                <a:latin typeface="Trebuchet MS" panose="020B0603020202020204" pitchFamily="34" charset="0"/>
              </a:endParaRPr>
            </a:p>
          </p:txBody>
        </p:sp>
      </p:grpSp>
      <p:sp>
        <p:nvSpPr>
          <p:cNvPr id="27" name="Rectangle 29"/>
          <p:cNvSpPr>
            <a:spLocks noChangeArrowheads="1"/>
          </p:cNvSpPr>
          <p:nvPr/>
        </p:nvSpPr>
        <p:spPr bwMode="auto">
          <a:xfrm>
            <a:off x="996310" y="2874410"/>
            <a:ext cx="4946710" cy="396234"/>
          </a:xfrm>
          <a:prstGeom prst="roundRect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후반기 가장 우선적으로 추진해야 할 과제</a:t>
            </a:r>
            <a:endParaRPr lang="en-US" altLang="ko-KR" sz="14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4940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시기별 이슈 평가 요약 </a:t>
            </a:r>
            <a:r>
              <a:rPr lang="en-US" altLang="ko-KR" dirty="0" smtClean="0"/>
              <a:t>– </a:t>
            </a:r>
            <a:r>
              <a:rPr lang="en-US" altLang="ko-KR" sz="2000" dirty="0" smtClean="0"/>
              <a:t>[3] ‘</a:t>
            </a:r>
            <a:r>
              <a:rPr lang="ko-KR" altLang="en-US" sz="2000" dirty="0" smtClean="0"/>
              <a:t>시정 홍보</a:t>
            </a:r>
            <a:r>
              <a:rPr lang="en-US" altLang="ko-KR" sz="2000" dirty="0" smtClean="0"/>
              <a:t>‘ </a:t>
            </a:r>
            <a:r>
              <a:rPr lang="ko-KR" altLang="en-US" sz="2000" dirty="0" smtClean="0"/>
              <a:t>활동 평가 </a:t>
            </a:r>
            <a:r>
              <a:rPr lang="en-US" altLang="ko-KR" sz="2000" dirty="0" smtClean="0"/>
              <a:t>(9</a:t>
            </a:r>
            <a:r>
              <a:rPr lang="ko-KR" altLang="en-US" sz="2000" dirty="0" smtClean="0"/>
              <a:t>월 조사</a:t>
            </a:r>
            <a:r>
              <a:rPr lang="en-US" altLang="ko-KR" sz="2000" dirty="0" smtClean="0"/>
              <a:t>)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7051794" y="2488540"/>
            <a:ext cx="2581156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9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조사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815608"/>
          </a:xfrm>
        </p:spPr>
        <p:txBody>
          <a:bodyPr/>
          <a:lstStyle/>
          <a:p>
            <a:r>
              <a:rPr lang="ko-KR" altLang="en-US" dirty="0" smtClean="0"/>
              <a:t>최근 </a:t>
            </a:r>
            <a:r>
              <a:rPr lang="en-US" altLang="ko-KR" dirty="0"/>
              <a:t>1</a:t>
            </a:r>
            <a:r>
              <a:rPr lang="ko-KR" altLang="en-US" dirty="0"/>
              <a:t>년간 시정 홍보를 접해본 매체로는 인터넷 매체</a:t>
            </a:r>
            <a:r>
              <a:rPr lang="en-US" altLang="ko-KR" dirty="0"/>
              <a:t>(</a:t>
            </a:r>
            <a:r>
              <a:rPr lang="ko-KR" altLang="en-US" dirty="0"/>
              <a:t>포털</a:t>
            </a:r>
            <a:r>
              <a:rPr lang="en-US" altLang="ko-KR" dirty="0"/>
              <a:t>, </a:t>
            </a:r>
            <a:r>
              <a:rPr lang="ko-KR" altLang="en-US" dirty="0"/>
              <a:t>주민카페</a:t>
            </a:r>
            <a:r>
              <a:rPr lang="en-US" altLang="ko-KR" dirty="0"/>
              <a:t>, </a:t>
            </a:r>
            <a:r>
              <a:rPr lang="ko-KR" altLang="en-US" dirty="0"/>
              <a:t>온라인 뉴스 등</a:t>
            </a:r>
            <a:r>
              <a:rPr lang="en-US" altLang="ko-KR" dirty="0"/>
              <a:t>)</a:t>
            </a:r>
            <a:r>
              <a:rPr lang="ko-KR" altLang="en-US" dirty="0"/>
              <a:t>에서 가장 많이 </a:t>
            </a:r>
            <a:r>
              <a:rPr lang="ko-KR" altLang="en-US" dirty="0" smtClean="0"/>
              <a:t>접한 것으로 나타났으며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다음으로 </a:t>
            </a:r>
            <a:r>
              <a:rPr lang="ko-KR" altLang="en-US" dirty="0"/>
              <a:t>방송매체 </a:t>
            </a:r>
            <a:r>
              <a:rPr lang="en-US" altLang="ko-KR" dirty="0"/>
              <a:t>&gt; </a:t>
            </a:r>
            <a:r>
              <a:rPr lang="ko-KR" altLang="en-US" dirty="0"/>
              <a:t>옥내외 고정부착 광고 매체 순임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따라서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시정 홍보에 대한 보다 많은 시민 접촉을 위해서는 포털사이트 등 일반 인터넷 매체를 적극 활용할 필요가 있음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시정 홍보 관련 주 </a:t>
            </a:r>
            <a:r>
              <a:rPr lang="ko-KR" altLang="en-US" dirty="0"/>
              <a:t>접촉 매체</a:t>
            </a:r>
          </a:p>
        </p:txBody>
      </p:sp>
      <p:graphicFrame>
        <p:nvGraphicFramePr>
          <p:cNvPr id="12" name="차트 11"/>
          <p:cNvGraphicFramePr/>
          <p:nvPr>
            <p:extLst>
              <p:ext uri="{D42A27DB-BD31-4B8C-83A1-F6EECF244321}">
                <p14:modId xmlns:p14="http://schemas.microsoft.com/office/powerpoint/2010/main" val="3762151198"/>
              </p:ext>
            </p:extLst>
          </p:nvPr>
        </p:nvGraphicFramePr>
        <p:xfrm>
          <a:off x="0" y="2785670"/>
          <a:ext cx="9906000" cy="30381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2334886"/>
              </p:ext>
            </p:extLst>
          </p:nvPr>
        </p:nvGraphicFramePr>
        <p:xfrm>
          <a:off x="270793" y="5624261"/>
          <a:ext cx="9370233" cy="9259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1137">
                  <a:extLst>
                    <a:ext uri="{9D8B030D-6E8A-4147-A177-3AD203B41FA5}">
                      <a16:colId xmlns:a16="http://schemas.microsoft.com/office/drawing/2014/main" val="70181511"/>
                    </a:ext>
                  </a:extLst>
                </a:gridCol>
                <a:gridCol w="1041137">
                  <a:extLst>
                    <a:ext uri="{9D8B030D-6E8A-4147-A177-3AD203B41FA5}">
                      <a16:colId xmlns:a16="http://schemas.microsoft.com/office/drawing/2014/main" val="1895901905"/>
                    </a:ext>
                  </a:extLst>
                </a:gridCol>
                <a:gridCol w="1041137">
                  <a:extLst>
                    <a:ext uri="{9D8B030D-6E8A-4147-A177-3AD203B41FA5}">
                      <a16:colId xmlns:a16="http://schemas.microsoft.com/office/drawing/2014/main" val="1330862428"/>
                    </a:ext>
                  </a:extLst>
                </a:gridCol>
                <a:gridCol w="1041137">
                  <a:extLst>
                    <a:ext uri="{9D8B030D-6E8A-4147-A177-3AD203B41FA5}">
                      <a16:colId xmlns:a16="http://schemas.microsoft.com/office/drawing/2014/main" val="2174265238"/>
                    </a:ext>
                  </a:extLst>
                </a:gridCol>
                <a:gridCol w="1041137">
                  <a:extLst>
                    <a:ext uri="{9D8B030D-6E8A-4147-A177-3AD203B41FA5}">
                      <a16:colId xmlns:a16="http://schemas.microsoft.com/office/drawing/2014/main" val="2132937888"/>
                    </a:ext>
                  </a:extLst>
                </a:gridCol>
                <a:gridCol w="1041137">
                  <a:extLst>
                    <a:ext uri="{9D8B030D-6E8A-4147-A177-3AD203B41FA5}">
                      <a16:colId xmlns:a16="http://schemas.microsoft.com/office/drawing/2014/main" val="2990414517"/>
                    </a:ext>
                  </a:extLst>
                </a:gridCol>
                <a:gridCol w="1041137">
                  <a:extLst>
                    <a:ext uri="{9D8B030D-6E8A-4147-A177-3AD203B41FA5}">
                      <a16:colId xmlns:a16="http://schemas.microsoft.com/office/drawing/2014/main" val="3858658497"/>
                    </a:ext>
                  </a:extLst>
                </a:gridCol>
                <a:gridCol w="1041137">
                  <a:extLst>
                    <a:ext uri="{9D8B030D-6E8A-4147-A177-3AD203B41FA5}">
                      <a16:colId xmlns:a16="http://schemas.microsoft.com/office/drawing/2014/main" val="3994740487"/>
                    </a:ext>
                  </a:extLst>
                </a:gridCol>
                <a:gridCol w="1041137">
                  <a:extLst>
                    <a:ext uri="{9D8B030D-6E8A-4147-A177-3AD203B41FA5}">
                      <a16:colId xmlns:a16="http://schemas.microsoft.com/office/drawing/2014/main" val="3876570200"/>
                    </a:ext>
                  </a:extLst>
                </a:gridCol>
              </a:tblGrid>
              <a:tr h="92595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인터넷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매체</a:t>
                      </a:r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방송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매체</a:t>
                      </a:r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옥내외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고정부착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광고 매체</a:t>
                      </a:r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인천시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운영매체</a:t>
                      </a:r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옥내외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영상물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광고 매체</a:t>
                      </a:r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신문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매체</a:t>
                      </a:r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간행물</a:t>
                      </a: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기타</a:t>
                      </a: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모름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/</a:t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무응답</a:t>
                      </a:r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855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875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시기별 이슈 평가 요약 </a:t>
            </a:r>
            <a:r>
              <a:rPr lang="en-US" altLang="ko-KR" dirty="0" smtClean="0"/>
              <a:t>– </a:t>
            </a:r>
            <a:r>
              <a:rPr lang="en-US" altLang="ko-KR" sz="2000" dirty="0" smtClean="0"/>
              <a:t>[3] ‘</a:t>
            </a:r>
            <a:r>
              <a:rPr lang="ko-KR" altLang="en-US" sz="2000" dirty="0" smtClean="0"/>
              <a:t>시정 홍보</a:t>
            </a:r>
            <a:r>
              <a:rPr lang="en-US" altLang="ko-KR" sz="2000" dirty="0" smtClean="0"/>
              <a:t>‘ </a:t>
            </a:r>
            <a:r>
              <a:rPr lang="ko-KR" altLang="en-US" sz="2000" dirty="0" smtClean="0"/>
              <a:t>활동 평가 </a:t>
            </a:r>
            <a:r>
              <a:rPr lang="en-US" altLang="ko-KR" sz="2000" dirty="0" smtClean="0"/>
              <a:t>(9</a:t>
            </a:r>
            <a:r>
              <a:rPr lang="ko-KR" altLang="en-US" sz="2000" dirty="0" smtClean="0"/>
              <a:t>월 조사</a:t>
            </a:r>
            <a:r>
              <a:rPr lang="en-US" altLang="ko-KR" sz="2000" dirty="0" smtClean="0"/>
              <a:t>)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7051794" y="2488540"/>
            <a:ext cx="2581156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9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조사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1031051"/>
          </a:xfrm>
        </p:spPr>
        <p:txBody>
          <a:bodyPr/>
          <a:lstStyle/>
          <a:p>
            <a:r>
              <a:rPr lang="ko-KR" altLang="en-US" dirty="0" smtClean="0"/>
              <a:t>시정홍보 </a:t>
            </a:r>
            <a:r>
              <a:rPr lang="ko-KR" altLang="en-US" dirty="0"/>
              <a:t>인식 및 활동을 평가한 결과</a:t>
            </a:r>
            <a:r>
              <a:rPr lang="en-US" altLang="ko-KR" dirty="0"/>
              <a:t>, </a:t>
            </a:r>
            <a:r>
              <a:rPr lang="ko-KR" altLang="en-US" dirty="0"/>
              <a:t>홍보 내용 공감성과 이해 용이성</a:t>
            </a:r>
            <a:r>
              <a:rPr lang="en-US" altLang="ko-KR" dirty="0"/>
              <a:t>, </a:t>
            </a:r>
            <a:r>
              <a:rPr lang="ko-KR" altLang="en-US" dirty="0"/>
              <a:t>신뢰성 측면은 긍정률이 </a:t>
            </a:r>
            <a:r>
              <a:rPr lang="en-US" altLang="ko-KR" dirty="0"/>
              <a:t>50% </a:t>
            </a:r>
            <a:r>
              <a:rPr lang="ko-KR" altLang="en-US" dirty="0"/>
              <a:t>이상 높은 반면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홍보 </a:t>
            </a:r>
            <a:r>
              <a:rPr lang="ko-KR" altLang="en-US" dirty="0"/>
              <a:t>메시지 독특</a:t>
            </a:r>
            <a:r>
              <a:rPr lang="en-US" altLang="ko-KR" dirty="0"/>
              <a:t>/</a:t>
            </a:r>
            <a:r>
              <a:rPr lang="ko-KR" altLang="en-US" dirty="0"/>
              <a:t>차별성</a:t>
            </a:r>
            <a:r>
              <a:rPr lang="en-US" altLang="ko-KR" dirty="0"/>
              <a:t>, </a:t>
            </a:r>
            <a:r>
              <a:rPr lang="ko-KR" altLang="en-US" dirty="0"/>
              <a:t>시선 주목성은 부정 평가가 높음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즉</a:t>
            </a:r>
            <a:r>
              <a:rPr lang="en-US" altLang="ko-KR" dirty="0"/>
              <a:t>, </a:t>
            </a:r>
            <a:r>
              <a:rPr lang="ko-KR" altLang="en-US" dirty="0"/>
              <a:t>시정 홍보의 전반적 내용 측면은 일정 수준 긍정적이나</a:t>
            </a:r>
            <a:r>
              <a:rPr lang="en-US" altLang="ko-KR" dirty="0"/>
              <a:t>, </a:t>
            </a:r>
            <a:r>
              <a:rPr lang="ko-KR" altLang="en-US" dirty="0"/>
              <a:t>독특성</a:t>
            </a:r>
            <a:r>
              <a:rPr lang="en-US" altLang="ko-KR" dirty="0"/>
              <a:t>/</a:t>
            </a:r>
            <a:r>
              <a:rPr lang="ko-KR" altLang="en-US" dirty="0"/>
              <a:t>차별성 및 시선 주목성 등 시정 홍보의 시각적인 </a:t>
            </a:r>
            <a:r>
              <a:rPr lang="en-US" altLang="ko-KR" dirty="0"/>
              <a:t>Creative </a:t>
            </a:r>
            <a:r>
              <a:rPr lang="ko-KR" altLang="en-US" dirty="0"/>
              <a:t>측면은 좀 더 개선되어야 할 것으로 판단됨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/>
              <a:t>시정홍보 인식 및 활동 평가</a:t>
            </a:r>
          </a:p>
        </p:txBody>
      </p:sp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val="319883999"/>
              </p:ext>
            </p:extLst>
          </p:nvPr>
        </p:nvGraphicFramePr>
        <p:xfrm>
          <a:off x="272480" y="2780928"/>
          <a:ext cx="9377553" cy="36675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2501580"/>
              </p:ext>
            </p:extLst>
          </p:nvPr>
        </p:nvGraphicFramePr>
        <p:xfrm>
          <a:off x="405016" y="5858418"/>
          <a:ext cx="9113988" cy="6426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8998">
                  <a:extLst>
                    <a:ext uri="{9D8B030D-6E8A-4147-A177-3AD203B41FA5}">
                      <a16:colId xmlns:a16="http://schemas.microsoft.com/office/drawing/2014/main" val="70181511"/>
                    </a:ext>
                  </a:extLst>
                </a:gridCol>
                <a:gridCol w="1518998">
                  <a:extLst>
                    <a:ext uri="{9D8B030D-6E8A-4147-A177-3AD203B41FA5}">
                      <a16:colId xmlns:a16="http://schemas.microsoft.com/office/drawing/2014/main" val="3858658497"/>
                    </a:ext>
                  </a:extLst>
                </a:gridCol>
                <a:gridCol w="1518998">
                  <a:extLst>
                    <a:ext uri="{9D8B030D-6E8A-4147-A177-3AD203B41FA5}">
                      <a16:colId xmlns:a16="http://schemas.microsoft.com/office/drawing/2014/main" val="1784477489"/>
                    </a:ext>
                  </a:extLst>
                </a:gridCol>
                <a:gridCol w="1518998">
                  <a:extLst>
                    <a:ext uri="{9D8B030D-6E8A-4147-A177-3AD203B41FA5}">
                      <a16:colId xmlns:a16="http://schemas.microsoft.com/office/drawing/2014/main" val="3994740487"/>
                    </a:ext>
                  </a:extLst>
                </a:gridCol>
                <a:gridCol w="1518998">
                  <a:extLst>
                    <a:ext uri="{9D8B030D-6E8A-4147-A177-3AD203B41FA5}">
                      <a16:colId xmlns:a16="http://schemas.microsoft.com/office/drawing/2014/main" val="3876570200"/>
                    </a:ext>
                  </a:extLst>
                </a:gridCol>
                <a:gridCol w="1518998">
                  <a:extLst>
                    <a:ext uri="{9D8B030D-6E8A-4147-A177-3AD203B41FA5}">
                      <a16:colId xmlns:a16="http://schemas.microsoft.com/office/drawing/2014/main" val="196927737"/>
                    </a:ext>
                  </a:extLst>
                </a:gridCol>
              </a:tblGrid>
              <a:tr h="250248">
                <a:tc>
                  <a:txBody>
                    <a:bodyPr/>
                    <a:lstStyle/>
                    <a:p>
                      <a:pPr marL="0" algn="ctr" defTabSz="288036" rtl="0" eaLnBrk="1" latinLnBrk="1" hangingPunct="1"/>
                      <a:r>
                        <a:rPr lang="ko-KR" altLang="en-US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홍보 광고</a:t>
                      </a:r>
                      <a:r>
                        <a:rPr lang="en-US" altLang="ko-KR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/>
                      </a:r>
                      <a:br>
                        <a:rPr lang="en-US" altLang="ko-KR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ko-KR" altLang="en-US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공감성</a:t>
                      </a:r>
                      <a:endParaRPr lang="ko-KR" altLang="en-US" sz="14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67721" marR="167721" marT="132063" marB="8386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288036" rtl="0" eaLnBrk="1" latinLnBrk="1" hangingPunct="1"/>
                      <a:r>
                        <a:rPr lang="ko-KR" altLang="en-US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홍보 메시지</a:t>
                      </a:r>
                      <a:r>
                        <a:rPr lang="en-US" altLang="ko-KR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/>
                      </a:r>
                      <a:br>
                        <a:rPr lang="en-US" altLang="ko-KR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ko-KR" altLang="en-US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독특</a:t>
                      </a:r>
                      <a:r>
                        <a:rPr lang="en-US" altLang="ko-KR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/</a:t>
                      </a:r>
                      <a:r>
                        <a:rPr lang="ko-KR" altLang="en-US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차별성</a:t>
                      </a:r>
                      <a:endParaRPr lang="ko-KR" altLang="en-US" sz="14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67721" marR="167721" marT="132063" marB="8386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288036" rtl="0" eaLnBrk="1" latinLnBrk="1" hangingPunct="1"/>
                      <a:r>
                        <a:rPr lang="ko-KR" altLang="en-US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홍보 내용</a:t>
                      </a:r>
                      <a:r>
                        <a:rPr lang="en-US" altLang="ko-KR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/>
                      </a:r>
                      <a:br>
                        <a:rPr lang="en-US" altLang="ko-KR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ko-KR" altLang="en-US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이해 용이성</a:t>
                      </a:r>
                      <a:endParaRPr lang="ko-KR" altLang="en-US" sz="14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67721" marR="167721" marT="132063" marB="8386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288036" rtl="0" eaLnBrk="1" latinLnBrk="1" hangingPunct="1"/>
                      <a:r>
                        <a:rPr lang="ko-KR" altLang="en-US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홍보 광고</a:t>
                      </a:r>
                      <a:r>
                        <a:rPr lang="en-US" altLang="ko-KR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/>
                      </a:r>
                      <a:br>
                        <a:rPr lang="en-US" altLang="ko-KR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ko-KR" altLang="en-US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시선 주목성</a:t>
                      </a:r>
                      <a:endParaRPr lang="ko-KR" altLang="en-US" sz="14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67721" marR="167721" marT="132063" marB="8386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288036" rtl="0" eaLnBrk="1" latinLnBrk="1" hangingPunct="1"/>
                      <a:r>
                        <a:rPr lang="ko-KR" altLang="en-US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홍보 내용</a:t>
                      </a:r>
                      <a:r>
                        <a:rPr lang="en-US" altLang="ko-KR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/>
                      </a:r>
                      <a:br>
                        <a:rPr lang="en-US" altLang="ko-KR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ko-KR" altLang="en-US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신뢰성</a:t>
                      </a:r>
                      <a:endParaRPr lang="ko-KR" altLang="en-US" sz="14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67721" marR="167721" marT="132063" marB="8386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288036" rtl="0" eaLnBrk="1" latinLnBrk="1" hangingPunct="1"/>
                      <a:r>
                        <a:rPr lang="ko-KR" altLang="en-US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전반적</a:t>
                      </a:r>
                      <a:r>
                        <a:rPr lang="en-US" altLang="ko-KR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/>
                      </a:r>
                      <a:br>
                        <a:rPr lang="en-US" altLang="ko-KR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ko-KR" altLang="en-US" sz="14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호감도</a:t>
                      </a:r>
                      <a:endParaRPr lang="ko-KR" altLang="en-US" sz="14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67721" marR="167721" marT="132063" marB="8386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855600"/>
                  </a:ext>
                </a:extLst>
              </a:tr>
            </a:tbl>
          </a:graphicData>
        </a:graphic>
      </p:graphicFrame>
      <p:grpSp>
        <p:nvGrpSpPr>
          <p:cNvPr id="10" name="그룹 9">
            <a:extLst>
              <a:ext uri="{FF2B5EF4-FFF2-40B4-BE49-F238E27FC236}">
                <a16:creationId xmlns:a16="http://schemas.microsoft.com/office/drawing/2014/main" id="{3FD93C82-411D-4C90-A5C1-690F71B61B6B}"/>
              </a:ext>
            </a:extLst>
          </p:cNvPr>
          <p:cNvGrpSpPr/>
          <p:nvPr/>
        </p:nvGrpSpPr>
        <p:grpSpPr>
          <a:xfrm>
            <a:off x="711396" y="3855877"/>
            <a:ext cx="198117" cy="396234"/>
            <a:chOff x="1116161" y="432222"/>
            <a:chExt cx="216024" cy="216024"/>
          </a:xfrm>
        </p:grpSpPr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52ADF6A8-6C7B-4DE9-8F37-0EA97D953B62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>
              <a:extLst>
                <a:ext uri="{FF2B5EF4-FFF2-40B4-BE49-F238E27FC236}">
                  <a16:creationId xmlns:a16="http://schemas.microsoft.com/office/drawing/2014/main" id="{5778D635-453C-4B7F-B0B2-F3210B35D8C1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>
              <a:extLst>
                <a:ext uri="{FF2B5EF4-FFF2-40B4-BE49-F238E27FC236}">
                  <a16:creationId xmlns:a16="http://schemas.microsoft.com/office/drawing/2014/main" id="{4D03F047-1301-4814-8B76-5D3E3D025B9A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FD9775DB-3CF8-4CB5-900B-3D8005AE2E3E}"/>
              </a:ext>
            </a:extLst>
          </p:cNvPr>
          <p:cNvGrpSpPr/>
          <p:nvPr/>
        </p:nvGrpSpPr>
        <p:grpSpPr>
          <a:xfrm>
            <a:off x="711396" y="5105259"/>
            <a:ext cx="198117" cy="739539"/>
            <a:chOff x="1116161" y="432222"/>
            <a:chExt cx="216024" cy="216024"/>
          </a:xfrm>
        </p:grpSpPr>
        <p:cxnSp>
          <p:nvCxnSpPr>
            <p:cNvPr id="15" name="직선 연결선 14">
              <a:extLst>
                <a:ext uri="{FF2B5EF4-FFF2-40B4-BE49-F238E27FC236}">
                  <a16:creationId xmlns:a16="http://schemas.microsoft.com/office/drawing/2014/main" id="{4EB9D15C-18B2-44E6-9188-F82197DBE0FD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5121B9AE-C43A-4F32-A5D9-9BF94E944E71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>
              <a:extLst>
                <a:ext uri="{FF2B5EF4-FFF2-40B4-BE49-F238E27FC236}">
                  <a16:creationId xmlns:a16="http://schemas.microsoft.com/office/drawing/2014/main" id="{E8B2C24A-C80C-4764-AE97-9165C020062D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8858C105-4C09-458B-8C5A-A53BD9C72F22}"/>
              </a:ext>
            </a:extLst>
          </p:cNvPr>
          <p:cNvGrpSpPr/>
          <p:nvPr/>
        </p:nvGrpSpPr>
        <p:grpSpPr>
          <a:xfrm>
            <a:off x="2230295" y="3747098"/>
            <a:ext cx="198117" cy="459862"/>
            <a:chOff x="1116161" y="432222"/>
            <a:chExt cx="216024" cy="216024"/>
          </a:xfrm>
        </p:grpSpPr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4BA0EBB3-10F4-43DE-9920-6AEFA75DF4CF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19">
              <a:extLst>
                <a:ext uri="{FF2B5EF4-FFF2-40B4-BE49-F238E27FC236}">
                  <a16:creationId xmlns:a16="http://schemas.microsoft.com/office/drawing/2014/main" id="{7F44E7E6-EA58-44CF-A9AC-C1EFB8E911AA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연결선 20">
              <a:extLst>
                <a:ext uri="{FF2B5EF4-FFF2-40B4-BE49-F238E27FC236}">
                  <a16:creationId xmlns:a16="http://schemas.microsoft.com/office/drawing/2014/main" id="{256B7EBC-9707-453D-92CC-83F3AE455D7D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E18C568B-02A7-40D9-A8C2-49A4ADD946E0}"/>
              </a:ext>
            </a:extLst>
          </p:cNvPr>
          <p:cNvGrpSpPr/>
          <p:nvPr/>
        </p:nvGrpSpPr>
        <p:grpSpPr>
          <a:xfrm>
            <a:off x="2230295" y="5105259"/>
            <a:ext cx="198117" cy="739539"/>
            <a:chOff x="1116161" y="432222"/>
            <a:chExt cx="216024" cy="216024"/>
          </a:xfrm>
        </p:grpSpPr>
        <p:cxnSp>
          <p:nvCxnSpPr>
            <p:cNvPr id="23" name="직선 연결선 22">
              <a:extLst>
                <a:ext uri="{FF2B5EF4-FFF2-40B4-BE49-F238E27FC236}">
                  <a16:creationId xmlns:a16="http://schemas.microsoft.com/office/drawing/2014/main" id="{0B9058DF-D3F9-466A-86D6-96ACA648FDD7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A7D6B3D0-BC32-484B-8EF7-90934A374DCD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43C963DA-C30D-49AE-A729-3B26A8F6DBC8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25CB377C-9931-4005-B86D-B85AB72E296A}"/>
              </a:ext>
            </a:extLst>
          </p:cNvPr>
          <p:cNvGrpSpPr/>
          <p:nvPr/>
        </p:nvGrpSpPr>
        <p:grpSpPr>
          <a:xfrm>
            <a:off x="3745269" y="3723807"/>
            <a:ext cx="198117" cy="660360"/>
            <a:chOff x="1116161" y="432222"/>
            <a:chExt cx="216024" cy="216024"/>
          </a:xfrm>
        </p:grpSpPr>
        <p:cxnSp>
          <p:nvCxnSpPr>
            <p:cNvPr id="27" name="직선 연결선 26">
              <a:extLst>
                <a:ext uri="{FF2B5EF4-FFF2-40B4-BE49-F238E27FC236}">
                  <a16:creationId xmlns:a16="http://schemas.microsoft.com/office/drawing/2014/main" id="{CBF8CD1A-9F4C-487F-8D29-604255B81EFF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3F3D1745-A488-4E6A-A3F1-07405A4C7BDD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연결선 28">
              <a:extLst>
                <a:ext uri="{FF2B5EF4-FFF2-40B4-BE49-F238E27FC236}">
                  <a16:creationId xmlns:a16="http://schemas.microsoft.com/office/drawing/2014/main" id="{C7718412-153C-4E9F-A09A-6D001359E333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7B6BA40F-6ABE-465E-8355-6E36AADA94FE}"/>
              </a:ext>
            </a:extLst>
          </p:cNvPr>
          <p:cNvGrpSpPr/>
          <p:nvPr/>
        </p:nvGrpSpPr>
        <p:grpSpPr>
          <a:xfrm>
            <a:off x="3745269" y="5274597"/>
            <a:ext cx="198117" cy="570201"/>
            <a:chOff x="1116161" y="432222"/>
            <a:chExt cx="216024" cy="216024"/>
          </a:xfrm>
        </p:grpSpPr>
        <p:cxnSp>
          <p:nvCxnSpPr>
            <p:cNvPr id="31" name="직선 연결선 30">
              <a:extLst>
                <a:ext uri="{FF2B5EF4-FFF2-40B4-BE49-F238E27FC236}">
                  <a16:creationId xmlns:a16="http://schemas.microsoft.com/office/drawing/2014/main" id="{6569892F-C5D5-4CFB-A1D4-55EE78AC4EE2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직선 연결선 31">
              <a:extLst>
                <a:ext uri="{FF2B5EF4-FFF2-40B4-BE49-F238E27FC236}">
                  <a16:creationId xmlns:a16="http://schemas.microsoft.com/office/drawing/2014/main" id="{DCE53589-33BD-4FB4-B3BA-F871614CA70A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32">
              <a:extLst>
                <a:ext uri="{FF2B5EF4-FFF2-40B4-BE49-F238E27FC236}">
                  <a16:creationId xmlns:a16="http://schemas.microsoft.com/office/drawing/2014/main" id="{4BB72476-9214-427C-8BB2-3222F4AB1EF6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1BCE9937-E9DF-4AC8-897B-537CA60A7A73}"/>
              </a:ext>
            </a:extLst>
          </p:cNvPr>
          <p:cNvGrpSpPr/>
          <p:nvPr/>
        </p:nvGrpSpPr>
        <p:grpSpPr>
          <a:xfrm>
            <a:off x="5264170" y="3599485"/>
            <a:ext cx="198117" cy="528313"/>
            <a:chOff x="1116161" y="432222"/>
            <a:chExt cx="216024" cy="216024"/>
          </a:xfrm>
        </p:grpSpPr>
        <p:cxnSp>
          <p:nvCxnSpPr>
            <p:cNvPr id="35" name="직선 연결선 34">
              <a:extLst>
                <a:ext uri="{FF2B5EF4-FFF2-40B4-BE49-F238E27FC236}">
                  <a16:creationId xmlns:a16="http://schemas.microsoft.com/office/drawing/2014/main" id="{97E37FC1-1F62-4293-AF3A-CA8B4F141ECC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연결선 35">
              <a:extLst>
                <a:ext uri="{FF2B5EF4-FFF2-40B4-BE49-F238E27FC236}">
                  <a16:creationId xmlns:a16="http://schemas.microsoft.com/office/drawing/2014/main" id="{0A51C857-180D-4B24-A39A-E2B24D6D4F6E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36">
              <a:extLst>
                <a:ext uri="{FF2B5EF4-FFF2-40B4-BE49-F238E27FC236}">
                  <a16:creationId xmlns:a16="http://schemas.microsoft.com/office/drawing/2014/main" id="{312EACF0-CA9B-4AEF-96D2-F0518508669E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336FA51E-BA8D-408B-9839-8A31E11554CC}"/>
              </a:ext>
            </a:extLst>
          </p:cNvPr>
          <p:cNvGrpSpPr/>
          <p:nvPr/>
        </p:nvGrpSpPr>
        <p:grpSpPr>
          <a:xfrm>
            <a:off x="5264170" y="5042953"/>
            <a:ext cx="198117" cy="801846"/>
            <a:chOff x="1116161" y="432222"/>
            <a:chExt cx="216024" cy="216024"/>
          </a:xfrm>
        </p:grpSpPr>
        <p:cxnSp>
          <p:nvCxnSpPr>
            <p:cNvPr id="39" name="직선 연결선 38">
              <a:extLst>
                <a:ext uri="{FF2B5EF4-FFF2-40B4-BE49-F238E27FC236}">
                  <a16:creationId xmlns:a16="http://schemas.microsoft.com/office/drawing/2014/main" id="{9F0E0199-EDC8-47DD-B63F-91675B43D8A9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직선 연결선 39">
              <a:extLst>
                <a:ext uri="{FF2B5EF4-FFF2-40B4-BE49-F238E27FC236}">
                  <a16:creationId xmlns:a16="http://schemas.microsoft.com/office/drawing/2014/main" id="{CAC51F5B-9ED6-4C23-BB02-7902D340CC2E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직선 연결선 40">
              <a:extLst>
                <a:ext uri="{FF2B5EF4-FFF2-40B4-BE49-F238E27FC236}">
                  <a16:creationId xmlns:a16="http://schemas.microsoft.com/office/drawing/2014/main" id="{61AA8622-E964-45A7-8FC4-A5C07EDACA6D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C13A6AED-F5AC-4C69-84F5-B526638354D0}"/>
              </a:ext>
            </a:extLst>
          </p:cNvPr>
          <p:cNvGrpSpPr/>
          <p:nvPr/>
        </p:nvGrpSpPr>
        <p:grpSpPr>
          <a:xfrm>
            <a:off x="6778621" y="3855876"/>
            <a:ext cx="198117" cy="528296"/>
            <a:chOff x="1116161" y="432222"/>
            <a:chExt cx="216024" cy="216024"/>
          </a:xfrm>
        </p:grpSpPr>
        <p:cxnSp>
          <p:nvCxnSpPr>
            <p:cNvPr id="43" name="직선 연결선 42">
              <a:extLst>
                <a:ext uri="{FF2B5EF4-FFF2-40B4-BE49-F238E27FC236}">
                  <a16:creationId xmlns:a16="http://schemas.microsoft.com/office/drawing/2014/main" id="{CD158BDE-D439-41E4-BA68-574535B245C2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직선 연결선 43">
              <a:extLst>
                <a:ext uri="{FF2B5EF4-FFF2-40B4-BE49-F238E27FC236}">
                  <a16:creationId xmlns:a16="http://schemas.microsoft.com/office/drawing/2014/main" id="{2D00E43E-B689-48C1-89BB-1040E9FC9DC2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직선 연결선 44">
              <a:extLst>
                <a:ext uri="{FF2B5EF4-FFF2-40B4-BE49-F238E27FC236}">
                  <a16:creationId xmlns:a16="http://schemas.microsoft.com/office/drawing/2014/main" id="{5B3FA7FA-EAF1-440F-BDE6-EBFB25A29B3E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06C82E0F-C72A-4C2D-9BE7-75A370BDFE2E}"/>
              </a:ext>
            </a:extLst>
          </p:cNvPr>
          <p:cNvGrpSpPr/>
          <p:nvPr/>
        </p:nvGrpSpPr>
        <p:grpSpPr>
          <a:xfrm>
            <a:off x="6778621" y="5213875"/>
            <a:ext cx="198117" cy="630922"/>
            <a:chOff x="1116161" y="432222"/>
            <a:chExt cx="216024" cy="216024"/>
          </a:xfrm>
        </p:grpSpPr>
        <p:cxnSp>
          <p:nvCxnSpPr>
            <p:cNvPr id="47" name="직선 연결선 46">
              <a:extLst>
                <a:ext uri="{FF2B5EF4-FFF2-40B4-BE49-F238E27FC236}">
                  <a16:creationId xmlns:a16="http://schemas.microsoft.com/office/drawing/2014/main" id="{475257CA-BA32-4D52-90A6-2134DD71E436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직선 연결선 47">
              <a:extLst>
                <a:ext uri="{FF2B5EF4-FFF2-40B4-BE49-F238E27FC236}">
                  <a16:creationId xmlns:a16="http://schemas.microsoft.com/office/drawing/2014/main" id="{FE9E27A2-9C06-41AE-A7DD-F3BD8EC77B1B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직선 연결선 48">
              <a:extLst>
                <a:ext uri="{FF2B5EF4-FFF2-40B4-BE49-F238E27FC236}">
                  <a16:creationId xmlns:a16="http://schemas.microsoft.com/office/drawing/2014/main" id="{ADC9ED57-856F-4758-A605-2BAA3AF79E4E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그룹 49">
            <a:extLst>
              <a:ext uri="{FF2B5EF4-FFF2-40B4-BE49-F238E27FC236}">
                <a16:creationId xmlns:a16="http://schemas.microsoft.com/office/drawing/2014/main" id="{39B5E31D-0993-4C8D-B29E-B03F5F0ED86D}"/>
              </a:ext>
            </a:extLst>
          </p:cNvPr>
          <p:cNvGrpSpPr/>
          <p:nvPr/>
        </p:nvGrpSpPr>
        <p:grpSpPr>
          <a:xfrm>
            <a:off x="8301966" y="3673287"/>
            <a:ext cx="198117" cy="446729"/>
            <a:chOff x="1116161" y="432222"/>
            <a:chExt cx="216024" cy="216024"/>
          </a:xfrm>
        </p:grpSpPr>
        <p:cxnSp>
          <p:nvCxnSpPr>
            <p:cNvPr id="51" name="직선 연결선 50">
              <a:extLst>
                <a:ext uri="{FF2B5EF4-FFF2-40B4-BE49-F238E27FC236}">
                  <a16:creationId xmlns:a16="http://schemas.microsoft.com/office/drawing/2014/main" id="{7FD5BDD5-ED5E-4115-BAD5-31C2DD2E7F98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직선 연결선 51">
              <a:extLst>
                <a:ext uri="{FF2B5EF4-FFF2-40B4-BE49-F238E27FC236}">
                  <a16:creationId xmlns:a16="http://schemas.microsoft.com/office/drawing/2014/main" id="{538EF19B-DBBE-4C63-8F12-C0306F3DACBD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직선 연결선 52">
              <a:extLst>
                <a:ext uri="{FF2B5EF4-FFF2-40B4-BE49-F238E27FC236}">
                  <a16:creationId xmlns:a16="http://schemas.microsoft.com/office/drawing/2014/main" id="{A9D8416E-E3E1-4D38-9393-332253E4297C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그룹 53">
            <a:extLst>
              <a:ext uri="{FF2B5EF4-FFF2-40B4-BE49-F238E27FC236}">
                <a16:creationId xmlns:a16="http://schemas.microsoft.com/office/drawing/2014/main" id="{587B1E06-6A49-4A57-9777-081B9C710C06}"/>
              </a:ext>
            </a:extLst>
          </p:cNvPr>
          <p:cNvGrpSpPr/>
          <p:nvPr/>
        </p:nvGrpSpPr>
        <p:grpSpPr>
          <a:xfrm>
            <a:off x="8301966" y="4949720"/>
            <a:ext cx="198117" cy="895079"/>
            <a:chOff x="1116161" y="432222"/>
            <a:chExt cx="216024" cy="216024"/>
          </a:xfrm>
        </p:grpSpPr>
        <p:cxnSp>
          <p:nvCxnSpPr>
            <p:cNvPr id="55" name="직선 연결선 54">
              <a:extLst>
                <a:ext uri="{FF2B5EF4-FFF2-40B4-BE49-F238E27FC236}">
                  <a16:creationId xmlns:a16="http://schemas.microsoft.com/office/drawing/2014/main" id="{F5055CE7-D0B4-4E69-987A-27B00CBD8C94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직선 연결선 55">
              <a:extLst>
                <a:ext uri="{FF2B5EF4-FFF2-40B4-BE49-F238E27FC236}">
                  <a16:creationId xmlns:a16="http://schemas.microsoft.com/office/drawing/2014/main" id="{EA67D883-1B11-49A9-BD5F-ADEBBA871223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직선 연결선 56">
              <a:extLst>
                <a:ext uri="{FF2B5EF4-FFF2-40B4-BE49-F238E27FC236}">
                  <a16:creationId xmlns:a16="http://schemas.microsoft.com/office/drawing/2014/main" id="{3FD4B21D-DEAB-4788-8CE9-9AF476B6B5BF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타원 57">
            <a:extLst>
              <a:ext uri="{FF2B5EF4-FFF2-40B4-BE49-F238E27FC236}">
                <a16:creationId xmlns:a16="http://schemas.microsoft.com/office/drawing/2014/main" id="{3FC4003D-AD5C-49C4-83E8-9B57FECDEB9E}"/>
              </a:ext>
            </a:extLst>
          </p:cNvPr>
          <p:cNvSpPr/>
          <p:nvPr/>
        </p:nvSpPr>
        <p:spPr>
          <a:xfrm>
            <a:off x="338513" y="3785916"/>
            <a:ext cx="528254" cy="528254"/>
          </a:xfrm>
          <a:prstGeom prst="ellipse">
            <a:avLst/>
          </a:prstGeom>
          <a:pattFill prst="smGrid">
            <a:fgClr>
              <a:schemeClr val="accent2">
                <a:lumMod val="40000"/>
                <a:lumOff val="60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34.6%</a:t>
            </a:r>
          </a:p>
        </p:txBody>
      </p:sp>
      <p:sp>
        <p:nvSpPr>
          <p:cNvPr id="59" name="타원 58">
            <a:extLst>
              <a:ext uri="{FF2B5EF4-FFF2-40B4-BE49-F238E27FC236}">
                <a16:creationId xmlns:a16="http://schemas.microsoft.com/office/drawing/2014/main" id="{0BF802BA-8D11-47CD-A5DA-501C0A58053D}"/>
              </a:ext>
            </a:extLst>
          </p:cNvPr>
          <p:cNvSpPr/>
          <p:nvPr/>
        </p:nvSpPr>
        <p:spPr>
          <a:xfrm>
            <a:off x="338513" y="5227228"/>
            <a:ext cx="528254" cy="528254"/>
          </a:xfrm>
          <a:prstGeom prst="ellipse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긍정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59.0%</a:t>
            </a:r>
          </a:p>
        </p:txBody>
      </p:sp>
      <p:sp>
        <p:nvSpPr>
          <p:cNvPr id="60" name="타원 59">
            <a:extLst>
              <a:ext uri="{FF2B5EF4-FFF2-40B4-BE49-F238E27FC236}">
                <a16:creationId xmlns:a16="http://schemas.microsoft.com/office/drawing/2014/main" id="{8D546A17-F61D-43F4-8CB5-6264ACB2D3CE}"/>
              </a:ext>
            </a:extLst>
          </p:cNvPr>
          <p:cNvSpPr/>
          <p:nvPr/>
        </p:nvSpPr>
        <p:spPr>
          <a:xfrm>
            <a:off x="1849648" y="3708274"/>
            <a:ext cx="528254" cy="528254"/>
          </a:xfrm>
          <a:prstGeom prst="ellipse">
            <a:avLst/>
          </a:prstGeom>
          <a:pattFill prst="smGrid">
            <a:fgClr>
              <a:schemeClr val="accent2">
                <a:lumMod val="40000"/>
                <a:lumOff val="60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53.9%</a:t>
            </a:r>
          </a:p>
        </p:txBody>
      </p:sp>
      <p:sp>
        <p:nvSpPr>
          <p:cNvPr id="61" name="타원 60">
            <a:extLst>
              <a:ext uri="{FF2B5EF4-FFF2-40B4-BE49-F238E27FC236}">
                <a16:creationId xmlns:a16="http://schemas.microsoft.com/office/drawing/2014/main" id="{A481DD3E-B068-42B2-8E2A-EB66D4856AC7}"/>
              </a:ext>
            </a:extLst>
          </p:cNvPr>
          <p:cNvSpPr/>
          <p:nvPr/>
        </p:nvSpPr>
        <p:spPr>
          <a:xfrm>
            <a:off x="1849648" y="5215538"/>
            <a:ext cx="528254" cy="528254"/>
          </a:xfrm>
          <a:prstGeom prst="ellipse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긍정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37.8%</a:t>
            </a:r>
          </a:p>
        </p:txBody>
      </p:sp>
      <p:sp>
        <p:nvSpPr>
          <p:cNvPr id="62" name="타원 61">
            <a:extLst>
              <a:ext uri="{FF2B5EF4-FFF2-40B4-BE49-F238E27FC236}">
                <a16:creationId xmlns:a16="http://schemas.microsoft.com/office/drawing/2014/main" id="{3562FA19-FA8E-4BE2-B951-2F455146BB18}"/>
              </a:ext>
            </a:extLst>
          </p:cNvPr>
          <p:cNvSpPr/>
          <p:nvPr/>
        </p:nvSpPr>
        <p:spPr>
          <a:xfrm>
            <a:off x="3376311" y="3793680"/>
            <a:ext cx="528254" cy="528254"/>
          </a:xfrm>
          <a:prstGeom prst="ellipse">
            <a:avLst/>
          </a:prstGeom>
          <a:pattFill prst="smGrid">
            <a:fgClr>
              <a:schemeClr val="accent2">
                <a:lumMod val="40000"/>
                <a:lumOff val="60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33.4%</a:t>
            </a:r>
          </a:p>
        </p:txBody>
      </p:sp>
      <p:sp>
        <p:nvSpPr>
          <p:cNvPr id="63" name="타원 62">
            <a:extLst>
              <a:ext uri="{FF2B5EF4-FFF2-40B4-BE49-F238E27FC236}">
                <a16:creationId xmlns:a16="http://schemas.microsoft.com/office/drawing/2014/main" id="{AF8B4075-F4EC-4B93-B907-313EC90FCE7F}"/>
              </a:ext>
            </a:extLst>
          </p:cNvPr>
          <p:cNvSpPr/>
          <p:nvPr/>
        </p:nvSpPr>
        <p:spPr>
          <a:xfrm>
            <a:off x="3376311" y="5293267"/>
            <a:ext cx="528254" cy="528254"/>
          </a:xfrm>
          <a:prstGeom prst="ellipse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긍정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58.4%</a:t>
            </a:r>
          </a:p>
        </p:txBody>
      </p:sp>
      <p:sp>
        <p:nvSpPr>
          <p:cNvPr id="64" name="타원 63">
            <a:extLst>
              <a:ext uri="{FF2B5EF4-FFF2-40B4-BE49-F238E27FC236}">
                <a16:creationId xmlns:a16="http://schemas.microsoft.com/office/drawing/2014/main" id="{0983E1E2-3896-49F8-B915-EF601EF1FA71}"/>
              </a:ext>
            </a:extLst>
          </p:cNvPr>
          <p:cNvSpPr/>
          <p:nvPr/>
        </p:nvSpPr>
        <p:spPr>
          <a:xfrm>
            <a:off x="4895210" y="3595646"/>
            <a:ext cx="528254" cy="528254"/>
          </a:xfrm>
          <a:prstGeom prst="ellipse">
            <a:avLst/>
          </a:prstGeom>
          <a:pattFill prst="smGrid">
            <a:fgClr>
              <a:schemeClr val="accent2">
                <a:lumMod val="40000"/>
                <a:lumOff val="60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52.0%</a:t>
            </a:r>
          </a:p>
        </p:txBody>
      </p:sp>
      <p:sp>
        <p:nvSpPr>
          <p:cNvPr id="65" name="타원 64">
            <a:extLst>
              <a:ext uri="{FF2B5EF4-FFF2-40B4-BE49-F238E27FC236}">
                <a16:creationId xmlns:a16="http://schemas.microsoft.com/office/drawing/2014/main" id="{5B383C0E-5886-4F6A-BAD1-40F005AAF449}"/>
              </a:ext>
            </a:extLst>
          </p:cNvPr>
          <p:cNvSpPr/>
          <p:nvPr/>
        </p:nvSpPr>
        <p:spPr>
          <a:xfrm>
            <a:off x="4895210" y="5175053"/>
            <a:ext cx="528254" cy="528254"/>
          </a:xfrm>
          <a:prstGeom prst="ellipse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긍정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39.9%</a:t>
            </a:r>
          </a:p>
        </p:txBody>
      </p:sp>
      <p:sp>
        <p:nvSpPr>
          <p:cNvPr id="66" name="타원 65">
            <a:extLst>
              <a:ext uri="{FF2B5EF4-FFF2-40B4-BE49-F238E27FC236}">
                <a16:creationId xmlns:a16="http://schemas.microsoft.com/office/drawing/2014/main" id="{9B5AD929-73D9-4CA1-91D3-B0C871E83626}"/>
              </a:ext>
            </a:extLst>
          </p:cNvPr>
          <p:cNvSpPr/>
          <p:nvPr/>
        </p:nvSpPr>
        <p:spPr>
          <a:xfrm>
            <a:off x="6407814" y="3863700"/>
            <a:ext cx="528254" cy="528254"/>
          </a:xfrm>
          <a:prstGeom prst="ellipse">
            <a:avLst/>
          </a:prstGeom>
          <a:pattFill prst="smGrid">
            <a:fgClr>
              <a:schemeClr val="accent2">
                <a:lumMod val="40000"/>
                <a:lumOff val="60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40.4%</a:t>
            </a:r>
          </a:p>
        </p:txBody>
      </p:sp>
      <p:sp>
        <p:nvSpPr>
          <p:cNvPr id="67" name="타원 66">
            <a:extLst>
              <a:ext uri="{FF2B5EF4-FFF2-40B4-BE49-F238E27FC236}">
                <a16:creationId xmlns:a16="http://schemas.microsoft.com/office/drawing/2014/main" id="{F4A11773-14D2-4C11-AD69-16744DA0A173}"/>
              </a:ext>
            </a:extLst>
          </p:cNvPr>
          <p:cNvSpPr/>
          <p:nvPr/>
        </p:nvSpPr>
        <p:spPr>
          <a:xfrm>
            <a:off x="6407814" y="5266049"/>
            <a:ext cx="528254" cy="528254"/>
          </a:xfrm>
          <a:prstGeom prst="ellipse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긍정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54.7%</a:t>
            </a:r>
          </a:p>
        </p:txBody>
      </p:sp>
      <p:sp>
        <p:nvSpPr>
          <p:cNvPr id="68" name="타원 67">
            <a:extLst>
              <a:ext uri="{FF2B5EF4-FFF2-40B4-BE49-F238E27FC236}">
                <a16:creationId xmlns:a16="http://schemas.microsoft.com/office/drawing/2014/main" id="{D624DA1C-FECD-41EF-AF65-02ED6760FB9E}"/>
              </a:ext>
            </a:extLst>
          </p:cNvPr>
          <p:cNvSpPr/>
          <p:nvPr/>
        </p:nvSpPr>
        <p:spPr>
          <a:xfrm>
            <a:off x="7933008" y="3626703"/>
            <a:ext cx="528254" cy="528254"/>
          </a:xfrm>
          <a:prstGeom prst="ellipse">
            <a:avLst/>
          </a:prstGeom>
          <a:pattFill prst="smGrid">
            <a:fgClr>
              <a:schemeClr val="accent2">
                <a:lumMod val="40000"/>
                <a:lumOff val="60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45.3%</a:t>
            </a:r>
          </a:p>
        </p:txBody>
      </p:sp>
      <p:sp>
        <p:nvSpPr>
          <p:cNvPr id="69" name="타원 68">
            <a:extLst>
              <a:ext uri="{FF2B5EF4-FFF2-40B4-BE49-F238E27FC236}">
                <a16:creationId xmlns:a16="http://schemas.microsoft.com/office/drawing/2014/main" id="{66705B23-FBD7-458D-BA05-873D4DE335CD}"/>
              </a:ext>
            </a:extLst>
          </p:cNvPr>
          <p:cNvSpPr/>
          <p:nvPr/>
        </p:nvSpPr>
        <p:spPr>
          <a:xfrm>
            <a:off x="7933008" y="5122224"/>
            <a:ext cx="528254" cy="528254"/>
          </a:xfrm>
          <a:prstGeom prst="ellipse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긍정</a:t>
            </a:r>
            <a:endParaRPr lang="en-US" altLang="ko-KR" sz="1200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46.3%</a:t>
            </a:r>
          </a:p>
        </p:txBody>
      </p:sp>
      <p:sp>
        <p:nvSpPr>
          <p:cNvPr id="70" name="직사각형 69">
            <a:extLst>
              <a:ext uri="{FF2B5EF4-FFF2-40B4-BE49-F238E27FC236}">
                <a16:creationId xmlns:a16="http://schemas.microsoft.com/office/drawing/2014/main" id="{FB172CA5-7115-49F8-A40C-DBE2D738F70D}"/>
              </a:ext>
            </a:extLst>
          </p:cNvPr>
          <p:cNvSpPr/>
          <p:nvPr/>
        </p:nvSpPr>
        <p:spPr>
          <a:xfrm>
            <a:off x="7878056" y="3269290"/>
            <a:ext cx="1415506" cy="3179217"/>
          </a:xfrm>
          <a:prstGeom prst="rect">
            <a:avLst/>
          </a:prstGeom>
          <a:noFill/>
          <a:ln w="127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181" dirty="0"/>
          </a:p>
        </p:txBody>
      </p:sp>
    </p:spTree>
    <p:extLst>
      <p:ext uri="{BB962C8B-B14F-4D97-AF65-F5344CB8AC3E}">
        <p14:creationId xmlns:p14="http://schemas.microsoft.com/office/powerpoint/2010/main" val="2097779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시기별 이슈 평가 요약 </a:t>
            </a:r>
            <a:r>
              <a:rPr lang="en-US" altLang="ko-KR" dirty="0" smtClean="0"/>
              <a:t>– </a:t>
            </a:r>
            <a:r>
              <a:rPr lang="en-US" altLang="ko-KR" sz="2000" dirty="0" smtClean="0"/>
              <a:t>[3] ‘</a:t>
            </a:r>
            <a:r>
              <a:rPr lang="ko-KR" altLang="en-US" sz="2000" dirty="0" smtClean="0"/>
              <a:t>시정 홍보</a:t>
            </a:r>
            <a:r>
              <a:rPr lang="en-US" altLang="ko-KR" sz="2000" dirty="0" smtClean="0"/>
              <a:t>‘ </a:t>
            </a:r>
            <a:r>
              <a:rPr lang="ko-KR" altLang="en-US" sz="2000" dirty="0" smtClean="0"/>
              <a:t>활동 평가 </a:t>
            </a:r>
            <a:r>
              <a:rPr lang="en-US" altLang="ko-KR" sz="2000" dirty="0" smtClean="0"/>
              <a:t>(9</a:t>
            </a:r>
            <a:r>
              <a:rPr lang="ko-KR" altLang="en-US" sz="2000" dirty="0" smtClean="0"/>
              <a:t>월 조사</a:t>
            </a:r>
            <a:r>
              <a:rPr lang="en-US" altLang="ko-KR" sz="2000" dirty="0" smtClean="0"/>
              <a:t>)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7051794" y="2488540"/>
            <a:ext cx="2581156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9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조사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1031051"/>
          </a:xfrm>
        </p:spPr>
        <p:txBody>
          <a:bodyPr/>
          <a:lstStyle/>
          <a:p>
            <a:r>
              <a:rPr lang="ko-KR" altLang="en-US" dirty="0" smtClean="0"/>
              <a:t>인천 </a:t>
            </a:r>
            <a:r>
              <a:rPr lang="ko-KR" altLang="en-US" dirty="0"/>
              <a:t>시정 관련 가장 바람직한 홍보 방법으로 ‘공식 홈페이지</a:t>
            </a:r>
            <a:r>
              <a:rPr lang="en-US" altLang="ko-KR" dirty="0"/>
              <a:t>/</a:t>
            </a:r>
            <a:r>
              <a:rPr lang="ko-KR" altLang="en-US" dirty="0"/>
              <a:t>포털</a:t>
            </a:r>
            <a:r>
              <a:rPr lang="en-US" altLang="ko-KR" dirty="0"/>
              <a:t>/SNS </a:t>
            </a:r>
            <a:r>
              <a:rPr lang="ko-KR" altLang="en-US" dirty="0"/>
              <a:t>활용 </a:t>
            </a:r>
            <a:r>
              <a:rPr lang="en-US" altLang="ko-KR" dirty="0"/>
              <a:t>&gt; </a:t>
            </a:r>
            <a:r>
              <a:rPr lang="ko-KR" altLang="en-US" dirty="0"/>
              <a:t>뉴스</a:t>
            </a:r>
            <a:r>
              <a:rPr lang="en-US" altLang="ko-KR" dirty="0"/>
              <a:t>/</a:t>
            </a:r>
            <a:r>
              <a:rPr lang="ko-KR" altLang="en-US" dirty="0"/>
              <a:t>지역 정보 </a:t>
            </a:r>
            <a:r>
              <a:rPr lang="en-US" altLang="ko-KR" dirty="0" smtClean="0"/>
              <a:t>TV </a:t>
            </a:r>
            <a:r>
              <a:rPr lang="ko-KR" altLang="en-US" dirty="0"/>
              <a:t>프로그램 활용 </a:t>
            </a:r>
            <a:r>
              <a:rPr lang="en-US" altLang="ko-KR" dirty="0"/>
              <a:t>&gt; </a:t>
            </a:r>
            <a:r>
              <a:rPr lang="ko-KR" altLang="en-US" dirty="0"/>
              <a:t>대중교통 </a:t>
            </a:r>
            <a:r>
              <a:rPr lang="ko-KR" altLang="en-US" dirty="0" smtClean="0"/>
              <a:t>광고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r>
              <a:rPr lang="ko-KR" altLang="en-US" dirty="0"/>
              <a:t>옥외 포스터</a:t>
            </a:r>
            <a:r>
              <a:rPr lang="en-US" altLang="ko-KR" dirty="0"/>
              <a:t>/</a:t>
            </a:r>
            <a:r>
              <a:rPr lang="ko-KR" altLang="en-US" dirty="0"/>
              <a:t>현수막 활용’ 등의 순으로 </a:t>
            </a:r>
            <a:r>
              <a:rPr lang="ko-KR" altLang="en-US" dirty="0" smtClean="0"/>
              <a:t>선호됨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특히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연령 및 직업에 따라 선호하는 시정홍보 방법이 다른 만큼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연령</a:t>
            </a:r>
            <a:r>
              <a:rPr lang="en-US" altLang="ko-KR" dirty="0" smtClean="0"/>
              <a:t>/</a:t>
            </a:r>
            <a:r>
              <a:rPr lang="ko-KR" altLang="en-US" dirty="0" smtClean="0"/>
              <a:t>직업별 </a:t>
            </a:r>
            <a:r>
              <a:rPr lang="ko-KR" altLang="en-US" dirty="0"/>
              <a:t>시정홍보 방법을 차별화하여 전개할 필요가 있음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3. </a:t>
            </a:r>
            <a:r>
              <a:rPr lang="ko-KR" altLang="en-US" dirty="0" smtClean="0"/>
              <a:t>바람직한 시정홍보 방법</a:t>
            </a:r>
            <a:endParaRPr lang="ko-KR" altLang="en-US" dirty="0"/>
          </a:p>
        </p:txBody>
      </p:sp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val="64459201"/>
              </p:ext>
            </p:extLst>
          </p:nvPr>
        </p:nvGraphicFramePr>
        <p:xfrm>
          <a:off x="0" y="2782121"/>
          <a:ext cx="9906000" cy="30381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3869157"/>
              </p:ext>
            </p:extLst>
          </p:nvPr>
        </p:nvGraphicFramePr>
        <p:xfrm>
          <a:off x="329033" y="5609178"/>
          <a:ext cx="9311995" cy="844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6545">
                  <a:extLst>
                    <a:ext uri="{9D8B030D-6E8A-4147-A177-3AD203B41FA5}">
                      <a16:colId xmlns:a16="http://schemas.microsoft.com/office/drawing/2014/main" val="70181511"/>
                    </a:ext>
                  </a:extLst>
                </a:gridCol>
                <a:gridCol w="846545">
                  <a:extLst>
                    <a:ext uri="{9D8B030D-6E8A-4147-A177-3AD203B41FA5}">
                      <a16:colId xmlns:a16="http://schemas.microsoft.com/office/drawing/2014/main" val="1895901905"/>
                    </a:ext>
                  </a:extLst>
                </a:gridCol>
                <a:gridCol w="846545">
                  <a:extLst>
                    <a:ext uri="{9D8B030D-6E8A-4147-A177-3AD203B41FA5}">
                      <a16:colId xmlns:a16="http://schemas.microsoft.com/office/drawing/2014/main" val="1330862428"/>
                    </a:ext>
                  </a:extLst>
                </a:gridCol>
                <a:gridCol w="846545">
                  <a:extLst>
                    <a:ext uri="{9D8B030D-6E8A-4147-A177-3AD203B41FA5}">
                      <a16:colId xmlns:a16="http://schemas.microsoft.com/office/drawing/2014/main" val="2174265238"/>
                    </a:ext>
                  </a:extLst>
                </a:gridCol>
                <a:gridCol w="846545">
                  <a:extLst>
                    <a:ext uri="{9D8B030D-6E8A-4147-A177-3AD203B41FA5}">
                      <a16:colId xmlns:a16="http://schemas.microsoft.com/office/drawing/2014/main" val="2132937888"/>
                    </a:ext>
                  </a:extLst>
                </a:gridCol>
                <a:gridCol w="846545">
                  <a:extLst>
                    <a:ext uri="{9D8B030D-6E8A-4147-A177-3AD203B41FA5}">
                      <a16:colId xmlns:a16="http://schemas.microsoft.com/office/drawing/2014/main" val="2990414517"/>
                    </a:ext>
                  </a:extLst>
                </a:gridCol>
                <a:gridCol w="846545">
                  <a:extLst>
                    <a:ext uri="{9D8B030D-6E8A-4147-A177-3AD203B41FA5}">
                      <a16:colId xmlns:a16="http://schemas.microsoft.com/office/drawing/2014/main" val="3858658497"/>
                    </a:ext>
                  </a:extLst>
                </a:gridCol>
                <a:gridCol w="846545">
                  <a:extLst>
                    <a:ext uri="{9D8B030D-6E8A-4147-A177-3AD203B41FA5}">
                      <a16:colId xmlns:a16="http://schemas.microsoft.com/office/drawing/2014/main" val="3994740487"/>
                    </a:ext>
                  </a:extLst>
                </a:gridCol>
                <a:gridCol w="846545">
                  <a:extLst>
                    <a:ext uri="{9D8B030D-6E8A-4147-A177-3AD203B41FA5}">
                      <a16:colId xmlns:a16="http://schemas.microsoft.com/office/drawing/2014/main" val="3749642687"/>
                    </a:ext>
                  </a:extLst>
                </a:gridCol>
                <a:gridCol w="846545">
                  <a:extLst>
                    <a:ext uri="{9D8B030D-6E8A-4147-A177-3AD203B41FA5}">
                      <a16:colId xmlns:a16="http://schemas.microsoft.com/office/drawing/2014/main" val="3443421304"/>
                    </a:ext>
                  </a:extLst>
                </a:gridCol>
                <a:gridCol w="846545">
                  <a:extLst>
                    <a:ext uri="{9D8B030D-6E8A-4147-A177-3AD203B41FA5}">
                      <a16:colId xmlns:a16="http://schemas.microsoft.com/office/drawing/2014/main" val="3876570200"/>
                    </a:ext>
                  </a:extLst>
                </a:gridCol>
              </a:tblGrid>
              <a:tr h="84401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공식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홈페이지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포털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,SNS</a:t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활용</a:t>
                      </a:r>
                      <a:endParaRPr lang="ko-KR" altLang="en-US" sz="1200" b="1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뉴스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지역정보 </a:t>
                      </a:r>
                      <a:r>
                        <a:rPr lang="en-US" altLang="ko-KR" sz="1200" b="1" i="0" u="none" strike="noStrike" kern="1200" spc="-1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TV</a:t>
                      </a:r>
                      <a:r>
                        <a:rPr lang="ko-KR" altLang="en-US" sz="1200" b="1" i="0" u="none" strike="noStrike" kern="1200" spc="-100" baseline="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프로그램</a:t>
                      </a: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활용</a:t>
                      </a:r>
                      <a:endParaRPr lang="ko-KR" altLang="en-US" sz="1200" b="1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대중교통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공항 광고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포스터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현수막 활용</a:t>
                      </a:r>
                      <a:endParaRPr lang="ko-KR" altLang="en-US" sz="1200" b="1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인터넷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신문</a:t>
                      </a:r>
                      <a:r>
                        <a:rPr lang="en-US" altLang="ko-KR" sz="1200" b="1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200" b="1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뉴스 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활용</a:t>
                      </a:r>
                      <a:endParaRPr lang="ko-KR" altLang="en-US" sz="1200" b="1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시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구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군청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주민센터  </a:t>
                      </a:r>
                      <a:r>
                        <a:rPr lang="ko-KR" altLang="en-US" sz="1200" b="1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행정조직 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활용</a:t>
                      </a:r>
                      <a:endParaRPr lang="ko-KR" altLang="en-US" sz="1200" b="1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인천시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지역구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군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소식지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활용</a:t>
                      </a:r>
                      <a:endParaRPr lang="ko-KR" altLang="en-US" sz="1200" b="1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시민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공청회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간담회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활용</a:t>
                      </a:r>
                      <a:endParaRPr lang="ko-KR" altLang="en-US" sz="1200" b="1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주민자치회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협동조합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주민자치모임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시간활용</a:t>
                      </a:r>
                      <a:endParaRPr lang="ko-KR" altLang="en-US" sz="1200" b="1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종이신문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지역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/</a:t>
                      </a: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생활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정보란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활용</a:t>
                      </a:r>
                      <a:endParaRPr lang="ko-KR" altLang="en-US" sz="1200" b="1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기타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분야</a:t>
                      </a:r>
                      <a:endParaRPr lang="ko-KR" altLang="en-US" sz="1200" b="1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모름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/</a:t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무응답</a:t>
                      </a:r>
                      <a:endParaRPr lang="ko-KR" altLang="en-US" sz="1200" b="1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855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034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시기별 이슈 평가 요약 </a:t>
            </a:r>
            <a:r>
              <a:rPr lang="en-US" altLang="ko-KR" dirty="0" smtClean="0"/>
              <a:t>– </a:t>
            </a:r>
            <a:r>
              <a:rPr lang="en-US" altLang="ko-KR" sz="2000" dirty="0" smtClean="0"/>
              <a:t>[4] ‘</a:t>
            </a:r>
            <a:r>
              <a:rPr lang="ko-KR" altLang="en-US" sz="2000" dirty="0" smtClean="0"/>
              <a:t>소셜미디어</a:t>
            </a:r>
            <a:r>
              <a:rPr lang="en-US" altLang="ko-KR" sz="2000" dirty="0" smtClean="0"/>
              <a:t>‘ </a:t>
            </a:r>
            <a:r>
              <a:rPr lang="ko-KR" altLang="en-US" sz="2000" dirty="0" smtClean="0"/>
              <a:t>활동 평가 </a:t>
            </a:r>
            <a:r>
              <a:rPr lang="en-US" altLang="ko-KR" sz="2000" dirty="0" smtClean="0"/>
              <a:t>(11</a:t>
            </a:r>
            <a:r>
              <a:rPr lang="ko-KR" altLang="en-US" sz="2000" dirty="0" smtClean="0"/>
              <a:t>월 조사</a:t>
            </a:r>
            <a:r>
              <a:rPr lang="en-US" altLang="ko-KR" sz="2000" dirty="0" smtClean="0"/>
              <a:t>)</a:t>
            </a:r>
            <a:endParaRPr lang="ko-KR" altLang="en-US" sz="2000" dirty="0"/>
          </a:p>
        </p:txBody>
      </p:sp>
      <p:sp>
        <p:nvSpPr>
          <p:cNvPr id="9" name="직사각형 8"/>
          <p:cNvSpPr/>
          <p:nvPr/>
        </p:nvSpPr>
        <p:spPr>
          <a:xfrm>
            <a:off x="6981262" y="2488540"/>
            <a:ext cx="2651688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11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조사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1031051"/>
          </a:xfrm>
        </p:spPr>
        <p:txBody>
          <a:bodyPr/>
          <a:lstStyle/>
          <a:p>
            <a:r>
              <a:rPr lang="ko-KR" altLang="en-US" dirty="0" smtClean="0"/>
              <a:t>인천시 </a:t>
            </a:r>
            <a:r>
              <a:rPr lang="ko-KR" altLang="en-US" dirty="0"/>
              <a:t>운영 소셜미디어 </a:t>
            </a:r>
            <a:r>
              <a:rPr lang="ko-KR" altLang="en-US" dirty="0" smtClean="0"/>
              <a:t>방문율은 </a:t>
            </a:r>
            <a:r>
              <a:rPr lang="ko-KR" altLang="en-US" dirty="0"/>
              <a:t>네이버블로그 </a:t>
            </a:r>
            <a:r>
              <a:rPr lang="en-US" altLang="ko-KR" dirty="0"/>
              <a:t>&gt; </a:t>
            </a:r>
            <a:r>
              <a:rPr lang="ko-KR" altLang="en-US" dirty="0"/>
              <a:t>유튜브 </a:t>
            </a:r>
            <a:r>
              <a:rPr lang="en-US" altLang="ko-KR" dirty="0"/>
              <a:t>&gt; </a:t>
            </a:r>
            <a:r>
              <a:rPr lang="ko-KR" altLang="en-US" dirty="0"/>
              <a:t>네이버포스트 </a:t>
            </a:r>
            <a:r>
              <a:rPr lang="en-US" altLang="ko-KR" dirty="0"/>
              <a:t>&gt; </a:t>
            </a:r>
            <a:r>
              <a:rPr lang="ko-KR" altLang="en-US" dirty="0"/>
              <a:t>페이스북순으로 높으며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구독률은 </a:t>
            </a:r>
            <a:r>
              <a:rPr lang="ko-KR" altLang="en-US" dirty="0"/>
              <a:t>인천시 운영 유튜브 </a:t>
            </a:r>
            <a:r>
              <a:rPr lang="en-US" altLang="ko-KR" dirty="0"/>
              <a:t>&gt; </a:t>
            </a:r>
            <a:r>
              <a:rPr lang="ko-KR" altLang="en-US" dirty="0"/>
              <a:t>페이스북 </a:t>
            </a:r>
            <a:r>
              <a:rPr lang="en-US" altLang="ko-KR" dirty="0"/>
              <a:t>&gt; </a:t>
            </a:r>
            <a:r>
              <a:rPr lang="ko-KR" altLang="en-US" dirty="0"/>
              <a:t>네이버블로그 순으로 높음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한편</a:t>
            </a:r>
            <a:r>
              <a:rPr lang="en-US" altLang="ko-KR" dirty="0"/>
              <a:t>, </a:t>
            </a:r>
            <a:r>
              <a:rPr lang="ko-KR" altLang="en-US" dirty="0"/>
              <a:t>전반적으로 구독</a:t>
            </a:r>
            <a:r>
              <a:rPr lang="en-US" altLang="ko-KR" dirty="0"/>
              <a:t>/</a:t>
            </a:r>
            <a:r>
              <a:rPr lang="ko-KR" altLang="en-US" dirty="0"/>
              <a:t>방문율이 낮은 인천시 네이버</a:t>
            </a:r>
            <a:r>
              <a:rPr lang="en-US" altLang="ko-KR" dirty="0"/>
              <a:t>TV</a:t>
            </a:r>
            <a:r>
              <a:rPr lang="ko-KR" altLang="en-US" dirty="0"/>
              <a:t>와 트위터는 향후 운영에 대한 제고 및 대안 마련이 필요할 것으로 판단됨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/>
              <a:t>1. </a:t>
            </a:r>
            <a:r>
              <a:rPr lang="ko-KR" altLang="en-US" dirty="0"/>
              <a:t>인천시 운영 </a:t>
            </a:r>
            <a:r>
              <a:rPr lang="en-US" altLang="ko-KR" dirty="0" smtClean="0"/>
              <a:t>'</a:t>
            </a:r>
            <a:r>
              <a:rPr lang="ko-KR" altLang="en-US" dirty="0" smtClean="0"/>
              <a:t>소셜미디어</a:t>
            </a:r>
            <a:r>
              <a:rPr lang="en-US" altLang="ko-KR" dirty="0" smtClean="0"/>
              <a:t>'</a:t>
            </a:r>
            <a:r>
              <a:rPr lang="ko-KR" altLang="en-US" dirty="0" smtClean="0"/>
              <a:t> </a:t>
            </a:r>
            <a:r>
              <a:rPr lang="ko-KR" altLang="en-US" dirty="0"/>
              <a:t>방문</a:t>
            </a:r>
            <a:r>
              <a:rPr lang="en-US" altLang="ko-KR" dirty="0"/>
              <a:t>/</a:t>
            </a:r>
            <a:r>
              <a:rPr lang="ko-KR" altLang="en-US" dirty="0"/>
              <a:t>구독 경험</a:t>
            </a:r>
          </a:p>
        </p:txBody>
      </p:sp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val="4116538149"/>
              </p:ext>
            </p:extLst>
          </p:nvPr>
        </p:nvGraphicFramePr>
        <p:xfrm>
          <a:off x="7" y="2780927"/>
          <a:ext cx="9906000" cy="30120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8060139"/>
              </p:ext>
            </p:extLst>
          </p:nvPr>
        </p:nvGraphicFramePr>
        <p:xfrm>
          <a:off x="264232" y="5589240"/>
          <a:ext cx="9377556" cy="864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4923">
                  <a:extLst>
                    <a:ext uri="{9D8B030D-6E8A-4147-A177-3AD203B41FA5}">
                      <a16:colId xmlns:a16="http://schemas.microsoft.com/office/drawing/2014/main" val="70181511"/>
                    </a:ext>
                  </a:extLst>
                </a:gridCol>
                <a:gridCol w="1164923">
                  <a:extLst>
                    <a:ext uri="{9D8B030D-6E8A-4147-A177-3AD203B41FA5}">
                      <a16:colId xmlns:a16="http://schemas.microsoft.com/office/drawing/2014/main" val="1895901905"/>
                    </a:ext>
                  </a:extLst>
                </a:gridCol>
                <a:gridCol w="1164923">
                  <a:extLst>
                    <a:ext uri="{9D8B030D-6E8A-4147-A177-3AD203B41FA5}">
                      <a16:colId xmlns:a16="http://schemas.microsoft.com/office/drawing/2014/main" val="1330862428"/>
                    </a:ext>
                  </a:extLst>
                </a:gridCol>
                <a:gridCol w="1164923">
                  <a:extLst>
                    <a:ext uri="{9D8B030D-6E8A-4147-A177-3AD203B41FA5}">
                      <a16:colId xmlns:a16="http://schemas.microsoft.com/office/drawing/2014/main" val="2174265238"/>
                    </a:ext>
                  </a:extLst>
                </a:gridCol>
                <a:gridCol w="1164923">
                  <a:extLst>
                    <a:ext uri="{9D8B030D-6E8A-4147-A177-3AD203B41FA5}">
                      <a16:colId xmlns:a16="http://schemas.microsoft.com/office/drawing/2014/main" val="2132937888"/>
                    </a:ext>
                  </a:extLst>
                </a:gridCol>
                <a:gridCol w="1164923">
                  <a:extLst>
                    <a:ext uri="{9D8B030D-6E8A-4147-A177-3AD203B41FA5}">
                      <a16:colId xmlns:a16="http://schemas.microsoft.com/office/drawing/2014/main" val="2990414517"/>
                    </a:ext>
                  </a:extLst>
                </a:gridCol>
                <a:gridCol w="1058916">
                  <a:extLst>
                    <a:ext uri="{9D8B030D-6E8A-4147-A177-3AD203B41FA5}">
                      <a16:colId xmlns:a16="http://schemas.microsoft.com/office/drawing/2014/main" val="3858658497"/>
                    </a:ext>
                  </a:extLst>
                </a:gridCol>
                <a:gridCol w="1329102">
                  <a:extLst>
                    <a:ext uri="{9D8B030D-6E8A-4147-A177-3AD203B41FA5}">
                      <a16:colId xmlns:a16="http://schemas.microsoft.com/office/drawing/2014/main" val="3994740487"/>
                    </a:ext>
                  </a:extLst>
                </a:gridCol>
              </a:tblGrid>
              <a:tr h="86409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인천시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네이버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블로그</a:t>
                      </a:r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인천시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유튜브</a:t>
                      </a:r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인천시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네이버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포스트</a:t>
                      </a:r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인천시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페이스북</a:t>
                      </a:r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인천시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카카오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스토리</a:t>
                      </a:r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인천시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인스타그램</a:t>
                      </a:r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인천시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네이버</a:t>
                      </a:r>
                      <a:r>
                        <a:rPr lang="en-US" altLang="ko-KR" sz="1200" b="1" i="0" u="none" strike="noStrike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TV</a:t>
                      </a: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인천시</a:t>
                      </a:r>
                      <a: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트위터</a:t>
                      </a:r>
                      <a:endParaRPr lang="ko-KR" altLang="en-US" sz="1200" b="1" i="0" u="none" strike="noStrike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855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4839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시기별 이슈 평가 요약 </a:t>
            </a:r>
            <a:r>
              <a:rPr lang="en-US" altLang="ko-KR" dirty="0" smtClean="0"/>
              <a:t>– </a:t>
            </a:r>
            <a:r>
              <a:rPr lang="en-US" altLang="ko-KR" sz="2000" dirty="0" smtClean="0"/>
              <a:t>[4] ‘</a:t>
            </a:r>
            <a:r>
              <a:rPr lang="ko-KR" altLang="en-US" sz="2000" dirty="0" smtClean="0"/>
              <a:t>소셜미디어</a:t>
            </a:r>
            <a:r>
              <a:rPr lang="en-US" altLang="ko-KR" sz="2000" dirty="0" smtClean="0"/>
              <a:t>‘ </a:t>
            </a:r>
            <a:r>
              <a:rPr lang="ko-KR" altLang="en-US" sz="2000" dirty="0" smtClean="0"/>
              <a:t>활동 평가 </a:t>
            </a:r>
            <a:r>
              <a:rPr lang="en-US" altLang="ko-KR" sz="2000" dirty="0" smtClean="0"/>
              <a:t>(11</a:t>
            </a:r>
            <a:r>
              <a:rPr lang="ko-KR" altLang="en-US" sz="2000" dirty="0" smtClean="0"/>
              <a:t>월 조사</a:t>
            </a:r>
            <a:r>
              <a:rPr lang="en-US" altLang="ko-KR" sz="2000" dirty="0" smtClean="0"/>
              <a:t>)</a:t>
            </a:r>
            <a:endParaRPr lang="ko-KR" altLang="en-US" sz="2000" dirty="0"/>
          </a:p>
        </p:txBody>
      </p:sp>
      <p:sp>
        <p:nvSpPr>
          <p:cNvPr id="9" name="직사각형 8"/>
          <p:cNvSpPr/>
          <p:nvPr/>
        </p:nvSpPr>
        <p:spPr>
          <a:xfrm>
            <a:off x="6981262" y="2488540"/>
            <a:ext cx="2651688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11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조사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sp>
        <p:nvSpPr>
          <p:cNvPr id="2" name="부제목 1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인천시 운영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소셜미디어</a:t>
            </a:r>
            <a:r>
              <a:rPr lang="en-US" altLang="ko-KR" dirty="0" smtClean="0"/>
              <a:t>’</a:t>
            </a:r>
            <a:r>
              <a:rPr lang="ko-KR" altLang="en-US" dirty="0" smtClean="0"/>
              <a:t> </a:t>
            </a:r>
            <a:r>
              <a:rPr lang="ko-KR" altLang="en-US" dirty="0"/>
              <a:t>인식 및 활동 평가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>
          <a:xfrm>
            <a:off x="273050" y="1393031"/>
            <a:ext cx="9359900" cy="1246495"/>
          </a:xfrm>
        </p:spPr>
        <p:txBody>
          <a:bodyPr/>
          <a:lstStyle/>
          <a:p>
            <a:r>
              <a:rPr lang="ko-KR" altLang="en-US" dirty="0" smtClean="0"/>
              <a:t>인천시 </a:t>
            </a:r>
            <a:r>
              <a:rPr lang="ko-KR" altLang="en-US" dirty="0"/>
              <a:t>소셜미디어 활동에 대한 전반적 호감도는 긍정 </a:t>
            </a:r>
            <a:r>
              <a:rPr lang="en-US" altLang="ko-KR" dirty="0"/>
              <a:t>61.4%</a:t>
            </a:r>
            <a:r>
              <a:rPr lang="ko-KR" altLang="en-US" dirty="0"/>
              <a:t>로 비교적 높은 편임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ko-KR" altLang="en-US" dirty="0" smtClean="0"/>
              <a:t>특히</a:t>
            </a:r>
            <a:r>
              <a:rPr lang="en-US" altLang="ko-KR" dirty="0"/>
              <a:t>, ‘</a:t>
            </a:r>
            <a:r>
              <a:rPr lang="ko-KR" altLang="en-US" dirty="0"/>
              <a:t>시정 관련 정보 및 홍보 검색 용이성</a:t>
            </a:r>
            <a:r>
              <a:rPr lang="en-US" altLang="ko-KR" dirty="0"/>
              <a:t>, </a:t>
            </a:r>
            <a:r>
              <a:rPr lang="ko-KR" altLang="en-US" dirty="0"/>
              <a:t>의견 제시 용이성</a:t>
            </a:r>
            <a:r>
              <a:rPr lang="en-US" altLang="ko-KR" dirty="0"/>
              <a:t>, </a:t>
            </a:r>
            <a:r>
              <a:rPr lang="ko-KR" altLang="en-US" dirty="0"/>
              <a:t>다양한 콘텐츠</a:t>
            </a:r>
            <a:r>
              <a:rPr lang="en-US" altLang="ko-KR" dirty="0"/>
              <a:t>, </a:t>
            </a:r>
            <a:r>
              <a:rPr lang="ko-KR" altLang="en-US" dirty="0"/>
              <a:t>유용한 정보 다수’ 등의 측면이 긍정적 역할을 하여 호감도가 높은 것으로 판단됨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다만</a:t>
            </a:r>
            <a:r>
              <a:rPr lang="en-US" altLang="ko-KR" dirty="0"/>
              <a:t>, ‘</a:t>
            </a:r>
            <a:r>
              <a:rPr lang="ko-KR" altLang="en-US" dirty="0"/>
              <a:t>시정 관련 상호 소통 용이성’ 측면은 상대적으로 긍정 평가가 낮아</a:t>
            </a:r>
            <a:r>
              <a:rPr lang="en-US" altLang="ko-KR" dirty="0"/>
              <a:t>, </a:t>
            </a:r>
            <a:r>
              <a:rPr lang="ko-KR" altLang="en-US" dirty="0"/>
              <a:t>향후 인천시소셜미디어 운영 시 이에 대한 개선 방안이 마련되어야 할 것으로 판단됨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aphicFrame>
        <p:nvGraphicFramePr>
          <p:cNvPr id="11" name="차트 10"/>
          <p:cNvGraphicFramePr/>
          <p:nvPr>
            <p:extLst>
              <p:ext uri="{D42A27DB-BD31-4B8C-83A1-F6EECF244321}">
                <p14:modId xmlns:p14="http://schemas.microsoft.com/office/powerpoint/2010/main" val="3113211302"/>
              </p:ext>
            </p:extLst>
          </p:nvPr>
        </p:nvGraphicFramePr>
        <p:xfrm>
          <a:off x="528446" y="2780929"/>
          <a:ext cx="9377553" cy="3510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9897677"/>
              </p:ext>
            </p:extLst>
          </p:nvPr>
        </p:nvGraphicFramePr>
        <p:xfrm>
          <a:off x="660991" y="5733256"/>
          <a:ext cx="9113985" cy="7645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2797">
                  <a:extLst>
                    <a:ext uri="{9D8B030D-6E8A-4147-A177-3AD203B41FA5}">
                      <a16:colId xmlns:a16="http://schemas.microsoft.com/office/drawing/2014/main" val="70181511"/>
                    </a:ext>
                  </a:extLst>
                </a:gridCol>
                <a:gridCol w="1822797">
                  <a:extLst>
                    <a:ext uri="{9D8B030D-6E8A-4147-A177-3AD203B41FA5}">
                      <a16:colId xmlns:a16="http://schemas.microsoft.com/office/drawing/2014/main" val="3858658497"/>
                    </a:ext>
                  </a:extLst>
                </a:gridCol>
                <a:gridCol w="1822797">
                  <a:extLst>
                    <a:ext uri="{9D8B030D-6E8A-4147-A177-3AD203B41FA5}">
                      <a16:colId xmlns:a16="http://schemas.microsoft.com/office/drawing/2014/main" val="1784477489"/>
                    </a:ext>
                  </a:extLst>
                </a:gridCol>
                <a:gridCol w="1822797">
                  <a:extLst>
                    <a:ext uri="{9D8B030D-6E8A-4147-A177-3AD203B41FA5}">
                      <a16:colId xmlns:a16="http://schemas.microsoft.com/office/drawing/2014/main" val="3994740487"/>
                    </a:ext>
                  </a:extLst>
                </a:gridCol>
                <a:gridCol w="1822797">
                  <a:extLst>
                    <a:ext uri="{9D8B030D-6E8A-4147-A177-3AD203B41FA5}">
                      <a16:colId xmlns:a16="http://schemas.microsoft.com/office/drawing/2014/main" val="196927737"/>
                    </a:ext>
                  </a:extLst>
                </a:gridCol>
              </a:tblGrid>
              <a:tr h="630163">
                <a:tc>
                  <a:txBody>
                    <a:bodyPr/>
                    <a:lstStyle/>
                    <a:p>
                      <a:pPr marL="0" algn="ctr" defTabSz="288036" rtl="0" eaLnBrk="1" latinLnBrk="1" hangingPunct="1"/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시정 관련</a:t>
                      </a: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/>
                      </a:r>
                      <a:b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정보 및 홍보</a:t>
                      </a: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/>
                      </a:r>
                      <a:b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검색 용이성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67721" marR="167721" marT="132063" marB="8386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288036" rtl="0" eaLnBrk="1" latinLnBrk="1" hangingPunct="1"/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시정 관련</a:t>
                      </a: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/>
                      </a:r>
                      <a:b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의견 제시</a:t>
                      </a: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/>
                      </a:r>
                      <a:b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용이성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67721" marR="167721" marT="132063" marB="8386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288036" rtl="0" eaLnBrk="1" latinLnBrk="1" hangingPunct="1"/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시정 관련</a:t>
                      </a: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/>
                      </a:r>
                      <a:b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상호소통</a:t>
                      </a: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/>
                      </a:r>
                      <a:b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용이성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67721" marR="167721" marT="132063" marB="8386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288036" rtl="0" eaLnBrk="1" latinLnBrk="1" hangingPunct="1"/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다양한 콘텐츠</a:t>
                      </a: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/>
                      </a:r>
                      <a:b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유용한 정보</a:t>
                      </a: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/>
                      </a:r>
                      <a:b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많음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67721" marR="167721" marT="132063" marB="8386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288036" rtl="0" eaLnBrk="1" latinLnBrk="1" hangingPunct="1"/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전반적</a:t>
                      </a: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/>
                      </a:r>
                      <a:b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호감도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67721" marR="167721" marT="132063" marB="8386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855600"/>
                  </a:ext>
                </a:extLst>
              </a:tr>
            </a:tbl>
          </a:graphicData>
        </a:graphic>
      </p:graphicFrame>
      <p:grpSp>
        <p:nvGrpSpPr>
          <p:cNvPr id="13" name="그룹 12">
            <a:extLst>
              <a:ext uri="{FF2B5EF4-FFF2-40B4-BE49-F238E27FC236}">
                <a16:creationId xmlns:a16="http://schemas.microsoft.com/office/drawing/2014/main" id="{3FD93C82-411D-4C90-A5C1-690F71B61B6B}"/>
              </a:ext>
            </a:extLst>
          </p:cNvPr>
          <p:cNvGrpSpPr/>
          <p:nvPr/>
        </p:nvGrpSpPr>
        <p:grpSpPr>
          <a:xfrm>
            <a:off x="1006257" y="3597292"/>
            <a:ext cx="198117" cy="562855"/>
            <a:chOff x="1116161" y="432222"/>
            <a:chExt cx="216024" cy="216024"/>
          </a:xfrm>
        </p:grpSpPr>
        <p:cxnSp>
          <p:nvCxnSpPr>
            <p:cNvPr id="14" name="직선 연결선 13">
              <a:extLst>
                <a:ext uri="{FF2B5EF4-FFF2-40B4-BE49-F238E27FC236}">
                  <a16:creationId xmlns:a16="http://schemas.microsoft.com/office/drawing/2014/main" id="{52ADF6A8-6C7B-4DE9-8F37-0EA97D953B62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연결선 14">
              <a:extLst>
                <a:ext uri="{FF2B5EF4-FFF2-40B4-BE49-F238E27FC236}">
                  <a16:creationId xmlns:a16="http://schemas.microsoft.com/office/drawing/2014/main" id="{5778D635-453C-4B7F-B0B2-F3210B35D8C1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4D03F047-1301-4814-8B76-5D3E3D025B9A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FD9775DB-3CF8-4CB5-900B-3D8005AE2E3E}"/>
              </a:ext>
            </a:extLst>
          </p:cNvPr>
          <p:cNvGrpSpPr/>
          <p:nvPr/>
        </p:nvGrpSpPr>
        <p:grpSpPr>
          <a:xfrm>
            <a:off x="1006257" y="4901037"/>
            <a:ext cx="198117" cy="801844"/>
            <a:chOff x="1116161" y="432222"/>
            <a:chExt cx="216024" cy="216024"/>
          </a:xfrm>
        </p:grpSpPr>
        <p:cxnSp>
          <p:nvCxnSpPr>
            <p:cNvPr id="18" name="직선 연결선 17">
              <a:extLst>
                <a:ext uri="{FF2B5EF4-FFF2-40B4-BE49-F238E27FC236}">
                  <a16:creationId xmlns:a16="http://schemas.microsoft.com/office/drawing/2014/main" id="{4EB9D15C-18B2-44E6-9188-F82197DBE0FD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5121B9AE-C43A-4F32-A5D9-9BF94E944E71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19">
              <a:extLst>
                <a:ext uri="{FF2B5EF4-FFF2-40B4-BE49-F238E27FC236}">
                  <a16:creationId xmlns:a16="http://schemas.microsoft.com/office/drawing/2014/main" id="{E8B2C24A-C80C-4764-AE97-9165C020062D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8858C105-4C09-458B-8C5A-A53BD9C72F22}"/>
              </a:ext>
            </a:extLst>
          </p:cNvPr>
          <p:cNvGrpSpPr/>
          <p:nvPr/>
        </p:nvGrpSpPr>
        <p:grpSpPr>
          <a:xfrm>
            <a:off x="2839749" y="3670724"/>
            <a:ext cx="198117" cy="579592"/>
            <a:chOff x="1116161" y="432222"/>
            <a:chExt cx="216024" cy="216024"/>
          </a:xfrm>
        </p:grpSpPr>
        <p:cxnSp>
          <p:nvCxnSpPr>
            <p:cNvPr id="22" name="직선 연결선 21">
              <a:extLst>
                <a:ext uri="{FF2B5EF4-FFF2-40B4-BE49-F238E27FC236}">
                  <a16:creationId xmlns:a16="http://schemas.microsoft.com/office/drawing/2014/main" id="{4BA0EBB3-10F4-43DE-9920-6AEFA75DF4CF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>
              <a:extLst>
                <a:ext uri="{FF2B5EF4-FFF2-40B4-BE49-F238E27FC236}">
                  <a16:creationId xmlns:a16="http://schemas.microsoft.com/office/drawing/2014/main" id="{7F44E7E6-EA58-44CF-A9AC-C1EFB8E911AA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256B7EBC-9707-453D-92CC-83F3AE455D7D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E18C568B-02A7-40D9-A8C2-49A4ADD946E0}"/>
              </a:ext>
            </a:extLst>
          </p:cNvPr>
          <p:cNvGrpSpPr/>
          <p:nvPr/>
        </p:nvGrpSpPr>
        <p:grpSpPr>
          <a:xfrm>
            <a:off x="2839749" y="4963342"/>
            <a:ext cx="198117" cy="739539"/>
            <a:chOff x="1116161" y="432222"/>
            <a:chExt cx="216024" cy="216024"/>
          </a:xfrm>
        </p:grpSpPr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0B9058DF-D3F9-466A-86D6-96ACA648FDD7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연결선 26">
              <a:extLst>
                <a:ext uri="{FF2B5EF4-FFF2-40B4-BE49-F238E27FC236}">
                  <a16:creationId xmlns:a16="http://schemas.microsoft.com/office/drawing/2014/main" id="{A7D6B3D0-BC32-484B-8EF7-90934A374DCD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43C963DA-C30D-49AE-A729-3B26A8F6DBC8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25CB377C-9931-4005-B86D-B85AB72E296A}"/>
              </a:ext>
            </a:extLst>
          </p:cNvPr>
          <p:cNvGrpSpPr/>
          <p:nvPr/>
        </p:nvGrpSpPr>
        <p:grpSpPr>
          <a:xfrm>
            <a:off x="4646207" y="3834106"/>
            <a:ext cx="198117" cy="598128"/>
            <a:chOff x="1116161" y="432222"/>
            <a:chExt cx="216024" cy="216024"/>
          </a:xfrm>
        </p:grpSpPr>
        <p:cxnSp>
          <p:nvCxnSpPr>
            <p:cNvPr id="30" name="직선 연결선 29">
              <a:extLst>
                <a:ext uri="{FF2B5EF4-FFF2-40B4-BE49-F238E27FC236}">
                  <a16:creationId xmlns:a16="http://schemas.microsoft.com/office/drawing/2014/main" id="{CBF8CD1A-9F4C-487F-8D29-604255B81EFF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연결선 30">
              <a:extLst>
                <a:ext uri="{FF2B5EF4-FFF2-40B4-BE49-F238E27FC236}">
                  <a16:creationId xmlns:a16="http://schemas.microsoft.com/office/drawing/2014/main" id="{3F3D1745-A488-4E6A-A3F1-07405A4C7BDD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직선 연결선 31">
              <a:extLst>
                <a:ext uri="{FF2B5EF4-FFF2-40B4-BE49-F238E27FC236}">
                  <a16:creationId xmlns:a16="http://schemas.microsoft.com/office/drawing/2014/main" id="{C7718412-153C-4E9F-A09A-6D001359E333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7B6BA40F-6ABE-465E-8355-6E36AADA94FE}"/>
              </a:ext>
            </a:extLst>
          </p:cNvPr>
          <p:cNvGrpSpPr/>
          <p:nvPr/>
        </p:nvGrpSpPr>
        <p:grpSpPr>
          <a:xfrm>
            <a:off x="4646207" y="5132680"/>
            <a:ext cx="198117" cy="570201"/>
            <a:chOff x="1116161" y="432222"/>
            <a:chExt cx="216024" cy="216024"/>
          </a:xfrm>
        </p:grpSpPr>
        <p:cxnSp>
          <p:nvCxnSpPr>
            <p:cNvPr id="34" name="직선 연결선 33">
              <a:extLst>
                <a:ext uri="{FF2B5EF4-FFF2-40B4-BE49-F238E27FC236}">
                  <a16:creationId xmlns:a16="http://schemas.microsoft.com/office/drawing/2014/main" id="{6569892F-C5D5-4CFB-A1D4-55EE78AC4EE2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직선 연결선 34">
              <a:extLst>
                <a:ext uri="{FF2B5EF4-FFF2-40B4-BE49-F238E27FC236}">
                  <a16:creationId xmlns:a16="http://schemas.microsoft.com/office/drawing/2014/main" id="{DCE53589-33BD-4FB4-B3BA-F871614CA70A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연결선 35">
              <a:extLst>
                <a:ext uri="{FF2B5EF4-FFF2-40B4-BE49-F238E27FC236}">
                  <a16:creationId xmlns:a16="http://schemas.microsoft.com/office/drawing/2014/main" id="{4BB72476-9214-427C-8BB2-3222F4AB1EF6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1BCE9937-E9DF-4AC8-897B-537CA60A7A73}"/>
              </a:ext>
            </a:extLst>
          </p:cNvPr>
          <p:cNvGrpSpPr/>
          <p:nvPr/>
        </p:nvGrpSpPr>
        <p:grpSpPr>
          <a:xfrm>
            <a:off x="6471899" y="3643750"/>
            <a:ext cx="198117" cy="614576"/>
            <a:chOff x="1116161" y="432222"/>
            <a:chExt cx="216024" cy="216024"/>
          </a:xfrm>
        </p:grpSpPr>
        <p:cxnSp>
          <p:nvCxnSpPr>
            <p:cNvPr id="38" name="직선 연결선 37">
              <a:extLst>
                <a:ext uri="{FF2B5EF4-FFF2-40B4-BE49-F238E27FC236}">
                  <a16:creationId xmlns:a16="http://schemas.microsoft.com/office/drawing/2014/main" id="{97E37FC1-1F62-4293-AF3A-CA8B4F141ECC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직선 연결선 38">
              <a:extLst>
                <a:ext uri="{FF2B5EF4-FFF2-40B4-BE49-F238E27FC236}">
                  <a16:creationId xmlns:a16="http://schemas.microsoft.com/office/drawing/2014/main" id="{0A51C857-180D-4B24-A39A-E2B24D6D4F6E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직선 연결선 39">
              <a:extLst>
                <a:ext uri="{FF2B5EF4-FFF2-40B4-BE49-F238E27FC236}">
                  <a16:creationId xmlns:a16="http://schemas.microsoft.com/office/drawing/2014/main" id="{312EACF0-CA9B-4AEF-96D2-F0518508669E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336FA51E-BA8D-408B-9839-8A31E11554CC}"/>
              </a:ext>
            </a:extLst>
          </p:cNvPr>
          <p:cNvGrpSpPr/>
          <p:nvPr/>
        </p:nvGrpSpPr>
        <p:grpSpPr>
          <a:xfrm>
            <a:off x="6471899" y="4963332"/>
            <a:ext cx="198117" cy="739541"/>
            <a:chOff x="1116161" y="432222"/>
            <a:chExt cx="216024" cy="216024"/>
          </a:xfrm>
        </p:grpSpPr>
        <p:cxnSp>
          <p:nvCxnSpPr>
            <p:cNvPr id="42" name="직선 연결선 41">
              <a:extLst>
                <a:ext uri="{FF2B5EF4-FFF2-40B4-BE49-F238E27FC236}">
                  <a16:creationId xmlns:a16="http://schemas.microsoft.com/office/drawing/2014/main" id="{9F0E0199-EDC8-47DD-B63F-91675B43D8A9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직선 연결선 42">
              <a:extLst>
                <a:ext uri="{FF2B5EF4-FFF2-40B4-BE49-F238E27FC236}">
                  <a16:creationId xmlns:a16="http://schemas.microsoft.com/office/drawing/2014/main" id="{CAC51F5B-9ED6-4C23-BB02-7902D340CC2E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직선 연결선 43">
              <a:extLst>
                <a:ext uri="{FF2B5EF4-FFF2-40B4-BE49-F238E27FC236}">
                  <a16:creationId xmlns:a16="http://schemas.microsoft.com/office/drawing/2014/main" id="{61AA8622-E964-45A7-8FC4-A5C07EDACA6D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타원 44">
            <a:extLst>
              <a:ext uri="{FF2B5EF4-FFF2-40B4-BE49-F238E27FC236}">
                <a16:creationId xmlns:a16="http://schemas.microsoft.com/office/drawing/2014/main" id="{3FC4003D-AD5C-49C4-83E8-9B57FECDEB9E}"/>
              </a:ext>
            </a:extLst>
          </p:cNvPr>
          <p:cNvSpPr/>
          <p:nvPr/>
        </p:nvSpPr>
        <p:spPr>
          <a:xfrm>
            <a:off x="633374" y="3601172"/>
            <a:ext cx="528254" cy="528254"/>
          </a:xfrm>
          <a:prstGeom prst="ellipse">
            <a:avLst/>
          </a:prstGeom>
          <a:pattFill prst="smGrid">
            <a:fgClr>
              <a:schemeClr val="accent2">
                <a:lumMod val="40000"/>
                <a:lumOff val="60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84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부정</a:t>
            </a:r>
            <a:endParaRPr lang="en-US" altLang="ko-KR" sz="1284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84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33.2%</a:t>
            </a:r>
          </a:p>
        </p:txBody>
      </p:sp>
      <p:sp>
        <p:nvSpPr>
          <p:cNvPr id="46" name="타원 45">
            <a:extLst>
              <a:ext uri="{FF2B5EF4-FFF2-40B4-BE49-F238E27FC236}">
                <a16:creationId xmlns:a16="http://schemas.microsoft.com/office/drawing/2014/main" id="{0BF802BA-8D11-47CD-A5DA-501C0A58053D}"/>
              </a:ext>
            </a:extLst>
          </p:cNvPr>
          <p:cNvSpPr/>
          <p:nvPr/>
        </p:nvSpPr>
        <p:spPr>
          <a:xfrm>
            <a:off x="633374" y="5022894"/>
            <a:ext cx="528254" cy="528254"/>
          </a:xfrm>
          <a:prstGeom prst="ellipse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84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긍정</a:t>
            </a:r>
            <a:endParaRPr lang="en-US" altLang="ko-KR" sz="1284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84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61.9%</a:t>
            </a:r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8D546A17-F61D-43F4-8CB5-6264ACB2D3CE}"/>
              </a:ext>
            </a:extLst>
          </p:cNvPr>
          <p:cNvSpPr/>
          <p:nvPr/>
        </p:nvSpPr>
        <p:spPr>
          <a:xfrm>
            <a:off x="2459102" y="3686445"/>
            <a:ext cx="528254" cy="528254"/>
          </a:xfrm>
          <a:prstGeom prst="ellipse">
            <a:avLst/>
          </a:prstGeom>
          <a:pattFill prst="smGrid">
            <a:fgClr>
              <a:schemeClr val="accent2">
                <a:lumMod val="40000"/>
                <a:lumOff val="60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84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부정</a:t>
            </a:r>
            <a:endParaRPr lang="en-US" altLang="ko-KR" sz="1284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84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37.4%</a:t>
            </a:r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id="{A481DD3E-B068-42B2-8E2A-EB66D4856AC7}"/>
              </a:ext>
            </a:extLst>
          </p:cNvPr>
          <p:cNvSpPr/>
          <p:nvPr/>
        </p:nvSpPr>
        <p:spPr>
          <a:xfrm>
            <a:off x="2459102" y="5058010"/>
            <a:ext cx="528254" cy="528254"/>
          </a:xfrm>
          <a:prstGeom prst="ellipse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84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긍정</a:t>
            </a:r>
            <a:endParaRPr lang="en-US" altLang="ko-KR" sz="1284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84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55.2%</a:t>
            </a:r>
          </a:p>
        </p:txBody>
      </p:sp>
      <p:sp>
        <p:nvSpPr>
          <p:cNvPr id="49" name="타원 48">
            <a:extLst>
              <a:ext uri="{FF2B5EF4-FFF2-40B4-BE49-F238E27FC236}">
                <a16:creationId xmlns:a16="http://schemas.microsoft.com/office/drawing/2014/main" id="{3562FA19-FA8E-4BE2-B951-2F455146BB18}"/>
              </a:ext>
            </a:extLst>
          </p:cNvPr>
          <p:cNvSpPr/>
          <p:nvPr/>
        </p:nvSpPr>
        <p:spPr>
          <a:xfrm>
            <a:off x="4277249" y="3857166"/>
            <a:ext cx="528254" cy="528254"/>
          </a:xfrm>
          <a:prstGeom prst="ellipse">
            <a:avLst/>
          </a:prstGeom>
          <a:pattFill prst="smGrid">
            <a:fgClr>
              <a:schemeClr val="accent2">
                <a:lumMod val="40000"/>
                <a:lumOff val="60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84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부정</a:t>
            </a:r>
            <a:endParaRPr lang="en-US" altLang="ko-KR" sz="1284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84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43.1%</a:t>
            </a: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AF8B4075-F4EC-4B93-B907-313EC90FCE7F}"/>
              </a:ext>
            </a:extLst>
          </p:cNvPr>
          <p:cNvSpPr/>
          <p:nvPr/>
        </p:nvSpPr>
        <p:spPr>
          <a:xfrm>
            <a:off x="4277249" y="5135739"/>
            <a:ext cx="528254" cy="528254"/>
          </a:xfrm>
          <a:prstGeom prst="ellipse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84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긍정</a:t>
            </a:r>
            <a:endParaRPr lang="en-US" altLang="ko-KR" sz="1284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84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44.4%</a:t>
            </a:r>
          </a:p>
        </p:txBody>
      </p:sp>
      <p:sp>
        <p:nvSpPr>
          <p:cNvPr id="51" name="타원 50">
            <a:extLst>
              <a:ext uri="{FF2B5EF4-FFF2-40B4-BE49-F238E27FC236}">
                <a16:creationId xmlns:a16="http://schemas.microsoft.com/office/drawing/2014/main" id="{0983E1E2-3896-49F8-B915-EF601EF1FA71}"/>
              </a:ext>
            </a:extLst>
          </p:cNvPr>
          <p:cNvSpPr/>
          <p:nvPr/>
        </p:nvSpPr>
        <p:spPr>
          <a:xfrm>
            <a:off x="6102939" y="3694246"/>
            <a:ext cx="528254" cy="528254"/>
          </a:xfrm>
          <a:prstGeom prst="ellipse">
            <a:avLst/>
          </a:prstGeom>
          <a:pattFill prst="smGrid">
            <a:fgClr>
              <a:schemeClr val="accent2">
                <a:lumMod val="40000"/>
                <a:lumOff val="60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84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부정</a:t>
            </a:r>
            <a:endParaRPr lang="en-US" altLang="ko-KR" sz="1284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84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35.0%</a:t>
            </a:r>
          </a:p>
        </p:txBody>
      </p:sp>
      <p:sp>
        <p:nvSpPr>
          <p:cNvPr id="52" name="타원 51">
            <a:extLst>
              <a:ext uri="{FF2B5EF4-FFF2-40B4-BE49-F238E27FC236}">
                <a16:creationId xmlns:a16="http://schemas.microsoft.com/office/drawing/2014/main" id="{5B383C0E-5886-4F6A-BAD1-40F005AAF449}"/>
              </a:ext>
            </a:extLst>
          </p:cNvPr>
          <p:cNvSpPr/>
          <p:nvPr/>
        </p:nvSpPr>
        <p:spPr>
          <a:xfrm>
            <a:off x="6102939" y="5058157"/>
            <a:ext cx="528254" cy="528254"/>
          </a:xfrm>
          <a:prstGeom prst="ellipse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84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긍정</a:t>
            </a:r>
            <a:endParaRPr lang="en-US" altLang="ko-KR" sz="1284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84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58.1%</a:t>
            </a:r>
          </a:p>
        </p:txBody>
      </p: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FB172CA5-7115-49F8-A40C-DBE2D738F70D}"/>
              </a:ext>
            </a:extLst>
          </p:cNvPr>
          <p:cNvSpPr/>
          <p:nvPr/>
        </p:nvSpPr>
        <p:spPr>
          <a:xfrm>
            <a:off x="8161469" y="3309561"/>
            <a:ext cx="1415506" cy="3303319"/>
          </a:xfrm>
          <a:prstGeom prst="rect">
            <a:avLst/>
          </a:prstGeom>
          <a:noFill/>
          <a:ln w="12700">
            <a:solidFill>
              <a:srgbClr val="0070C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181" dirty="0"/>
          </a:p>
        </p:txBody>
      </p:sp>
      <p:grpSp>
        <p:nvGrpSpPr>
          <p:cNvPr id="54" name="그룹 53">
            <a:extLst>
              <a:ext uri="{FF2B5EF4-FFF2-40B4-BE49-F238E27FC236}">
                <a16:creationId xmlns:a16="http://schemas.microsoft.com/office/drawing/2014/main" id="{C13A6AED-F5AC-4C69-84F5-B526638354D0}"/>
              </a:ext>
            </a:extLst>
          </p:cNvPr>
          <p:cNvGrpSpPr/>
          <p:nvPr/>
        </p:nvGrpSpPr>
        <p:grpSpPr>
          <a:xfrm>
            <a:off x="8293959" y="3686394"/>
            <a:ext cx="198117" cy="528296"/>
            <a:chOff x="1116161" y="432222"/>
            <a:chExt cx="216024" cy="216024"/>
          </a:xfrm>
        </p:grpSpPr>
        <p:cxnSp>
          <p:nvCxnSpPr>
            <p:cNvPr id="55" name="직선 연결선 54">
              <a:extLst>
                <a:ext uri="{FF2B5EF4-FFF2-40B4-BE49-F238E27FC236}">
                  <a16:creationId xmlns:a16="http://schemas.microsoft.com/office/drawing/2014/main" id="{CD158BDE-D439-41E4-BA68-574535B245C2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직선 연결선 55">
              <a:extLst>
                <a:ext uri="{FF2B5EF4-FFF2-40B4-BE49-F238E27FC236}">
                  <a16:creationId xmlns:a16="http://schemas.microsoft.com/office/drawing/2014/main" id="{2D00E43E-B689-48C1-89BB-1040E9FC9DC2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직선 연결선 56">
              <a:extLst>
                <a:ext uri="{FF2B5EF4-FFF2-40B4-BE49-F238E27FC236}">
                  <a16:creationId xmlns:a16="http://schemas.microsoft.com/office/drawing/2014/main" id="{5B3FA7FA-EAF1-440F-BDE6-EBFB25A29B3E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06C82E0F-C72A-4C2D-9BE7-75A370BDFE2E}"/>
              </a:ext>
            </a:extLst>
          </p:cNvPr>
          <p:cNvGrpSpPr/>
          <p:nvPr/>
        </p:nvGrpSpPr>
        <p:grpSpPr>
          <a:xfrm>
            <a:off x="8293959" y="4901037"/>
            <a:ext cx="198117" cy="801844"/>
            <a:chOff x="1116161" y="432222"/>
            <a:chExt cx="216024" cy="216024"/>
          </a:xfrm>
        </p:grpSpPr>
        <p:cxnSp>
          <p:nvCxnSpPr>
            <p:cNvPr id="59" name="직선 연결선 58">
              <a:extLst>
                <a:ext uri="{FF2B5EF4-FFF2-40B4-BE49-F238E27FC236}">
                  <a16:creationId xmlns:a16="http://schemas.microsoft.com/office/drawing/2014/main" id="{475257CA-BA32-4D52-90A6-2134DD71E436}"/>
                </a:ext>
              </a:extLst>
            </p:cNvPr>
            <p:cNvCxnSpPr/>
            <p:nvPr/>
          </p:nvCxnSpPr>
          <p:spPr>
            <a:xfrm>
              <a:off x="1116161" y="432222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직선 연결선 59">
              <a:extLst>
                <a:ext uri="{FF2B5EF4-FFF2-40B4-BE49-F238E27FC236}">
                  <a16:creationId xmlns:a16="http://schemas.microsoft.com/office/drawing/2014/main" id="{FE9E27A2-9C06-41AE-A7DD-F3BD8EC77B1B}"/>
                </a:ext>
              </a:extLst>
            </p:cNvPr>
            <p:cNvCxnSpPr/>
            <p:nvPr/>
          </p:nvCxnSpPr>
          <p:spPr>
            <a:xfrm>
              <a:off x="1116161" y="648246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직선 연결선 60">
              <a:extLst>
                <a:ext uri="{FF2B5EF4-FFF2-40B4-BE49-F238E27FC236}">
                  <a16:creationId xmlns:a16="http://schemas.microsoft.com/office/drawing/2014/main" id="{ADC9ED57-856F-4758-A605-2BAA3AF79E4E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1008149" y="540234"/>
              <a:ext cx="21602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타원 61">
            <a:extLst>
              <a:ext uri="{FF2B5EF4-FFF2-40B4-BE49-F238E27FC236}">
                <a16:creationId xmlns:a16="http://schemas.microsoft.com/office/drawing/2014/main" id="{9B5AD929-73D9-4CA1-91D3-B0C871E83626}"/>
              </a:ext>
            </a:extLst>
          </p:cNvPr>
          <p:cNvSpPr/>
          <p:nvPr/>
        </p:nvSpPr>
        <p:spPr>
          <a:xfrm>
            <a:off x="7923152" y="3694211"/>
            <a:ext cx="528254" cy="528254"/>
          </a:xfrm>
          <a:prstGeom prst="ellipse">
            <a:avLst/>
          </a:prstGeom>
          <a:pattFill prst="smGrid">
            <a:fgClr>
              <a:schemeClr val="accent2">
                <a:lumMod val="40000"/>
                <a:lumOff val="60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84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부정</a:t>
            </a:r>
            <a:endParaRPr lang="en-US" altLang="ko-KR" sz="1284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84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30.1%</a:t>
            </a:r>
          </a:p>
        </p:txBody>
      </p:sp>
      <p:sp>
        <p:nvSpPr>
          <p:cNvPr id="63" name="타원 62">
            <a:extLst>
              <a:ext uri="{FF2B5EF4-FFF2-40B4-BE49-F238E27FC236}">
                <a16:creationId xmlns:a16="http://schemas.microsoft.com/office/drawing/2014/main" id="{F4A11773-14D2-4C11-AD69-16744DA0A173}"/>
              </a:ext>
            </a:extLst>
          </p:cNvPr>
          <p:cNvSpPr/>
          <p:nvPr/>
        </p:nvSpPr>
        <p:spPr>
          <a:xfrm>
            <a:off x="7923152" y="5011293"/>
            <a:ext cx="528254" cy="528254"/>
          </a:xfrm>
          <a:prstGeom prst="ellipse">
            <a:avLst/>
          </a:prstGeom>
          <a:pattFill prst="smGrid">
            <a:fgClr>
              <a:schemeClr val="accent1">
                <a:lumMod val="40000"/>
                <a:lumOff val="60000"/>
              </a:schemeClr>
            </a:fgClr>
            <a:bgClr>
              <a:schemeClr val="accent1">
                <a:lumMod val="60000"/>
                <a:lumOff val="40000"/>
              </a:schemeClr>
            </a:bgClr>
          </a:patt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284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긍정</a:t>
            </a:r>
            <a:endParaRPr lang="en-US" altLang="ko-KR" sz="1284" b="1" spc="-92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284" b="1" spc="-92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61.4%</a:t>
            </a:r>
          </a:p>
        </p:txBody>
      </p:sp>
    </p:spTree>
    <p:extLst>
      <p:ext uri="{BB962C8B-B14F-4D97-AF65-F5344CB8AC3E}">
        <p14:creationId xmlns:p14="http://schemas.microsoft.com/office/powerpoint/2010/main" val="1762501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ko-KR" altLang="en-US" dirty="0" smtClean="0"/>
              <a:t>가장 </a:t>
            </a:r>
            <a:r>
              <a:rPr lang="ko-KR" altLang="en-US" dirty="0"/>
              <a:t>효과적인 시정홍보 수단으로서 소셜미디어는 유튜브 </a:t>
            </a:r>
            <a:r>
              <a:rPr lang="en-US" altLang="ko-KR" dirty="0"/>
              <a:t>&gt; </a:t>
            </a:r>
            <a:r>
              <a:rPr lang="ko-KR" altLang="en-US" dirty="0"/>
              <a:t>인스타그램 </a:t>
            </a:r>
            <a:r>
              <a:rPr lang="en-US" altLang="ko-KR" dirty="0"/>
              <a:t>&gt; </a:t>
            </a:r>
            <a:r>
              <a:rPr lang="ko-KR" altLang="en-US" dirty="0"/>
              <a:t>네이버블로그 순으로 나타남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ko-KR" altLang="en-US" dirty="0" smtClean="0"/>
              <a:t>따라서</a:t>
            </a:r>
            <a:r>
              <a:rPr lang="en-US" altLang="ko-KR" dirty="0"/>
              <a:t>, </a:t>
            </a:r>
            <a:r>
              <a:rPr lang="ko-KR" altLang="en-US" dirty="0"/>
              <a:t>너무 많은 소셜미디어 운영보다는 시정 홍보 수단으로서 효과적인 채널을 중심으로</a:t>
            </a:r>
            <a:r>
              <a:rPr lang="en-US" altLang="ko-KR" dirty="0"/>
              <a:t>, </a:t>
            </a:r>
            <a:r>
              <a:rPr lang="ko-KR" altLang="en-US" dirty="0"/>
              <a:t>각각의 특성에 맞게 집중 및 차별적으로 운영할 필요가 있음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2" name="부제목 1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/>
              <a:t>3. </a:t>
            </a:r>
            <a:r>
              <a:rPr lang="ko-KR" altLang="en-US" dirty="0"/>
              <a:t>시정홍보 수단으로 효과적인 </a:t>
            </a:r>
            <a:r>
              <a:rPr lang="en-US" altLang="ko-KR" dirty="0" smtClean="0"/>
              <a:t>'</a:t>
            </a:r>
            <a:r>
              <a:rPr lang="ko-KR" altLang="en-US" dirty="0" smtClean="0"/>
              <a:t>소셜미디어</a:t>
            </a:r>
            <a:r>
              <a:rPr lang="en-US" altLang="ko-KR" dirty="0" smtClean="0"/>
              <a:t>'</a:t>
            </a:r>
            <a:endParaRPr lang="ko-KR" altLang="en-US" dirty="0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시기별 이슈 평가 요약 </a:t>
            </a:r>
            <a:r>
              <a:rPr lang="en-US" altLang="ko-KR" dirty="0" smtClean="0"/>
              <a:t>– </a:t>
            </a:r>
            <a:r>
              <a:rPr lang="en-US" altLang="ko-KR" sz="2000" dirty="0" smtClean="0"/>
              <a:t>[4] ‘</a:t>
            </a:r>
            <a:r>
              <a:rPr lang="ko-KR" altLang="en-US" sz="2000" dirty="0" smtClean="0"/>
              <a:t>소셜미디어</a:t>
            </a:r>
            <a:r>
              <a:rPr lang="en-US" altLang="ko-KR" sz="2000" dirty="0" smtClean="0"/>
              <a:t>‘ </a:t>
            </a:r>
            <a:r>
              <a:rPr lang="ko-KR" altLang="en-US" sz="2000" dirty="0" smtClean="0"/>
              <a:t>활동 평가 </a:t>
            </a:r>
            <a:r>
              <a:rPr lang="en-US" altLang="ko-KR" sz="2000" dirty="0" smtClean="0"/>
              <a:t>(11</a:t>
            </a:r>
            <a:r>
              <a:rPr lang="ko-KR" altLang="en-US" sz="2000" dirty="0" smtClean="0"/>
              <a:t>월 조사</a:t>
            </a:r>
            <a:r>
              <a:rPr lang="en-US" altLang="ko-KR" sz="2000" dirty="0" smtClean="0"/>
              <a:t>)</a:t>
            </a:r>
            <a:endParaRPr lang="ko-KR" altLang="en-US" sz="2000" dirty="0"/>
          </a:p>
        </p:txBody>
      </p:sp>
      <p:sp>
        <p:nvSpPr>
          <p:cNvPr id="9" name="직사각형 8"/>
          <p:cNvSpPr/>
          <p:nvPr/>
        </p:nvSpPr>
        <p:spPr>
          <a:xfrm>
            <a:off x="6981262" y="2488540"/>
            <a:ext cx="2651688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11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월 조사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graphicFrame>
        <p:nvGraphicFramePr>
          <p:cNvPr id="10" name="차트 9"/>
          <p:cNvGraphicFramePr/>
          <p:nvPr>
            <p:extLst>
              <p:ext uri="{D42A27DB-BD31-4B8C-83A1-F6EECF244321}">
                <p14:modId xmlns:p14="http://schemas.microsoft.com/office/powerpoint/2010/main" val="2796709299"/>
              </p:ext>
            </p:extLst>
          </p:nvPr>
        </p:nvGraphicFramePr>
        <p:xfrm>
          <a:off x="7" y="2780928"/>
          <a:ext cx="9906000" cy="30381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032399"/>
              </p:ext>
            </p:extLst>
          </p:nvPr>
        </p:nvGraphicFramePr>
        <p:xfrm>
          <a:off x="264233" y="5607984"/>
          <a:ext cx="9377550" cy="7733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1950">
                  <a:extLst>
                    <a:ext uri="{9D8B030D-6E8A-4147-A177-3AD203B41FA5}">
                      <a16:colId xmlns:a16="http://schemas.microsoft.com/office/drawing/2014/main" val="70181511"/>
                    </a:ext>
                  </a:extLst>
                </a:gridCol>
                <a:gridCol w="1041950">
                  <a:extLst>
                    <a:ext uri="{9D8B030D-6E8A-4147-A177-3AD203B41FA5}">
                      <a16:colId xmlns:a16="http://schemas.microsoft.com/office/drawing/2014/main" val="1895901905"/>
                    </a:ext>
                  </a:extLst>
                </a:gridCol>
                <a:gridCol w="1041950">
                  <a:extLst>
                    <a:ext uri="{9D8B030D-6E8A-4147-A177-3AD203B41FA5}">
                      <a16:colId xmlns:a16="http://schemas.microsoft.com/office/drawing/2014/main" val="1330862428"/>
                    </a:ext>
                  </a:extLst>
                </a:gridCol>
                <a:gridCol w="1041950">
                  <a:extLst>
                    <a:ext uri="{9D8B030D-6E8A-4147-A177-3AD203B41FA5}">
                      <a16:colId xmlns:a16="http://schemas.microsoft.com/office/drawing/2014/main" val="2174265238"/>
                    </a:ext>
                  </a:extLst>
                </a:gridCol>
                <a:gridCol w="1041950">
                  <a:extLst>
                    <a:ext uri="{9D8B030D-6E8A-4147-A177-3AD203B41FA5}">
                      <a16:colId xmlns:a16="http://schemas.microsoft.com/office/drawing/2014/main" val="2132937888"/>
                    </a:ext>
                  </a:extLst>
                </a:gridCol>
                <a:gridCol w="1041950">
                  <a:extLst>
                    <a:ext uri="{9D8B030D-6E8A-4147-A177-3AD203B41FA5}">
                      <a16:colId xmlns:a16="http://schemas.microsoft.com/office/drawing/2014/main" val="2990414517"/>
                    </a:ext>
                  </a:extLst>
                </a:gridCol>
                <a:gridCol w="1041950">
                  <a:extLst>
                    <a:ext uri="{9D8B030D-6E8A-4147-A177-3AD203B41FA5}">
                      <a16:colId xmlns:a16="http://schemas.microsoft.com/office/drawing/2014/main" val="3858658497"/>
                    </a:ext>
                  </a:extLst>
                </a:gridCol>
                <a:gridCol w="1041950">
                  <a:extLst>
                    <a:ext uri="{9D8B030D-6E8A-4147-A177-3AD203B41FA5}">
                      <a16:colId xmlns:a16="http://schemas.microsoft.com/office/drawing/2014/main" val="3994740487"/>
                    </a:ext>
                  </a:extLst>
                </a:gridCol>
                <a:gridCol w="1041950">
                  <a:extLst>
                    <a:ext uri="{9D8B030D-6E8A-4147-A177-3AD203B41FA5}">
                      <a16:colId xmlns:a16="http://schemas.microsoft.com/office/drawing/2014/main" val="3876570200"/>
                    </a:ext>
                  </a:extLst>
                </a:gridCol>
              </a:tblGrid>
              <a:tr h="773344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인천시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유튜브</a:t>
                      </a:r>
                      <a:endParaRPr lang="ko-KR" altLang="en-US" sz="1200" b="1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인천시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인스타그램</a:t>
                      </a:r>
                      <a:endParaRPr lang="ko-KR" altLang="en-US" sz="1200" b="1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인천시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네이버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블로그</a:t>
                      </a:r>
                      <a:endParaRPr lang="ko-KR" altLang="en-US" sz="1200" b="1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인천시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카카오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스토리</a:t>
                      </a:r>
                      <a:endParaRPr lang="ko-KR" altLang="en-US" sz="1200" b="1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인천시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페이스북</a:t>
                      </a:r>
                      <a:endParaRPr lang="ko-KR" altLang="en-US" sz="1200" b="1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인천시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네이버</a:t>
                      </a:r>
                      <a:r>
                        <a:rPr lang="en-US" altLang="ko-KR" sz="1200" b="1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TV</a:t>
                      </a: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인천시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네이버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포스터</a:t>
                      </a:r>
                      <a:endParaRPr lang="ko-KR" altLang="en-US" sz="1200" b="1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인천시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/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트위터</a:t>
                      </a:r>
                      <a:endParaRPr lang="ko-KR" altLang="en-US" sz="1200" b="1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모름</a:t>
                      </a:r>
                      <a: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/</a:t>
                      </a:r>
                      <a:br>
                        <a:rPr lang="en-US" altLang="ko-KR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</a:br>
                      <a:r>
                        <a:rPr lang="ko-KR" altLang="en-US" sz="1200" b="1" i="0" u="none" strike="noStrike" kern="1200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+mn-cs"/>
                        </a:rPr>
                        <a:t>무응답</a:t>
                      </a:r>
                      <a:endParaRPr lang="ko-KR" altLang="en-US" sz="1200" b="1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+mn-cs"/>
                      </a:endParaRPr>
                    </a:p>
                  </a:txBody>
                  <a:tcPr marL="17471" marR="17471" marT="17471" marB="0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855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8010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IV. </a:t>
            </a:r>
            <a:r>
              <a:rPr lang="ko-KR" altLang="en-US" dirty="0" smtClean="0"/>
              <a:t>인천시</a:t>
            </a:r>
            <a:r>
              <a:rPr lang="en-US" altLang="ko-KR" dirty="0" smtClean="0"/>
              <a:t> </a:t>
            </a:r>
            <a:r>
              <a:rPr lang="ko-KR" altLang="en-US" dirty="0" smtClean="0"/>
              <a:t>정주 여건 및 소속감 평가 요약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7160798" y="2488540"/>
            <a:ext cx="2472152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fontAlgn="base" latinLnBrk="0">
              <a:lnSpc>
                <a:spcPct val="130000"/>
              </a:lnSpc>
            </a:pP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(</a:t>
            </a:r>
            <a:r>
              <a:rPr lang="ko-KR" altLang="en-US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단위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: 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2020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년 차수별</a:t>
            </a:r>
            <a:r>
              <a:rPr lang="en-US" altLang="ko-KR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,</a:t>
            </a:r>
            <a:r>
              <a:rPr lang="ko-KR" altLang="en-US" sz="1000" kern="0" dirty="0" smtClean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 전체 </a:t>
            </a:r>
            <a:r>
              <a:rPr lang="en-US" altLang="ko-KR" sz="1000" kern="0" dirty="0">
                <a:solidFill>
                  <a:srgbClr val="4C4C4C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N=1,000, %)</a:t>
            </a:r>
            <a:endParaRPr lang="en-US" altLang="ko-KR" sz="1000" kern="0" dirty="0">
              <a:solidFill>
                <a:srgbClr val="4C4C4C"/>
              </a:solidFill>
              <a:latin typeface="함초롬돋움" panose="020B0604000101010101" pitchFamily="50" charset="-127"/>
            </a:endParaRPr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189839"/>
            <a:ext cx="9359900" cy="1246495"/>
          </a:xfrm>
        </p:spPr>
        <p:txBody>
          <a:bodyPr/>
          <a:lstStyle/>
          <a:p>
            <a:r>
              <a:rPr lang="ko-KR" altLang="en-US" dirty="0" smtClean="0"/>
              <a:t>전반적으로 </a:t>
            </a:r>
            <a:r>
              <a:rPr lang="ko-KR" altLang="en-US" dirty="0"/>
              <a:t>인천 거주 만족도는 작년 조사 시작 이후</a:t>
            </a:r>
            <a:r>
              <a:rPr lang="en-US" altLang="ko-KR" dirty="0"/>
              <a:t>, </a:t>
            </a:r>
            <a:r>
              <a:rPr lang="ko-KR" altLang="en-US" dirty="0"/>
              <a:t>지속 상승하여 </a:t>
            </a:r>
            <a:r>
              <a:rPr lang="en-US" altLang="ko-KR" dirty="0"/>
              <a:t>80%</a:t>
            </a:r>
            <a:r>
              <a:rPr lang="ko-KR" altLang="en-US" dirty="0"/>
              <a:t>에 근접함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ko-KR" altLang="en-US" dirty="0" smtClean="0"/>
              <a:t>반면</a:t>
            </a:r>
            <a:r>
              <a:rPr lang="en-US" altLang="ko-KR" dirty="0"/>
              <a:t>, </a:t>
            </a:r>
            <a:r>
              <a:rPr lang="ko-KR" altLang="en-US" dirty="0"/>
              <a:t>거주 불만족도는 지속 하락하여 </a:t>
            </a:r>
            <a:r>
              <a:rPr lang="en-US" altLang="ko-KR" dirty="0"/>
              <a:t>20% </a:t>
            </a:r>
            <a:r>
              <a:rPr lang="ko-KR" altLang="en-US" dirty="0" smtClean="0"/>
              <a:t>수준으로 낮아짐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endParaRPr lang="en-US" altLang="ko-KR" dirty="0" smtClean="0"/>
          </a:p>
          <a:p>
            <a:r>
              <a:rPr lang="ko-KR" altLang="en-US" dirty="0" smtClean="0"/>
              <a:t>한편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인천시 </a:t>
            </a:r>
            <a:r>
              <a:rPr lang="ko-KR" altLang="en-US" dirty="0"/>
              <a:t>시민 소속감에 대한 </a:t>
            </a:r>
            <a:r>
              <a:rPr lang="ko-KR" altLang="en-US" dirty="0" smtClean="0"/>
              <a:t>긍정률 역시 </a:t>
            </a:r>
            <a:r>
              <a:rPr lang="en-US" altLang="ko-KR" dirty="0" smtClean="0"/>
              <a:t>70</a:t>
            </a:r>
            <a:r>
              <a:rPr lang="en-US" altLang="ko-KR" dirty="0"/>
              <a:t>% </a:t>
            </a:r>
            <a:r>
              <a:rPr lang="ko-KR" altLang="en-US" dirty="0"/>
              <a:t>이상으로</a:t>
            </a:r>
            <a:r>
              <a:rPr lang="en-US" altLang="ko-KR" dirty="0"/>
              <a:t>, </a:t>
            </a:r>
            <a:r>
              <a:rPr lang="ko-KR" altLang="en-US" dirty="0" smtClean="0"/>
              <a:t>지난 </a:t>
            </a:r>
            <a:r>
              <a:rPr lang="en-US" altLang="ko-KR" dirty="0" smtClean="0"/>
              <a:t>6</a:t>
            </a:r>
            <a:r>
              <a:rPr lang="ko-KR" altLang="en-US" dirty="0"/>
              <a:t>월 조사 이후 지속 </a:t>
            </a:r>
            <a:r>
              <a:rPr lang="ko-KR" altLang="en-US" dirty="0" smtClean="0"/>
              <a:t>상승 추세임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반면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소속감을 </a:t>
            </a:r>
            <a:r>
              <a:rPr lang="ko-KR" altLang="en-US" dirty="0"/>
              <a:t>느끼지 못한다는 부정 평가는 지속 하락하여 </a:t>
            </a:r>
            <a:r>
              <a:rPr lang="en-US" altLang="ko-KR" dirty="0"/>
              <a:t>30% </a:t>
            </a:r>
            <a:r>
              <a:rPr lang="ko-KR" altLang="en-US" dirty="0"/>
              <a:t>이하 수준임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6" name="Freeform 5"/>
          <p:cNvSpPr>
            <a:spLocks noEditPoints="1"/>
          </p:cNvSpPr>
          <p:nvPr/>
        </p:nvSpPr>
        <p:spPr bwMode="auto">
          <a:xfrm>
            <a:off x="272480" y="2895289"/>
            <a:ext cx="2232248" cy="317687"/>
          </a:xfrm>
          <a:prstGeom prst="round2SameRect">
            <a:avLst>
              <a:gd name="adj1" fmla="val 0"/>
              <a:gd name="adj2" fmla="val 0"/>
            </a:avLst>
          </a:prstGeom>
          <a:pattFill prst="openDmnd">
            <a:fgClr>
              <a:srgbClr val="717171"/>
            </a:fgClr>
            <a:bgClr>
              <a:srgbClr val="717171">
                <a:lumMod val="75000"/>
              </a:srgbClr>
            </a:bgClr>
          </a:patt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ctr" latinLnBrk="0"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2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인천 거주 만족도 평가</a:t>
            </a:r>
            <a:endParaRPr lang="ko-KR" altLang="en-US" sz="12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sp>
        <p:nvSpPr>
          <p:cNvPr id="8" name="Freeform 5"/>
          <p:cNvSpPr>
            <a:spLocks noEditPoints="1"/>
          </p:cNvSpPr>
          <p:nvPr/>
        </p:nvSpPr>
        <p:spPr bwMode="auto">
          <a:xfrm>
            <a:off x="6609184" y="2895289"/>
            <a:ext cx="2232248" cy="317687"/>
          </a:xfrm>
          <a:prstGeom prst="round2SameRect">
            <a:avLst>
              <a:gd name="adj1" fmla="val 0"/>
              <a:gd name="adj2" fmla="val 0"/>
            </a:avLst>
          </a:prstGeom>
          <a:pattFill prst="openDmnd">
            <a:fgClr>
              <a:srgbClr val="717171"/>
            </a:fgClr>
            <a:bgClr>
              <a:srgbClr val="717171">
                <a:lumMod val="75000"/>
              </a:srgbClr>
            </a:bgClr>
          </a:patt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ctr" latinLnBrk="0"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200" b="1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인천 시민 소속감 평가</a:t>
            </a:r>
            <a:endParaRPr lang="ko-KR" altLang="en-US" sz="12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FB8F3E6B-EC67-49B2-AF53-B8B5651F35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0923983"/>
              </p:ext>
            </p:extLst>
          </p:nvPr>
        </p:nvGraphicFramePr>
        <p:xfrm>
          <a:off x="329035" y="5688011"/>
          <a:ext cx="5704086" cy="5174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0681">
                  <a:extLst>
                    <a:ext uri="{9D8B030D-6E8A-4147-A177-3AD203B41FA5}">
                      <a16:colId xmlns:a16="http://schemas.microsoft.com/office/drawing/2014/main" val="3858658497"/>
                    </a:ext>
                  </a:extLst>
                </a:gridCol>
                <a:gridCol w="950681">
                  <a:extLst>
                    <a:ext uri="{9D8B030D-6E8A-4147-A177-3AD203B41FA5}">
                      <a16:colId xmlns:a16="http://schemas.microsoft.com/office/drawing/2014/main" val="1784477489"/>
                    </a:ext>
                  </a:extLst>
                </a:gridCol>
                <a:gridCol w="950681">
                  <a:extLst>
                    <a:ext uri="{9D8B030D-6E8A-4147-A177-3AD203B41FA5}">
                      <a16:colId xmlns:a16="http://schemas.microsoft.com/office/drawing/2014/main" val="3994740487"/>
                    </a:ext>
                  </a:extLst>
                </a:gridCol>
                <a:gridCol w="950681">
                  <a:extLst>
                    <a:ext uri="{9D8B030D-6E8A-4147-A177-3AD203B41FA5}">
                      <a16:colId xmlns:a16="http://schemas.microsoft.com/office/drawing/2014/main" val="971938822"/>
                    </a:ext>
                  </a:extLst>
                </a:gridCol>
                <a:gridCol w="950681">
                  <a:extLst>
                    <a:ext uri="{9D8B030D-6E8A-4147-A177-3AD203B41FA5}">
                      <a16:colId xmlns:a16="http://schemas.microsoft.com/office/drawing/2014/main" val="3134936570"/>
                    </a:ext>
                  </a:extLst>
                </a:gridCol>
                <a:gridCol w="950681">
                  <a:extLst>
                    <a:ext uri="{9D8B030D-6E8A-4147-A177-3AD203B41FA5}">
                      <a16:colId xmlns:a16="http://schemas.microsoft.com/office/drawing/2014/main" val="4016460166"/>
                    </a:ext>
                  </a:extLst>
                </a:gridCol>
              </a:tblGrid>
              <a:tr h="5174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2019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7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2019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12</a:t>
                      </a:r>
                      <a:r>
                        <a:rPr lang="ko-KR" altLang="en-US" sz="11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4</a:t>
                      </a:r>
                      <a: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9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11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855600"/>
                  </a:ext>
                </a:extLst>
              </a:tr>
            </a:tbl>
          </a:graphicData>
        </a:graphic>
      </p:graphicFrame>
      <p:graphicFrame>
        <p:nvGraphicFramePr>
          <p:cNvPr id="11" name="차트 10">
            <a:extLst>
              <a:ext uri="{FF2B5EF4-FFF2-40B4-BE49-F238E27FC236}">
                <a16:creationId xmlns:a16="http://schemas.microsoft.com/office/drawing/2014/main" id="{C150A6F2-269A-431A-B271-7BDB779B2A2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16371759"/>
              </p:ext>
            </p:extLst>
          </p:nvPr>
        </p:nvGraphicFramePr>
        <p:xfrm>
          <a:off x="131033" y="3068960"/>
          <a:ext cx="6046103" cy="27277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6C470916-A01A-4DD2-87C2-5AE538E5CBA8}"/>
              </a:ext>
            </a:extLst>
          </p:cNvPr>
          <p:cNvSpPr txBox="1"/>
          <p:nvPr/>
        </p:nvSpPr>
        <p:spPr>
          <a:xfrm>
            <a:off x="283596" y="6237312"/>
            <a:ext cx="4480842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spcBef>
                <a:spcPts val="550"/>
              </a:spcBef>
              <a:buClr>
                <a:schemeClr val="accent1"/>
              </a:buClr>
              <a:buSzPct val="140000"/>
              <a:defRPr/>
            </a:pP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*</a:t>
            </a:r>
            <a:r>
              <a:rPr lang="ko-KR" altLang="en-US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만족</a:t>
            </a: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=</a:t>
            </a:r>
            <a:r>
              <a:rPr lang="ko-KR" altLang="en-US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매우 만족</a:t>
            </a: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+</a:t>
            </a:r>
            <a:r>
              <a:rPr lang="ko-KR" altLang="en-US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만족하는 편</a:t>
            </a: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불만족</a:t>
            </a: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=</a:t>
            </a:r>
            <a:r>
              <a:rPr lang="ko-KR" altLang="en-US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전혀 만족 못함</a:t>
            </a: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+</a:t>
            </a:r>
            <a:r>
              <a:rPr lang="ko-KR" altLang="en-US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만족하지 못한 편</a:t>
            </a: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모름</a:t>
            </a: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/</a:t>
            </a:r>
            <a:r>
              <a:rPr lang="ko-KR" altLang="en-US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무응답 제외</a:t>
            </a:r>
            <a:r>
              <a:rPr lang="en-US" altLang="ko-KR" sz="1000" spc="-92" dirty="0">
                <a:ln>
                  <a:solidFill>
                    <a:schemeClr val="tx1">
                      <a:lumMod val="85000"/>
                      <a:lumOff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endParaRPr lang="ko-KR" altLang="en-US" sz="1000" spc="-92" dirty="0">
              <a:ln>
                <a:solidFill>
                  <a:schemeClr val="tx1">
                    <a:lumMod val="85000"/>
                    <a:lumOff val="15000"/>
                    <a:alpha val="0"/>
                  </a:scheme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FB8F3E6B-EC67-49B2-AF53-B8B5651F35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4807953"/>
              </p:ext>
            </p:extLst>
          </p:nvPr>
        </p:nvGraphicFramePr>
        <p:xfrm>
          <a:off x="6536352" y="5687502"/>
          <a:ext cx="3104136" cy="5135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4712">
                  <a:extLst>
                    <a:ext uri="{9D8B030D-6E8A-4147-A177-3AD203B41FA5}">
                      <a16:colId xmlns:a16="http://schemas.microsoft.com/office/drawing/2014/main" val="3858658497"/>
                    </a:ext>
                  </a:extLst>
                </a:gridCol>
                <a:gridCol w="1034712">
                  <a:extLst>
                    <a:ext uri="{9D8B030D-6E8A-4147-A177-3AD203B41FA5}">
                      <a16:colId xmlns:a16="http://schemas.microsoft.com/office/drawing/2014/main" val="2189446273"/>
                    </a:ext>
                  </a:extLst>
                </a:gridCol>
                <a:gridCol w="1034712">
                  <a:extLst>
                    <a:ext uri="{9D8B030D-6E8A-4147-A177-3AD203B41FA5}">
                      <a16:colId xmlns:a16="http://schemas.microsoft.com/office/drawing/2014/main" val="150146404"/>
                    </a:ext>
                  </a:extLst>
                </a:gridCol>
              </a:tblGrid>
              <a:tr h="51354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6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9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  <a:endParaRPr lang="ko-KR" altLang="en-US" sz="1200" b="1" kern="1200" dirty="0">
                        <a:ln>
                          <a:solidFill>
                            <a:srgbClr val="B2B2B2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288036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2020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년</a:t>
                      </a:r>
                      <a:b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</a:br>
                      <a:r>
                        <a:rPr lang="en-US" altLang="ko-KR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11</a:t>
                      </a:r>
                      <a:r>
                        <a:rPr lang="ko-KR" altLang="en-US" sz="1200" b="1" kern="1200" dirty="0" smtClean="0">
                          <a:ln>
                            <a:solidFill>
                              <a:srgbClr val="B2B2B2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월</a:t>
                      </a:r>
                    </a:p>
                  </a:txBody>
                  <a:tcPr marL="17471" marR="17471" marT="1747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07855600"/>
                  </a:ext>
                </a:extLst>
              </a:tr>
            </a:tbl>
          </a:graphicData>
        </a:graphic>
      </p:graphicFrame>
      <p:graphicFrame>
        <p:nvGraphicFramePr>
          <p:cNvPr id="14" name="차트 13">
            <a:extLst>
              <a:ext uri="{FF2B5EF4-FFF2-40B4-BE49-F238E27FC236}">
                <a16:creationId xmlns:a16="http://schemas.microsoft.com/office/drawing/2014/main" id="{C150A6F2-269A-431A-B271-7BDB779B2A2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90322924"/>
              </p:ext>
            </p:extLst>
          </p:nvPr>
        </p:nvGraphicFramePr>
        <p:xfrm>
          <a:off x="6402546" y="3068959"/>
          <a:ext cx="3368971" cy="27233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5" name="직선 연결선 14"/>
          <p:cNvCxnSpPr/>
          <p:nvPr/>
        </p:nvCxnSpPr>
        <p:spPr>
          <a:xfrm>
            <a:off x="6271338" y="2895289"/>
            <a:ext cx="0" cy="349591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956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76536" y="3616183"/>
            <a:ext cx="5063271" cy="23544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ko-KR"/>
            </a:defPPr>
            <a:lvl1pPr lvl="0">
              <a:defRPr sz="2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86888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sz="36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cs typeface="함초롬돋움" panose="020B0604000101010101" pitchFamily="50" charset="-127"/>
              </a:rPr>
              <a:t>Phase </a:t>
            </a:r>
            <a:r>
              <a:rPr lang="en-US" altLang="ko-KR" sz="48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cs typeface="함초롬돋움" panose="020B0604000101010101" pitchFamily="50" charset="-127"/>
              </a:rPr>
              <a:t>II. </a:t>
            </a:r>
            <a:r>
              <a:rPr lang="ko-KR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함초롬돋움" panose="020B0604000101010101" pitchFamily="50" charset="-127"/>
              </a:rPr>
              <a:t>조사 결과</a:t>
            </a:r>
            <a:r>
              <a:rPr lang="en-US" altLang="ko-KR" sz="36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함초롬돋움" panose="020B0604000101010101" pitchFamily="50" charset="-127"/>
              </a:rPr>
              <a:t> </a:t>
            </a:r>
            <a:r>
              <a:rPr lang="ko-KR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함초롬돋움" panose="020B0604000101010101" pitchFamily="50" charset="-127"/>
              </a:rPr>
              <a:t>요약</a:t>
            </a:r>
            <a:endParaRPr lang="en-US" altLang="ko-KR" sz="3600" dirty="0" smtClean="0">
              <a:solidFill>
                <a:schemeClr val="tx1">
                  <a:lumMod val="85000"/>
                  <a:lumOff val="15000"/>
                </a:schemeClr>
              </a:solidFill>
              <a:cs typeface="함초롬돋움" panose="020B0604000101010101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dirty="0" smtClean="0">
              <a:solidFill>
                <a:schemeClr val="tx1">
                  <a:lumMod val="85000"/>
                  <a:lumOff val="15000"/>
                </a:schemeClr>
              </a:solidFill>
              <a:cs typeface="함초롬돋움" panose="020B0604000101010101" pitchFamily="50" charset="-127"/>
            </a:endParaRPr>
          </a:p>
          <a:p>
            <a:pPr marL="1790700" indent="-358775">
              <a:lnSpc>
                <a:spcPct val="150000"/>
              </a:lnSpc>
              <a:buAutoNum type="romanUcPeriod"/>
              <a:tabLst>
                <a:tab pos="1527175" algn="l"/>
              </a:tabLst>
            </a:pPr>
            <a:r>
              <a:rPr lang="ko-KR" altLang="en-US" sz="2000" b="0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schemeClr val="bg1">
                    <a:lumMod val="50000"/>
                  </a:schemeClr>
                </a:solidFill>
                <a:cs typeface="함초롬돋움" panose="020B0604000101010101" pitchFamily="50" charset="-127"/>
              </a:rPr>
              <a:t>정량 전화조사 결과 요약</a:t>
            </a:r>
            <a:endParaRPr lang="en-US" altLang="ko-KR" sz="2000" b="0" dirty="0">
              <a:ln>
                <a:solidFill>
                  <a:srgbClr val="5B9BD5">
                    <a:alpha val="0"/>
                  </a:srgbClr>
                </a:solidFill>
              </a:ln>
              <a:solidFill>
                <a:schemeClr val="bg1">
                  <a:lumMod val="50000"/>
                </a:schemeClr>
              </a:solidFill>
              <a:cs typeface="함초롬돋움" panose="020B0604000101010101" pitchFamily="50" charset="-127"/>
            </a:endParaRPr>
          </a:p>
          <a:p>
            <a:pPr marL="1790700" indent="-358775">
              <a:lnSpc>
                <a:spcPct val="150000"/>
              </a:lnSpc>
              <a:buAutoNum type="romanUcPeriod"/>
              <a:tabLst>
                <a:tab pos="1527175" algn="l"/>
              </a:tabLst>
            </a:pPr>
            <a:r>
              <a:rPr lang="ko-KR" altLang="en-US" sz="2400" i="1" u="sng" dirty="0">
                <a:ln>
                  <a:solidFill>
                    <a:srgbClr val="5B9BD5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cs typeface="함초롬돋움" panose="020B0604000101010101" pitchFamily="50" charset="-127"/>
              </a:rPr>
              <a:t>정성 심층인터뷰 결과 요약</a:t>
            </a:r>
          </a:p>
        </p:txBody>
      </p:sp>
    </p:spTree>
    <p:extLst>
      <p:ext uri="{BB962C8B-B14F-4D97-AF65-F5344CB8AC3E}">
        <p14:creationId xmlns:p14="http://schemas.microsoft.com/office/powerpoint/2010/main" val="1622574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텍스트 개체 틀 5"/>
          <p:cNvSpPr>
            <a:spLocks noGrp="1"/>
          </p:cNvSpPr>
          <p:nvPr>
            <p:ph type="body" sz="quarter" idx="11"/>
          </p:nvPr>
        </p:nvSpPr>
        <p:spPr>
          <a:xfrm>
            <a:off x="273050" y="1412776"/>
            <a:ext cx="9359900" cy="5055038"/>
          </a:xfrm>
        </p:spPr>
        <p:txBody>
          <a:bodyPr/>
          <a:lstStyle/>
          <a:p>
            <a:pPr marL="85725" indent="0">
              <a:lnSpc>
                <a:spcPct val="110000"/>
              </a:lnSpc>
              <a:buNone/>
            </a:pPr>
            <a:r>
              <a:rPr lang="en-US" altLang="ko-KR" sz="1400" i="1" u="sng" dirty="0">
                <a:solidFill>
                  <a:srgbClr val="7030A0"/>
                </a:solidFill>
              </a:rPr>
              <a:t>1. ‘</a:t>
            </a:r>
            <a:r>
              <a:rPr lang="ko-KR" altLang="en-US" sz="1400" i="1" u="sng" dirty="0">
                <a:solidFill>
                  <a:srgbClr val="7030A0"/>
                </a:solidFill>
              </a:rPr>
              <a:t>굿모닝인천’ 구독 동기와 비구독 요인은</a:t>
            </a:r>
            <a:r>
              <a:rPr lang="en-US" altLang="ko-KR" sz="1400" i="1" u="sng" dirty="0">
                <a:solidFill>
                  <a:srgbClr val="7030A0"/>
                </a:solidFill>
              </a:rPr>
              <a:t>...</a:t>
            </a:r>
          </a:p>
          <a:p>
            <a:pPr>
              <a:lnSpc>
                <a:spcPct val="110000"/>
              </a:lnSpc>
            </a:pPr>
            <a:r>
              <a:rPr lang="ko-KR" altLang="en-US" dirty="0" smtClean="0"/>
              <a:t>구독 </a:t>
            </a:r>
            <a:r>
              <a:rPr lang="ko-KR" altLang="en-US" dirty="0"/>
              <a:t>동기는 대부분 우연한 기회 다중 이용시설</a:t>
            </a:r>
            <a:r>
              <a:rPr lang="en-US" altLang="ko-KR" dirty="0"/>
              <a:t>(</a:t>
            </a:r>
            <a:r>
              <a:rPr lang="ko-KR" altLang="en-US" dirty="0"/>
              <a:t>동사무소</a:t>
            </a:r>
            <a:r>
              <a:rPr lang="en-US" altLang="ko-KR" dirty="0"/>
              <a:t>, </a:t>
            </a:r>
            <a:r>
              <a:rPr lang="ko-KR" altLang="en-US" dirty="0"/>
              <a:t>직장 등</a:t>
            </a:r>
            <a:r>
              <a:rPr lang="en-US" altLang="ko-KR" dirty="0"/>
              <a:t>)</a:t>
            </a:r>
            <a:r>
              <a:rPr lang="ko-KR" altLang="en-US" dirty="0"/>
              <a:t>에서 접촉하고 </a:t>
            </a:r>
            <a:r>
              <a:rPr lang="ko-KR" altLang="en-US" dirty="0" smtClean="0"/>
              <a:t>구독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>
              <a:lnSpc>
                <a:spcPct val="110000"/>
              </a:lnSpc>
            </a:pPr>
            <a:r>
              <a:rPr lang="ko-KR" altLang="en-US" dirty="0" smtClean="0"/>
              <a:t>비구독 </a:t>
            </a:r>
            <a:r>
              <a:rPr lang="ko-KR" altLang="en-US" dirty="0"/>
              <a:t>요인은 비인지 및 접근성 </a:t>
            </a:r>
            <a:r>
              <a:rPr lang="ko-KR" altLang="en-US" dirty="0" smtClean="0"/>
              <a:t>어려움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lvl="1">
              <a:lnSpc>
                <a:spcPct val="110000"/>
              </a:lnSpc>
            </a:pPr>
            <a:r>
              <a:rPr lang="ko-KR" altLang="en-US" dirty="0" smtClean="0"/>
              <a:t>‘</a:t>
            </a:r>
            <a:r>
              <a:rPr lang="ko-KR" altLang="en-US" dirty="0"/>
              <a:t>굿모닝인천’에 대한 홍보가 부족하며</a:t>
            </a:r>
            <a:r>
              <a:rPr lang="en-US" altLang="ko-KR" dirty="0"/>
              <a:t>, </a:t>
            </a:r>
            <a:r>
              <a:rPr lang="ko-KR" altLang="en-US" dirty="0"/>
              <a:t>홈페이지 등에서도 접근성이 어렵다는 </a:t>
            </a:r>
            <a:r>
              <a:rPr lang="ko-KR" altLang="en-US" dirty="0" smtClean="0"/>
              <a:t>지적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>
              <a:lnSpc>
                <a:spcPct val="110000"/>
              </a:lnSpc>
            </a:pPr>
            <a:endParaRPr lang="ko-KR" altLang="en-US" dirty="0"/>
          </a:p>
          <a:p>
            <a:pPr marL="85725" indent="0">
              <a:lnSpc>
                <a:spcPct val="110000"/>
              </a:lnSpc>
              <a:buNone/>
            </a:pPr>
            <a:r>
              <a:rPr lang="en-US" altLang="ko-KR" sz="1400" i="1" u="sng" dirty="0">
                <a:solidFill>
                  <a:srgbClr val="7030A0"/>
                </a:solidFill>
              </a:rPr>
              <a:t>2. ‘</a:t>
            </a:r>
            <a:r>
              <a:rPr lang="ko-KR" altLang="en-US" sz="1400" i="1" u="sng" dirty="0">
                <a:solidFill>
                  <a:srgbClr val="7030A0"/>
                </a:solidFill>
              </a:rPr>
              <a:t>굿모닝인천’ 첫인상 및 이미지는</a:t>
            </a:r>
            <a:r>
              <a:rPr lang="en-US" altLang="ko-KR" sz="1400" i="1" u="sng" dirty="0">
                <a:solidFill>
                  <a:srgbClr val="7030A0"/>
                </a:solidFill>
              </a:rPr>
              <a:t>...</a:t>
            </a:r>
          </a:p>
          <a:p>
            <a:pPr>
              <a:lnSpc>
                <a:spcPct val="110000"/>
              </a:lnSpc>
            </a:pPr>
            <a:r>
              <a:rPr lang="ko-KR" altLang="en-US" dirty="0" smtClean="0"/>
              <a:t>일반시민과 </a:t>
            </a:r>
            <a:r>
              <a:rPr lang="ko-KR" altLang="en-US" dirty="0"/>
              <a:t>전문가 모두 관공서에서 발행하는 시정소식지 같지 않은</a:t>
            </a:r>
            <a:r>
              <a:rPr lang="en-US" altLang="ko-KR" dirty="0" smtClean="0"/>
              <a:t>, </a:t>
            </a:r>
            <a:r>
              <a:rPr lang="ko-KR" altLang="en-US" dirty="0" smtClean="0"/>
              <a:t>깔끔하고 </a:t>
            </a:r>
            <a:r>
              <a:rPr lang="ko-KR" altLang="en-US" dirty="0"/>
              <a:t>고급스러우며</a:t>
            </a:r>
            <a:r>
              <a:rPr lang="en-US" altLang="ko-KR" dirty="0"/>
              <a:t>, </a:t>
            </a:r>
            <a:r>
              <a:rPr lang="ko-KR" altLang="en-US" dirty="0"/>
              <a:t>세련된 느낌이라는 평가가 주를 이루고 있는 가운데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다양한 </a:t>
            </a:r>
            <a:r>
              <a:rPr lang="ko-KR" altLang="en-US" dirty="0"/>
              <a:t>정보와 참신한 내용으로 딱딱한 시정 홍보지가 아닌 소프트한 간행물이라는 </a:t>
            </a:r>
            <a:r>
              <a:rPr lang="ko-KR" altLang="en-US" dirty="0" smtClean="0"/>
              <a:t>첫인상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lvl="1">
              <a:lnSpc>
                <a:spcPct val="110000"/>
              </a:lnSpc>
            </a:pPr>
            <a:r>
              <a:rPr lang="ko-KR" altLang="en-US" dirty="0" smtClean="0"/>
              <a:t>특히</a:t>
            </a:r>
            <a:r>
              <a:rPr lang="en-US" altLang="ko-KR" dirty="0"/>
              <a:t>, </a:t>
            </a:r>
            <a:r>
              <a:rPr lang="ko-KR" altLang="en-US" dirty="0"/>
              <a:t>인문학적 관점을 유지하며 생각하게 만들고 소장하고 싶은 시정소식지라는 인상이 </a:t>
            </a:r>
            <a:r>
              <a:rPr lang="ko-KR" altLang="en-US" dirty="0" smtClean="0"/>
              <a:t>많음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>
              <a:lnSpc>
                <a:spcPct val="110000"/>
              </a:lnSpc>
            </a:pPr>
            <a:r>
              <a:rPr lang="ko-KR" altLang="en-US" dirty="0" smtClean="0"/>
              <a:t>반면</a:t>
            </a:r>
            <a:r>
              <a:rPr lang="en-US" altLang="ko-KR" dirty="0"/>
              <a:t>, </a:t>
            </a:r>
            <a:r>
              <a:rPr lang="ko-KR" altLang="en-US" dirty="0"/>
              <a:t>장점이자 단점이 될 수 있는 부분으로서</a:t>
            </a:r>
            <a:r>
              <a:rPr lang="en-US" altLang="ko-KR" dirty="0"/>
              <a:t>, ‘</a:t>
            </a:r>
            <a:r>
              <a:rPr lang="ko-KR" altLang="en-US" dirty="0"/>
              <a:t>시정소식지’라는 특성과 정체성 </a:t>
            </a:r>
            <a:r>
              <a:rPr lang="ko-KR" altLang="en-US" dirty="0" smtClean="0"/>
              <a:t>등이 다소 </a:t>
            </a:r>
            <a:r>
              <a:rPr lang="ko-KR" altLang="en-US" dirty="0"/>
              <a:t>부족하다는 느낌이 일부에서 </a:t>
            </a:r>
            <a:r>
              <a:rPr lang="ko-KR" altLang="en-US" dirty="0" smtClean="0"/>
              <a:t>제기됨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>
              <a:lnSpc>
                <a:spcPct val="110000"/>
              </a:lnSpc>
            </a:pPr>
            <a:endParaRPr lang="ko-KR" altLang="en-US" dirty="0"/>
          </a:p>
          <a:p>
            <a:pPr marL="85725" indent="0">
              <a:lnSpc>
                <a:spcPct val="110000"/>
              </a:lnSpc>
              <a:buNone/>
            </a:pPr>
            <a:r>
              <a:rPr lang="en-US" altLang="ko-KR" sz="1400" i="1" u="sng" dirty="0">
                <a:solidFill>
                  <a:srgbClr val="7030A0"/>
                </a:solidFill>
              </a:rPr>
              <a:t>3. ‘</a:t>
            </a:r>
            <a:r>
              <a:rPr lang="ko-KR" altLang="en-US" sz="1400" i="1" u="sng" dirty="0">
                <a:solidFill>
                  <a:srgbClr val="7030A0"/>
                </a:solidFill>
              </a:rPr>
              <a:t>굿모닝인천’ 발행목적과 역할 수행에 대해</a:t>
            </a:r>
            <a:r>
              <a:rPr lang="en-US" altLang="ko-KR" sz="1400" i="1" u="sng" dirty="0">
                <a:solidFill>
                  <a:srgbClr val="7030A0"/>
                </a:solidFill>
              </a:rPr>
              <a:t>...</a:t>
            </a:r>
          </a:p>
          <a:p>
            <a:pPr>
              <a:lnSpc>
                <a:spcPct val="110000"/>
              </a:lnSpc>
            </a:pPr>
            <a:r>
              <a:rPr lang="ko-KR" altLang="en-US" dirty="0" smtClean="0"/>
              <a:t>인천에 </a:t>
            </a:r>
            <a:r>
              <a:rPr lang="ko-KR" altLang="en-US" dirty="0"/>
              <a:t>대한 자긍심과 정체성 강화를 위한 역할은 충분히 수행하고 있으며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전반적으로 </a:t>
            </a:r>
            <a:r>
              <a:rPr lang="ko-KR" altLang="en-US" dirty="0"/>
              <a:t>인천시 홍보 매체로서 역할 수행 또한 긍정 </a:t>
            </a:r>
            <a:r>
              <a:rPr lang="ko-KR" altLang="en-US" dirty="0" smtClean="0"/>
              <a:t>평가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>
              <a:lnSpc>
                <a:spcPct val="110000"/>
              </a:lnSpc>
            </a:pPr>
            <a:r>
              <a:rPr lang="ko-KR" altLang="en-US" dirty="0" smtClean="0"/>
              <a:t>그러나</a:t>
            </a:r>
            <a:r>
              <a:rPr lang="en-US" altLang="ko-KR" dirty="0"/>
              <a:t>, </a:t>
            </a:r>
            <a:r>
              <a:rPr lang="ko-KR" altLang="en-US" dirty="0"/>
              <a:t>시정 소식 및 정책 정보 전달을 위한 시정소식지로서 역할은 다소 </a:t>
            </a:r>
            <a:r>
              <a:rPr lang="ko-KR" altLang="en-US" dirty="0" smtClean="0"/>
              <a:t>부족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lvl="1">
              <a:lnSpc>
                <a:spcPct val="110000"/>
              </a:lnSpc>
            </a:pPr>
            <a:r>
              <a:rPr lang="ko-KR" altLang="en-US" dirty="0" smtClean="0"/>
              <a:t>인천시의 </a:t>
            </a:r>
            <a:r>
              <a:rPr lang="ko-KR" altLang="en-US" dirty="0"/>
              <a:t>시정 현안이나 정책 등에 대해 구체적으로 깊이 있게 소개하고 전달하는 측면이 다소 부족하다는 의견이 일부에서 </a:t>
            </a:r>
            <a:r>
              <a:rPr lang="ko-KR" altLang="en-US" dirty="0" smtClean="0"/>
              <a:t>제기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pPr>
              <a:lnSpc>
                <a:spcPct val="110000"/>
              </a:lnSpc>
            </a:pPr>
            <a:r>
              <a:rPr lang="ko-KR" altLang="en-US" dirty="0" smtClean="0"/>
              <a:t>한편</a:t>
            </a:r>
            <a:r>
              <a:rPr lang="en-US" altLang="ko-KR" dirty="0" smtClean="0"/>
              <a:t>, </a:t>
            </a:r>
            <a:r>
              <a:rPr lang="ko-KR" altLang="en-US" dirty="0" smtClean="0"/>
              <a:t>앞으로 ‘굿모닝인천’이 추구해야 할 발행목적으로는</a:t>
            </a:r>
          </a:p>
          <a:p>
            <a:pPr lvl="1">
              <a:lnSpc>
                <a:spcPct val="110000"/>
              </a:lnSpc>
            </a:pPr>
            <a:r>
              <a:rPr lang="ko-KR" altLang="en-US" dirty="0" smtClean="0"/>
              <a:t>인천의 </a:t>
            </a:r>
            <a:r>
              <a:rPr lang="ko-KR" altLang="en-US" dirty="0"/>
              <a:t>정체성 강화 역할 지속</a:t>
            </a:r>
            <a:r>
              <a:rPr lang="en-US" altLang="ko-KR" dirty="0"/>
              <a:t>, </a:t>
            </a:r>
            <a:r>
              <a:rPr lang="ko-KR" altLang="en-US" dirty="0"/>
              <a:t>시민과 소통하는 대중적인 종합 시정 정보지 역할 강화</a:t>
            </a:r>
            <a:r>
              <a:rPr lang="en-US" altLang="ko-KR" dirty="0"/>
              <a:t>, </a:t>
            </a:r>
            <a:r>
              <a:rPr lang="ko-KR" altLang="en-US" dirty="0"/>
              <a:t>인천을 알리는 대외적인 홍보용 간행물로서 확장 등이 </a:t>
            </a:r>
            <a:r>
              <a:rPr lang="ko-KR" altLang="en-US" dirty="0" smtClean="0"/>
              <a:t>언급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I. ‘</a:t>
            </a:r>
            <a:r>
              <a:rPr lang="ko-KR" altLang="en-US" dirty="0" err="1" smtClean="0"/>
              <a:t>굿모닝인천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발전 방향 요약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1. ‘</a:t>
            </a:r>
            <a:r>
              <a:rPr lang="ko-KR" altLang="en-US" dirty="0" smtClean="0"/>
              <a:t>굿모닝인천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평가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732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I. ‘</a:t>
            </a:r>
            <a:r>
              <a:rPr lang="ko-KR" altLang="en-US" dirty="0" err="1" smtClean="0"/>
              <a:t>굿모닝인천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발전 방향 요약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1. ‘</a:t>
            </a:r>
            <a:r>
              <a:rPr lang="ko-KR" altLang="en-US" dirty="0" smtClean="0"/>
              <a:t>굿모닝인천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평가</a:t>
            </a:r>
            <a:endParaRPr lang="ko-KR" altLang="en-US" dirty="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418795"/>
            <a:ext cx="9359900" cy="5096267"/>
          </a:xfrm>
        </p:spPr>
        <p:txBody>
          <a:bodyPr/>
          <a:lstStyle/>
          <a:p>
            <a:pPr marL="85725" indent="0">
              <a:buNone/>
            </a:pPr>
            <a:r>
              <a:rPr lang="en-US" altLang="ko-KR" sz="1400" i="1" u="sng" dirty="0">
                <a:solidFill>
                  <a:srgbClr val="7030A0"/>
                </a:solidFill>
              </a:rPr>
              <a:t>4. ‘</a:t>
            </a:r>
            <a:r>
              <a:rPr lang="ko-KR" altLang="en-US" sz="1400" i="1" u="sng" dirty="0">
                <a:solidFill>
                  <a:srgbClr val="7030A0"/>
                </a:solidFill>
              </a:rPr>
              <a:t>굿모닝인천’ 콘텐츠 구성 적절성에 대해</a:t>
            </a:r>
            <a:r>
              <a:rPr lang="en-US" altLang="ko-KR" sz="1400" i="1" u="sng" dirty="0">
                <a:solidFill>
                  <a:srgbClr val="7030A0"/>
                </a:solidFill>
              </a:rPr>
              <a:t>...</a:t>
            </a:r>
          </a:p>
          <a:p>
            <a:pPr marL="85725" indent="0">
              <a:buNone/>
            </a:pPr>
            <a:r>
              <a:rPr lang="en-US" altLang="ko-KR" dirty="0" smtClean="0"/>
              <a:t> </a:t>
            </a:r>
            <a:r>
              <a:rPr lang="en-US" altLang="ko-KR" u="sng" dirty="0" smtClean="0"/>
              <a:t>(</a:t>
            </a:r>
            <a:r>
              <a:rPr lang="en-US" altLang="ko-KR" u="sng" dirty="0"/>
              <a:t>1) </a:t>
            </a:r>
            <a:r>
              <a:rPr lang="ko-KR" altLang="en-US" u="sng" dirty="0"/>
              <a:t>인상적인 콘텐츠 구성과 적절성에 대해</a:t>
            </a:r>
            <a:r>
              <a:rPr lang="en-US" altLang="ko-KR" u="sng" dirty="0"/>
              <a:t>... </a:t>
            </a:r>
          </a:p>
          <a:p>
            <a:r>
              <a:rPr lang="en-US" altLang="ko-KR" dirty="0" smtClean="0"/>
              <a:t>‘</a:t>
            </a:r>
            <a:r>
              <a:rPr lang="ko-KR" altLang="en-US" dirty="0"/>
              <a:t>인천의 숨겨진</a:t>
            </a:r>
            <a:r>
              <a:rPr lang="en-US" altLang="ko-KR" dirty="0"/>
              <a:t>/</a:t>
            </a:r>
            <a:r>
              <a:rPr lang="ko-KR" altLang="en-US" dirty="0"/>
              <a:t>독특한</a:t>
            </a:r>
            <a:r>
              <a:rPr lang="en-US" altLang="ko-KR" dirty="0"/>
              <a:t>/</a:t>
            </a:r>
            <a:r>
              <a:rPr lang="ko-KR" altLang="en-US" dirty="0"/>
              <a:t>오래된 명소</a:t>
            </a:r>
            <a:r>
              <a:rPr lang="en-US" altLang="ko-KR" dirty="0"/>
              <a:t>/</a:t>
            </a:r>
            <a:r>
              <a:rPr lang="ko-KR" altLang="en-US" dirty="0"/>
              <a:t>장소</a:t>
            </a:r>
            <a:r>
              <a:rPr lang="en-US" altLang="ko-KR" dirty="0"/>
              <a:t>/</a:t>
            </a:r>
            <a:r>
              <a:rPr lang="ko-KR" altLang="en-US" dirty="0"/>
              <a:t>맛집 콘텐츠’</a:t>
            </a:r>
            <a:r>
              <a:rPr lang="en-US" altLang="ko-KR" dirty="0" smtClean="0"/>
              <a:t>, ‘</a:t>
            </a:r>
            <a:r>
              <a:rPr lang="ko-KR" altLang="en-US" dirty="0"/>
              <a:t>나에게 유익하고 필요한 정보 제공 콘텐츠’</a:t>
            </a:r>
            <a:r>
              <a:rPr lang="en-US" altLang="ko-KR" dirty="0" smtClean="0"/>
              <a:t>, ‘</a:t>
            </a:r>
            <a:r>
              <a:rPr lang="ko-KR" altLang="en-US" dirty="0"/>
              <a:t>공감이 가는 일반 시민들의 이야기 콘텐츠’ 등이 인상적인 콘텐츠 구성으로 반응 </a:t>
            </a:r>
            <a:r>
              <a:rPr lang="ko-KR" altLang="en-US" dirty="0" smtClean="0"/>
              <a:t>좋음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lvl="1"/>
            <a:r>
              <a:rPr lang="ko-KR" altLang="en-US" dirty="0" smtClean="0"/>
              <a:t>특히</a:t>
            </a:r>
            <a:r>
              <a:rPr lang="en-US" altLang="ko-KR" dirty="0"/>
              <a:t>, </a:t>
            </a:r>
            <a:r>
              <a:rPr lang="ko-KR" altLang="en-US" dirty="0"/>
              <a:t>일반적인 장소보다는 독특하고 인천만의 차별화된 장소를 소개하는 콘텐츠가 인상적이며</a:t>
            </a:r>
            <a:r>
              <a:rPr lang="en-US" altLang="ko-KR" dirty="0" smtClean="0"/>
              <a:t>, </a:t>
            </a:r>
            <a:br>
              <a:rPr lang="en-US" altLang="ko-KR" dirty="0" smtClean="0"/>
            </a:br>
            <a:r>
              <a:rPr lang="ko-KR" altLang="en-US" dirty="0" smtClean="0"/>
              <a:t>시정 </a:t>
            </a:r>
            <a:r>
              <a:rPr lang="ko-KR" altLang="en-US" dirty="0"/>
              <a:t>소식 요약이나 정책 등 나에게 필요한 정보도 쉽게 접근하려는 노력이 </a:t>
            </a:r>
            <a:r>
              <a:rPr lang="ko-KR" altLang="en-US" dirty="0" smtClean="0"/>
              <a:t>인상적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r>
              <a:rPr lang="ko-KR" altLang="en-US" dirty="0" smtClean="0"/>
              <a:t>콘텐츠 </a:t>
            </a:r>
            <a:r>
              <a:rPr lang="ko-KR" altLang="en-US" dirty="0"/>
              <a:t>구성 적절성에 </a:t>
            </a:r>
            <a:r>
              <a:rPr lang="ko-KR" altLang="en-US" dirty="0" smtClean="0"/>
              <a:t>대해서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전문가는 </a:t>
            </a:r>
            <a:r>
              <a:rPr lang="ko-KR" altLang="en-US" dirty="0"/>
              <a:t>전반적으로 적절한 수준에서 알차게 준비되었다는 평가지만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일반시민은 </a:t>
            </a:r>
            <a:r>
              <a:rPr lang="ko-KR" altLang="en-US" dirty="0"/>
              <a:t>콘텐츠가 너무 </a:t>
            </a:r>
            <a:r>
              <a:rPr lang="ko-KR" altLang="en-US" dirty="0" smtClean="0"/>
              <a:t>세분되어 있고</a:t>
            </a:r>
            <a:r>
              <a:rPr lang="en-US" altLang="ko-KR" dirty="0" smtClean="0"/>
              <a:t>, </a:t>
            </a:r>
            <a:r>
              <a:rPr lang="ko-KR" altLang="en-US" dirty="0"/>
              <a:t>정보</a:t>
            </a:r>
            <a:r>
              <a:rPr lang="en-US" altLang="ko-KR" dirty="0"/>
              <a:t>/</a:t>
            </a:r>
            <a:r>
              <a:rPr lang="ko-KR" altLang="en-US" dirty="0"/>
              <a:t>시정 소식 콘텐츠는 강화가 필요하다는 </a:t>
            </a:r>
            <a:r>
              <a:rPr lang="ko-KR" altLang="en-US" dirty="0" smtClean="0"/>
              <a:t>의견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lvl="1"/>
            <a:r>
              <a:rPr lang="ko-KR" altLang="en-US" dirty="0" smtClean="0"/>
              <a:t>또한</a:t>
            </a:r>
            <a:r>
              <a:rPr lang="en-US" altLang="ko-KR" dirty="0"/>
              <a:t>, </a:t>
            </a:r>
            <a:r>
              <a:rPr lang="ko-KR" altLang="en-US" dirty="0"/>
              <a:t>일반시민은 콘텐츠 구성</a:t>
            </a:r>
            <a:r>
              <a:rPr lang="en-US" altLang="ko-KR" dirty="0"/>
              <a:t>(</a:t>
            </a:r>
            <a:r>
              <a:rPr lang="ko-KR" altLang="en-US" dirty="0"/>
              <a:t>목차</a:t>
            </a:r>
            <a:r>
              <a:rPr lang="en-US" altLang="ko-KR" dirty="0"/>
              <a:t>)</a:t>
            </a:r>
            <a:r>
              <a:rPr lang="ko-KR" altLang="en-US" dirty="0"/>
              <a:t>이 한눈에 들어오지 않아 테마별로 묶을 필요가 있고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콘텐츠 </a:t>
            </a:r>
            <a:r>
              <a:rPr lang="ko-KR" altLang="en-US" dirty="0"/>
              <a:t>궁금증 유도와 필요한 콘텐츠 쉽게 찾을 수 있도록 간략한 콘텐츠 소개가 필요하다는 </a:t>
            </a:r>
            <a:r>
              <a:rPr lang="ko-KR" altLang="en-US" dirty="0" smtClean="0"/>
              <a:t>의견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endParaRPr lang="ko-KR" altLang="en-US" dirty="0"/>
          </a:p>
          <a:p>
            <a:pPr marL="85725" indent="0">
              <a:buNone/>
            </a:pPr>
            <a:r>
              <a:rPr lang="en-US" altLang="ko-KR" u="sng" dirty="0" smtClean="0"/>
              <a:t> (</a:t>
            </a:r>
            <a:r>
              <a:rPr lang="en-US" altLang="ko-KR" u="sng" dirty="0"/>
              <a:t>2) </a:t>
            </a:r>
            <a:r>
              <a:rPr lang="ko-KR" altLang="en-US" u="sng" dirty="0"/>
              <a:t>신설 희망 또는 개선</a:t>
            </a:r>
            <a:r>
              <a:rPr lang="en-US" altLang="ko-KR" u="sng" dirty="0"/>
              <a:t>/</a:t>
            </a:r>
            <a:r>
              <a:rPr lang="ko-KR" altLang="en-US" u="sng" dirty="0"/>
              <a:t>강화 콘텐츠 구성으로는</a:t>
            </a:r>
            <a:r>
              <a:rPr lang="en-US" altLang="ko-KR" u="sng" dirty="0"/>
              <a:t>...</a:t>
            </a:r>
          </a:p>
          <a:p>
            <a:r>
              <a:rPr lang="ko-KR" altLang="en-US" dirty="0" smtClean="0"/>
              <a:t>향후</a:t>
            </a:r>
            <a:r>
              <a:rPr lang="en-US" altLang="ko-KR" dirty="0"/>
              <a:t>, </a:t>
            </a:r>
            <a:r>
              <a:rPr lang="ko-KR" altLang="en-US" dirty="0"/>
              <a:t>신설 희망 또는 </a:t>
            </a:r>
            <a:r>
              <a:rPr lang="ko-KR" altLang="en-US" dirty="0" smtClean="0"/>
              <a:t>강화되었으면 </a:t>
            </a:r>
            <a:r>
              <a:rPr lang="ko-KR" altLang="en-US" dirty="0"/>
              <a:t>하는 콘텐츠 </a:t>
            </a:r>
            <a:r>
              <a:rPr lang="ko-KR" altLang="en-US" dirty="0" smtClean="0"/>
              <a:t>구성으로 ‘</a:t>
            </a:r>
            <a:r>
              <a:rPr lang="ko-KR" altLang="en-US" dirty="0"/>
              <a:t>매월 유사한 콘텐츠 구성보다는 월별 특성 있는 특집</a:t>
            </a:r>
            <a:r>
              <a:rPr lang="en-US" altLang="ko-KR" dirty="0"/>
              <a:t>/</a:t>
            </a:r>
            <a:r>
              <a:rPr lang="ko-KR" altLang="en-US" dirty="0"/>
              <a:t>기획 콘텐츠 개발</a:t>
            </a:r>
            <a:r>
              <a:rPr lang="ko-KR" altLang="en-US" dirty="0" smtClean="0"/>
              <a:t>’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lvl="1"/>
            <a:r>
              <a:rPr lang="ko-KR" altLang="en-US" dirty="0" smtClean="0"/>
              <a:t>매월 </a:t>
            </a:r>
            <a:r>
              <a:rPr lang="ko-KR" altLang="en-US" dirty="0"/>
              <a:t>특정 지역 선정 심층적으로 지역 전체 소개 </a:t>
            </a:r>
            <a:r>
              <a:rPr lang="ko-KR" altLang="en-US" dirty="0" smtClean="0"/>
              <a:t>특집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전문가 </a:t>
            </a:r>
            <a:r>
              <a:rPr lang="ko-KR" altLang="en-US" dirty="0"/>
              <a:t>외부 필진을 통한 월별 특집 또는 기획칼럼 등</a:t>
            </a:r>
          </a:p>
          <a:p>
            <a:r>
              <a:rPr lang="ko-KR" altLang="en-US" dirty="0" smtClean="0"/>
              <a:t>다음으로 </a:t>
            </a:r>
            <a:r>
              <a:rPr lang="ko-KR" altLang="en-US" dirty="0"/>
              <a:t>‘차별화되고 독자에게 재미를 줄 수 있는 콘텐츠 강화</a:t>
            </a:r>
            <a:r>
              <a:rPr lang="ko-KR" altLang="en-US" dirty="0" smtClean="0"/>
              <a:t>’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ko-KR" altLang="en-US" dirty="0"/>
          </a:p>
          <a:p>
            <a:pPr lvl="1"/>
            <a:r>
              <a:rPr lang="ko-KR" altLang="en-US" dirty="0" smtClean="0"/>
              <a:t>만화</a:t>
            </a:r>
            <a:r>
              <a:rPr lang="en-US" altLang="ko-KR" dirty="0"/>
              <a:t>, </a:t>
            </a:r>
            <a:r>
              <a:rPr lang="ko-KR" altLang="en-US" dirty="0"/>
              <a:t>운세</a:t>
            </a:r>
            <a:r>
              <a:rPr lang="en-US" altLang="ko-KR" dirty="0"/>
              <a:t>, </a:t>
            </a:r>
            <a:r>
              <a:rPr lang="ko-KR" altLang="en-US" dirty="0"/>
              <a:t>레시피 소개 등 재미 요소 강화</a:t>
            </a:r>
            <a:r>
              <a:rPr lang="en-US" altLang="ko-KR" dirty="0"/>
              <a:t>, </a:t>
            </a:r>
            <a:r>
              <a:rPr lang="ko-KR" altLang="en-US" dirty="0"/>
              <a:t>젊은층을 위한 지역별 투어코스 소개 등</a:t>
            </a:r>
          </a:p>
          <a:p>
            <a:r>
              <a:rPr lang="ko-KR" altLang="en-US" dirty="0" smtClean="0"/>
              <a:t>또한 </a:t>
            </a:r>
            <a:r>
              <a:rPr lang="ko-KR" altLang="en-US" dirty="0"/>
              <a:t>‘유명한</a:t>
            </a:r>
            <a:r>
              <a:rPr lang="en-US" altLang="ko-KR" dirty="0"/>
              <a:t>/</a:t>
            </a:r>
            <a:r>
              <a:rPr lang="ko-KR" altLang="en-US" dirty="0"/>
              <a:t>오래된 명소</a:t>
            </a:r>
            <a:r>
              <a:rPr lang="en-US" altLang="ko-KR" dirty="0"/>
              <a:t>/</a:t>
            </a:r>
            <a:r>
              <a:rPr lang="ko-KR" altLang="en-US" dirty="0"/>
              <a:t>맛집과 함께 새롭고 현대적인 맛집</a:t>
            </a:r>
            <a:r>
              <a:rPr lang="en-US" altLang="ko-KR" dirty="0"/>
              <a:t>/</a:t>
            </a:r>
            <a:r>
              <a:rPr lang="ko-KR" altLang="en-US" dirty="0"/>
              <a:t>명소 소개</a:t>
            </a:r>
            <a:r>
              <a:rPr lang="ko-KR" altLang="en-US" dirty="0" smtClean="0"/>
              <a:t>’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r>
              <a:rPr lang="ko-KR" altLang="en-US" dirty="0" smtClean="0"/>
              <a:t>마지막으로 </a:t>
            </a:r>
            <a:r>
              <a:rPr lang="ko-KR" altLang="en-US" dirty="0"/>
              <a:t>‘일반시민이 참여할 수 있는 콘텐츠 강화</a:t>
            </a:r>
            <a:r>
              <a:rPr lang="ko-KR" altLang="en-US" dirty="0" smtClean="0"/>
              <a:t>’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lvl="1"/>
            <a:r>
              <a:rPr lang="ko-KR" altLang="en-US" dirty="0" smtClean="0"/>
              <a:t>인천시민이 </a:t>
            </a:r>
            <a:r>
              <a:rPr lang="ko-KR" altLang="en-US" dirty="0"/>
              <a:t>제안하는 정책 코너</a:t>
            </a:r>
            <a:r>
              <a:rPr lang="en-US" altLang="ko-KR" dirty="0"/>
              <a:t>, </a:t>
            </a:r>
            <a:r>
              <a:rPr lang="ko-KR" altLang="en-US" dirty="0"/>
              <a:t>시정에 대한 시민의 쓴소리 코너</a:t>
            </a:r>
          </a:p>
          <a:p>
            <a:pPr lvl="1"/>
            <a:r>
              <a:rPr lang="ko-KR" altLang="en-US" dirty="0" smtClean="0"/>
              <a:t>내가 </a:t>
            </a:r>
            <a:r>
              <a:rPr lang="ko-KR" altLang="en-US" dirty="0"/>
              <a:t>사는 지역별 정보를 직접 </a:t>
            </a:r>
            <a:r>
              <a:rPr lang="ko-KR" altLang="en-US" dirty="0" smtClean="0"/>
              <a:t>제보 받는 </a:t>
            </a:r>
            <a:r>
              <a:rPr lang="ko-KR" altLang="en-US" dirty="0"/>
              <a:t>코너 등</a:t>
            </a:r>
          </a:p>
        </p:txBody>
      </p:sp>
    </p:spTree>
    <p:extLst>
      <p:ext uri="{BB962C8B-B14F-4D97-AF65-F5344CB8AC3E}">
        <p14:creationId xmlns:p14="http://schemas.microsoft.com/office/powerpoint/2010/main" val="860369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I. ‘</a:t>
            </a:r>
            <a:r>
              <a:rPr lang="ko-KR" altLang="en-US" dirty="0" err="1" smtClean="0"/>
              <a:t>굿모닝인천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발전 방향 요약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1. ‘</a:t>
            </a:r>
            <a:r>
              <a:rPr lang="ko-KR" altLang="en-US" dirty="0" smtClean="0"/>
              <a:t>굿모닝인천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평가</a:t>
            </a:r>
            <a:endParaRPr lang="ko-KR" altLang="en-US" dirty="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484784"/>
            <a:ext cx="9359900" cy="4801379"/>
          </a:xfrm>
        </p:spPr>
        <p:txBody>
          <a:bodyPr/>
          <a:lstStyle/>
          <a:p>
            <a:pPr marL="85725" indent="0">
              <a:lnSpc>
                <a:spcPct val="130000"/>
              </a:lnSpc>
              <a:buNone/>
            </a:pPr>
            <a:r>
              <a:rPr lang="en-US" altLang="ko-KR" i="1" u="sng" dirty="0">
                <a:solidFill>
                  <a:srgbClr val="7030A0"/>
                </a:solidFill>
              </a:rPr>
              <a:t>5. ‘</a:t>
            </a:r>
            <a:r>
              <a:rPr lang="ko-KR" altLang="en-US" i="1" u="sng" dirty="0">
                <a:solidFill>
                  <a:srgbClr val="7030A0"/>
                </a:solidFill>
              </a:rPr>
              <a:t>굿모닝인천’ 기사 내용 충실성에 대해</a:t>
            </a:r>
            <a:r>
              <a:rPr lang="en-US" altLang="ko-KR" i="1" u="sng" dirty="0">
                <a:solidFill>
                  <a:srgbClr val="7030A0"/>
                </a:solidFill>
              </a:rPr>
              <a:t>...</a:t>
            </a:r>
          </a:p>
          <a:p>
            <a:pPr marL="85725" indent="0">
              <a:lnSpc>
                <a:spcPct val="130000"/>
              </a:lnSpc>
              <a:buNone/>
            </a:pPr>
            <a:r>
              <a:rPr lang="en-US" altLang="ko-KR" dirty="0" smtClean="0"/>
              <a:t> </a:t>
            </a:r>
            <a:r>
              <a:rPr lang="en-US" altLang="ko-KR" u="sng" dirty="0" smtClean="0"/>
              <a:t>(</a:t>
            </a:r>
            <a:r>
              <a:rPr lang="en-US" altLang="ko-KR" u="sng" dirty="0"/>
              <a:t>1) </a:t>
            </a:r>
            <a:r>
              <a:rPr lang="ko-KR" altLang="en-US" u="sng" dirty="0"/>
              <a:t>인상적인 기사 내용과 충실성에 대해</a:t>
            </a:r>
            <a:r>
              <a:rPr lang="en-US" altLang="ko-KR" u="sng" dirty="0"/>
              <a:t>... </a:t>
            </a:r>
          </a:p>
          <a:p>
            <a:pPr>
              <a:lnSpc>
                <a:spcPct val="130000"/>
              </a:lnSpc>
            </a:pPr>
            <a:r>
              <a:rPr lang="en-US" altLang="ko-KR" dirty="0" smtClean="0"/>
              <a:t>‘</a:t>
            </a:r>
            <a:r>
              <a:rPr lang="ko-KR" altLang="en-US" dirty="0"/>
              <a:t>굿모닝인천’에서 인상적인 기사 </a:t>
            </a:r>
            <a:r>
              <a:rPr lang="ko-KR" altLang="en-US" dirty="0" smtClean="0"/>
              <a:t>내용으로는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일반시민은 </a:t>
            </a:r>
            <a:r>
              <a:rPr lang="ko-KR" altLang="en-US" dirty="0"/>
              <a:t>내가 사는 지역</a:t>
            </a:r>
            <a:r>
              <a:rPr lang="en-US" altLang="ko-KR" dirty="0"/>
              <a:t>/</a:t>
            </a:r>
            <a:r>
              <a:rPr lang="ko-KR" altLang="en-US" dirty="0"/>
              <a:t>지인</a:t>
            </a:r>
            <a:r>
              <a:rPr lang="en-US" altLang="ko-KR" dirty="0"/>
              <a:t>, </a:t>
            </a:r>
            <a:r>
              <a:rPr lang="ko-KR" altLang="en-US" dirty="0"/>
              <a:t>내게 필요한 정보</a:t>
            </a:r>
            <a:r>
              <a:rPr lang="en-US" altLang="ko-KR" dirty="0"/>
              <a:t>, </a:t>
            </a:r>
            <a:r>
              <a:rPr lang="ko-KR" altLang="en-US" dirty="0"/>
              <a:t>나와 관련 있는 기사 내용에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전문가는 </a:t>
            </a:r>
            <a:r>
              <a:rPr lang="ko-KR" altLang="en-US" dirty="0"/>
              <a:t>인천의 정체성을 찾고 소개하는 기사 내용에 반응이 좋음</a:t>
            </a:r>
          </a:p>
          <a:p>
            <a:pPr>
              <a:lnSpc>
                <a:spcPct val="130000"/>
              </a:lnSpc>
            </a:pPr>
            <a:r>
              <a:rPr lang="ko-KR" altLang="en-US" dirty="0" smtClean="0"/>
              <a:t>기사 </a:t>
            </a:r>
            <a:r>
              <a:rPr lang="ko-KR" altLang="en-US" dirty="0"/>
              <a:t>내용의 충실성과 깊이의 충분성에 대해서는 일반시민과 전문가 모두 긍정적</a:t>
            </a:r>
          </a:p>
          <a:p>
            <a:pPr lvl="1">
              <a:lnSpc>
                <a:spcPct val="130000"/>
              </a:lnSpc>
            </a:pPr>
            <a:r>
              <a:rPr lang="ko-KR" altLang="en-US" dirty="0" smtClean="0"/>
              <a:t>다만</a:t>
            </a:r>
            <a:r>
              <a:rPr lang="en-US" altLang="ko-KR" dirty="0"/>
              <a:t>, </a:t>
            </a:r>
            <a:r>
              <a:rPr lang="ko-KR" altLang="en-US" dirty="0"/>
              <a:t>일반시민은 좀 더 나와 관련 있고 대중적이고 현실적인 내용으로 개선되었으면 하는 </a:t>
            </a:r>
            <a:r>
              <a:rPr lang="ko-KR" altLang="en-US" dirty="0" smtClean="0"/>
              <a:t>의견과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전문가는 </a:t>
            </a:r>
            <a:r>
              <a:rPr lang="ko-KR" altLang="en-US" dirty="0"/>
              <a:t>시정 정보 제공시 시민 관점에서 시민이 원하는 정보를 제공해야 한다는 의견이 </a:t>
            </a:r>
            <a:r>
              <a:rPr lang="ko-KR" altLang="en-US" dirty="0" smtClean="0"/>
              <a:t>있음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dirty="0"/>
          </a:p>
          <a:p>
            <a:pPr marL="85725" indent="0">
              <a:lnSpc>
                <a:spcPct val="130000"/>
              </a:lnSpc>
              <a:buNone/>
            </a:pPr>
            <a:r>
              <a:rPr lang="en-US" altLang="ko-KR" dirty="0" smtClean="0"/>
              <a:t> </a:t>
            </a:r>
            <a:r>
              <a:rPr lang="en-US" altLang="ko-KR" u="sng" dirty="0" smtClean="0"/>
              <a:t>(</a:t>
            </a:r>
            <a:r>
              <a:rPr lang="en-US" altLang="ko-KR" u="sng" dirty="0"/>
              <a:t>2) </a:t>
            </a:r>
            <a:r>
              <a:rPr lang="ko-KR" altLang="en-US" u="sng" dirty="0"/>
              <a:t>향후</a:t>
            </a:r>
            <a:r>
              <a:rPr lang="en-US" altLang="ko-KR" u="sng" dirty="0"/>
              <a:t>, </a:t>
            </a:r>
            <a:r>
              <a:rPr lang="ko-KR" altLang="en-US" u="sng" dirty="0"/>
              <a:t>희망하는 기사 내용 스토리</a:t>
            </a:r>
            <a:r>
              <a:rPr lang="en-US" altLang="ko-KR" u="sng" dirty="0"/>
              <a:t>/</a:t>
            </a:r>
            <a:r>
              <a:rPr lang="ko-KR" altLang="en-US" u="sng" dirty="0"/>
              <a:t>이야기로는</a:t>
            </a:r>
            <a:r>
              <a:rPr lang="en-US" altLang="ko-KR" u="sng" dirty="0"/>
              <a:t>...</a:t>
            </a:r>
          </a:p>
          <a:p>
            <a:pPr>
              <a:lnSpc>
                <a:spcPct val="130000"/>
              </a:lnSpc>
            </a:pPr>
            <a:r>
              <a:rPr lang="ko-KR" altLang="en-US" dirty="0" smtClean="0"/>
              <a:t>향후</a:t>
            </a:r>
            <a:r>
              <a:rPr lang="en-US" altLang="ko-KR" dirty="0"/>
              <a:t>, </a:t>
            </a:r>
            <a:r>
              <a:rPr lang="ko-KR" altLang="en-US" dirty="0"/>
              <a:t>희망하는 기사 내용 및 스토리</a:t>
            </a:r>
            <a:r>
              <a:rPr lang="en-US" altLang="ko-KR" dirty="0"/>
              <a:t>/</a:t>
            </a:r>
            <a:r>
              <a:rPr lang="ko-KR" altLang="en-US" dirty="0"/>
              <a:t>이야기에 대한 </a:t>
            </a:r>
            <a:r>
              <a:rPr lang="ko-KR" altLang="en-US" dirty="0" smtClean="0"/>
              <a:t>아이디어로는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en-US" altLang="ko-KR" dirty="0"/>
              <a:t>1) </a:t>
            </a:r>
            <a:r>
              <a:rPr lang="ko-KR" altLang="en-US" dirty="0"/>
              <a:t>인천시 사업</a:t>
            </a:r>
            <a:r>
              <a:rPr lang="en-US" altLang="ko-KR" dirty="0"/>
              <a:t>/</a:t>
            </a:r>
            <a:r>
              <a:rPr lang="ko-KR" altLang="en-US" dirty="0"/>
              <a:t>정책</a:t>
            </a:r>
            <a:r>
              <a:rPr lang="en-US" altLang="ko-KR" dirty="0"/>
              <a:t>/</a:t>
            </a:r>
            <a:r>
              <a:rPr lang="ko-KR" altLang="en-US" dirty="0"/>
              <a:t>제도 등에 대한 보다 깊이 있는 내용 </a:t>
            </a:r>
            <a:r>
              <a:rPr lang="ko-KR" altLang="en-US" dirty="0" smtClean="0"/>
              <a:t>강화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en-US" altLang="ko-KR" dirty="0"/>
              <a:t>2) </a:t>
            </a:r>
            <a:r>
              <a:rPr lang="ko-KR" altLang="en-US" dirty="0"/>
              <a:t>지역</a:t>
            </a:r>
            <a:r>
              <a:rPr lang="en-US" altLang="ko-KR" dirty="0"/>
              <a:t>/</a:t>
            </a:r>
            <a:r>
              <a:rPr lang="ko-KR" altLang="en-US" dirty="0"/>
              <a:t>장소</a:t>
            </a:r>
            <a:r>
              <a:rPr lang="en-US" altLang="ko-KR" dirty="0"/>
              <a:t>/</a:t>
            </a:r>
            <a:r>
              <a:rPr lang="ko-KR" altLang="en-US" dirty="0"/>
              <a:t>생활 시설</a:t>
            </a:r>
            <a:r>
              <a:rPr lang="en-US" altLang="ko-KR" dirty="0"/>
              <a:t>/</a:t>
            </a:r>
            <a:r>
              <a:rPr lang="ko-KR" altLang="en-US" dirty="0"/>
              <a:t>일상생활에서 필요한 정보에 대해 비교 분석한 기사 내용 </a:t>
            </a:r>
            <a:r>
              <a:rPr lang="ko-KR" altLang="en-US" dirty="0" smtClean="0"/>
              <a:t>개발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en-US" altLang="ko-KR" dirty="0"/>
              <a:t>3) </a:t>
            </a:r>
            <a:r>
              <a:rPr lang="ko-KR" altLang="en-US" dirty="0"/>
              <a:t>외부에서 바라보는 인천 홍보를 위해 다양한 기사 내용 </a:t>
            </a:r>
            <a:r>
              <a:rPr lang="ko-KR" altLang="en-US" dirty="0" smtClean="0"/>
              <a:t>개발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en-US" altLang="ko-KR" dirty="0"/>
              <a:t>4) </a:t>
            </a:r>
            <a:r>
              <a:rPr lang="ko-KR" altLang="en-US" dirty="0"/>
              <a:t>인천의 정체성을 높이기 위한 인천만의 차별화된 기사 내용 강화 등이 언급됨</a:t>
            </a:r>
            <a:r>
              <a:rPr lang="en-US" altLang="ko-KR" dirty="0"/>
              <a:t>.</a:t>
            </a:r>
          </a:p>
          <a:p>
            <a:pPr lvl="1">
              <a:lnSpc>
                <a:spcPct val="130000"/>
              </a:lnSpc>
            </a:pPr>
            <a:r>
              <a:rPr lang="ko-KR" altLang="en-US" dirty="0" smtClean="0"/>
              <a:t>역발상으로 </a:t>
            </a:r>
            <a:r>
              <a:rPr lang="ko-KR" altLang="en-US" dirty="0"/>
              <a:t>인천지역 홍보를 위해 외부 사람들이 궁금해하는 인천에 대한 소재 </a:t>
            </a:r>
            <a:r>
              <a:rPr lang="ko-KR" altLang="en-US" dirty="0" smtClean="0"/>
              <a:t>개발과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외부의 </a:t>
            </a:r>
            <a:r>
              <a:rPr lang="ko-KR" altLang="en-US" dirty="0"/>
              <a:t>시각에서 바라본 인천의 모습 등을 기사 내용으로 기획하는 아이디어도 </a:t>
            </a:r>
            <a:r>
              <a:rPr lang="ko-KR" altLang="en-US" dirty="0" smtClean="0"/>
              <a:t>제기됨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65342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I. ‘</a:t>
            </a:r>
            <a:r>
              <a:rPr lang="ko-KR" altLang="en-US" dirty="0" err="1" smtClean="0"/>
              <a:t>굿모닝인천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발전 방향 요약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1. ‘</a:t>
            </a:r>
            <a:r>
              <a:rPr lang="ko-KR" altLang="en-US" dirty="0" smtClean="0"/>
              <a:t>굿모닝인천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평가</a:t>
            </a:r>
            <a:endParaRPr lang="ko-KR" altLang="en-US" dirty="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513065"/>
            <a:ext cx="9359900" cy="4787464"/>
          </a:xfrm>
        </p:spPr>
        <p:txBody>
          <a:bodyPr/>
          <a:lstStyle/>
          <a:p>
            <a:pPr marL="85725" indent="0">
              <a:buNone/>
            </a:pPr>
            <a:r>
              <a:rPr lang="en-US" altLang="ko-KR" sz="1400" i="1" u="sng" dirty="0" smtClean="0">
                <a:solidFill>
                  <a:srgbClr val="7030A0"/>
                </a:solidFill>
              </a:rPr>
              <a:t>6</a:t>
            </a:r>
            <a:r>
              <a:rPr lang="en-US" altLang="ko-KR" sz="1400" i="1" u="sng" dirty="0">
                <a:solidFill>
                  <a:srgbClr val="7030A0"/>
                </a:solidFill>
              </a:rPr>
              <a:t>. ‘</a:t>
            </a:r>
            <a:r>
              <a:rPr lang="ko-KR" altLang="en-US" sz="1400" i="1" u="sng" dirty="0">
                <a:solidFill>
                  <a:srgbClr val="7030A0"/>
                </a:solidFill>
              </a:rPr>
              <a:t>굿모닝인천’ 타 지자체 시정소식지와 차별성에 대해</a:t>
            </a:r>
            <a:r>
              <a:rPr lang="en-US" altLang="ko-KR" sz="1400" i="1" u="sng" dirty="0">
                <a:solidFill>
                  <a:srgbClr val="7030A0"/>
                </a:solidFill>
              </a:rPr>
              <a:t>...</a:t>
            </a:r>
          </a:p>
          <a:p>
            <a:r>
              <a:rPr lang="ko-KR" altLang="en-US" dirty="0" smtClean="0"/>
              <a:t>타 </a:t>
            </a:r>
            <a:r>
              <a:rPr lang="ko-KR" altLang="en-US" dirty="0"/>
              <a:t>시정지와 비교해본 결과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전반적으로 </a:t>
            </a:r>
            <a:r>
              <a:rPr lang="ko-KR" altLang="en-US" dirty="0"/>
              <a:t>‘굿모닝인천’이 퀄리티가 높고 고급스럽다는 </a:t>
            </a:r>
            <a:r>
              <a:rPr lang="ko-KR" altLang="en-US" dirty="0" smtClean="0"/>
              <a:t>의견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lvl="1"/>
            <a:r>
              <a:rPr lang="ko-KR" altLang="en-US" dirty="0" smtClean="0"/>
              <a:t>타 </a:t>
            </a:r>
            <a:r>
              <a:rPr lang="ko-KR" altLang="en-US" dirty="0"/>
              <a:t>시정지 대비 내용 면에서 들어내 놓고 시정 홍보하는 기관지가 아닌</a:t>
            </a:r>
            <a:r>
              <a:rPr lang="en-US" altLang="ko-KR" dirty="0"/>
              <a:t>, </a:t>
            </a:r>
            <a:r>
              <a:rPr lang="ko-KR" altLang="en-US" dirty="0"/>
              <a:t>인천에 대해 생각하게 만드는 스토리북 같은 느낌이며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en-US" altLang="ko-KR" dirty="0" smtClean="0"/>
              <a:t>‘</a:t>
            </a:r>
            <a:r>
              <a:rPr lang="ko-KR" altLang="en-US" dirty="0"/>
              <a:t>받으면 읽고 싶고 항상 기다려지는 시정지’라는 </a:t>
            </a:r>
            <a:r>
              <a:rPr lang="ko-KR" altLang="en-US" dirty="0" smtClean="0"/>
              <a:t>의견임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r>
              <a:rPr lang="ko-KR" altLang="en-US" dirty="0" smtClean="0"/>
              <a:t>그러나</a:t>
            </a:r>
            <a:r>
              <a:rPr lang="en-US" altLang="ko-KR" dirty="0"/>
              <a:t>, </a:t>
            </a:r>
            <a:r>
              <a:rPr lang="ko-KR" altLang="en-US" dirty="0"/>
              <a:t>타 시정지에서 배울 </a:t>
            </a:r>
            <a:r>
              <a:rPr lang="ko-KR" altLang="en-US" dirty="0" smtClean="0"/>
              <a:t>점으로는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‘</a:t>
            </a:r>
            <a:r>
              <a:rPr lang="ko-KR" altLang="en-US" dirty="0"/>
              <a:t>시민이 필요로 하는 시정 소식과 정보 측면이 많다는 점’</a:t>
            </a:r>
            <a:r>
              <a:rPr lang="ko-KR" altLang="en-US" dirty="0" smtClean="0"/>
              <a:t>과 ‘</a:t>
            </a:r>
            <a:r>
              <a:rPr lang="ko-KR" altLang="en-US" dirty="0"/>
              <a:t>콘텐츠 구성과 전체적인 가독성 측면에서 배울 점이 다소 있다는 </a:t>
            </a:r>
            <a:r>
              <a:rPr lang="ko-KR" altLang="en-US" dirty="0" smtClean="0"/>
              <a:t>의견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lvl="1"/>
            <a:r>
              <a:rPr lang="ko-KR" altLang="en-US" dirty="0" smtClean="0"/>
              <a:t>지역의 </a:t>
            </a:r>
            <a:r>
              <a:rPr lang="ko-KR" altLang="en-US" dirty="0"/>
              <a:t>생활편의시설을 비교 분석한 정보를 제공하는 점</a:t>
            </a:r>
            <a:r>
              <a:rPr lang="en-US" altLang="ko-KR" dirty="0"/>
              <a:t>,</a:t>
            </a:r>
          </a:p>
          <a:p>
            <a:pPr lvl="1"/>
            <a:r>
              <a:rPr lang="ko-KR" altLang="en-US" dirty="0" smtClean="0"/>
              <a:t>콘텐츠 </a:t>
            </a:r>
            <a:r>
              <a:rPr lang="ko-KR" altLang="en-US" dirty="0"/>
              <a:t>구성 및 목차를 주제별로 묶어서 보여주어 가독성이 좋으며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표지와 </a:t>
            </a:r>
            <a:r>
              <a:rPr lang="ko-KR" altLang="en-US" dirty="0"/>
              <a:t>목차에 간략한 내용소개로 관심을 유발하는 점이 배울 점이라는 </a:t>
            </a:r>
            <a:r>
              <a:rPr lang="ko-KR" altLang="en-US" dirty="0" smtClean="0"/>
              <a:t>의견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pPr marL="85725" indent="0">
              <a:buNone/>
            </a:pPr>
            <a:r>
              <a:rPr lang="en-US" altLang="ko-KR" sz="1400" i="1" u="sng" dirty="0">
                <a:solidFill>
                  <a:srgbClr val="7030A0"/>
                </a:solidFill>
              </a:rPr>
              <a:t>7. ‘</a:t>
            </a:r>
            <a:r>
              <a:rPr lang="ko-KR" altLang="en-US" sz="1400" i="1" u="sng" dirty="0">
                <a:solidFill>
                  <a:srgbClr val="7030A0"/>
                </a:solidFill>
              </a:rPr>
              <a:t>굿모닝인천’ 전반적 만족도는</a:t>
            </a:r>
            <a:r>
              <a:rPr lang="en-US" altLang="ko-KR" sz="1400" i="1" u="sng" dirty="0">
                <a:solidFill>
                  <a:srgbClr val="7030A0"/>
                </a:solidFill>
              </a:rPr>
              <a:t>...</a:t>
            </a:r>
          </a:p>
          <a:p>
            <a:r>
              <a:rPr lang="ko-KR" altLang="en-US" dirty="0" smtClean="0"/>
              <a:t>내가 </a:t>
            </a:r>
            <a:r>
              <a:rPr lang="ko-KR" altLang="en-US" dirty="0"/>
              <a:t>모르는 정보 제공과 인천에 대해 다양하게 알게 해준다는 이유에서일반시민 대부분은 만족해하는 </a:t>
            </a:r>
            <a:r>
              <a:rPr lang="ko-KR" altLang="en-US" dirty="0" smtClean="0"/>
              <a:t>분위기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r>
              <a:rPr lang="ko-KR" altLang="en-US" dirty="0" smtClean="0"/>
              <a:t>다만</a:t>
            </a:r>
            <a:r>
              <a:rPr lang="en-US" altLang="ko-KR" dirty="0"/>
              <a:t>, </a:t>
            </a:r>
            <a:r>
              <a:rPr lang="ko-KR" altLang="en-US" dirty="0"/>
              <a:t>인천시민 입장에서 </a:t>
            </a:r>
            <a:r>
              <a:rPr lang="ko-KR" altLang="en-US" dirty="0" smtClean="0"/>
              <a:t>가치 </a:t>
            </a:r>
            <a:r>
              <a:rPr lang="ko-KR" altLang="en-US" dirty="0"/>
              <a:t>있는 정보의 다양성과 깊이</a:t>
            </a:r>
            <a:r>
              <a:rPr lang="en-US" altLang="ko-KR" dirty="0"/>
              <a:t>, </a:t>
            </a:r>
            <a:r>
              <a:rPr lang="ko-KR" altLang="en-US" dirty="0"/>
              <a:t>그리고 지역적인 배려 차원에서 다소 불만족스럽다는 의견이 일부 </a:t>
            </a:r>
            <a:r>
              <a:rPr lang="ko-KR" altLang="en-US" dirty="0" smtClean="0"/>
              <a:t>제기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lvl="1"/>
            <a:r>
              <a:rPr lang="ko-KR" altLang="en-US" dirty="0" smtClean="0"/>
              <a:t>한편</a:t>
            </a:r>
            <a:r>
              <a:rPr lang="en-US" altLang="ko-KR" dirty="0"/>
              <a:t>, </a:t>
            </a:r>
            <a:r>
              <a:rPr lang="ko-KR" altLang="en-US" dirty="0"/>
              <a:t>현재 구독자는 주변 </a:t>
            </a:r>
            <a:r>
              <a:rPr lang="ko-KR" altLang="en-US" dirty="0" smtClean="0"/>
              <a:t>추천의향이 </a:t>
            </a:r>
            <a:r>
              <a:rPr lang="ko-KR" altLang="en-US" dirty="0"/>
              <a:t>다소 미약한 </a:t>
            </a:r>
            <a:r>
              <a:rPr lang="ko-KR" altLang="en-US" dirty="0" smtClean="0"/>
              <a:t>측면이나</a:t>
            </a:r>
            <a:r>
              <a:rPr lang="en-US" altLang="ko-KR" dirty="0" smtClean="0"/>
              <a:t>, </a:t>
            </a:r>
            <a:r>
              <a:rPr lang="ko-KR" altLang="en-US" dirty="0" smtClean="0"/>
              <a:t>비구독자는 </a:t>
            </a:r>
            <a:r>
              <a:rPr lang="ko-KR" altLang="en-US" dirty="0"/>
              <a:t>인천의 다양한 정보를 알 수 있다는 점에서 구독 의향이 비교적 </a:t>
            </a:r>
            <a:r>
              <a:rPr lang="ko-KR" altLang="en-US" dirty="0" smtClean="0"/>
              <a:t>강함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endParaRPr lang="ko-KR" altLang="en-US" dirty="0"/>
          </a:p>
          <a:p>
            <a:pPr marL="85725" indent="0">
              <a:buNone/>
            </a:pPr>
            <a:r>
              <a:rPr lang="en-US" altLang="ko-KR" sz="1400" i="1" u="sng" dirty="0">
                <a:solidFill>
                  <a:srgbClr val="7030A0"/>
                </a:solidFill>
              </a:rPr>
              <a:t>8. ‘</a:t>
            </a:r>
            <a:r>
              <a:rPr lang="ko-KR" altLang="en-US" sz="1400" i="1" u="sng" dirty="0">
                <a:solidFill>
                  <a:srgbClr val="7030A0"/>
                </a:solidFill>
              </a:rPr>
              <a:t>굿모닝인천’ 발행 효과 </a:t>
            </a:r>
            <a:r>
              <a:rPr lang="en-US" altLang="ko-KR" sz="1400" i="1" u="sng" dirty="0">
                <a:solidFill>
                  <a:srgbClr val="7030A0"/>
                </a:solidFill>
              </a:rPr>
              <a:t>– </a:t>
            </a:r>
            <a:r>
              <a:rPr lang="ko-KR" altLang="en-US" sz="1400" i="1" u="sng" dirty="0">
                <a:solidFill>
                  <a:srgbClr val="7030A0"/>
                </a:solidFill>
              </a:rPr>
              <a:t>인천에 대한 인식 변화에 대해</a:t>
            </a:r>
            <a:r>
              <a:rPr lang="en-US" altLang="ko-KR" sz="1400" i="1" u="sng" dirty="0">
                <a:solidFill>
                  <a:srgbClr val="7030A0"/>
                </a:solidFill>
              </a:rPr>
              <a:t>....</a:t>
            </a:r>
          </a:p>
          <a:p>
            <a:r>
              <a:rPr lang="ko-KR" altLang="en-US" dirty="0" smtClean="0"/>
              <a:t>전문가뿐만 </a:t>
            </a:r>
            <a:r>
              <a:rPr lang="ko-KR" altLang="en-US" dirty="0"/>
              <a:t>아니라</a:t>
            </a:r>
            <a:r>
              <a:rPr lang="en-US" altLang="ko-KR" dirty="0"/>
              <a:t>, </a:t>
            </a:r>
            <a:r>
              <a:rPr lang="ko-KR" altLang="en-US" dirty="0"/>
              <a:t>일반시민 모두가인천에 대한 긍정적 인식 변화에 ‘굿모닝인천’이 매우 큰 역할을 하고 있다는 </a:t>
            </a:r>
            <a:r>
              <a:rPr lang="ko-KR" altLang="en-US" dirty="0" smtClean="0"/>
              <a:t>의견임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lvl="1"/>
            <a:r>
              <a:rPr lang="ko-KR" altLang="en-US" dirty="0" smtClean="0"/>
              <a:t>인식 </a:t>
            </a:r>
            <a:r>
              <a:rPr lang="ko-KR" altLang="en-US" dirty="0"/>
              <a:t>변화 효과는 ‘인천에 대한 좋은 점을 주변에 이야기할 수 있다는 점’</a:t>
            </a:r>
            <a:r>
              <a:rPr lang="en-US" altLang="ko-KR" dirty="0"/>
              <a:t>, ‘</a:t>
            </a:r>
            <a:r>
              <a:rPr lang="ko-KR" altLang="en-US" dirty="0"/>
              <a:t>인천의 모습이 변화하고 발전한다는 인식을 하게 된 점’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en-US" altLang="ko-KR" dirty="0" smtClean="0"/>
              <a:t>‘</a:t>
            </a:r>
            <a:r>
              <a:rPr lang="ko-KR" altLang="en-US" dirty="0"/>
              <a:t>인천에 대한 많은 정보를 통해 정체성과 애정이 높아지는 점’ 등의 측면에서 긍정적이라는 </a:t>
            </a:r>
            <a:r>
              <a:rPr lang="ko-KR" altLang="en-US" dirty="0" smtClean="0"/>
              <a:t>의견임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lvl="1"/>
            <a:r>
              <a:rPr lang="ko-KR" altLang="en-US" dirty="0" smtClean="0"/>
              <a:t>다만</a:t>
            </a:r>
            <a:r>
              <a:rPr lang="en-US" altLang="ko-KR" dirty="0"/>
              <a:t>, </a:t>
            </a:r>
            <a:r>
              <a:rPr lang="ko-KR" altLang="en-US" dirty="0"/>
              <a:t>더 많은 사람이 아직 접하지 못하고 있고</a:t>
            </a:r>
            <a:r>
              <a:rPr lang="en-US" altLang="ko-KR" dirty="0"/>
              <a:t>, </a:t>
            </a:r>
            <a:r>
              <a:rPr lang="ko-KR" altLang="en-US" dirty="0"/>
              <a:t>소외된 지역 정보가 좀 더 필요하다는 점과</a:t>
            </a:r>
            <a:r>
              <a:rPr lang="en-US" altLang="ko-KR" dirty="0"/>
              <a:t>, </a:t>
            </a:r>
            <a:r>
              <a:rPr lang="ko-KR" altLang="en-US" dirty="0"/>
              <a:t>젊은 세대의 관심을 끌어내야 한다는 </a:t>
            </a:r>
            <a:r>
              <a:rPr lang="ko-KR" altLang="en-US" dirty="0" smtClean="0"/>
              <a:t>점에서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인식 </a:t>
            </a:r>
            <a:r>
              <a:rPr lang="ko-KR" altLang="en-US" dirty="0"/>
              <a:t>변화 효과의 아쉬움이 제기됨</a:t>
            </a:r>
          </a:p>
        </p:txBody>
      </p:sp>
    </p:spTree>
    <p:extLst>
      <p:ext uri="{BB962C8B-B14F-4D97-AF65-F5344CB8AC3E}">
        <p14:creationId xmlns:p14="http://schemas.microsoft.com/office/powerpoint/2010/main" val="3272070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I. ‘</a:t>
            </a:r>
            <a:r>
              <a:rPr lang="ko-KR" altLang="en-US" dirty="0" err="1" smtClean="0"/>
              <a:t>굿모닝인천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발전 방향 요약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2. ‘</a:t>
            </a:r>
            <a:r>
              <a:rPr lang="ko-KR" altLang="en-US" dirty="0" smtClean="0"/>
              <a:t>굿모닝인천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향후 발전 방안에 대한 제언</a:t>
            </a:r>
            <a:endParaRPr lang="ko-KR" altLang="en-US" dirty="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484784"/>
            <a:ext cx="9359900" cy="1169551"/>
          </a:xfrm>
        </p:spPr>
        <p:txBody>
          <a:bodyPr/>
          <a:lstStyle/>
          <a:p>
            <a:r>
              <a:rPr lang="en-US" altLang="ko-KR" dirty="0" smtClean="0"/>
              <a:t>‘</a:t>
            </a:r>
            <a:r>
              <a:rPr lang="ko-KR" altLang="en-US" dirty="0"/>
              <a:t>굿모닝인천’ 발전 방안에 대한 </a:t>
            </a:r>
            <a:r>
              <a:rPr lang="ko-KR" altLang="en-US" dirty="0" smtClean="0"/>
              <a:t>제언으로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일반시민은 </a:t>
            </a:r>
            <a:r>
              <a:rPr lang="ko-KR" altLang="en-US" dirty="0"/>
              <a:t>‘재미있고 공감이 가는 기사 내용</a:t>
            </a:r>
            <a:r>
              <a:rPr lang="en-US" altLang="ko-KR" dirty="0"/>
              <a:t>, </a:t>
            </a:r>
            <a:r>
              <a:rPr lang="ko-KR" altLang="en-US" dirty="0"/>
              <a:t>우리 지역의 이슈</a:t>
            </a:r>
            <a:r>
              <a:rPr lang="en-US" altLang="ko-KR" dirty="0"/>
              <a:t>/ </a:t>
            </a:r>
            <a:r>
              <a:rPr lang="ko-KR" altLang="en-US" dirty="0"/>
              <a:t>어두운 면도 담아내는 내용’ </a:t>
            </a:r>
            <a:r>
              <a:rPr lang="ko-KR" altLang="en-US" dirty="0" smtClean="0"/>
              <a:t>등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시민에게 </a:t>
            </a:r>
            <a:r>
              <a:rPr lang="ko-KR" altLang="en-US" dirty="0"/>
              <a:t>필요한 다양한 정보와 콘텐츠를 모색했으면 한다는 의견이 </a:t>
            </a:r>
            <a:r>
              <a:rPr lang="ko-KR" altLang="en-US" dirty="0" smtClean="0"/>
              <a:t>많음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r>
              <a:rPr lang="ko-KR" altLang="en-US" dirty="0" smtClean="0"/>
              <a:t>전문가는 </a:t>
            </a:r>
            <a:r>
              <a:rPr lang="ko-KR" altLang="en-US" dirty="0"/>
              <a:t>‘젊은 외부 필진을 활용한 기획 특집 제작으로 젊은 세대 유입’</a:t>
            </a:r>
            <a:r>
              <a:rPr lang="en-US" altLang="ko-KR" dirty="0"/>
              <a:t>, ‘</a:t>
            </a:r>
            <a:r>
              <a:rPr lang="ko-KR" altLang="en-US" dirty="0"/>
              <a:t>시민들과 쌍방향으로 소통할 수 있는 다양한 콘텐츠 개발’</a:t>
            </a:r>
            <a:r>
              <a:rPr lang="en-US" altLang="ko-KR" dirty="0"/>
              <a:t>, ‘</a:t>
            </a:r>
            <a:r>
              <a:rPr lang="ko-KR" altLang="en-US" dirty="0"/>
              <a:t>굿모닝인천의 디지털화 노력’</a:t>
            </a:r>
            <a:r>
              <a:rPr lang="en-US" altLang="ko-KR" dirty="0"/>
              <a:t>, ‘</a:t>
            </a:r>
            <a:r>
              <a:rPr lang="ko-KR" altLang="en-US" dirty="0"/>
              <a:t>인천지역의 다른 매체와 크로스미디어 기획’ 등이 </a:t>
            </a:r>
            <a:r>
              <a:rPr lang="ko-KR" altLang="en-US" dirty="0" smtClean="0"/>
              <a:t>제안됨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6" name="Rectangle 28"/>
          <p:cNvSpPr>
            <a:spLocks noChangeArrowheads="1"/>
          </p:cNvSpPr>
          <p:nvPr/>
        </p:nvSpPr>
        <p:spPr bwMode="auto">
          <a:xfrm>
            <a:off x="275521" y="3147983"/>
            <a:ext cx="4605471" cy="3158550"/>
          </a:xfrm>
          <a:prstGeom prst="rect">
            <a:avLst/>
          </a:prstGeom>
          <a:solidFill>
            <a:schemeClr val="bg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108000" tIns="90000" rIns="108000" bIns="90000" numCol="1" rtlCol="0" anchor="t" anchorCtr="0" compatLnSpc="1">
            <a:prstTxWarp prst="textNoShape">
              <a:avLst/>
            </a:prstTxWarp>
          </a:bodyPr>
          <a:lstStyle/>
          <a:p>
            <a:pPr marL="103184" indent="-103184" latinLnBrk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재미있고 공감 가는 내용으로 소식지를 기다리고</a:t>
            </a:r>
            <a:r>
              <a:rPr lang="en-US" altLang="ko-KR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</a:t>
            </a:r>
            <a:br>
              <a:rPr lang="en-US" altLang="ko-KR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보고 싶게 만들었으면</a:t>
            </a:r>
            <a:r>
              <a:rPr lang="en-US" altLang="ko-KR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….</a:t>
            </a:r>
          </a:p>
          <a:p>
            <a:pPr marL="103184" indent="-103184" latinLnBrk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우리 지역의 어두운 면도 솔직히 다루어</a:t>
            </a:r>
            <a:r>
              <a:rPr lang="en-US" altLang="ko-KR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</a:t>
            </a:r>
            <a:br>
              <a:rPr lang="en-US" altLang="ko-KR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인천이 앞으로 나아갈 방향을 모색했으며</a:t>
            </a:r>
            <a:r>
              <a:rPr lang="en-US" altLang="ko-KR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….</a:t>
            </a:r>
          </a:p>
          <a:p>
            <a:pPr marL="103184" indent="-103184" latinLnBrk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사회적 이슈보다는 지역적인 이슈에 대해</a:t>
            </a:r>
            <a:b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일반시민들이 청사진을 그려낼 수 있도록</a:t>
            </a:r>
            <a:r>
              <a:rPr lang="en-US" altLang="ko-KR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….</a:t>
            </a:r>
          </a:p>
          <a:p>
            <a:pPr marL="103184" indent="-103184" latinLnBrk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디지털 시대에 맞게 좀 더 많은 사람이 접할 수 있도록</a:t>
            </a:r>
            <a:b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온라인</a:t>
            </a:r>
            <a:r>
              <a:rPr lang="en-US" altLang="ko-KR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모바일 콘텐츠도 모색했으면</a:t>
            </a:r>
            <a:r>
              <a:rPr lang="en-US" altLang="ko-KR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….</a:t>
            </a:r>
          </a:p>
        </p:txBody>
      </p:sp>
      <p:sp>
        <p:nvSpPr>
          <p:cNvPr id="8" name="모서리가 둥근 직사각형 7"/>
          <p:cNvSpPr/>
          <p:nvPr/>
        </p:nvSpPr>
        <p:spPr bwMode="auto">
          <a:xfrm>
            <a:off x="272481" y="2797392"/>
            <a:ext cx="4606286" cy="295369"/>
          </a:xfrm>
          <a:prstGeom prst="roundRect">
            <a:avLst>
              <a:gd name="adj" fmla="val 0"/>
            </a:avLst>
          </a:prstGeom>
          <a:pattFill prst="openDmnd">
            <a:fgClr>
              <a:srgbClr val="717171"/>
            </a:fgClr>
            <a:bgClr>
              <a:srgbClr val="717171">
                <a:lumMod val="75000"/>
              </a:srgbClr>
            </a:bgClr>
          </a:patt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ctr" latinLnBrk="0"/>
            <a:r>
              <a:rPr lang="ko-KR" altLang="en-US" sz="14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일반시민 제언</a:t>
            </a:r>
            <a:r>
              <a:rPr lang="en-US" altLang="ko-KR" sz="14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…</a:t>
            </a:r>
            <a:endParaRPr lang="ko-KR" altLang="en-US" sz="1400" b="1" kern="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5027479" y="3147983"/>
            <a:ext cx="4605471" cy="3158550"/>
          </a:xfrm>
          <a:prstGeom prst="rect">
            <a:avLst/>
          </a:prstGeom>
          <a:solidFill>
            <a:schemeClr val="bg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108000" tIns="90000" rIns="108000" bIns="90000" numCol="1" rtlCol="0" anchor="t" anchorCtr="0" compatLnSpc="1">
            <a:prstTxWarp prst="textNoShape">
              <a:avLst/>
            </a:prstTxWarp>
          </a:bodyPr>
          <a:lstStyle/>
          <a:p>
            <a:pPr marL="103184" indent="-103184" latinLnBrk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젊은 외부 필진을 활용한 재미있는 특집 기획을 </a:t>
            </a: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통해</a:t>
            </a: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젊은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세대 유입되어야</a:t>
            </a: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….</a:t>
            </a:r>
            <a:b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</a:t>
            </a: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*	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외부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필진 추천 </a:t>
            </a: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</a:t>
            </a:r>
            <a:b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	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인천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스펙타클 </a:t>
            </a: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(‘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서울보다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멀고 제주보다 가까운 인천의 카페들’ 저자</a:t>
            </a: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b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	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인천의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청년 창작자들</a:t>
            </a:r>
            <a:r>
              <a:rPr lang="en-US" altLang="ko-KR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인천의 정체성을 담으려는 </a:t>
            </a:r>
            <a:r>
              <a:rPr lang="en-US" altLang="ko-KR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20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 청년이 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필자들</a:t>
            </a:r>
            <a:endParaRPr lang="en-US" altLang="ko-KR" sz="1000" kern="0" spc="-54" dirty="0" smtClean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03184" indent="-103184" latinLnBrk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굿모닝인천은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인천의 시민들과 쌍방향 소통의 매체가 되어야</a:t>
            </a: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….</a:t>
            </a:r>
            <a:b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*	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쌍방향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소통을 위한 다양한 콘텐츠 개발 </a:t>
            </a:r>
            <a:r>
              <a:rPr lang="en-US" altLang="ko-KR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- ‘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드로잉 인천’과 같은 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콘텐츠</a:t>
            </a: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*	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지역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정보에 대한 일반시민의 제보 끌어내기 </a:t>
            </a:r>
            <a:r>
              <a:rPr lang="en-US" altLang="ko-KR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–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행정 네트워크 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활용</a:t>
            </a:r>
            <a:endParaRPr lang="en-US" altLang="ko-KR" sz="1000" kern="0" spc="-54" dirty="0" smtClean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103184" indent="-103184" latinLnBrk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굿모닝인천의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디지털화 노력 </a:t>
            </a:r>
            <a:r>
              <a:rPr lang="en-US" altLang="ko-KR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–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디지털 콘텐츠의 적극적 제작 배포</a:t>
            </a: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….</a:t>
            </a:r>
            <a:b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</a:t>
            </a: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*	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굿모닝인천의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디지털 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콘텐츠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소극적 배포가 아닌 보다 적극적인 매체 확산 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노력</a:t>
            </a: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	(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반응이 좋은 ‘인천의 맛’ 콘텐츠 소재인 식당 광고까지 가볍게 만들어 이슈화</a:t>
            </a: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103184" indent="-103184" latinLnBrk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인천지역의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다른 미디어 매체와 크로스미디어 기획</a:t>
            </a: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….</a:t>
            </a:r>
            <a:b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*	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방송</a:t>
            </a:r>
            <a:r>
              <a:rPr lang="en-US" altLang="ko-KR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라디오</a:t>
            </a:r>
            <a:r>
              <a:rPr lang="en-US" altLang="ko-KR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신문 등 인천지역 매체와 공동 기획물 제작</a:t>
            </a:r>
          </a:p>
        </p:txBody>
      </p:sp>
      <p:sp>
        <p:nvSpPr>
          <p:cNvPr id="10" name="모서리가 둥근 직사각형 9"/>
          <p:cNvSpPr/>
          <p:nvPr/>
        </p:nvSpPr>
        <p:spPr bwMode="auto">
          <a:xfrm>
            <a:off x="5024439" y="2797392"/>
            <a:ext cx="4606286" cy="295369"/>
          </a:xfrm>
          <a:prstGeom prst="roundRect">
            <a:avLst>
              <a:gd name="adj" fmla="val 0"/>
            </a:avLst>
          </a:prstGeom>
          <a:pattFill prst="openDmnd">
            <a:fgClr>
              <a:srgbClr val="717171"/>
            </a:fgClr>
            <a:bgClr>
              <a:srgbClr val="717171">
                <a:lumMod val="75000"/>
              </a:srgbClr>
            </a:bgClr>
          </a:patt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ctr" latinLnBrk="0"/>
            <a:r>
              <a:rPr lang="ko-KR" altLang="en-US" sz="14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전문가 제언</a:t>
            </a:r>
            <a:r>
              <a:rPr lang="en-US" altLang="ko-KR" sz="14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…</a:t>
            </a:r>
            <a:endParaRPr lang="ko-KR" altLang="en-US" sz="1400" b="1" kern="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7375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II. </a:t>
            </a:r>
            <a:r>
              <a:rPr lang="ko-KR" altLang="en-US" dirty="0" smtClean="0"/>
              <a:t>인터넷신문 </a:t>
            </a:r>
            <a:r>
              <a:rPr lang="en-US" altLang="ko-KR" dirty="0" smtClean="0"/>
              <a:t>‘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-View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발전 방향 요약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인터넷신문 </a:t>
            </a:r>
            <a:r>
              <a:rPr lang="en-US" altLang="ko-KR" dirty="0" smtClean="0"/>
              <a:t>‘i-View’</a:t>
            </a:r>
            <a:r>
              <a:rPr lang="ko-KR" altLang="en-US" dirty="0" smtClean="0"/>
              <a:t>에 대한 인식 및 평가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>
          <a:xfrm>
            <a:off x="273050" y="1603155"/>
            <a:ext cx="9359900" cy="4771050"/>
          </a:xfrm>
        </p:spPr>
        <p:txBody>
          <a:bodyPr/>
          <a:lstStyle/>
          <a:p>
            <a:pPr marL="85725" indent="0">
              <a:lnSpc>
                <a:spcPct val="120000"/>
              </a:lnSpc>
              <a:buNone/>
            </a:pPr>
            <a:r>
              <a:rPr lang="en-US" altLang="ko-KR" sz="1400" i="1" u="sng" dirty="0">
                <a:solidFill>
                  <a:srgbClr val="7030A0"/>
                </a:solidFill>
              </a:rPr>
              <a:t>1. ‘i-View' </a:t>
            </a:r>
            <a:r>
              <a:rPr lang="ko-KR" altLang="en-US" sz="1400" i="1" u="sng" dirty="0">
                <a:solidFill>
                  <a:srgbClr val="7030A0"/>
                </a:solidFill>
              </a:rPr>
              <a:t>구독 동기와 비구독 요인은</a:t>
            </a:r>
            <a:r>
              <a:rPr lang="en-US" altLang="ko-KR" sz="1400" i="1" u="sng" dirty="0">
                <a:solidFill>
                  <a:srgbClr val="7030A0"/>
                </a:solidFill>
              </a:rPr>
              <a:t>...</a:t>
            </a:r>
          </a:p>
          <a:p>
            <a:pPr>
              <a:lnSpc>
                <a:spcPct val="120000"/>
              </a:lnSpc>
            </a:pPr>
            <a:r>
              <a:rPr lang="en-US" altLang="ko-KR" dirty="0" smtClean="0"/>
              <a:t>i-View </a:t>
            </a:r>
            <a:r>
              <a:rPr lang="ko-KR" altLang="en-US" dirty="0"/>
              <a:t>구독 동기는 주도적인 측면보다는 우연한 기회에 접하여 구독하는 경우가 </a:t>
            </a:r>
            <a:r>
              <a:rPr lang="ko-KR" altLang="en-US" dirty="0" smtClean="0"/>
              <a:t>많음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lvl="1">
              <a:lnSpc>
                <a:spcPct val="120000"/>
              </a:lnSpc>
            </a:pPr>
            <a:r>
              <a:rPr lang="ko-KR" altLang="en-US" dirty="0" smtClean="0"/>
              <a:t>구독방식은 </a:t>
            </a:r>
            <a:r>
              <a:rPr lang="ko-KR" altLang="en-US" dirty="0"/>
              <a:t>정기적으로 이메일을 살펴보기보다는 관심 있는 헤드라인이 보이면 열어보는 </a:t>
            </a:r>
            <a:r>
              <a:rPr lang="ko-KR" altLang="en-US" dirty="0" smtClean="0"/>
              <a:t>경향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lvl="1">
              <a:lnSpc>
                <a:spcPct val="120000"/>
              </a:lnSpc>
            </a:pPr>
            <a:r>
              <a:rPr lang="ko-KR" altLang="en-US" dirty="0" smtClean="0"/>
              <a:t>또한</a:t>
            </a:r>
            <a:r>
              <a:rPr lang="en-US" altLang="ko-KR" dirty="0"/>
              <a:t>, </a:t>
            </a:r>
            <a:r>
              <a:rPr lang="ko-KR" altLang="en-US" dirty="0"/>
              <a:t>일부 모바일이나 시청 홈페이지를 통해 </a:t>
            </a:r>
            <a:r>
              <a:rPr lang="ko-KR" altLang="en-US" dirty="0" smtClean="0"/>
              <a:t>접근하나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r>
              <a:rPr lang="ko-KR" altLang="en-US" dirty="0"/>
              <a:t>확인하는 수준에서 접근이며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키워드 </a:t>
            </a:r>
            <a:r>
              <a:rPr lang="ko-KR" altLang="en-US" dirty="0"/>
              <a:t>검색</a:t>
            </a:r>
            <a:r>
              <a:rPr lang="en-US" altLang="ko-KR" dirty="0"/>
              <a:t>, </a:t>
            </a:r>
            <a:r>
              <a:rPr lang="ko-KR" altLang="en-US" dirty="0"/>
              <a:t>즐겨찾기 등록 등 보다 적극적인 구독은 없음</a:t>
            </a:r>
            <a:r>
              <a:rPr lang="en-US" altLang="ko-KR" dirty="0" smtClean="0"/>
              <a:t>.</a:t>
            </a:r>
          </a:p>
          <a:p>
            <a:pPr lvl="1">
              <a:lnSpc>
                <a:spcPct val="120000"/>
              </a:lnSpc>
            </a:pPr>
            <a:endParaRPr lang="en-US" altLang="ko-KR" dirty="0" smtClean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한편</a:t>
            </a:r>
            <a:r>
              <a:rPr lang="en-US" altLang="ko-KR" dirty="0"/>
              <a:t>, </a:t>
            </a:r>
            <a:r>
              <a:rPr lang="ko-KR" altLang="en-US" dirty="0"/>
              <a:t>비구독자의 경우</a:t>
            </a:r>
            <a:r>
              <a:rPr lang="en-US" altLang="ko-KR" dirty="0"/>
              <a:t>, </a:t>
            </a:r>
            <a:r>
              <a:rPr lang="ko-KR" altLang="en-US" dirty="0"/>
              <a:t>접근성의 </a:t>
            </a:r>
            <a:r>
              <a:rPr lang="ko-KR" altLang="en-US" dirty="0" smtClean="0"/>
              <a:t>어려움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r>
              <a:rPr lang="ko-KR" altLang="en-US" dirty="0"/>
              <a:t>내용</a:t>
            </a:r>
            <a:r>
              <a:rPr lang="en-US" altLang="ko-KR" dirty="0"/>
              <a:t>/</a:t>
            </a:r>
            <a:r>
              <a:rPr lang="ko-KR" altLang="en-US" dirty="0"/>
              <a:t>콘텐츠의 필요성 부재와 부정적인 이메일 구독방식으로 인해 비구독 하는 </a:t>
            </a:r>
            <a:r>
              <a:rPr lang="ko-KR" altLang="en-US" dirty="0" smtClean="0"/>
              <a:t>경향임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>
              <a:lnSpc>
                <a:spcPct val="120000"/>
              </a:lnSpc>
            </a:pPr>
            <a:endParaRPr lang="ko-KR" altLang="en-US" dirty="0"/>
          </a:p>
          <a:p>
            <a:pPr marL="85725" indent="0">
              <a:lnSpc>
                <a:spcPct val="120000"/>
              </a:lnSpc>
              <a:buNone/>
            </a:pPr>
            <a:r>
              <a:rPr lang="en-US" altLang="ko-KR" sz="1400" i="1" u="sng" dirty="0">
                <a:solidFill>
                  <a:srgbClr val="7030A0"/>
                </a:solidFill>
              </a:rPr>
              <a:t>2. ‘i-View' </a:t>
            </a:r>
            <a:r>
              <a:rPr lang="ko-KR" altLang="en-US" sz="1400" i="1" u="sng" dirty="0">
                <a:solidFill>
                  <a:srgbClr val="7030A0"/>
                </a:solidFill>
              </a:rPr>
              <a:t>첫인상 및 이미지는</a:t>
            </a:r>
            <a:r>
              <a:rPr lang="en-US" altLang="ko-KR" sz="1400" i="1" u="sng" dirty="0">
                <a:solidFill>
                  <a:srgbClr val="7030A0"/>
                </a:solidFill>
              </a:rPr>
              <a:t>...</a:t>
            </a:r>
          </a:p>
          <a:p>
            <a:pPr>
              <a:lnSpc>
                <a:spcPct val="120000"/>
              </a:lnSpc>
            </a:pPr>
            <a:r>
              <a:rPr lang="ko-KR" altLang="en-US" dirty="0" smtClean="0"/>
              <a:t>구독자나 </a:t>
            </a:r>
            <a:r>
              <a:rPr lang="ko-KR" altLang="en-US" dirty="0"/>
              <a:t>중장년층에서는 지속해서 변화</a:t>
            </a:r>
            <a:r>
              <a:rPr lang="en-US" altLang="ko-KR" dirty="0"/>
              <a:t>/</a:t>
            </a:r>
            <a:r>
              <a:rPr lang="ko-KR" altLang="en-US" dirty="0" smtClean="0"/>
              <a:t>발전하고</a:t>
            </a:r>
            <a:r>
              <a:rPr lang="en-US" altLang="ko-KR" dirty="0" smtClean="0"/>
              <a:t>,</a:t>
            </a:r>
            <a:r>
              <a:rPr lang="ko-KR" altLang="en-US" dirty="0" smtClean="0"/>
              <a:t> 기능 </a:t>
            </a:r>
            <a:r>
              <a:rPr lang="ko-KR" altLang="en-US" dirty="0"/>
              <a:t>및 디자인 측면도 세련되어졌다는 긍정적인 평가를 하고 있으나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비구독자와 </a:t>
            </a:r>
            <a:r>
              <a:rPr lang="ko-KR" altLang="en-US" dirty="0"/>
              <a:t>젊은층은 도움 되는 콘텐츠</a:t>
            </a:r>
            <a:r>
              <a:rPr lang="en-US" altLang="ko-KR" dirty="0"/>
              <a:t>/</a:t>
            </a:r>
            <a:r>
              <a:rPr lang="ko-KR" altLang="en-US" dirty="0"/>
              <a:t>내용이 없고</a:t>
            </a:r>
            <a:r>
              <a:rPr lang="en-US" altLang="ko-KR" dirty="0"/>
              <a:t>, </a:t>
            </a:r>
            <a:r>
              <a:rPr lang="ko-KR" altLang="en-US" dirty="0"/>
              <a:t>올드한 느낌에 임팩트한 구성이 아니라는 부정적 평가가 </a:t>
            </a:r>
            <a:r>
              <a:rPr lang="ko-KR" altLang="en-US" dirty="0" smtClean="0"/>
              <a:t>대부분임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lvl="1">
              <a:lnSpc>
                <a:spcPct val="120000"/>
              </a:lnSpc>
            </a:pPr>
            <a:r>
              <a:rPr lang="ko-KR" altLang="en-US" dirty="0" smtClean="0"/>
              <a:t>특히</a:t>
            </a:r>
            <a:r>
              <a:rPr lang="en-US" altLang="ko-KR" dirty="0"/>
              <a:t>, </a:t>
            </a:r>
            <a:r>
              <a:rPr lang="ko-KR" altLang="en-US" dirty="0"/>
              <a:t>콘텐츠와 내용 측면에서 젊은층과 중장년층 간의 호감도가 다른 측면이 있으며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전반적으로 </a:t>
            </a:r>
            <a:r>
              <a:rPr lang="ko-KR" altLang="en-US" dirty="0"/>
              <a:t>편집이나 디자인 등은 젊은층 취향이 아니라는 점에서 대부분 동의하는 </a:t>
            </a:r>
            <a:r>
              <a:rPr lang="ko-KR" altLang="en-US" dirty="0" smtClean="0"/>
              <a:t>상황임</a:t>
            </a:r>
            <a:r>
              <a:rPr lang="en-US" altLang="ko-KR" dirty="0" smtClean="0"/>
              <a:t>.</a:t>
            </a:r>
          </a:p>
          <a:p>
            <a:pPr lvl="1">
              <a:lnSpc>
                <a:spcPct val="120000"/>
              </a:lnSpc>
            </a:pPr>
            <a:endParaRPr lang="ko-KR" altLang="en-US" dirty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전문가 </a:t>
            </a:r>
            <a:r>
              <a:rPr lang="ko-KR" altLang="en-US" dirty="0"/>
              <a:t>의견도 비슷하게 첫인상에서 다양한 인천의 이야기 콘텐츠가 있어 긍정적이나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en-US" altLang="ko-KR" dirty="0" smtClean="0"/>
              <a:t>UI</a:t>
            </a:r>
            <a:r>
              <a:rPr lang="en-US" altLang="ko-KR" dirty="0"/>
              <a:t>, BI </a:t>
            </a:r>
            <a:r>
              <a:rPr lang="ko-KR" altLang="en-US" dirty="0"/>
              <a:t>등 전체적인 디자인이 미완성 느낌이라는 지적이 많음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ko-KR" altLang="en-US" dirty="0" smtClean="0"/>
              <a:t>특히</a:t>
            </a:r>
            <a:r>
              <a:rPr lang="en-US" altLang="ko-KR" dirty="0"/>
              <a:t>, </a:t>
            </a:r>
            <a:r>
              <a:rPr lang="ko-KR" altLang="en-US" dirty="0"/>
              <a:t>구독자가 관심 기사를 쉽게 접근할 수 있는 게이트웨이가 </a:t>
            </a:r>
            <a:r>
              <a:rPr lang="ko-KR" altLang="en-US" dirty="0" smtClean="0"/>
              <a:t>부족하고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복잡한 </a:t>
            </a:r>
            <a:r>
              <a:rPr lang="ko-KR" altLang="en-US" dirty="0"/>
              <a:t>구성으로 인해 관심을 집중할 수 없는 </a:t>
            </a:r>
            <a:r>
              <a:rPr lang="en-US" altLang="ko-KR" dirty="0"/>
              <a:t>UI</a:t>
            </a:r>
            <a:r>
              <a:rPr lang="ko-KR" altLang="en-US" dirty="0"/>
              <a:t>라는 의견임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55724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II. </a:t>
            </a:r>
            <a:r>
              <a:rPr lang="ko-KR" altLang="en-US" dirty="0" smtClean="0"/>
              <a:t>인터넷신문 </a:t>
            </a:r>
            <a:r>
              <a:rPr lang="en-US" altLang="ko-KR" dirty="0" smtClean="0"/>
              <a:t>‘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-View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발전 방향 요약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인터넷신문 </a:t>
            </a:r>
            <a:r>
              <a:rPr lang="en-US" altLang="ko-KR" dirty="0" smtClean="0"/>
              <a:t>‘i-View’</a:t>
            </a:r>
            <a:r>
              <a:rPr lang="ko-KR" altLang="en-US" dirty="0" smtClean="0"/>
              <a:t>에 대한 인식 및 평가</a:t>
            </a:r>
            <a:endParaRPr lang="ko-KR" altLang="en-US" dirty="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418795"/>
            <a:ext cx="9359900" cy="4970591"/>
          </a:xfrm>
        </p:spPr>
        <p:txBody>
          <a:bodyPr/>
          <a:lstStyle/>
          <a:p>
            <a:pPr marL="85725" indent="0">
              <a:buNone/>
            </a:pPr>
            <a:r>
              <a:rPr lang="en-US" altLang="ko-KR" sz="1400" i="1" u="sng" dirty="0">
                <a:solidFill>
                  <a:srgbClr val="7030A0"/>
                </a:solidFill>
              </a:rPr>
              <a:t>3. ‘i-View' </a:t>
            </a:r>
            <a:r>
              <a:rPr lang="ko-KR" altLang="en-US" sz="1400" i="1" u="sng" dirty="0">
                <a:solidFill>
                  <a:srgbClr val="7030A0"/>
                </a:solidFill>
              </a:rPr>
              <a:t>사이트 구성</a:t>
            </a:r>
            <a:r>
              <a:rPr lang="en-US" altLang="ko-KR" sz="1400" i="1" u="sng" dirty="0">
                <a:solidFill>
                  <a:srgbClr val="7030A0"/>
                </a:solidFill>
              </a:rPr>
              <a:t>/</a:t>
            </a:r>
            <a:r>
              <a:rPr lang="ko-KR" altLang="en-US" sz="1400" i="1" u="sng" dirty="0">
                <a:solidFill>
                  <a:srgbClr val="7030A0"/>
                </a:solidFill>
              </a:rPr>
              <a:t>디자인</a:t>
            </a:r>
            <a:r>
              <a:rPr lang="en-US" altLang="ko-KR" sz="1400" i="1" u="sng" dirty="0">
                <a:solidFill>
                  <a:srgbClr val="7030A0"/>
                </a:solidFill>
              </a:rPr>
              <a:t>/</a:t>
            </a:r>
            <a:r>
              <a:rPr lang="ko-KR" altLang="en-US" sz="1400" i="1" u="sng" dirty="0">
                <a:solidFill>
                  <a:srgbClr val="7030A0"/>
                </a:solidFill>
              </a:rPr>
              <a:t>편집</a:t>
            </a:r>
            <a:r>
              <a:rPr lang="en-US" altLang="ko-KR" sz="1400" i="1" u="sng" dirty="0">
                <a:solidFill>
                  <a:srgbClr val="7030A0"/>
                </a:solidFill>
              </a:rPr>
              <a:t>, </a:t>
            </a:r>
            <a:r>
              <a:rPr lang="ko-KR" altLang="en-US" sz="1400" i="1" u="sng" dirty="0">
                <a:solidFill>
                  <a:srgbClr val="7030A0"/>
                </a:solidFill>
              </a:rPr>
              <a:t>콘텐츠</a:t>
            </a:r>
            <a:r>
              <a:rPr lang="en-US" altLang="ko-KR" sz="1400" i="1" u="sng" dirty="0">
                <a:solidFill>
                  <a:srgbClr val="7030A0"/>
                </a:solidFill>
              </a:rPr>
              <a:t>, </a:t>
            </a:r>
            <a:r>
              <a:rPr lang="ko-KR" altLang="en-US" sz="1400" i="1" u="sng" dirty="0">
                <a:solidFill>
                  <a:srgbClr val="7030A0"/>
                </a:solidFill>
              </a:rPr>
              <a:t>기사 내용 전반에 대해서는</a:t>
            </a:r>
            <a:r>
              <a:rPr lang="en-US" altLang="ko-KR" sz="1400" i="1" u="sng" dirty="0">
                <a:solidFill>
                  <a:srgbClr val="7030A0"/>
                </a:solidFill>
              </a:rPr>
              <a:t>...</a:t>
            </a:r>
          </a:p>
          <a:p>
            <a:pPr marL="85725" indent="0">
              <a:buNone/>
            </a:pPr>
            <a:endParaRPr lang="en-US" altLang="ko-KR" sz="600" dirty="0" smtClean="0"/>
          </a:p>
          <a:p>
            <a:pPr marL="85725" indent="0">
              <a:buNone/>
            </a:pPr>
            <a:r>
              <a:rPr lang="en-US" altLang="ko-KR" dirty="0" smtClean="0"/>
              <a:t> </a:t>
            </a:r>
            <a:r>
              <a:rPr lang="en-US" altLang="ko-KR" u="sng" dirty="0" smtClean="0"/>
              <a:t>(</a:t>
            </a:r>
            <a:r>
              <a:rPr lang="en-US" altLang="ko-KR" u="sng" dirty="0"/>
              <a:t>1) ‘i-View' </a:t>
            </a:r>
            <a:r>
              <a:rPr lang="ko-KR" altLang="en-US" u="sng" dirty="0"/>
              <a:t>사이트 구성</a:t>
            </a:r>
            <a:r>
              <a:rPr lang="en-US" altLang="ko-KR" u="sng" dirty="0"/>
              <a:t>/</a:t>
            </a:r>
            <a:r>
              <a:rPr lang="ko-KR" altLang="en-US" u="sng" dirty="0"/>
              <a:t>디자인</a:t>
            </a:r>
            <a:r>
              <a:rPr lang="en-US" altLang="ko-KR" u="sng" dirty="0"/>
              <a:t>/</a:t>
            </a:r>
            <a:r>
              <a:rPr lang="ko-KR" altLang="en-US" u="sng" dirty="0"/>
              <a:t>편집의 적절성에 대해서는</a:t>
            </a:r>
            <a:r>
              <a:rPr lang="en-US" altLang="ko-KR" u="sng" dirty="0"/>
              <a:t>...</a:t>
            </a:r>
          </a:p>
          <a:p>
            <a:r>
              <a:rPr lang="ko-KR" altLang="en-US" dirty="0" smtClean="0"/>
              <a:t>사이트 </a:t>
            </a:r>
            <a:r>
              <a:rPr lang="ko-KR" altLang="en-US" dirty="0"/>
              <a:t>구성</a:t>
            </a:r>
            <a:r>
              <a:rPr lang="en-US" altLang="ko-KR" dirty="0"/>
              <a:t>/</a:t>
            </a:r>
            <a:r>
              <a:rPr lang="ko-KR" altLang="en-US" dirty="0"/>
              <a:t>디자인</a:t>
            </a:r>
            <a:r>
              <a:rPr lang="en-US" altLang="ko-KR" dirty="0"/>
              <a:t>/</a:t>
            </a:r>
            <a:r>
              <a:rPr lang="ko-KR" altLang="en-US" dirty="0"/>
              <a:t>편집에 대해서는 콘텐츠 간 차별성이 </a:t>
            </a:r>
            <a:r>
              <a:rPr lang="ko-KR" altLang="en-US" dirty="0" smtClean="0"/>
              <a:t>없고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임팩트 </a:t>
            </a:r>
            <a:r>
              <a:rPr lang="ko-KR" altLang="en-US" dirty="0"/>
              <a:t>요소가 없어 클릭을 유도하지 </a:t>
            </a:r>
            <a:r>
              <a:rPr lang="ko-KR" altLang="en-US" dirty="0" smtClean="0"/>
              <a:t>못한다는 </a:t>
            </a:r>
            <a:r>
              <a:rPr lang="ko-KR" altLang="en-US" dirty="0"/>
              <a:t>평가가 </a:t>
            </a:r>
            <a:r>
              <a:rPr lang="ko-KR" altLang="en-US" dirty="0" smtClean="0"/>
              <a:t>대부분임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lvl="1">
              <a:lnSpc>
                <a:spcPct val="100000"/>
              </a:lnSpc>
            </a:pPr>
            <a:r>
              <a:rPr lang="ko-KR" altLang="en-US" dirty="0" smtClean="0"/>
              <a:t>특히</a:t>
            </a:r>
            <a:r>
              <a:rPr lang="en-US" altLang="ko-KR" dirty="0"/>
              <a:t>, </a:t>
            </a:r>
            <a:r>
              <a:rPr lang="ko-KR" altLang="en-US" dirty="0"/>
              <a:t>사진으로만 나열되어 있고</a:t>
            </a:r>
            <a:r>
              <a:rPr lang="en-US" altLang="ko-KR" dirty="0"/>
              <a:t>, </a:t>
            </a:r>
            <a:r>
              <a:rPr lang="ko-KR" altLang="en-US" dirty="0"/>
              <a:t>헤드라인과 내용 요약이 없어 호기심과 주목도가 떨어지며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콘텐츠 </a:t>
            </a:r>
            <a:r>
              <a:rPr lang="ko-KR" altLang="en-US" dirty="0"/>
              <a:t>비중이 비슷비슷하여 핫이슈</a:t>
            </a:r>
            <a:r>
              <a:rPr lang="en-US" altLang="ko-KR" dirty="0"/>
              <a:t>/</a:t>
            </a:r>
            <a:r>
              <a:rPr lang="ko-KR" altLang="en-US" dirty="0"/>
              <a:t>최신 뉴스 느낌이 약하다는 평가임</a:t>
            </a:r>
          </a:p>
          <a:p>
            <a:r>
              <a:rPr lang="ko-KR" altLang="en-US" dirty="0" smtClean="0"/>
              <a:t>사이트 </a:t>
            </a:r>
            <a:r>
              <a:rPr lang="ko-KR" altLang="en-US" dirty="0"/>
              <a:t>구성</a:t>
            </a:r>
            <a:r>
              <a:rPr lang="en-US" altLang="ko-KR" dirty="0"/>
              <a:t>/</a:t>
            </a:r>
            <a:r>
              <a:rPr lang="ko-KR" altLang="en-US" dirty="0"/>
              <a:t>디자인</a:t>
            </a:r>
            <a:r>
              <a:rPr lang="en-US" altLang="ko-KR" dirty="0"/>
              <a:t>/</a:t>
            </a:r>
            <a:r>
              <a:rPr lang="ko-KR" altLang="en-US" dirty="0"/>
              <a:t>편집 측면에 대한 전문가 의견으로는</a:t>
            </a:r>
            <a:r>
              <a:rPr lang="en-US" altLang="ko-KR" dirty="0"/>
              <a:t>... </a:t>
            </a:r>
          </a:p>
          <a:p>
            <a:pPr lvl="1">
              <a:lnSpc>
                <a:spcPct val="100000"/>
              </a:lnSpc>
            </a:pPr>
            <a:r>
              <a:rPr lang="ko-KR" altLang="en-US" b="1" dirty="0" smtClean="0"/>
              <a:t>사이트 </a:t>
            </a:r>
            <a:r>
              <a:rPr lang="ko-KR" altLang="en-US" b="1" dirty="0"/>
              <a:t>구성 전반적인 </a:t>
            </a:r>
            <a:r>
              <a:rPr lang="en-US" altLang="ko-KR" b="1" dirty="0"/>
              <a:t>UI</a:t>
            </a:r>
            <a:r>
              <a:rPr lang="ko-KR" altLang="en-US" b="1" dirty="0"/>
              <a:t>와 </a:t>
            </a:r>
            <a:r>
              <a:rPr lang="en-US" altLang="ko-KR" b="1" dirty="0"/>
              <a:t>UX </a:t>
            </a:r>
            <a:r>
              <a:rPr lang="ko-KR" altLang="en-US" b="1" dirty="0"/>
              <a:t>측면의 전문 컨설팅으로 개선 </a:t>
            </a:r>
            <a:r>
              <a:rPr lang="ko-KR" altLang="en-US" b="1" dirty="0" smtClean="0"/>
              <a:t>필요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인터넷 신문으로서 정체성과 독특성을 보여주는 디자인으로 </a:t>
            </a:r>
            <a:r>
              <a:rPr lang="ko-KR" altLang="en-US" dirty="0" smtClean="0"/>
              <a:t>개선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제호 변경 또는 디자인 변경도 필요하다는 의견이 있음</a:t>
            </a:r>
          </a:p>
          <a:p>
            <a:pPr lvl="1">
              <a:lnSpc>
                <a:spcPct val="100000"/>
              </a:lnSpc>
            </a:pPr>
            <a:r>
              <a:rPr lang="ko-KR" altLang="en-US" b="1" dirty="0" smtClean="0"/>
              <a:t>직관적이고 </a:t>
            </a:r>
            <a:r>
              <a:rPr lang="ko-KR" altLang="en-US" b="1" dirty="0"/>
              <a:t>궁금증을 유발하는 콘텐츠 디자인 </a:t>
            </a:r>
            <a:r>
              <a:rPr lang="ko-KR" altLang="en-US" b="1" dirty="0" smtClean="0"/>
              <a:t>구성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주제별 분류가 아닌 텍스트</a:t>
            </a:r>
            <a:r>
              <a:rPr lang="en-US" altLang="ko-KR" dirty="0"/>
              <a:t>, </a:t>
            </a:r>
            <a:r>
              <a:rPr lang="ko-KR" altLang="en-US" dirty="0"/>
              <a:t>이미지</a:t>
            </a:r>
            <a:r>
              <a:rPr lang="en-US" altLang="ko-KR" dirty="0"/>
              <a:t>, </a:t>
            </a:r>
            <a:r>
              <a:rPr lang="ko-KR" altLang="en-US" dirty="0"/>
              <a:t>동영상 행태 등 비주얼한 반응형 사이트 전면 </a:t>
            </a:r>
            <a:r>
              <a:rPr lang="ko-KR" altLang="en-US" dirty="0" smtClean="0"/>
              <a:t>구성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궁금증 유발을 위한 콘텐츠별 타이틀과 요약 내용 </a:t>
            </a:r>
            <a:r>
              <a:rPr lang="ko-KR" altLang="en-US" dirty="0" smtClean="0"/>
              <a:t>필요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단순하면서도 직관적인 화면 구성과 콘텐츠의 순위화</a:t>
            </a:r>
          </a:p>
          <a:p>
            <a:pPr lvl="1">
              <a:lnSpc>
                <a:spcPct val="100000"/>
              </a:lnSpc>
            </a:pPr>
            <a:r>
              <a:rPr lang="ko-KR" altLang="en-US" b="1" dirty="0" smtClean="0"/>
              <a:t>공급자 </a:t>
            </a:r>
            <a:r>
              <a:rPr lang="ko-KR" altLang="en-US" b="1" dirty="0"/>
              <a:t>위주의 편집이 아닌 수요자 위주의 편집으로 개선 </a:t>
            </a:r>
            <a:r>
              <a:rPr lang="ko-KR" altLang="en-US" b="1" dirty="0" smtClean="0"/>
              <a:t>필요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카테고리 분류 기준이 아닌 기획 기사 등 </a:t>
            </a:r>
            <a:r>
              <a:rPr lang="ko-KR" altLang="en-US" dirty="0" smtClean="0"/>
              <a:t>강화</a:t>
            </a:r>
            <a:endParaRPr lang="en-US" altLang="ko-KR" dirty="0" smtClean="0"/>
          </a:p>
          <a:p>
            <a:pPr lvl="1">
              <a:lnSpc>
                <a:spcPct val="100000"/>
              </a:lnSpc>
            </a:pPr>
            <a:endParaRPr lang="ko-KR" altLang="en-US" sz="1000" dirty="0" smtClean="0"/>
          </a:p>
          <a:p>
            <a:pPr marL="85725" indent="0">
              <a:buNone/>
            </a:pPr>
            <a:r>
              <a:rPr lang="en-US" altLang="ko-KR" dirty="0" smtClean="0"/>
              <a:t> </a:t>
            </a:r>
            <a:r>
              <a:rPr lang="en-US" altLang="ko-KR" u="sng" dirty="0" smtClean="0"/>
              <a:t>(2) ‘i-View' </a:t>
            </a:r>
            <a:r>
              <a:rPr lang="ko-KR" altLang="en-US" u="sng" dirty="0" smtClean="0"/>
              <a:t>콘텐츠</a:t>
            </a:r>
            <a:r>
              <a:rPr lang="en-US" altLang="ko-KR" u="sng" dirty="0" smtClean="0"/>
              <a:t>(</a:t>
            </a:r>
            <a:r>
              <a:rPr lang="ko-KR" altLang="en-US" u="sng" dirty="0" smtClean="0"/>
              <a:t>카테고리</a:t>
            </a:r>
            <a:r>
              <a:rPr lang="en-US" altLang="ko-KR" u="sng" dirty="0" smtClean="0"/>
              <a:t>/</a:t>
            </a:r>
            <a:r>
              <a:rPr lang="ko-KR" altLang="en-US" u="sng" dirty="0" smtClean="0"/>
              <a:t>전체메뉴</a:t>
            </a:r>
            <a:r>
              <a:rPr lang="en-US" altLang="ko-KR" u="sng" dirty="0" smtClean="0"/>
              <a:t>) </a:t>
            </a:r>
            <a:r>
              <a:rPr lang="ko-KR" altLang="en-US" u="sng" dirty="0" smtClean="0"/>
              <a:t>구성의 적절성에 대해서는</a:t>
            </a:r>
            <a:r>
              <a:rPr lang="en-US" altLang="ko-KR" u="sng" dirty="0" smtClean="0"/>
              <a:t>...</a:t>
            </a:r>
          </a:p>
          <a:p>
            <a:r>
              <a:rPr lang="ko-KR" altLang="en-US" dirty="0" smtClean="0"/>
              <a:t>전반적인 </a:t>
            </a:r>
            <a:r>
              <a:rPr lang="ko-KR" altLang="en-US" dirty="0"/>
              <a:t>콘텐츠</a:t>
            </a:r>
            <a:r>
              <a:rPr lang="en-US" altLang="ko-KR" dirty="0"/>
              <a:t>(</a:t>
            </a:r>
            <a:r>
              <a:rPr lang="ko-KR" altLang="en-US" dirty="0"/>
              <a:t>카테고리</a:t>
            </a:r>
            <a:r>
              <a:rPr lang="en-US" altLang="ko-KR" dirty="0"/>
              <a:t>/</a:t>
            </a:r>
            <a:r>
              <a:rPr lang="ko-KR" altLang="en-US" dirty="0"/>
              <a:t>전체메뉴</a:t>
            </a:r>
            <a:r>
              <a:rPr lang="en-US" altLang="ko-KR" dirty="0"/>
              <a:t>) </a:t>
            </a:r>
            <a:r>
              <a:rPr lang="ko-KR" altLang="en-US" dirty="0"/>
              <a:t>구성에 대해서는 필요한 정보를 주는 콘텐츠가 아닌 문화 위주의 </a:t>
            </a:r>
            <a:r>
              <a:rPr lang="ko-KR" altLang="en-US" dirty="0" smtClean="0"/>
              <a:t>콘텐츠가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나열되어 </a:t>
            </a:r>
            <a:r>
              <a:rPr lang="ko-KR" altLang="en-US" dirty="0"/>
              <a:t>있고 복잡하다는 부정적 평가가 많음</a:t>
            </a:r>
            <a:r>
              <a:rPr lang="en-US" altLang="ko-KR" dirty="0"/>
              <a:t>.</a:t>
            </a:r>
          </a:p>
          <a:p>
            <a:pPr lvl="1">
              <a:lnSpc>
                <a:spcPct val="100000"/>
              </a:lnSpc>
            </a:pPr>
            <a:r>
              <a:rPr lang="ko-KR" altLang="en-US" dirty="0" smtClean="0"/>
              <a:t>특히</a:t>
            </a:r>
            <a:r>
              <a:rPr lang="en-US" altLang="ko-KR" dirty="0"/>
              <a:t>, </a:t>
            </a:r>
            <a:r>
              <a:rPr lang="ko-KR" altLang="en-US" dirty="0"/>
              <a:t>메뉴 구성이 중복적이고 콘텐츠 자체도 비슷하게 복잡하여 딱히 들어가고 싶은 콘텐츠가 없다는 평가이며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문화적인 </a:t>
            </a:r>
            <a:r>
              <a:rPr lang="ko-KR" altLang="en-US" dirty="0"/>
              <a:t>콘텐츠 중심이라 필요한 정보를 주지 못하는 구성이라는 지적이 </a:t>
            </a:r>
            <a:r>
              <a:rPr lang="ko-KR" altLang="en-US" dirty="0" smtClean="0"/>
              <a:t>많음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121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II. </a:t>
            </a:r>
            <a:r>
              <a:rPr lang="ko-KR" altLang="en-US" dirty="0" smtClean="0"/>
              <a:t>인터넷신문 </a:t>
            </a:r>
            <a:r>
              <a:rPr lang="en-US" altLang="ko-KR" dirty="0" smtClean="0"/>
              <a:t>‘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-View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발전 방향 요약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인터넷신문 </a:t>
            </a:r>
            <a:r>
              <a:rPr lang="en-US" altLang="ko-KR" dirty="0" smtClean="0"/>
              <a:t>‘i-View’</a:t>
            </a:r>
            <a:r>
              <a:rPr lang="ko-KR" altLang="en-US" dirty="0" smtClean="0"/>
              <a:t>에 대한 인식 및 평가</a:t>
            </a:r>
            <a:endParaRPr lang="ko-KR" altLang="en-US" dirty="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484784"/>
            <a:ext cx="9359900" cy="4988545"/>
          </a:xfrm>
        </p:spPr>
        <p:txBody>
          <a:bodyPr/>
          <a:lstStyle/>
          <a:p>
            <a:r>
              <a:rPr lang="ko-KR" altLang="en-US" dirty="0" smtClean="0"/>
              <a:t>콘텐츠</a:t>
            </a:r>
            <a:r>
              <a:rPr lang="en-US" altLang="ko-KR" dirty="0"/>
              <a:t>(</a:t>
            </a:r>
            <a:r>
              <a:rPr lang="ko-KR" altLang="en-US" dirty="0"/>
              <a:t>카테고리</a:t>
            </a:r>
            <a:r>
              <a:rPr lang="en-US" altLang="ko-KR" dirty="0"/>
              <a:t>/</a:t>
            </a:r>
            <a:r>
              <a:rPr lang="ko-KR" altLang="en-US" dirty="0"/>
              <a:t>전체메뉴</a:t>
            </a:r>
            <a:r>
              <a:rPr lang="en-US" altLang="ko-KR" dirty="0"/>
              <a:t>) </a:t>
            </a:r>
            <a:r>
              <a:rPr lang="ko-KR" altLang="en-US" dirty="0"/>
              <a:t>구성 측면에 대한 전문가 의견으로는</a:t>
            </a:r>
            <a:r>
              <a:rPr lang="en-US" altLang="ko-KR" dirty="0"/>
              <a:t>... </a:t>
            </a:r>
          </a:p>
          <a:p>
            <a:pPr lvl="1">
              <a:lnSpc>
                <a:spcPct val="100000"/>
              </a:lnSpc>
            </a:pPr>
            <a:r>
              <a:rPr lang="ko-KR" altLang="en-US" b="1" dirty="0" smtClean="0"/>
              <a:t>전반적으로 </a:t>
            </a:r>
            <a:r>
              <a:rPr lang="ko-KR" altLang="en-US" b="1" dirty="0"/>
              <a:t>문화 콘텐츠 및 신구가 양분된 콘텐츠 위주의 카테고리 구성 </a:t>
            </a:r>
            <a:r>
              <a:rPr lang="ko-KR" altLang="en-US" b="1" dirty="0" smtClean="0"/>
              <a:t>지양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지자체 특성에 따른 카테고리 개발 필요 </a:t>
            </a:r>
            <a:r>
              <a:rPr lang="en-US" altLang="ko-KR" dirty="0"/>
              <a:t>(</a:t>
            </a:r>
            <a:r>
              <a:rPr lang="ko-KR" altLang="en-US" dirty="0"/>
              <a:t>관광</a:t>
            </a:r>
            <a:r>
              <a:rPr lang="en-US" altLang="ko-KR" dirty="0"/>
              <a:t>, </a:t>
            </a:r>
            <a:r>
              <a:rPr lang="ko-KR" altLang="en-US" dirty="0"/>
              <a:t>공항</a:t>
            </a:r>
            <a:r>
              <a:rPr lang="en-US" altLang="ko-KR" dirty="0"/>
              <a:t>, </a:t>
            </a:r>
            <a:r>
              <a:rPr lang="ko-KR" altLang="en-US" dirty="0"/>
              <a:t>해양도시 등</a:t>
            </a:r>
            <a:r>
              <a:rPr lang="en-US" altLang="ko-KR" dirty="0"/>
              <a:t>)	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신도심 </a:t>
            </a:r>
            <a:r>
              <a:rPr lang="en-US" altLang="ko-KR" dirty="0"/>
              <a:t>vs. </a:t>
            </a:r>
            <a:r>
              <a:rPr lang="ko-KR" altLang="en-US" dirty="0"/>
              <a:t>구도심 등 양분된 카테고리 및 콘텐츠 </a:t>
            </a:r>
            <a:r>
              <a:rPr lang="ko-KR" altLang="en-US" dirty="0" smtClean="0"/>
              <a:t>지양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인천만의 새로운 유형의 콘텐츠로 메뉴 구성 </a:t>
            </a:r>
            <a:r>
              <a:rPr lang="en-US" altLang="ko-KR" dirty="0"/>
              <a:t>(</a:t>
            </a:r>
            <a:r>
              <a:rPr lang="ko-KR" altLang="en-US" dirty="0"/>
              <a:t>신도시의 새로운 건축양식 소개 등</a:t>
            </a:r>
            <a:r>
              <a:rPr lang="en-US" altLang="ko-KR" dirty="0"/>
              <a:t>)</a:t>
            </a:r>
          </a:p>
          <a:p>
            <a:pPr lvl="1">
              <a:lnSpc>
                <a:spcPct val="100000"/>
              </a:lnSpc>
            </a:pPr>
            <a:r>
              <a:rPr lang="ko-KR" altLang="en-US" b="1" dirty="0" smtClean="0"/>
              <a:t>비슷한 </a:t>
            </a:r>
            <a:r>
              <a:rPr lang="ko-KR" altLang="en-US" b="1" dirty="0"/>
              <a:t>유형의 콘텐츠와 카테고리 구성을 직관적이고 단순화 </a:t>
            </a:r>
            <a:r>
              <a:rPr lang="ko-KR" altLang="en-US" b="1" dirty="0" smtClean="0"/>
              <a:t>필요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콘텐츠와 미디어 유형을 동시에 카테고리화 한 것은 개선 </a:t>
            </a:r>
            <a:r>
              <a:rPr lang="ko-KR" altLang="en-US" dirty="0" smtClean="0"/>
              <a:t>필요 </a:t>
            </a:r>
            <a:r>
              <a:rPr lang="en-US" altLang="ko-KR" dirty="0" smtClean="0"/>
              <a:t>(</a:t>
            </a:r>
            <a:r>
              <a:rPr lang="ko-KR" altLang="en-US" dirty="0"/>
              <a:t>미디어 유형은 카테고리에서 제외</a:t>
            </a:r>
            <a:r>
              <a:rPr lang="en-US" altLang="ko-KR" dirty="0" smtClean="0"/>
              <a:t>)</a:t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시민에게 도움 되는 정보 중심의 카테고리와 콘텐츠 전면 </a:t>
            </a:r>
            <a:r>
              <a:rPr lang="ko-KR" altLang="en-US" dirty="0" smtClean="0"/>
              <a:t>배치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분산된 메뉴를 정리하여 핵심적인 카테고리 위주로 단순화 </a:t>
            </a:r>
            <a:endParaRPr lang="en-US" altLang="ko-KR" dirty="0" smtClean="0"/>
          </a:p>
          <a:p>
            <a:pPr lvl="1">
              <a:lnSpc>
                <a:spcPct val="100000"/>
              </a:lnSpc>
            </a:pPr>
            <a:endParaRPr lang="ko-KR" altLang="en-US" dirty="0"/>
          </a:p>
          <a:p>
            <a:pPr marL="85725" indent="0">
              <a:buNone/>
            </a:pPr>
            <a:r>
              <a:rPr lang="en-US" altLang="ko-KR" dirty="0" smtClean="0"/>
              <a:t> </a:t>
            </a:r>
            <a:r>
              <a:rPr lang="en-US" altLang="ko-KR" u="sng" dirty="0" smtClean="0"/>
              <a:t>(</a:t>
            </a:r>
            <a:r>
              <a:rPr lang="en-US" altLang="ko-KR" u="sng" dirty="0"/>
              <a:t>3) ‘i-View' </a:t>
            </a:r>
            <a:r>
              <a:rPr lang="ko-KR" altLang="en-US" u="sng" dirty="0"/>
              <a:t>기사 내용의 충실성에 대해서는</a:t>
            </a:r>
            <a:r>
              <a:rPr lang="en-US" altLang="ko-KR" u="sng" dirty="0"/>
              <a:t>...</a:t>
            </a:r>
          </a:p>
          <a:p>
            <a:r>
              <a:rPr lang="ko-KR" altLang="en-US" dirty="0" smtClean="0"/>
              <a:t>기사 </a:t>
            </a:r>
            <a:r>
              <a:rPr lang="ko-KR" altLang="en-US" dirty="0"/>
              <a:t>내용 측면에서 콘텐츠별 내용의 깊이에 일관성이 없다는 평가와 함께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전문 </a:t>
            </a:r>
            <a:r>
              <a:rPr lang="ko-KR" altLang="en-US" dirty="0"/>
              <a:t>분야의 깊이 있는 내용이 부족하고 텍스트 형식의 요약 정리된 느낌이라는 평가가 있음</a:t>
            </a:r>
            <a:r>
              <a:rPr lang="en-US" altLang="ko-KR" dirty="0"/>
              <a:t>.</a:t>
            </a:r>
          </a:p>
          <a:p>
            <a:pPr lvl="1">
              <a:lnSpc>
                <a:spcPct val="100000"/>
              </a:lnSpc>
            </a:pPr>
            <a:r>
              <a:rPr lang="ko-KR" altLang="en-US" dirty="0" smtClean="0"/>
              <a:t>또한</a:t>
            </a:r>
            <a:r>
              <a:rPr lang="en-US" altLang="ko-KR" dirty="0"/>
              <a:t>, </a:t>
            </a:r>
            <a:r>
              <a:rPr lang="ko-KR" altLang="en-US" dirty="0"/>
              <a:t>인터넷 신문으로서 시민이 알고 싶은 시정 현안과 구 단위 뉴스도 부족하다는 지적이 있으며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인천시 </a:t>
            </a:r>
            <a:r>
              <a:rPr lang="ko-KR" altLang="en-US" dirty="0"/>
              <a:t>신문으로서 시 단위 </a:t>
            </a:r>
            <a:r>
              <a:rPr lang="ko-KR" altLang="en-US" dirty="0" smtClean="0"/>
              <a:t>뉴스 뿐만 </a:t>
            </a:r>
            <a:r>
              <a:rPr lang="ko-KR" altLang="en-US" dirty="0"/>
              <a:t>아니라 구 단위 뉴스도 포괄하고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다른 </a:t>
            </a:r>
            <a:r>
              <a:rPr lang="ko-KR" altLang="en-US" dirty="0"/>
              <a:t>신문에서 다루지 못하는 인천의 사건</a:t>
            </a:r>
            <a:r>
              <a:rPr lang="en-US" altLang="ko-KR" dirty="0"/>
              <a:t>·</a:t>
            </a:r>
            <a:r>
              <a:rPr lang="ko-KR" altLang="en-US" dirty="0"/>
              <a:t>사고 뉴스도 다루어야 한다는 견해를 보임</a:t>
            </a:r>
          </a:p>
          <a:p>
            <a:r>
              <a:rPr lang="ko-KR" altLang="en-US" dirty="0" smtClean="0"/>
              <a:t>기사 </a:t>
            </a:r>
            <a:r>
              <a:rPr lang="ko-KR" altLang="en-US" dirty="0"/>
              <a:t>내용 측면에 대한 전문가 의견으로는</a:t>
            </a:r>
            <a:r>
              <a:rPr lang="en-US" altLang="ko-KR" dirty="0"/>
              <a:t>... </a:t>
            </a:r>
          </a:p>
          <a:p>
            <a:pPr lvl="1">
              <a:lnSpc>
                <a:spcPct val="100000"/>
              </a:lnSpc>
            </a:pPr>
            <a:r>
              <a:rPr lang="ko-KR" altLang="en-US" b="1" dirty="0" smtClean="0"/>
              <a:t>콘텐츠별</a:t>
            </a:r>
            <a:r>
              <a:rPr lang="en-US" altLang="ko-KR" b="1" dirty="0"/>
              <a:t>, </a:t>
            </a:r>
            <a:r>
              <a:rPr lang="ko-KR" altLang="en-US" b="1" dirty="0"/>
              <a:t>카테고리별 스토리 연결성을 강화하고 특집 등을 통해 꾸준히 제공 </a:t>
            </a:r>
          </a:p>
          <a:p>
            <a:pPr lvl="1">
              <a:lnSpc>
                <a:spcPct val="100000"/>
              </a:lnSpc>
            </a:pPr>
            <a:r>
              <a:rPr lang="ko-KR" altLang="en-US" b="1" dirty="0" smtClean="0"/>
              <a:t>사람과 </a:t>
            </a:r>
            <a:r>
              <a:rPr lang="ko-KR" altLang="en-US" b="1" dirty="0"/>
              <a:t>문화 위주의 기사 내용을 다변화하여 관심과 호기심 </a:t>
            </a:r>
            <a:r>
              <a:rPr lang="ko-KR" altLang="en-US" b="1" dirty="0" smtClean="0"/>
              <a:t>유발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인천시만의 특색있는 기사 내용 </a:t>
            </a:r>
            <a:r>
              <a:rPr lang="ko-KR" altLang="en-US" dirty="0" smtClean="0"/>
              <a:t>강화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시민에게 도움 되는 시정 관련 정보 </a:t>
            </a:r>
            <a:r>
              <a:rPr lang="ko-KR" altLang="en-US" dirty="0" smtClean="0"/>
              <a:t>강화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새로운 소재</a:t>
            </a:r>
            <a:r>
              <a:rPr lang="en-US" altLang="ko-KR" dirty="0"/>
              <a:t>, </a:t>
            </a:r>
            <a:r>
              <a:rPr lang="ko-KR" altLang="en-US" dirty="0"/>
              <a:t>현재 이슈와 연결되는 소재 </a:t>
            </a:r>
            <a:r>
              <a:rPr lang="ko-KR" altLang="en-US" dirty="0" smtClean="0"/>
              <a:t>개발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관심 가질 만한 분야별 특집 또는 전문 분야의 심층 취재 필요</a:t>
            </a:r>
          </a:p>
          <a:p>
            <a:pPr lvl="1">
              <a:lnSpc>
                <a:spcPct val="100000"/>
              </a:lnSpc>
            </a:pPr>
            <a:r>
              <a:rPr lang="ko-KR" altLang="en-US" b="1" dirty="0" smtClean="0"/>
              <a:t>객원기자들의 </a:t>
            </a:r>
            <a:r>
              <a:rPr lang="ko-KR" altLang="en-US" b="1" dirty="0"/>
              <a:t>교육과 훈련을 통한 퀄리티 확보</a:t>
            </a:r>
          </a:p>
        </p:txBody>
      </p:sp>
    </p:spTree>
    <p:extLst>
      <p:ext uri="{BB962C8B-B14F-4D97-AF65-F5344CB8AC3E}">
        <p14:creationId xmlns:p14="http://schemas.microsoft.com/office/powerpoint/2010/main" val="2553974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II. </a:t>
            </a:r>
            <a:r>
              <a:rPr lang="ko-KR" altLang="en-US" dirty="0" smtClean="0"/>
              <a:t>인터넷신문 </a:t>
            </a:r>
            <a:r>
              <a:rPr lang="en-US" altLang="ko-KR" dirty="0" smtClean="0"/>
              <a:t>‘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-View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발전 방향 요약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인터넷신문 </a:t>
            </a:r>
            <a:r>
              <a:rPr lang="en-US" altLang="ko-KR" dirty="0" smtClean="0"/>
              <a:t>‘i-View’</a:t>
            </a:r>
            <a:r>
              <a:rPr lang="ko-KR" altLang="en-US" dirty="0" smtClean="0"/>
              <a:t>에 대한 인식 및 평가</a:t>
            </a:r>
            <a:endParaRPr lang="ko-KR" altLang="en-US" dirty="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406575"/>
            <a:ext cx="9359900" cy="5046613"/>
          </a:xfrm>
        </p:spPr>
        <p:txBody>
          <a:bodyPr/>
          <a:lstStyle/>
          <a:p>
            <a:pPr marL="85725" indent="0">
              <a:buNone/>
            </a:pPr>
            <a:r>
              <a:rPr lang="en-US" altLang="ko-KR" sz="1400" i="1" u="sng" dirty="0">
                <a:solidFill>
                  <a:srgbClr val="7030A0"/>
                </a:solidFill>
              </a:rPr>
              <a:t>4. ‘i-View' </a:t>
            </a:r>
            <a:r>
              <a:rPr lang="ko-KR" altLang="en-US" sz="1400" i="1" u="sng" dirty="0">
                <a:solidFill>
                  <a:srgbClr val="7030A0"/>
                </a:solidFill>
              </a:rPr>
              <a:t>전반적인 만족도는</a:t>
            </a:r>
            <a:r>
              <a:rPr lang="en-US" altLang="ko-KR" sz="1400" i="1" u="sng" dirty="0">
                <a:solidFill>
                  <a:srgbClr val="7030A0"/>
                </a:solidFill>
              </a:rPr>
              <a:t>...</a:t>
            </a:r>
          </a:p>
          <a:p>
            <a:r>
              <a:rPr lang="ko-KR" altLang="en-US" dirty="0" smtClean="0"/>
              <a:t>전반적으로 </a:t>
            </a:r>
            <a:r>
              <a:rPr lang="ko-KR" altLang="en-US" dirty="0"/>
              <a:t>내가 모르는 지역 문화행사</a:t>
            </a:r>
            <a:r>
              <a:rPr lang="en-US" altLang="ko-KR" dirty="0"/>
              <a:t>, </a:t>
            </a:r>
            <a:r>
              <a:rPr lang="ko-KR" altLang="en-US" dirty="0"/>
              <a:t>이벤트 등 필요 정보를 제공하는 </a:t>
            </a:r>
            <a:r>
              <a:rPr lang="ko-KR" altLang="en-US" dirty="0" smtClean="0"/>
              <a:t>점과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인천에 </a:t>
            </a:r>
            <a:r>
              <a:rPr lang="ko-KR" altLang="en-US" dirty="0"/>
              <a:t>대한 기초적인 정보와 역사문화</a:t>
            </a:r>
            <a:r>
              <a:rPr lang="en-US" altLang="ko-KR" dirty="0"/>
              <a:t>, </a:t>
            </a:r>
            <a:r>
              <a:rPr lang="ko-KR" altLang="en-US" dirty="0"/>
              <a:t>동네 이야기를 제공하는 점에서는 만족하는 </a:t>
            </a:r>
            <a:r>
              <a:rPr lang="ko-KR" altLang="en-US" dirty="0" smtClean="0"/>
              <a:t>분위기임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r>
              <a:rPr lang="ko-KR" altLang="en-US" dirty="0" smtClean="0"/>
              <a:t>그러나</a:t>
            </a:r>
            <a:r>
              <a:rPr lang="en-US" altLang="ko-KR" dirty="0"/>
              <a:t>, </a:t>
            </a:r>
            <a:r>
              <a:rPr lang="ko-KR" altLang="en-US" dirty="0"/>
              <a:t>기사</a:t>
            </a:r>
            <a:r>
              <a:rPr lang="en-US" altLang="ko-KR" dirty="0"/>
              <a:t>/</a:t>
            </a:r>
            <a:r>
              <a:rPr lang="ko-KR" altLang="en-US" dirty="0"/>
              <a:t>뉴스 콘텐츠가 부족하고 업데이트가 잘 안 되는 점</a:t>
            </a:r>
            <a:r>
              <a:rPr lang="en-US" altLang="ko-KR" dirty="0"/>
              <a:t>, </a:t>
            </a:r>
            <a:r>
              <a:rPr lang="ko-KR" altLang="en-US" dirty="0"/>
              <a:t>전문성 부족과 너무 과거 지향적인 콘텐츠라는 점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클릭을 </a:t>
            </a:r>
            <a:r>
              <a:rPr lang="ko-KR" altLang="en-US" dirty="0"/>
              <a:t>유도하지 못하는 편집 구성 등의 차원에서 불만족스럽다는 </a:t>
            </a:r>
            <a:r>
              <a:rPr lang="ko-KR" altLang="en-US" dirty="0" smtClean="0"/>
              <a:t>의견임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lvl="1"/>
            <a:r>
              <a:rPr lang="ko-KR" altLang="en-US" dirty="0" smtClean="0"/>
              <a:t>특히</a:t>
            </a:r>
            <a:r>
              <a:rPr lang="en-US" altLang="ko-KR" dirty="0"/>
              <a:t>, </a:t>
            </a:r>
            <a:r>
              <a:rPr lang="ko-KR" altLang="en-US" dirty="0"/>
              <a:t>현재 상태에서 구독자의 추천 의향이나</a:t>
            </a:r>
            <a:r>
              <a:rPr lang="en-US" altLang="ko-KR" dirty="0"/>
              <a:t>, </a:t>
            </a:r>
            <a:r>
              <a:rPr lang="ko-KR" altLang="en-US" dirty="0"/>
              <a:t>비구독자의 구독 의향은 미미한 수준이며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시민에게 </a:t>
            </a:r>
            <a:r>
              <a:rPr lang="ko-KR" altLang="en-US" dirty="0"/>
              <a:t>필요한 정보와 전문성 있는 내용이 확대되고 </a:t>
            </a:r>
            <a:r>
              <a:rPr lang="ko-KR" altLang="en-US" dirty="0" smtClean="0"/>
              <a:t>개선이 </a:t>
            </a:r>
            <a:r>
              <a:rPr lang="ko-KR" altLang="en-US" dirty="0"/>
              <a:t>진행되어야만 추천 또는 구독 의향이 있을 수 있겠다는 </a:t>
            </a:r>
            <a:r>
              <a:rPr lang="ko-KR" altLang="en-US" dirty="0" smtClean="0"/>
              <a:t>의견임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endParaRPr lang="ko-KR" altLang="en-US" sz="600" dirty="0"/>
          </a:p>
          <a:p>
            <a:pPr marL="85725" indent="0">
              <a:buNone/>
            </a:pPr>
            <a:r>
              <a:rPr lang="en-US" altLang="ko-KR" sz="1400" i="1" u="sng" dirty="0">
                <a:solidFill>
                  <a:srgbClr val="7030A0"/>
                </a:solidFill>
              </a:rPr>
              <a:t>5. ‘i-View' </a:t>
            </a:r>
            <a:r>
              <a:rPr lang="ko-KR" altLang="en-US" sz="1400" i="1" u="sng" dirty="0">
                <a:solidFill>
                  <a:srgbClr val="7030A0"/>
                </a:solidFill>
              </a:rPr>
              <a:t>발행목적 부합성 및 효과성에 대해서는</a:t>
            </a:r>
            <a:r>
              <a:rPr lang="en-US" altLang="ko-KR" sz="1400" i="1" u="sng" dirty="0">
                <a:solidFill>
                  <a:srgbClr val="7030A0"/>
                </a:solidFill>
              </a:rPr>
              <a:t>...</a:t>
            </a:r>
          </a:p>
          <a:p>
            <a:r>
              <a:rPr lang="ko-KR" altLang="en-US" dirty="0" smtClean="0"/>
              <a:t>구독자와 </a:t>
            </a:r>
            <a:r>
              <a:rPr lang="ko-KR" altLang="en-US" dirty="0"/>
              <a:t>비구독자 모두 </a:t>
            </a:r>
            <a:r>
              <a:rPr lang="en-US" altLang="ko-KR" dirty="0"/>
              <a:t>i-View</a:t>
            </a:r>
            <a:r>
              <a:rPr lang="ko-KR" altLang="en-US" dirty="0"/>
              <a:t>의 발행목적이 명확하지 않다는 인식 </a:t>
            </a:r>
            <a:r>
              <a:rPr lang="ko-KR" altLang="en-US" dirty="0" smtClean="0"/>
              <a:t>속에서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제작기반 </a:t>
            </a:r>
            <a:r>
              <a:rPr lang="ko-KR" altLang="en-US" dirty="0"/>
              <a:t>환경 점검</a:t>
            </a:r>
            <a:r>
              <a:rPr lang="en-US" altLang="ko-KR" dirty="0"/>
              <a:t>, </a:t>
            </a:r>
            <a:r>
              <a:rPr lang="ko-KR" altLang="en-US" dirty="0"/>
              <a:t>정체성과 지향성에 대한 내부 고민이 우선 필요하다는 의견이 </a:t>
            </a:r>
            <a:r>
              <a:rPr lang="ko-KR" altLang="en-US" dirty="0" smtClean="0"/>
              <a:t>있음</a:t>
            </a:r>
            <a:r>
              <a:rPr lang="en-US" altLang="ko-KR" dirty="0" smtClean="0"/>
              <a:t>.</a:t>
            </a:r>
            <a:endParaRPr lang="ko-KR" altLang="en-US" dirty="0"/>
          </a:p>
          <a:p>
            <a:pPr lvl="1"/>
            <a:r>
              <a:rPr lang="ko-KR" altLang="en-US" dirty="0" smtClean="0"/>
              <a:t>특히</a:t>
            </a:r>
            <a:r>
              <a:rPr lang="en-US" altLang="ko-KR" dirty="0"/>
              <a:t>, </a:t>
            </a:r>
            <a:r>
              <a:rPr lang="ko-KR" altLang="en-US" dirty="0"/>
              <a:t>향후 추구해야 할 방향성에 대해서는 ’시정 이해 및 정보 전달을 위한 뉴스매체‘ 인지</a:t>
            </a:r>
            <a:r>
              <a:rPr lang="en-US" altLang="ko-KR" dirty="0" smtClean="0"/>
              <a:t>?,</a:t>
            </a:r>
            <a:br>
              <a:rPr lang="en-US" altLang="ko-KR" dirty="0" smtClean="0"/>
            </a:br>
            <a:r>
              <a:rPr lang="en-US" altLang="ko-KR" dirty="0" smtClean="0"/>
              <a:t>’</a:t>
            </a:r>
            <a:r>
              <a:rPr lang="ko-KR" altLang="en-US" dirty="0"/>
              <a:t>인천의 소소한 이야기를 전하는 인문학적 뉴스레터‘인지</a:t>
            </a:r>
            <a:r>
              <a:rPr lang="en-US" altLang="ko-KR" dirty="0"/>
              <a:t>? </a:t>
            </a:r>
            <a:r>
              <a:rPr lang="ko-KR" altLang="en-US" dirty="0"/>
              <a:t>명확한 지향성 확립이 우선 필요하고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다음으로 </a:t>
            </a:r>
            <a:r>
              <a:rPr lang="ko-KR" altLang="en-US" dirty="0"/>
              <a:t>콘텐츠에서 전문성이 담보되고 시민에게 필요한 정보 제공자로서의 방향성이 제기되고 있음</a:t>
            </a:r>
          </a:p>
          <a:p>
            <a:r>
              <a:rPr lang="ko-KR" altLang="en-US" dirty="0" smtClean="0"/>
              <a:t>한편</a:t>
            </a:r>
            <a:r>
              <a:rPr lang="en-US" altLang="ko-KR" dirty="0"/>
              <a:t>, i-View</a:t>
            </a:r>
            <a:r>
              <a:rPr lang="ko-KR" altLang="en-US" dirty="0"/>
              <a:t>가 추구해야 할 정체성 및 방향성에 대한 전문가 의견으로는</a:t>
            </a:r>
            <a:r>
              <a:rPr lang="en-US" altLang="ko-KR" dirty="0"/>
              <a:t>... </a:t>
            </a:r>
          </a:p>
          <a:p>
            <a:pPr lvl="1"/>
            <a:r>
              <a:rPr lang="ko-KR" altLang="en-US" b="1" dirty="0" smtClean="0"/>
              <a:t>인천의 </a:t>
            </a:r>
            <a:r>
              <a:rPr lang="ko-KR" altLang="en-US" b="1" dirty="0"/>
              <a:t>미디어 매체와 콘텐츠의 플랫폼 허브 역할로 </a:t>
            </a:r>
            <a:r>
              <a:rPr lang="ko-KR" altLang="en-US" b="1" dirty="0" smtClean="0"/>
              <a:t>진화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포털사이트와 지역 블로그</a:t>
            </a:r>
            <a:r>
              <a:rPr lang="en-US" altLang="ko-KR" dirty="0"/>
              <a:t>/</a:t>
            </a:r>
            <a:r>
              <a:rPr lang="ko-KR" altLang="en-US" dirty="0"/>
              <a:t>맘카페</a:t>
            </a:r>
            <a:r>
              <a:rPr lang="en-US" altLang="ko-KR" dirty="0"/>
              <a:t>, </a:t>
            </a:r>
            <a:r>
              <a:rPr lang="ko-KR" altLang="en-US" dirty="0"/>
              <a:t>커뮤니티 등을 포괄하는 플랫폼 </a:t>
            </a:r>
            <a:r>
              <a:rPr lang="ko-KR" altLang="en-US" dirty="0" smtClean="0"/>
              <a:t>허브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인천시의 다양한 미디어 채널과 매체 및 콘텐츠를 포괄하는 플랫폼 허브</a:t>
            </a:r>
          </a:p>
          <a:p>
            <a:pPr lvl="1"/>
            <a:r>
              <a:rPr lang="ko-KR" altLang="en-US" b="1" dirty="0" smtClean="0"/>
              <a:t>시정 소식만 </a:t>
            </a:r>
            <a:r>
              <a:rPr lang="ko-KR" altLang="en-US" b="1" dirty="0"/>
              <a:t>전달하는 인터넷 신문이 </a:t>
            </a:r>
            <a:r>
              <a:rPr lang="ko-KR" altLang="en-US" b="1" dirty="0" smtClean="0"/>
              <a:t>아닌</a:t>
            </a:r>
            <a:r>
              <a:rPr lang="en-US" altLang="ko-KR" b="1" dirty="0" smtClean="0"/>
              <a:t>,</a:t>
            </a:r>
            <a:r>
              <a:rPr lang="ko-KR" altLang="en-US" b="1" dirty="0" smtClean="0"/>
              <a:t> 심층 </a:t>
            </a:r>
            <a:r>
              <a:rPr lang="ko-KR" altLang="en-US" b="1" dirty="0"/>
              <a:t>정보가 다양하게 제공되는 </a:t>
            </a:r>
            <a:r>
              <a:rPr lang="ko-KR" altLang="en-US" b="1" dirty="0" smtClean="0"/>
              <a:t>공간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시정 뉴스를 좀 더 깊이 있게 기사화하여 필요한 정보로 </a:t>
            </a:r>
            <a:r>
              <a:rPr lang="ko-KR" altLang="en-US" dirty="0" smtClean="0"/>
              <a:t>제공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인천의 이야기를 담되 실시간 읽을거리 </a:t>
            </a:r>
            <a:r>
              <a:rPr lang="ko-KR" altLang="en-US" dirty="0" smtClean="0"/>
              <a:t>제공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좀 더 세련된 기사</a:t>
            </a:r>
            <a:r>
              <a:rPr lang="en-US" altLang="ko-KR" dirty="0"/>
              <a:t>, </a:t>
            </a:r>
            <a:r>
              <a:rPr lang="ko-KR" altLang="en-US" dirty="0"/>
              <a:t>기획 기사 등 실질적인 인터넷 신문 같은 정보 제공</a:t>
            </a:r>
          </a:p>
          <a:p>
            <a:pPr lvl="1"/>
            <a:r>
              <a:rPr lang="ko-KR" altLang="en-US" b="1" dirty="0" smtClean="0"/>
              <a:t>타 </a:t>
            </a:r>
            <a:r>
              <a:rPr lang="ko-KR" altLang="en-US" b="1" dirty="0"/>
              <a:t>도시</a:t>
            </a:r>
            <a:r>
              <a:rPr lang="en-US" altLang="ko-KR" b="1" dirty="0"/>
              <a:t>, </a:t>
            </a:r>
            <a:r>
              <a:rPr lang="ko-KR" altLang="en-US" b="1" dirty="0"/>
              <a:t>더 나아가 글로벌 차원에서 인천을 홍보하는 인터넷 </a:t>
            </a:r>
            <a:r>
              <a:rPr lang="ko-KR" altLang="en-US" b="1" dirty="0" smtClean="0"/>
              <a:t>신문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인천시민만을 위한 인터넷 신문이 아닌 다른 도시 시민에게 인천을 홍보하는 </a:t>
            </a:r>
            <a:r>
              <a:rPr lang="ko-KR" altLang="en-US" dirty="0" smtClean="0"/>
              <a:t>방향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국제도시 인천의 인터넷 신문으로 확장도 </a:t>
            </a:r>
            <a:r>
              <a:rPr lang="ko-KR" altLang="en-US" dirty="0" smtClean="0"/>
              <a:t>고려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6440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II. </a:t>
            </a:r>
            <a:r>
              <a:rPr lang="ko-KR" altLang="en-US" dirty="0" smtClean="0"/>
              <a:t>인터넷신문 </a:t>
            </a:r>
            <a:r>
              <a:rPr lang="en-US" altLang="ko-KR" dirty="0" smtClean="0"/>
              <a:t>‘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-View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발전 방향 요약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인터넷신문 </a:t>
            </a:r>
            <a:r>
              <a:rPr lang="en-US" altLang="ko-KR" dirty="0" smtClean="0"/>
              <a:t>‘i-View’</a:t>
            </a:r>
            <a:r>
              <a:rPr lang="ko-KR" altLang="en-US" dirty="0" smtClean="0"/>
              <a:t>에 대한 인식 및 평가</a:t>
            </a:r>
            <a:endParaRPr lang="ko-KR" altLang="en-US" dirty="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447076"/>
            <a:ext cx="9359900" cy="4962705"/>
          </a:xfrm>
        </p:spPr>
        <p:txBody>
          <a:bodyPr/>
          <a:lstStyle/>
          <a:p>
            <a:pPr marL="85725" indent="0">
              <a:lnSpc>
                <a:spcPct val="110000"/>
              </a:lnSpc>
              <a:buNone/>
            </a:pPr>
            <a:r>
              <a:rPr lang="en-US" altLang="ko-KR" sz="1400" i="1" u="sng" dirty="0">
                <a:solidFill>
                  <a:srgbClr val="7030A0"/>
                </a:solidFill>
              </a:rPr>
              <a:t>6. ‘i-View' </a:t>
            </a:r>
            <a:r>
              <a:rPr lang="ko-KR" altLang="en-US" sz="1400" i="1" u="sng" dirty="0">
                <a:solidFill>
                  <a:srgbClr val="7030A0"/>
                </a:solidFill>
              </a:rPr>
              <a:t>구독방식 효율성 평가 및 콘텐츠 확산 방안으로는</a:t>
            </a:r>
            <a:r>
              <a:rPr lang="en-US" altLang="ko-KR" sz="1400" i="1" u="sng" dirty="0">
                <a:solidFill>
                  <a:srgbClr val="7030A0"/>
                </a:solidFill>
              </a:rPr>
              <a:t>...</a:t>
            </a:r>
          </a:p>
          <a:p>
            <a:pPr>
              <a:lnSpc>
                <a:spcPct val="110000"/>
              </a:lnSpc>
            </a:pPr>
            <a:r>
              <a:rPr lang="ko-KR" altLang="en-US" dirty="0" smtClean="0"/>
              <a:t>구독자의 </a:t>
            </a:r>
            <a:r>
              <a:rPr lang="ko-KR" altLang="en-US" dirty="0"/>
              <a:t>경우</a:t>
            </a:r>
            <a:r>
              <a:rPr lang="en-US" altLang="ko-KR" dirty="0"/>
              <a:t>, PC</a:t>
            </a:r>
            <a:r>
              <a:rPr lang="ko-KR" altLang="en-US" dirty="0"/>
              <a:t>로 일상적인 메일을 확인하는 상황에서 크게 불편하지 않다는 </a:t>
            </a:r>
            <a:r>
              <a:rPr lang="ko-KR" altLang="en-US" dirty="0" smtClean="0"/>
              <a:t>견해나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비구독자 </a:t>
            </a:r>
            <a:r>
              <a:rPr lang="ko-KR" altLang="en-US" dirty="0"/>
              <a:t>대부분은 메일 사용성이 비효율적이라는 입장임</a:t>
            </a:r>
          </a:p>
          <a:p>
            <a:pPr>
              <a:lnSpc>
                <a:spcPct val="110000"/>
              </a:lnSpc>
            </a:pPr>
            <a:r>
              <a:rPr lang="ko-KR" altLang="en-US" dirty="0" smtClean="0"/>
              <a:t>그러나</a:t>
            </a:r>
            <a:r>
              <a:rPr lang="en-US" altLang="ko-KR" dirty="0"/>
              <a:t>, </a:t>
            </a:r>
            <a:r>
              <a:rPr lang="ko-KR" altLang="en-US" dirty="0"/>
              <a:t>모든 참석자는 접근성 개선을 위한 구독방식 개선과 콘텐츠 확산을 위한 다양한 방법이 개발되어야 한다는 의견을 밝힘</a:t>
            </a:r>
          </a:p>
          <a:p>
            <a:pPr>
              <a:lnSpc>
                <a:spcPct val="110000"/>
              </a:lnSpc>
            </a:pPr>
            <a:r>
              <a:rPr lang="ko-KR" altLang="en-US" dirty="0" smtClean="0"/>
              <a:t>구독방식 </a:t>
            </a:r>
            <a:r>
              <a:rPr lang="ko-KR" altLang="en-US" dirty="0"/>
              <a:t>개선과 콘텐츠 확산을 위한 </a:t>
            </a:r>
            <a:r>
              <a:rPr lang="ko-KR" altLang="en-US" dirty="0" smtClean="0"/>
              <a:t>방안으로는</a:t>
            </a:r>
            <a:r>
              <a:rPr lang="en-US" altLang="ko-KR" dirty="0" smtClean="0"/>
              <a:t>…</a:t>
            </a:r>
          </a:p>
          <a:p>
            <a:pPr lvl="1">
              <a:lnSpc>
                <a:spcPct val="110000"/>
              </a:lnSpc>
            </a:pPr>
            <a:r>
              <a:rPr lang="ko-KR" altLang="en-US" dirty="0" smtClean="0"/>
              <a:t>모바일 </a:t>
            </a:r>
            <a:r>
              <a:rPr lang="ko-KR" altLang="en-US" dirty="0"/>
              <a:t>문자나 </a:t>
            </a:r>
            <a:r>
              <a:rPr lang="en-US" altLang="ko-KR" dirty="0"/>
              <a:t>SNS </a:t>
            </a:r>
            <a:r>
              <a:rPr lang="ko-KR" altLang="en-US" dirty="0"/>
              <a:t>알림 서비스 제공</a:t>
            </a:r>
            <a:r>
              <a:rPr lang="en-US" altLang="ko-KR" dirty="0"/>
              <a:t>, i-View </a:t>
            </a:r>
            <a:r>
              <a:rPr lang="ko-KR" altLang="en-US" dirty="0"/>
              <a:t>자체 앱 </a:t>
            </a:r>
            <a:r>
              <a:rPr lang="ko-KR" altLang="en-US" dirty="0" smtClean="0"/>
              <a:t>개발</a:t>
            </a:r>
            <a:endParaRPr lang="en-US" altLang="ko-KR" dirty="0" smtClean="0"/>
          </a:p>
          <a:p>
            <a:pPr lvl="1">
              <a:lnSpc>
                <a:spcPct val="110000"/>
              </a:lnSpc>
            </a:pPr>
            <a:r>
              <a:rPr lang="ko-KR" altLang="en-US" dirty="0" smtClean="0"/>
              <a:t>다양한 </a:t>
            </a:r>
            <a:r>
              <a:rPr lang="en-US" altLang="ko-KR" dirty="0"/>
              <a:t>SNS</a:t>
            </a:r>
            <a:r>
              <a:rPr lang="ko-KR" altLang="en-US" dirty="0"/>
              <a:t>에 콘텐츠 노출 및 친구맺기</a:t>
            </a:r>
            <a:r>
              <a:rPr lang="en-US" altLang="ko-KR" dirty="0"/>
              <a:t>/</a:t>
            </a:r>
            <a:r>
              <a:rPr lang="ko-KR" altLang="en-US" dirty="0"/>
              <a:t>채널추가 방안 </a:t>
            </a:r>
            <a:r>
              <a:rPr lang="ko-KR" altLang="en-US" dirty="0" smtClean="0"/>
              <a:t>마련</a:t>
            </a:r>
            <a:endParaRPr lang="en-US" altLang="ko-KR" dirty="0" smtClean="0"/>
          </a:p>
          <a:p>
            <a:pPr lvl="1">
              <a:lnSpc>
                <a:spcPct val="110000"/>
              </a:lnSpc>
            </a:pPr>
            <a:r>
              <a:rPr lang="ko-KR" altLang="en-US" dirty="0" smtClean="0"/>
              <a:t>포털사이트에 </a:t>
            </a:r>
            <a:r>
              <a:rPr lang="ko-KR" altLang="en-US" dirty="0"/>
              <a:t>지속적인 콘텐츠 노출</a:t>
            </a:r>
            <a:r>
              <a:rPr lang="en-US" altLang="ko-KR" dirty="0"/>
              <a:t>, </a:t>
            </a:r>
            <a:r>
              <a:rPr lang="ko-KR" altLang="en-US" dirty="0"/>
              <a:t>오프라인 광고 </a:t>
            </a:r>
            <a:r>
              <a:rPr lang="ko-KR" altLang="en-US" dirty="0" smtClean="0"/>
              <a:t>등 언급</a:t>
            </a:r>
            <a:endParaRPr lang="en-US" altLang="ko-KR" dirty="0" smtClean="0"/>
          </a:p>
          <a:p>
            <a:pPr lvl="1">
              <a:lnSpc>
                <a:spcPct val="110000"/>
              </a:lnSpc>
            </a:pPr>
            <a:r>
              <a:rPr lang="ko-KR" altLang="en-US" dirty="0" smtClean="0"/>
              <a:t> </a:t>
            </a:r>
            <a:endParaRPr lang="ko-KR" altLang="en-US" dirty="0"/>
          </a:p>
          <a:p>
            <a:pPr>
              <a:lnSpc>
                <a:spcPct val="110000"/>
              </a:lnSpc>
            </a:pPr>
            <a:r>
              <a:rPr lang="en-US" altLang="ko-KR" dirty="0" smtClean="0"/>
              <a:t>i-View</a:t>
            </a:r>
            <a:r>
              <a:rPr lang="ko-KR" altLang="en-US" dirty="0"/>
              <a:t>의 구독방식 개선과 구독자 확대 및 콘텐츠 확산 방안에 대한 전문가 의견으로는</a:t>
            </a:r>
            <a:r>
              <a:rPr lang="en-US" altLang="ko-KR" dirty="0"/>
              <a:t>...</a:t>
            </a:r>
          </a:p>
          <a:p>
            <a:pPr lvl="1">
              <a:lnSpc>
                <a:spcPct val="110000"/>
              </a:lnSpc>
            </a:pPr>
            <a:r>
              <a:rPr lang="en-US" altLang="ko-KR" b="1" dirty="0" smtClean="0"/>
              <a:t>e-Mail </a:t>
            </a:r>
            <a:r>
              <a:rPr lang="ko-KR" altLang="en-US" b="1" dirty="0"/>
              <a:t>형식의 구독방식도 유지하면서</a:t>
            </a:r>
            <a:r>
              <a:rPr lang="en-US" altLang="ko-KR" b="1" dirty="0"/>
              <a:t>, i-View </a:t>
            </a:r>
            <a:r>
              <a:rPr lang="ko-KR" altLang="en-US" b="1" dirty="0"/>
              <a:t>플랫폼 통합 </a:t>
            </a:r>
            <a:r>
              <a:rPr lang="en-US" altLang="ko-KR" b="1" dirty="0"/>
              <a:t>ID</a:t>
            </a:r>
            <a:r>
              <a:rPr lang="ko-KR" altLang="en-US" b="1" dirty="0"/>
              <a:t>를 통한 구독방식 </a:t>
            </a:r>
            <a:r>
              <a:rPr lang="ko-KR" altLang="en-US" b="1" dirty="0" smtClean="0"/>
              <a:t>개선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인천의 인터넷신문 플랫폼으로서 대표 계정 운영 및 포털사이트 제휴 </a:t>
            </a:r>
            <a:r>
              <a:rPr lang="en-US" altLang="ko-KR" dirty="0"/>
              <a:t>(ex. </a:t>
            </a:r>
            <a:r>
              <a:rPr lang="ko-KR" altLang="en-US" dirty="0"/>
              <a:t>내 손안의 서울</a:t>
            </a:r>
            <a:r>
              <a:rPr lang="en-US" altLang="ko-KR" dirty="0" smtClean="0"/>
              <a:t>)</a:t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모바일 문자</a:t>
            </a:r>
            <a:r>
              <a:rPr lang="en-US" altLang="ko-KR" dirty="0"/>
              <a:t>, SNS </a:t>
            </a:r>
            <a:r>
              <a:rPr lang="ko-KR" altLang="en-US" dirty="0"/>
              <a:t>채널 등을 통한 알림 서비스로 구독자 확대</a:t>
            </a:r>
          </a:p>
          <a:p>
            <a:pPr lvl="1">
              <a:lnSpc>
                <a:spcPct val="110000"/>
              </a:lnSpc>
            </a:pPr>
            <a:r>
              <a:rPr lang="ko-KR" altLang="en-US" b="1" dirty="0" smtClean="0"/>
              <a:t>단순 </a:t>
            </a:r>
            <a:r>
              <a:rPr lang="en-US" altLang="ko-KR" b="1" dirty="0"/>
              <a:t>i-View </a:t>
            </a:r>
            <a:r>
              <a:rPr lang="ko-KR" altLang="en-US" b="1" dirty="0"/>
              <a:t>홍보보다 </a:t>
            </a:r>
            <a:r>
              <a:rPr lang="en-US" altLang="ko-KR" b="1" dirty="0"/>
              <a:t>i-View </a:t>
            </a:r>
            <a:r>
              <a:rPr lang="ko-KR" altLang="en-US" b="1" dirty="0"/>
              <a:t>콘텐츠 유통을 통한 구독자 접근성 </a:t>
            </a:r>
            <a:r>
              <a:rPr lang="ko-KR" altLang="en-US" b="1" dirty="0" smtClean="0"/>
              <a:t>강화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콘텐츠 프로바이더</a:t>
            </a:r>
            <a:r>
              <a:rPr lang="en-US" altLang="ko-KR" dirty="0"/>
              <a:t>(CP)</a:t>
            </a:r>
            <a:r>
              <a:rPr lang="ko-KR" altLang="en-US" dirty="0"/>
              <a:t>를 통한 디지털 콘텐츠 개발로 포털사이트</a:t>
            </a:r>
            <a:r>
              <a:rPr lang="en-US" altLang="ko-KR" dirty="0"/>
              <a:t>, SNS</a:t>
            </a:r>
            <a:r>
              <a:rPr lang="ko-KR" altLang="en-US" dirty="0"/>
              <a:t>에 </a:t>
            </a:r>
            <a:r>
              <a:rPr lang="ko-KR" altLang="en-US" dirty="0" smtClean="0"/>
              <a:t>유통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en-US" altLang="ko-KR" dirty="0"/>
              <a:t>i-View</a:t>
            </a:r>
            <a:r>
              <a:rPr lang="ko-KR" altLang="en-US" dirty="0"/>
              <a:t>만의 이야기를 특화한 콘텐츠 제작으로 다양한 채널에 유통하는 </a:t>
            </a:r>
            <a:r>
              <a:rPr lang="ko-KR" altLang="en-US" dirty="0" smtClean="0"/>
              <a:t>방식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en-US" altLang="ko-KR" dirty="0"/>
              <a:t>i-View</a:t>
            </a:r>
            <a:r>
              <a:rPr lang="ko-KR" altLang="en-US" dirty="0"/>
              <a:t>가 독자적인 콘텐츠 저장소가 되어 다양한 채널에 유통</a:t>
            </a:r>
          </a:p>
          <a:p>
            <a:pPr lvl="1">
              <a:lnSpc>
                <a:spcPct val="110000"/>
              </a:lnSpc>
            </a:pPr>
            <a:r>
              <a:rPr lang="ko-KR" altLang="en-US" b="1" dirty="0" smtClean="0"/>
              <a:t>플랫폼을 </a:t>
            </a:r>
            <a:r>
              <a:rPr lang="ko-KR" altLang="en-US" b="1" dirty="0"/>
              <a:t>어떻게 </a:t>
            </a:r>
            <a:r>
              <a:rPr lang="ko-KR" altLang="en-US" b="1" dirty="0" smtClean="0"/>
              <a:t>활용하는가 보다 </a:t>
            </a:r>
            <a:r>
              <a:rPr lang="ko-KR" altLang="en-US" b="1" dirty="0"/>
              <a:t>전문 콘텐츠 개발 집중이 확산의 </a:t>
            </a:r>
            <a:r>
              <a:rPr lang="ko-KR" altLang="en-US" b="1" dirty="0" smtClean="0"/>
              <a:t>지름길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소비자가 원하는</a:t>
            </a:r>
            <a:r>
              <a:rPr lang="en-US" altLang="ko-KR" dirty="0"/>
              <a:t>, </a:t>
            </a:r>
            <a:r>
              <a:rPr lang="ko-KR" altLang="en-US" dirty="0"/>
              <a:t>관심있는</a:t>
            </a:r>
            <a:r>
              <a:rPr lang="en-US" altLang="ko-KR" dirty="0"/>
              <a:t>, </a:t>
            </a:r>
            <a:r>
              <a:rPr lang="ko-KR" altLang="en-US" dirty="0"/>
              <a:t>재미있는 콘텐츠 어떻게 개발할지가 </a:t>
            </a:r>
            <a:r>
              <a:rPr lang="ko-KR" altLang="en-US" dirty="0" smtClean="0"/>
              <a:t>아젠다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전문적인 콘텐츠 주제를 개발하고 생산하는 것이 플랫폼 확산 </a:t>
            </a:r>
            <a:r>
              <a:rPr lang="ko-KR" altLang="en-US" dirty="0" smtClean="0"/>
              <a:t>방법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콘텐츠 개발을 </a:t>
            </a:r>
            <a:r>
              <a:rPr lang="ko-KR" altLang="en-US" dirty="0" smtClean="0"/>
              <a:t>동영상 뿐만 </a:t>
            </a:r>
            <a:r>
              <a:rPr lang="ko-KR" altLang="en-US" dirty="0"/>
              <a:t>아니라 팟캐스트 진행 형식으로도 개발 </a:t>
            </a:r>
          </a:p>
        </p:txBody>
      </p:sp>
    </p:spTree>
    <p:extLst>
      <p:ext uri="{BB962C8B-B14F-4D97-AF65-F5344CB8AC3E}">
        <p14:creationId xmlns:p14="http://schemas.microsoft.com/office/powerpoint/2010/main" val="396044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II. </a:t>
            </a:r>
            <a:r>
              <a:rPr lang="ko-KR" altLang="en-US" dirty="0" smtClean="0"/>
              <a:t>인터넷신문 </a:t>
            </a:r>
            <a:r>
              <a:rPr lang="en-US" altLang="ko-KR" dirty="0" smtClean="0"/>
              <a:t>‘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-View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발전 방향 요약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인터넷신문 </a:t>
            </a:r>
            <a:r>
              <a:rPr lang="en-US" altLang="ko-KR" dirty="0" smtClean="0"/>
              <a:t>‘i-View’</a:t>
            </a:r>
            <a:r>
              <a:rPr lang="ko-KR" altLang="en-US" dirty="0"/>
              <a:t> 향후 발전 방안에 대한 제언</a:t>
            </a:r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412776"/>
            <a:ext cx="9359900" cy="1369606"/>
          </a:xfrm>
        </p:spPr>
        <p:txBody>
          <a:bodyPr/>
          <a:lstStyle/>
          <a:p>
            <a:r>
              <a:rPr lang="ko-KR" altLang="en-US" dirty="0" smtClean="0"/>
              <a:t>‘</a:t>
            </a:r>
            <a:r>
              <a:rPr lang="en-US" altLang="ko-KR" dirty="0"/>
              <a:t>i-View' </a:t>
            </a:r>
            <a:r>
              <a:rPr lang="ko-KR" altLang="en-US" dirty="0"/>
              <a:t>사이트 리뉴얼 방향 및 발전 방안에 대한 </a:t>
            </a:r>
            <a:r>
              <a:rPr lang="ko-KR" altLang="en-US" dirty="0" smtClean="0"/>
              <a:t>제언으로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일반시민은 </a:t>
            </a:r>
            <a:r>
              <a:rPr lang="ko-KR" altLang="en-US" dirty="0"/>
              <a:t>많은 정보와 콘텐츠를 제공하기보다는 ‘관심 있고 재미있는 주제’를 전문성 있게 뉴스화하여 제공하는 것이 유효할 것이라는 의견과 함께</a:t>
            </a:r>
            <a:r>
              <a:rPr lang="en-US" altLang="ko-KR" dirty="0"/>
              <a:t>, </a:t>
            </a:r>
            <a:r>
              <a:rPr lang="ko-KR" altLang="en-US" dirty="0"/>
              <a:t>담당 전문 인력 보강으로 자체 특성을 갖춘 차별화된 매체로서 자리매김할 것을 기대하고 있음</a:t>
            </a:r>
          </a:p>
          <a:p>
            <a:r>
              <a:rPr lang="ko-KR" altLang="en-US" dirty="0" smtClean="0"/>
              <a:t>전문가의 </a:t>
            </a:r>
            <a:r>
              <a:rPr lang="ko-KR" altLang="en-US" dirty="0"/>
              <a:t>경우</a:t>
            </a:r>
            <a:r>
              <a:rPr lang="en-US" altLang="ko-KR" dirty="0"/>
              <a:t>, ‘i-View’ BI </a:t>
            </a:r>
            <a:r>
              <a:rPr lang="ko-KR" altLang="en-US" dirty="0"/>
              <a:t>리뉴얼에 대한 고민부터 새롭게 시작하자는 제언이 있으며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좋은 </a:t>
            </a:r>
            <a:r>
              <a:rPr lang="ko-KR" altLang="en-US" dirty="0"/>
              <a:t>콘텐츠 제작을 기본으로 하면서 최신 트렌드에 부합하는 </a:t>
            </a:r>
            <a:r>
              <a:rPr lang="en-US" altLang="ko-KR" dirty="0"/>
              <a:t>UI </a:t>
            </a:r>
            <a:r>
              <a:rPr lang="ko-KR" altLang="en-US" dirty="0"/>
              <a:t>리뉴얼 우선 추진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소통 </a:t>
            </a:r>
            <a:r>
              <a:rPr lang="ko-KR" altLang="en-US" dirty="0"/>
              <a:t>플랫폼으로 시민이 참여하는 사이트로의 리뉴얼</a:t>
            </a:r>
            <a:r>
              <a:rPr lang="en-US" altLang="ko-KR" dirty="0" smtClean="0"/>
              <a:t>, </a:t>
            </a:r>
            <a:r>
              <a:rPr lang="ko-KR" altLang="en-US" dirty="0" smtClean="0"/>
              <a:t>수요자 </a:t>
            </a:r>
            <a:r>
              <a:rPr lang="ko-KR" altLang="en-US" dirty="0"/>
              <a:t>변화에 맞추어 다양한 영상 콘텐츠 개발 및 강화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인천시 </a:t>
            </a:r>
            <a:r>
              <a:rPr lang="ko-KR" altLang="en-US" dirty="0"/>
              <a:t>통합 아이디 구축과 활용으로 접근성 및 매체 간 연계성 강화 등이 제안됨</a:t>
            </a:r>
          </a:p>
        </p:txBody>
      </p:sp>
      <p:sp>
        <p:nvSpPr>
          <p:cNvPr id="5" name="Rectangle 28"/>
          <p:cNvSpPr>
            <a:spLocks noChangeArrowheads="1"/>
          </p:cNvSpPr>
          <p:nvPr/>
        </p:nvSpPr>
        <p:spPr bwMode="auto">
          <a:xfrm>
            <a:off x="275521" y="3218972"/>
            <a:ext cx="4605471" cy="3162355"/>
          </a:xfrm>
          <a:prstGeom prst="rect">
            <a:avLst/>
          </a:prstGeom>
          <a:solidFill>
            <a:schemeClr val="bg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108000" tIns="90000" rIns="108000" bIns="90000" numCol="1" rtlCol="0" anchor="t" anchorCtr="0" compatLnSpc="1">
            <a:prstTxWarp prst="textNoShape">
              <a:avLst/>
            </a:prstTxWarp>
          </a:bodyPr>
          <a:lstStyle/>
          <a:p>
            <a:pPr marL="103184" indent="-103184" latinLnBrk="0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양을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줄이고 관심있는 토픽이나 공감할 수 </a:t>
            </a: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있는 큰 주제를</a:t>
            </a: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중심으로 새로운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정보 제공</a:t>
            </a:r>
          </a:p>
          <a:p>
            <a:pPr marL="103184" indent="-103184" latinLnBrk="0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청년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기자 등 젊은 외부 필진을 </a:t>
            </a: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활용한 유쾌하고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재미있는 신문 구성</a:t>
            </a:r>
          </a:p>
          <a:p>
            <a:pPr marL="103184" indent="-103184" latinLnBrk="0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단순하게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맛집만 소개하는 것이 아닌 재미 요소 </a:t>
            </a: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추가 </a:t>
            </a: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맛집 평점 등</a:t>
            </a:r>
            <a:r>
              <a:rPr lang="en-US" altLang="ko-KR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103184" indent="-103184" latinLnBrk="0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과거</a:t>
            </a:r>
            <a:r>
              <a:rPr lang="en-US" altLang="ko-KR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옛날 인천 모습보다 현재 발전하고 </a:t>
            </a: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변화하는</a:t>
            </a: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인천의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모습을 기획</a:t>
            </a:r>
          </a:p>
          <a:p>
            <a:pPr marL="103184" indent="-103184" latinLnBrk="0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다양한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매체들 가운데 차별화되고 자체 특성을 </a:t>
            </a: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갖춘 매체로써</a:t>
            </a: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발전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기대</a:t>
            </a:r>
          </a:p>
          <a:p>
            <a:pPr marL="103184" indent="-103184" latinLnBrk="0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담당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전문 인력 보강으로 전문성 강화와 홍보 마케팅 전략 강화</a:t>
            </a:r>
          </a:p>
        </p:txBody>
      </p:sp>
      <p:sp>
        <p:nvSpPr>
          <p:cNvPr id="6" name="모서리가 둥근 직사각형 5"/>
          <p:cNvSpPr/>
          <p:nvPr/>
        </p:nvSpPr>
        <p:spPr bwMode="auto">
          <a:xfrm>
            <a:off x="272481" y="2868382"/>
            <a:ext cx="4606286" cy="295369"/>
          </a:xfrm>
          <a:prstGeom prst="roundRect">
            <a:avLst>
              <a:gd name="adj" fmla="val 0"/>
            </a:avLst>
          </a:prstGeom>
          <a:pattFill prst="openDmnd">
            <a:fgClr>
              <a:srgbClr val="717171"/>
            </a:fgClr>
            <a:bgClr>
              <a:srgbClr val="717171">
                <a:lumMod val="75000"/>
              </a:srgbClr>
            </a:bgClr>
          </a:patt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ctr" latinLnBrk="0"/>
            <a:r>
              <a:rPr lang="ko-KR" altLang="en-US" sz="14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일반시민 제언</a:t>
            </a:r>
            <a:r>
              <a:rPr lang="en-US" altLang="ko-KR" sz="14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…</a:t>
            </a:r>
            <a:endParaRPr lang="ko-KR" altLang="en-US" sz="1400" b="1" kern="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sp>
        <p:nvSpPr>
          <p:cNvPr id="8" name="Rectangle 28"/>
          <p:cNvSpPr>
            <a:spLocks noChangeArrowheads="1"/>
          </p:cNvSpPr>
          <p:nvPr/>
        </p:nvSpPr>
        <p:spPr bwMode="auto">
          <a:xfrm>
            <a:off x="5027479" y="3218972"/>
            <a:ext cx="4605471" cy="3162355"/>
          </a:xfrm>
          <a:prstGeom prst="rect">
            <a:avLst/>
          </a:prstGeom>
          <a:solidFill>
            <a:schemeClr val="bg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108000" tIns="90000" rIns="108000" bIns="90000" numCol="1" rtlCol="0" anchor="t" anchorCtr="0" compatLnSpc="1">
            <a:prstTxWarp prst="textNoShape">
              <a:avLst/>
            </a:prstTxWarp>
          </a:bodyPr>
          <a:lstStyle/>
          <a:p>
            <a:pPr marL="103184" indent="-103184" latinLnBrk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인천시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인터넷 신문이 느껴지는 네이밍</a:t>
            </a:r>
            <a:r>
              <a:rPr lang="en-US" altLang="ko-KR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(BI)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부터 새롭게 리뉴얼</a:t>
            </a:r>
          </a:p>
          <a:p>
            <a:pPr marL="103184" indent="-103184" latinLnBrk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좋은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콘텐츠 제작은 장기적인 전망을 두고 고민</a:t>
            </a: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</a:t>
            </a:r>
            <a:b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최신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트렌드에 부합하는 </a:t>
            </a:r>
            <a:r>
              <a:rPr lang="en-US" altLang="ko-KR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UI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리뉴얼 우선 추진</a:t>
            </a:r>
          </a:p>
          <a:p>
            <a:pPr marL="103184" indent="-103184" latinLnBrk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소통하는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플랫폼으로서 시민이 참여할 수 있는 사이트로 리뉴얼</a:t>
            </a:r>
          </a:p>
          <a:p>
            <a:pPr marL="103184" indent="-103184" latinLnBrk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영상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소비가 늘어나는 수요자 변화에 맞추어 다양한 영상 </a:t>
            </a: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콘텐츠</a:t>
            </a: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개발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및 강화</a:t>
            </a:r>
          </a:p>
          <a:p>
            <a:pPr marL="103184" indent="-103184" latinLnBrk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인천시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통합 아이디 구축과 활용으로 접근성 강화 </a:t>
            </a: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및</a:t>
            </a: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매체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간 연계성 강화</a:t>
            </a:r>
          </a:p>
          <a:p>
            <a:pPr marL="103184" indent="-103184" latinLnBrk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사이트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리뉴얼을 위한 전문 자문단</a:t>
            </a:r>
            <a:r>
              <a:rPr lang="en-US" altLang="ko-KR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위원회 구성을 </a:t>
            </a: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통한</a:t>
            </a: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구체적인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방향성과 실행 계획 수립 필요 </a:t>
            </a:r>
            <a:endParaRPr lang="ko-KR" altLang="en-US" sz="1000" kern="0" spc="-54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 bwMode="auto">
          <a:xfrm>
            <a:off x="5024439" y="2868382"/>
            <a:ext cx="4606286" cy="295369"/>
          </a:xfrm>
          <a:prstGeom prst="roundRect">
            <a:avLst>
              <a:gd name="adj" fmla="val 0"/>
            </a:avLst>
          </a:prstGeom>
          <a:pattFill prst="openDmnd">
            <a:fgClr>
              <a:srgbClr val="717171"/>
            </a:fgClr>
            <a:bgClr>
              <a:srgbClr val="717171">
                <a:lumMod val="75000"/>
              </a:srgbClr>
            </a:bgClr>
          </a:patt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ctr" latinLnBrk="0"/>
            <a:r>
              <a:rPr lang="ko-KR" altLang="en-US" sz="14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전문가 제언</a:t>
            </a:r>
            <a:r>
              <a:rPr lang="en-US" altLang="ko-KR" sz="14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…</a:t>
            </a:r>
            <a:endParaRPr lang="ko-KR" altLang="en-US" sz="1400" b="1" kern="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19181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인천시</a:t>
            </a:r>
            <a:r>
              <a:rPr lang="en-US" altLang="ko-KR" dirty="0" smtClean="0"/>
              <a:t> ‘</a:t>
            </a:r>
            <a:r>
              <a:rPr lang="ko-KR" altLang="en-US" dirty="0" err="1" smtClean="0"/>
              <a:t>소셜미디어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발전 방향 요약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인천시</a:t>
            </a:r>
            <a:r>
              <a:rPr lang="en-US" altLang="ko-KR" dirty="0" smtClean="0"/>
              <a:t> ‘</a:t>
            </a:r>
            <a:r>
              <a:rPr lang="ko-KR" altLang="en-US" dirty="0" smtClean="0"/>
              <a:t>소셜미디어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평가</a:t>
            </a:r>
            <a:endParaRPr lang="ko-KR" altLang="en-US" dirty="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484784"/>
            <a:ext cx="9359900" cy="4819140"/>
          </a:xfrm>
        </p:spPr>
        <p:txBody>
          <a:bodyPr/>
          <a:lstStyle/>
          <a:p>
            <a:pPr marL="85725" indent="0">
              <a:lnSpc>
                <a:spcPct val="110000"/>
              </a:lnSpc>
              <a:buNone/>
            </a:pPr>
            <a:r>
              <a:rPr lang="en-US" altLang="ko-KR" sz="1400" i="1" u="sng" dirty="0">
                <a:solidFill>
                  <a:srgbClr val="7030A0"/>
                </a:solidFill>
              </a:rPr>
              <a:t>1. </a:t>
            </a:r>
            <a:r>
              <a:rPr lang="ko-KR" altLang="en-US" sz="1400" i="1" u="sng" dirty="0">
                <a:solidFill>
                  <a:srgbClr val="7030A0"/>
                </a:solidFill>
              </a:rPr>
              <a:t>인천시 ‘소셜미디어</a:t>
            </a:r>
            <a:r>
              <a:rPr lang="en-US" altLang="ko-KR" sz="1400" i="1" u="sng" dirty="0">
                <a:solidFill>
                  <a:srgbClr val="7030A0"/>
                </a:solidFill>
              </a:rPr>
              <a:t>' </a:t>
            </a:r>
            <a:r>
              <a:rPr lang="ko-KR" altLang="en-US" sz="1400" i="1" u="sng" dirty="0">
                <a:solidFill>
                  <a:srgbClr val="7030A0"/>
                </a:solidFill>
              </a:rPr>
              <a:t>방문 동기 및 비방문 요인은</a:t>
            </a:r>
            <a:r>
              <a:rPr lang="en-US" altLang="ko-KR" sz="1400" i="1" u="sng" dirty="0" smtClean="0">
                <a:solidFill>
                  <a:srgbClr val="7030A0"/>
                </a:solidFill>
              </a:rPr>
              <a:t>…</a:t>
            </a:r>
            <a:endParaRPr lang="en-US" altLang="ko-KR" sz="1400" i="1" u="sng" dirty="0">
              <a:solidFill>
                <a:srgbClr val="7030A0"/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dirty="0" smtClean="0"/>
              <a:t>인천시 </a:t>
            </a:r>
            <a:r>
              <a:rPr lang="ko-KR" altLang="en-US" dirty="0"/>
              <a:t>소셜미디어 방문 동기는 자신의 </a:t>
            </a:r>
            <a:r>
              <a:rPr lang="ko-KR" altLang="en-US" dirty="0" smtClean="0"/>
              <a:t>선호 매체 </a:t>
            </a:r>
            <a:r>
              <a:rPr lang="ko-KR" altLang="en-US" dirty="0"/>
              <a:t>활용 과정에서 우연한 기회에 검색으로 접하거나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코로나</a:t>
            </a:r>
            <a:r>
              <a:rPr lang="en-US" altLang="ko-KR" dirty="0"/>
              <a:t>19 </a:t>
            </a:r>
            <a:r>
              <a:rPr lang="ko-KR" altLang="en-US" dirty="0"/>
              <a:t>이후 정보 확인 차원에서 방문하게 된 경우가 많음</a:t>
            </a:r>
            <a:r>
              <a:rPr lang="en-US" altLang="ko-KR" dirty="0"/>
              <a:t>.</a:t>
            </a:r>
          </a:p>
          <a:p>
            <a:pPr lvl="1">
              <a:lnSpc>
                <a:spcPct val="110000"/>
              </a:lnSpc>
            </a:pPr>
            <a:r>
              <a:rPr lang="ko-KR" altLang="en-US" dirty="0" smtClean="0"/>
              <a:t>페이스북과 </a:t>
            </a:r>
            <a:r>
              <a:rPr lang="ko-KR" altLang="en-US" dirty="0"/>
              <a:t>인스타그램은 코로나</a:t>
            </a:r>
            <a:r>
              <a:rPr lang="en-US" altLang="ko-KR" dirty="0"/>
              <a:t>19</a:t>
            </a:r>
            <a:r>
              <a:rPr lang="ko-KR" altLang="en-US" dirty="0"/>
              <a:t>로 인해 방문한 경우가 많으며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빠른 </a:t>
            </a:r>
            <a:r>
              <a:rPr lang="ko-KR" altLang="en-US" dirty="0"/>
              <a:t>정보 획득이 계기가 됨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ko-KR" altLang="en-US" dirty="0" smtClean="0"/>
              <a:t>한편</a:t>
            </a:r>
            <a:r>
              <a:rPr lang="en-US" altLang="ko-KR" dirty="0"/>
              <a:t>, </a:t>
            </a:r>
            <a:r>
              <a:rPr lang="ko-KR" altLang="en-US" dirty="0"/>
              <a:t>유튜브와 네이버블로그 등은 검색을 통한 방문하게 되는 경우가 많음</a:t>
            </a:r>
            <a:r>
              <a:rPr lang="en-US" altLang="ko-KR" dirty="0"/>
              <a:t>.</a:t>
            </a:r>
          </a:p>
          <a:p>
            <a:pPr>
              <a:lnSpc>
                <a:spcPct val="110000"/>
              </a:lnSpc>
            </a:pPr>
            <a:r>
              <a:rPr lang="ko-KR" altLang="en-US" dirty="0" smtClean="0"/>
              <a:t>비방문 </a:t>
            </a:r>
            <a:r>
              <a:rPr lang="ko-KR" altLang="en-US" dirty="0"/>
              <a:t>요인으로는 인지 부족</a:t>
            </a:r>
            <a:r>
              <a:rPr lang="en-US" altLang="ko-KR" dirty="0"/>
              <a:t>, </a:t>
            </a:r>
            <a:r>
              <a:rPr lang="ko-KR" altLang="en-US" dirty="0" smtClean="0"/>
              <a:t>선호 매체 </a:t>
            </a:r>
            <a:r>
              <a:rPr lang="ko-KR" altLang="en-US" dirty="0"/>
              <a:t>트렌드 변화</a:t>
            </a:r>
            <a:r>
              <a:rPr lang="en-US" altLang="ko-KR" dirty="0"/>
              <a:t>, </a:t>
            </a:r>
            <a:r>
              <a:rPr lang="ko-KR" altLang="en-US" dirty="0"/>
              <a:t>매체 특성에 따른 필요 내용의 부재 등이 주로 언급되고 있음</a:t>
            </a:r>
            <a:r>
              <a:rPr lang="en-US" altLang="ko-KR" dirty="0"/>
              <a:t>.</a:t>
            </a:r>
          </a:p>
          <a:p>
            <a:pPr>
              <a:lnSpc>
                <a:spcPct val="110000"/>
              </a:lnSpc>
            </a:pPr>
            <a:endParaRPr lang="en-US" altLang="ko-KR" dirty="0"/>
          </a:p>
          <a:p>
            <a:pPr marL="85725" indent="0">
              <a:lnSpc>
                <a:spcPct val="110000"/>
              </a:lnSpc>
              <a:buNone/>
            </a:pPr>
            <a:r>
              <a:rPr lang="en-US" altLang="ko-KR" sz="1400" i="1" u="sng" dirty="0">
                <a:solidFill>
                  <a:srgbClr val="7030A0"/>
                </a:solidFill>
              </a:rPr>
              <a:t>2. </a:t>
            </a:r>
            <a:r>
              <a:rPr lang="ko-KR" altLang="en-US" sz="1400" i="1" u="sng" dirty="0">
                <a:solidFill>
                  <a:srgbClr val="7030A0"/>
                </a:solidFill>
              </a:rPr>
              <a:t>인천시 ‘소셜미디어</a:t>
            </a:r>
            <a:r>
              <a:rPr lang="en-US" altLang="ko-KR" sz="1400" i="1" u="sng" dirty="0">
                <a:solidFill>
                  <a:srgbClr val="7030A0"/>
                </a:solidFill>
              </a:rPr>
              <a:t>' </a:t>
            </a:r>
            <a:r>
              <a:rPr lang="ko-KR" altLang="en-US" sz="1400" i="1" u="sng" dirty="0">
                <a:solidFill>
                  <a:srgbClr val="7030A0"/>
                </a:solidFill>
              </a:rPr>
              <a:t>전반적 인상 및 이미지는</a:t>
            </a:r>
            <a:r>
              <a:rPr lang="en-US" altLang="ko-KR" sz="1400" i="1" u="sng" dirty="0" smtClean="0">
                <a:solidFill>
                  <a:srgbClr val="7030A0"/>
                </a:solidFill>
              </a:rPr>
              <a:t>…</a:t>
            </a:r>
            <a:endParaRPr lang="en-US" altLang="ko-KR" sz="1400" i="1" u="sng" dirty="0">
              <a:solidFill>
                <a:srgbClr val="7030A0"/>
              </a:solidFill>
            </a:endParaRPr>
          </a:p>
          <a:p>
            <a:pPr>
              <a:lnSpc>
                <a:spcPct val="110000"/>
              </a:lnSpc>
            </a:pPr>
            <a:r>
              <a:rPr lang="ko-KR" altLang="en-US" dirty="0" smtClean="0"/>
              <a:t>전반적인 </a:t>
            </a:r>
            <a:r>
              <a:rPr lang="ko-KR" altLang="en-US" dirty="0"/>
              <a:t>인상은 ’페이스북</a:t>
            </a:r>
            <a:r>
              <a:rPr lang="en-US" altLang="ko-KR" dirty="0"/>
              <a:t>, </a:t>
            </a:r>
            <a:r>
              <a:rPr lang="ko-KR" altLang="en-US" dirty="0"/>
              <a:t>인스타그램</a:t>
            </a:r>
            <a:r>
              <a:rPr lang="en-US" altLang="ko-KR" dirty="0"/>
              <a:t>, </a:t>
            </a:r>
            <a:r>
              <a:rPr lang="ko-KR" altLang="en-US" dirty="0"/>
              <a:t>유튜브‘의 경우</a:t>
            </a:r>
            <a:r>
              <a:rPr lang="en-US" altLang="ko-KR" dirty="0"/>
              <a:t>, </a:t>
            </a:r>
            <a:r>
              <a:rPr lang="ko-KR" altLang="en-US" dirty="0"/>
              <a:t>깔끔</a:t>
            </a:r>
            <a:r>
              <a:rPr lang="en-US" altLang="ko-KR" dirty="0"/>
              <a:t>/</a:t>
            </a:r>
            <a:r>
              <a:rPr lang="ko-KR" altLang="en-US" dirty="0"/>
              <a:t>직관적이며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내용 </a:t>
            </a:r>
            <a:r>
              <a:rPr lang="ko-KR" altLang="en-US" dirty="0"/>
              <a:t>측면에서도 긍정적 느낌이 많이 언급되고 있으나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en-US" altLang="ko-KR" dirty="0" smtClean="0"/>
              <a:t>’</a:t>
            </a:r>
            <a:r>
              <a:rPr lang="ko-KR" altLang="en-US" dirty="0"/>
              <a:t>카카오스토리</a:t>
            </a:r>
            <a:r>
              <a:rPr lang="en-US" altLang="ko-KR" dirty="0"/>
              <a:t>, </a:t>
            </a:r>
            <a:r>
              <a:rPr lang="ko-KR" altLang="en-US" dirty="0"/>
              <a:t>네이버블로그</a:t>
            </a:r>
            <a:r>
              <a:rPr lang="en-US" altLang="ko-KR" dirty="0"/>
              <a:t>/</a:t>
            </a:r>
            <a:r>
              <a:rPr lang="ko-KR" altLang="en-US" dirty="0"/>
              <a:t>포스트</a:t>
            </a:r>
            <a:r>
              <a:rPr lang="en-US" altLang="ko-KR" dirty="0"/>
              <a:t>/TV, </a:t>
            </a:r>
            <a:r>
              <a:rPr lang="ko-KR" altLang="en-US" dirty="0"/>
              <a:t>트위터‘의 경우</a:t>
            </a:r>
            <a:r>
              <a:rPr lang="en-US" altLang="ko-KR" dirty="0"/>
              <a:t>, </a:t>
            </a:r>
            <a:r>
              <a:rPr lang="ko-KR" altLang="en-US" dirty="0"/>
              <a:t>한눈에 들어오지 않고 산만하다는 지적임</a:t>
            </a:r>
            <a:r>
              <a:rPr lang="en-US" altLang="ko-KR" dirty="0"/>
              <a:t>.</a:t>
            </a:r>
          </a:p>
          <a:p>
            <a:pPr lvl="1">
              <a:lnSpc>
                <a:spcPct val="110000"/>
              </a:lnSpc>
            </a:pPr>
            <a:r>
              <a:rPr lang="ko-KR" altLang="en-US" dirty="0" smtClean="0"/>
              <a:t>한편</a:t>
            </a:r>
            <a:r>
              <a:rPr lang="en-US" altLang="ko-KR" dirty="0"/>
              <a:t>, </a:t>
            </a:r>
            <a:r>
              <a:rPr lang="ko-KR" altLang="en-US" dirty="0"/>
              <a:t>모든 소셜미디어가 코로나</a:t>
            </a:r>
            <a:r>
              <a:rPr lang="en-US" altLang="ko-KR" dirty="0"/>
              <a:t>19 </a:t>
            </a:r>
            <a:r>
              <a:rPr lang="ko-KR" altLang="en-US" dirty="0"/>
              <a:t>내용이 너무 많다는 지적이 있으며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좀 </a:t>
            </a:r>
            <a:r>
              <a:rPr lang="ko-KR" altLang="en-US" dirty="0"/>
              <a:t>더 다양한 내용과 매체 특성에 맞는 내용을 발굴할 필요가 있다는 지적이 있음</a:t>
            </a:r>
            <a:r>
              <a:rPr lang="en-US" altLang="ko-KR" dirty="0"/>
              <a:t>.</a:t>
            </a:r>
          </a:p>
          <a:p>
            <a:pPr>
              <a:lnSpc>
                <a:spcPct val="110000"/>
              </a:lnSpc>
            </a:pPr>
            <a:r>
              <a:rPr lang="ko-KR" altLang="en-US" dirty="0" smtClean="0"/>
              <a:t>전문가 </a:t>
            </a:r>
            <a:r>
              <a:rPr lang="ko-KR" altLang="en-US" dirty="0"/>
              <a:t>첫인상은 과거 시정 홍보 위주에서 주제도 다양해지고</a:t>
            </a:r>
            <a:r>
              <a:rPr lang="en-US" altLang="ko-KR" dirty="0"/>
              <a:t>, </a:t>
            </a:r>
            <a:r>
              <a:rPr lang="ko-KR" altLang="en-US" dirty="0"/>
              <a:t>인상적 내용</a:t>
            </a:r>
            <a:r>
              <a:rPr lang="en-US" altLang="ko-KR" dirty="0"/>
              <a:t>/</a:t>
            </a:r>
            <a:r>
              <a:rPr lang="ko-KR" altLang="en-US" dirty="0"/>
              <a:t>콘텐츠도 많고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캐릭터 </a:t>
            </a:r>
            <a:r>
              <a:rPr lang="ko-KR" altLang="en-US" dirty="0"/>
              <a:t>이용이나 디자인 측면에서도 깔끔하고</a:t>
            </a:r>
            <a:r>
              <a:rPr lang="en-US" altLang="ko-KR" dirty="0"/>
              <a:t>, </a:t>
            </a:r>
            <a:r>
              <a:rPr lang="ko-KR" altLang="en-US" dirty="0"/>
              <a:t>톤앤드매너 정리 등 세련되고 발전해 가고 있어 고무적임</a:t>
            </a:r>
            <a:r>
              <a:rPr lang="en-US" altLang="ko-KR" dirty="0"/>
              <a:t>.</a:t>
            </a:r>
          </a:p>
          <a:p>
            <a:pPr>
              <a:lnSpc>
                <a:spcPct val="110000"/>
              </a:lnSpc>
            </a:pPr>
            <a:r>
              <a:rPr lang="ko-KR" altLang="en-US" dirty="0" smtClean="0"/>
              <a:t>그러나</a:t>
            </a:r>
            <a:r>
              <a:rPr lang="en-US" altLang="ko-KR" dirty="0"/>
              <a:t>, </a:t>
            </a:r>
            <a:r>
              <a:rPr lang="ko-KR" altLang="en-US" dirty="0"/>
              <a:t>채널 특성과 타겟에 따른 운영보다는 해야 할 채널을 전부 운영하고 있고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채널마다 </a:t>
            </a:r>
            <a:r>
              <a:rPr lang="ko-KR" altLang="en-US" dirty="0"/>
              <a:t>비슷한 내용을 동일하게 가져가면서 일방향으로 전달만 하고 있다는 </a:t>
            </a:r>
            <a:r>
              <a:rPr lang="ko-KR" altLang="en-US" dirty="0" smtClean="0"/>
              <a:t>느낌과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방문</a:t>
            </a:r>
            <a:r>
              <a:rPr lang="en-US" altLang="ko-KR" dirty="0"/>
              <a:t>/</a:t>
            </a:r>
            <a:r>
              <a:rPr lang="ko-KR" altLang="en-US" dirty="0"/>
              <a:t>구독을 높일 수 있는 재미있는 후킹 요소</a:t>
            </a:r>
            <a:r>
              <a:rPr lang="en-US" altLang="ko-KR" dirty="0"/>
              <a:t>, </a:t>
            </a:r>
            <a:r>
              <a:rPr lang="ko-KR" altLang="en-US" dirty="0"/>
              <a:t>시선을 잡을 수 있는 썸네일 측면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스킨이나 </a:t>
            </a:r>
            <a:r>
              <a:rPr lang="ko-KR" altLang="en-US" dirty="0"/>
              <a:t>디자인에서의 통일감</a:t>
            </a:r>
            <a:r>
              <a:rPr lang="en-US" altLang="ko-KR" dirty="0"/>
              <a:t>/</a:t>
            </a:r>
            <a:r>
              <a:rPr lang="ko-KR" altLang="en-US" dirty="0"/>
              <a:t>브랜딩 등의 인상적 부분이 아쉽다는 의견임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48055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인천시</a:t>
            </a:r>
            <a:r>
              <a:rPr lang="en-US" altLang="ko-KR" dirty="0" smtClean="0"/>
              <a:t> ‘</a:t>
            </a:r>
            <a:r>
              <a:rPr lang="ko-KR" altLang="en-US" dirty="0" err="1" smtClean="0"/>
              <a:t>소셜미디어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발전 방향 요약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인천시</a:t>
            </a:r>
            <a:r>
              <a:rPr lang="en-US" altLang="ko-KR" dirty="0" smtClean="0"/>
              <a:t> ‘</a:t>
            </a:r>
            <a:r>
              <a:rPr lang="ko-KR" altLang="en-US" dirty="0" smtClean="0"/>
              <a:t>소셜미디어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평가</a:t>
            </a:r>
            <a:endParaRPr lang="ko-KR" altLang="en-US" dirty="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484784"/>
            <a:ext cx="9359900" cy="4968404"/>
          </a:xfrm>
        </p:spPr>
        <p:txBody>
          <a:bodyPr/>
          <a:lstStyle/>
          <a:p>
            <a:pPr marL="85725" indent="0">
              <a:lnSpc>
                <a:spcPct val="120000"/>
              </a:lnSpc>
              <a:buNone/>
            </a:pPr>
            <a:r>
              <a:rPr lang="en-US" altLang="ko-KR" sz="1400" i="1" u="sng" dirty="0">
                <a:solidFill>
                  <a:srgbClr val="7030A0"/>
                </a:solidFill>
              </a:rPr>
              <a:t>3. </a:t>
            </a:r>
            <a:r>
              <a:rPr lang="ko-KR" altLang="en-US" sz="1400" i="1" u="sng" dirty="0">
                <a:solidFill>
                  <a:srgbClr val="7030A0"/>
                </a:solidFill>
              </a:rPr>
              <a:t>인천시 ‘소셜미디어</a:t>
            </a:r>
            <a:r>
              <a:rPr lang="en-US" altLang="ko-KR" sz="1400" i="1" u="sng" dirty="0">
                <a:solidFill>
                  <a:srgbClr val="7030A0"/>
                </a:solidFill>
              </a:rPr>
              <a:t>' </a:t>
            </a:r>
            <a:r>
              <a:rPr lang="ko-KR" altLang="en-US" sz="1400" i="1" u="sng" dirty="0">
                <a:solidFill>
                  <a:srgbClr val="7030A0"/>
                </a:solidFill>
              </a:rPr>
              <a:t>채널 구성 및 콘텐츠 평가는</a:t>
            </a:r>
            <a:r>
              <a:rPr lang="en-US" altLang="ko-KR" sz="1400" i="1" u="sng" dirty="0">
                <a:solidFill>
                  <a:srgbClr val="7030A0"/>
                </a:solidFill>
              </a:rPr>
              <a:t>….</a:t>
            </a:r>
          </a:p>
          <a:p>
            <a:pPr>
              <a:lnSpc>
                <a:spcPct val="120000"/>
              </a:lnSpc>
            </a:pPr>
            <a:r>
              <a:rPr lang="ko-KR" altLang="en-US" dirty="0" smtClean="0"/>
              <a:t>채널 </a:t>
            </a:r>
            <a:r>
              <a:rPr lang="ko-KR" altLang="en-US" dirty="0"/>
              <a:t>구성</a:t>
            </a:r>
            <a:r>
              <a:rPr lang="en-US" altLang="ko-KR" dirty="0"/>
              <a:t>, </a:t>
            </a:r>
            <a:r>
              <a:rPr lang="ko-KR" altLang="en-US" dirty="0"/>
              <a:t>콘텐츠 내용 및 시의성 측면 평가 결과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페이스북</a:t>
            </a:r>
            <a:r>
              <a:rPr lang="en-US" altLang="ko-KR" dirty="0"/>
              <a:t>, </a:t>
            </a:r>
            <a:r>
              <a:rPr lang="ko-KR" altLang="en-US" dirty="0"/>
              <a:t>인스타그램</a:t>
            </a:r>
            <a:r>
              <a:rPr lang="en-US" altLang="ko-KR" dirty="0"/>
              <a:t>, </a:t>
            </a:r>
            <a:r>
              <a:rPr lang="ko-KR" altLang="en-US" dirty="0"/>
              <a:t>유튜브 중심으로 콘텐츠의 다양함과 직관적이고 편리한 구성 등의 측면은 </a:t>
            </a:r>
            <a:r>
              <a:rPr lang="ko-KR" altLang="en-US" dirty="0" smtClean="0"/>
              <a:t>긍정적이지만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전반적으로 </a:t>
            </a:r>
            <a:r>
              <a:rPr lang="ko-KR" altLang="en-US" dirty="0"/>
              <a:t>콘텐츠 내용이 채널별 반복되고 코로나</a:t>
            </a:r>
            <a:r>
              <a:rPr lang="en-US" altLang="ko-KR" dirty="0"/>
              <a:t>19 </a:t>
            </a:r>
            <a:r>
              <a:rPr lang="ko-KR" altLang="en-US" dirty="0"/>
              <a:t>관련 내용 위주로 지루하다는 의견임</a:t>
            </a:r>
            <a:r>
              <a:rPr lang="en-US" altLang="ko-KR" dirty="0"/>
              <a:t>.</a:t>
            </a:r>
          </a:p>
          <a:p>
            <a:pPr lvl="1">
              <a:lnSpc>
                <a:spcPct val="120000"/>
              </a:lnSpc>
            </a:pPr>
            <a:r>
              <a:rPr lang="ko-KR" altLang="en-US" dirty="0" smtClean="0"/>
              <a:t>또한</a:t>
            </a:r>
            <a:r>
              <a:rPr lang="en-US" altLang="ko-KR" dirty="0"/>
              <a:t>, </a:t>
            </a:r>
            <a:r>
              <a:rPr lang="ko-KR" altLang="en-US" dirty="0"/>
              <a:t>네이버블로그</a:t>
            </a:r>
            <a:r>
              <a:rPr lang="en-US" altLang="ko-KR" dirty="0"/>
              <a:t>/</a:t>
            </a:r>
            <a:r>
              <a:rPr lang="ko-KR" altLang="en-US" dirty="0"/>
              <a:t>포스트</a:t>
            </a:r>
            <a:r>
              <a:rPr lang="en-US" altLang="ko-KR" dirty="0"/>
              <a:t>/TV </a:t>
            </a:r>
            <a:r>
              <a:rPr lang="ko-KR" altLang="en-US" dirty="0"/>
              <a:t>등의 채널은 구성면에서 산만하고 색다른 면이 없다는 지적임</a:t>
            </a:r>
            <a:r>
              <a:rPr lang="en-US" altLang="ko-KR" dirty="0"/>
              <a:t>.</a:t>
            </a:r>
          </a:p>
          <a:p>
            <a:pPr>
              <a:lnSpc>
                <a:spcPct val="120000"/>
              </a:lnSpc>
            </a:pPr>
            <a:r>
              <a:rPr lang="ko-KR" altLang="en-US" dirty="0" smtClean="0"/>
              <a:t>한편</a:t>
            </a:r>
            <a:r>
              <a:rPr lang="en-US" altLang="ko-KR" dirty="0"/>
              <a:t>, </a:t>
            </a:r>
            <a:r>
              <a:rPr lang="ko-KR" altLang="en-US" dirty="0"/>
              <a:t>전반적으로 인천시 운영 소셜미디어 채널 수가 많다는 의견이 많으며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핵심적인 </a:t>
            </a:r>
            <a:r>
              <a:rPr lang="en-US" altLang="ko-KR" dirty="0"/>
              <a:t>3</a:t>
            </a:r>
            <a:r>
              <a:rPr lang="ko-KR" altLang="en-US" dirty="0"/>
              <a:t>가지 중심으로 집중할 필요가 있다는 견해임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ko-KR" altLang="en-US" dirty="0" smtClean="0"/>
              <a:t>그러나</a:t>
            </a:r>
            <a:r>
              <a:rPr lang="en-US" altLang="ko-KR" dirty="0"/>
              <a:t>, </a:t>
            </a:r>
            <a:r>
              <a:rPr lang="ko-KR" altLang="en-US" dirty="0"/>
              <a:t>일부에서는 지자체 소셜미디어 특성상 어쩔 수 없이 전체를 운영하는 점을 이해하는 분위기임</a:t>
            </a:r>
            <a:r>
              <a:rPr lang="en-US" altLang="ko-KR" dirty="0" smtClean="0"/>
              <a:t>.</a:t>
            </a:r>
          </a:p>
          <a:p>
            <a:pPr>
              <a:lnSpc>
                <a:spcPct val="120000"/>
              </a:lnSpc>
            </a:pPr>
            <a:endParaRPr lang="en-US" altLang="ko-KR" sz="500" dirty="0" smtClean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인천시 </a:t>
            </a:r>
            <a:r>
              <a:rPr lang="ko-KR" altLang="en-US" dirty="0"/>
              <a:t>’소셜미디어‘ 채널 구성 및 콘텐츠 측면에 대한 전문가 </a:t>
            </a:r>
            <a:r>
              <a:rPr lang="ko-KR" altLang="en-US" dirty="0" smtClean="0"/>
              <a:t>의견으로는</a:t>
            </a:r>
            <a:endParaRPr lang="ko-KR" altLang="en-US" dirty="0"/>
          </a:p>
          <a:p>
            <a:pPr lvl="1">
              <a:lnSpc>
                <a:spcPct val="120000"/>
              </a:lnSpc>
            </a:pPr>
            <a:r>
              <a:rPr lang="ko-KR" altLang="en-US" b="1" dirty="0" smtClean="0"/>
              <a:t>모든 </a:t>
            </a:r>
            <a:r>
              <a:rPr lang="ko-KR" altLang="en-US" b="1" dirty="0"/>
              <a:t>계층</a:t>
            </a:r>
            <a:r>
              <a:rPr lang="en-US" altLang="ko-KR" b="1" dirty="0"/>
              <a:t>/</a:t>
            </a:r>
            <a:r>
              <a:rPr lang="ko-KR" altLang="en-US" b="1" dirty="0"/>
              <a:t>집단</a:t>
            </a:r>
            <a:r>
              <a:rPr lang="en-US" altLang="ko-KR" b="1" dirty="0"/>
              <a:t>/</a:t>
            </a:r>
            <a:r>
              <a:rPr lang="ko-KR" altLang="en-US" b="1" dirty="0"/>
              <a:t>연령 포괄 측면에서 다수 채널 구성은 의미가 있으나</a:t>
            </a:r>
            <a:r>
              <a:rPr lang="en-US" altLang="ko-KR" b="1" dirty="0"/>
              <a:t>, </a:t>
            </a:r>
            <a:r>
              <a:rPr lang="ko-KR" altLang="en-US" b="1" dirty="0"/>
              <a:t>트렌드에 따른 집중화 </a:t>
            </a:r>
            <a:r>
              <a:rPr lang="ko-KR" altLang="en-US" b="1" dirty="0" smtClean="0"/>
              <a:t>필요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많은 채널 운영 및 관리로 인해 반복적인 콘텐츠 </a:t>
            </a:r>
            <a:r>
              <a:rPr lang="ko-KR" altLang="en-US" dirty="0" smtClean="0"/>
              <a:t>부실화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핵심 채널 중심으로 집중하면서 타겟 확대 및 포괄하기 위한 채널 운영</a:t>
            </a:r>
          </a:p>
          <a:p>
            <a:pPr lvl="1">
              <a:lnSpc>
                <a:spcPct val="120000"/>
              </a:lnSpc>
            </a:pPr>
            <a:r>
              <a:rPr lang="ko-KR" altLang="en-US" b="1" dirty="0" smtClean="0"/>
              <a:t>일방적 </a:t>
            </a:r>
            <a:r>
              <a:rPr lang="ko-KR" altLang="en-US" b="1" dirty="0"/>
              <a:t>정보 전달이 아닌 쌍방향 소통이 가능한 콘텐츠 개발</a:t>
            </a:r>
            <a:r>
              <a:rPr lang="en-US" altLang="ko-KR" b="1" dirty="0"/>
              <a:t>/</a:t>
            </a:r>
            <a:r>
              <a:rPr lang="ko-KR" altLang="en-US" b="1" dirty="0" smtClean="0"/>
              <a:t>강화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쌍방향 소통 및 정보 채널로서 소셜미디어 고유의 정체성 </a:t>
            </a:r>
            <a:r>
              <a:rPr lang="ko-KR" altLang="en-US" dirty="0" smtClean="0"/>
              <a:t>강화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실사 활용 및 인천시 모습</a:t>
            </a:r>
            <a:r>
              <a:rPr lang="en-US" altLang="ko-KR" dirty="0"/>
              <a:t>, </a:t>
            </a:r>
            <a:r>
              <a:rPr lang="ko-KR" altLang="en-US" dirty="0"/>
              <a:t>관광</a:t>
            </a:r>
            <a:r>
              <a:rPr lang="en-US" altLang="ko-KR" dirty="0"/>
              <a:t>, </a:t>
            </a:r>
            <a:r>
              <a:rPr lang="ko-KR" altLang="en-US" dirty="0"/>
              <a:t>문화 자원 등의 콘텐츠 </a:t>
            </a:r>
            <a:r>
              <a:rPr lang="ko-KR" altLang="en-US" dirty="0" smtClean="0"/>
              <a:t>강화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구독자에게 소비되지 않는 반복적</a:t>
            </a:r>
            <a:r>
              <a:rPr lang="en-US" altLang="ko-KR" dirty="0"/>
              <a:t>, </a:t>
            </a:r>
            <a:r>
              <a:rPr lang="ko-KR" altLang="en-US" dirty="0"/>
              <a:t>너무 자주</a:t>
            </a:r>
            <a:r>
              <a:rPr lang="en-US" altLang="ko-KR" dirty="0"/>
              <a:t>, </a:t>
            </a:r>
            <a:r>
              <a:rPr lang="ko-KR" altLang="en-US" dirty="0"/>
              <a:t>너무 많은 콘텐츠 업로드 지양</a:t>
            </a:r>
          </a:p>
          <a:p>
            <a:pPr lvl="1">
              <a:lnSpc>
                <a:spcPct val="120000"/>
              </a:lnSpc>
            </a:pPr>
            <a:r>
              <a:rPr lang="ko-KR" altLang="en-US" b="1" dirty="0" smtClean="0"/>
              <a:t>전반적인 </a:t>
            </a:r>
            <a:r>
              <a:rPr lang="ko-KR" altLang="en-US" b="1" dirty="0"/>
              <a:t>디자인과 </a:t>
            </a:r>
            <a:r>
              <a:rPr lang="en-US" altLang="ko-KR" b="1" dirty="0"/>
              <a:t>UI</a:t>
            </a:r>
            <a:r>
              <a:rPr lang="ko-KR" altLang="en-US" b="1" dirty="0"/>
              <a:t>와 </a:t>
            </a:r>
            <a:r>
              <a:rPr lang="en-US" altLang="ko-KR" b="1" dirty="0"/>
              <a:t>UX </a:t>
            </a:r>
            <a:r>
              <a:rPr lang="ko-KR" altLang="en-US" b="1" dirty="0"/>
              <a:t>측면의 채널 특성에 따른 통일성과 브랜딩 개발</a:t>
            </a:r>
            <a:r>
              <a:rPr lang="en-US" altLang="ko-KR" b="1" dirty="0"/>
              <a:t>/</a:t>
            </a:r>
            <a:r>
              <a:rPr lang="ko-KR" altLang="en-US" b="1" dirty="0" smtClean="0"/>
              <a:t>강화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채널 특성에 맞는 디자인</a:t>
            </a:r>
            <a:r>
              <a:rPr lang="en-US" altLang="ko-KR" dirty="0"/>
              <a:t>/</a:t>
            </a:r>
            <a:r>
              <a:rPr lang="ko-KR" altLang="en-US" dirty="0"/>
              <a:t>폰트 등의 가독성과 통일성 </a:t>
            </a:r>
            <a:r>
              <a:rPr lang="ko-KR" altLang="en-US" dirty="0" smtClean="0"/>
              <a:t>필요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dirty="0"/>
              <a:t>직관적이고 궁금증을 유발하는 스킨</a:t>
            </a:r>
            <a:r>
              <a:rPr lang="en-US" altLang="ko-KR" dirty="0"/>
              <a:t>, </a:t>
            </a:r>
            <a:r>
              <a:rPr lang="ko-KR" altLang="en-US" dirty="0"/>
              <a:t>후킹 요소</a:t>
            </a:r>
            <a:r>
              <a:rPr lang="en-US" altLang="ko-KR" dirty="0"/>
              <a:t>, </a:t>
            </a:r>
            <a:r>
              <a:rPr lang="ko-KR" altLang="en-US" dirty="0"/>
              <a:t>썸네일 개발</a:t>
            </a:r>
            <a:r>
              <a:rPr lang="en-US" altLang="ko-KR" dirty="0"/>
              <a:t>/</a:t>
            </a:r>
            <a:r>
              <a:rPr lang="ko-KR" altLang="en-US" dirty="0" smtClean="0"/>
              <a:t>강화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878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인천시</a:t>
            </a:r>
            <a:r>
              <a:rPr lang="en-US" altLang="ko-KR" dirty="0" smtClean="0"/>
              <a:t> ‘</a:t>
            </a:r>
            <a:r>
              <a:rPr lang="ko-KR" altLang="en-US" dirty="0" err="1" smtClean="0"/>
              <a:t>소셜미디어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발전 방향 요약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인천시</a:t>
            </a:r>
            <a:r>
              <a:rPr lang="en-US" altLang="ko-KR" dirty="0" smtClean="0"/>
              <a:t> ‘</a:t>
            </a:r>
            <a:r>
              <a:rPr lang="ko-KR" altLang="en-US" dirty="0" smtClean="0"/>
              <a:t>소셜미디어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평가</a:t>
            </a:r>
            <a:endParaRPr lang="ko-KR" altLang="en-US" dirty="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546740"/>
            <a:ext cx="9359900" cy="4800288"/>
          </a:xfrm>
        </p:spPr>
        <p:txBody>
          <a:bodyPr/>
          <a:lstStyle/>
          <a:p>
            <a:pPr marL="85725" indent="0">
              <a:buNone/>
            </a:pPr>
            <a:r>
              <a:rPr lang="en-US" altLang="ko-KR" sz="1400" i="1" u="sng" dirty="0" smtClean="0">
                <a:solidFill>
                  <a:srgbClr val="7030A0"/>
                </a:solidFill>
              </a:rPr>
              <a:t>4</a:t>
            </a:r>
            <a:r>
              <a:rPr lang="en-US" altLang="ko-KR" sz="1400" i="1" u="sng" dirty="0">
                <a:solidFill>
                  <a:srgbClr val="7030A0"/>
                </a:solidFill>
              </a:rPr>
              <a:t>. </a:t>
            </a:r>
            <a:r>
              <a:rPr lang="ko-KR" altLang="en-US" sz="1400" i="1" u="sng" dirty="0">
                <a:solidFill>
                  <a:srgbClr val="7030A0"/>
                </a:solidFill>
              </a:rPr>
              <a:t>인천시 ‘소셜미디어</a:t>
            </a:r>
            <a:r>
              <a:rPr lang="en-US" altLang="ko-KR" sz="1400" i="1" u="sng" dirty="0">
                <a:solidFill>
                  <a:srgbClr val="7030A0"/>
                </a:solidFill>
              </a:rPr>
              <a:t>' </a:t>
            </a:r>
            <a:r>
              <a:rPr lang="ko-KR" altLang="en-US" sz="1400" i="1" u="sng" dirty="0">
                <a:solidFill>
                  <a:srgbClr val="7030A0"/>
                </a:solidFill>
              </a:rPr>
              <a:t>채널 이벤트 평가는</a:t>
            </a:r>
            <a:r>
              <a:rPr lang="en-US" altLang="ko-KR" sz="1400" i="1" u="sng" dirty="0">
                <a:solidFill>
                  <a:srgbClr val="7030A0"/>
                </a:solidFill>
              </a:rPr>
              <a:t>….</a:t>
            </a:r>
          </a:p>
          <a:p>
            <a:r>
              <a:rPr lang="ko-KR" altLang="en-US" dirty="0" smtClean="0"/>
              <a:t>전반적인 </a:t>
            </a:r>
            <a:r>
              <a:rPr lang="ko-KR" altLang="en-US" dirty="0"/>
              <a:t>인천시 ’소셜미디어‘ 채널 이벤트는 부족하다는 의견이 대부분이며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특히 </a:t>
            </a:r>
            <a:r>
              <a:rPr lang="ko-KR" altLang="en-US" dirty="0"/>
              <a:t>홍보성 콘텐츠 위주이고 이벤트가 누구나 쉽게 접근할 수 있는 이벤트라기보다는 공모전 같은 느낌이라는 견해가 있음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 smtClean="0"/>
              <a:t>한편</a:t>
            </a:r>
            <a:r>
              <a:rPr lang="en-US" altLang="ko-KR" dirty="0"/>
              <a:t>, </a:t>
            </a:r>
            <a:r>
              <a:rPr lang="ko-KR" altLang="en-US" dirty="0"/>
              <a:t>채널별로 유튜브는 이벤트보다는 정보성 콘텐츠 위주</a:t>
            </a:r>
            <a:r>
              <a:rPr lang="en-US" altLang="ko-KR" dirty="0"/>
              <a:t>, </a:t>
            </a:r>
            <a:r>
              <a:rPr lang="ko-KR" altLang="en-US" dirty="0"/>
              <a:t>페이스북과 인스타그램은 이벤트 콘텐츠 다양화가 필요하다는 의견임</a:t>
            </a:r>
            <a:r>
              <a:rPr lang="en-US" altLang="ko-KR" dirty="0"/>
              <a:t>.</a:t>
            </a:r>
          </a:p>
          <a:p>
            <a:r>
              <a:rPr lang="ko-KR" altLang="en-US" dirty="0" smtClean="0"/>
              <a:t>인천시 </a:t>
            </a:r>
            <a:r>
              <a:rPr lang="ko-KR" altLang="en-US" dirty="0"/>
              <a:t>’소셜미디어‘ 채널 이벤트 측면에 대한 전문가 </a:t>
            </a:r>
            <a:r>
              <a:rPr lang="ko-KR" altLang="en-US" dirty="0" smtClean="0"/>
              <a:t>의견으로는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알림 </a:t>
            </a:r>
            <a:r>
              <a:rPr lang="ko-KR" altLang="en-US" dirty="0"/>
              <a:t>기능 적극 활용</a:t>
            </a:r>
            <a:r>
              <a:rPr lang="en-US" altLang="ko-KR" dirty="0"/>
              <a:t>, </a:t>
            </a:r>
            <a:r>
              <a:rPr lang="ko-KR" altLang="en-US" dirty="0"/>
              <a:t>재미 요소와 시선을 끄는 이벤트</a:t>
            </a:r>
            <a:r>
              <a:rPr lang="en-US" altLang="ko-KR" dirty="0"/>
              <a:t>, </a:t>
            </a:r>
            <a:r>
              <a:rPr lang="ko-KR" altLang="en-US" dirty="0"/>
              <a:t>유행을 패</a:t>
            </a:r>
            <a:r>
              <a:rPr lang="ko-KR" altLang="en-US" dirty="0" smtClean="0"/>
              <a:t>러디한 </a:t>
            </a:r>
            <a:r>
              <a:rPr lang="ko-KR" altLang="en-US" dirty="0"/>
              <a:t>센스 있고 이슈가 될 수 있는 이벤트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콘텐츠 </a:t>
            </a:r>
            <a:r>
              <a:rPr lang="ko-KR" altLang="en-US" dirty="0"/>
              <a:t>확산을 위한 정기적인 이벤트 기획</a:t>
            </a:r>
            <a:r>
              <a:rPr lang="en-US" altLang="ko-KR" dirty="0"/>
              <a:t>/</a:t>
            </a:r>
            <a:r>
              <a:rPr lang="ko-KR" altLang="en-US" dirty="0"/>
              <a:t>강화가 필요하다는 의견임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ko-KR" altLang="en-US" dirty="0"/>
              <a:t>아이디어로 음식 배달</a:t>
            </a:r>
            <a:r>
              <a:rPr lang="en-US" altLang="ko-KR" dirty="0"/>
              <a:t>, </a:t>
            </a:r>
            <a:r>
              <a:rPr lang="ko-KR" altLang="en-US" dirty="0"/>
              <a:t>지역화폐 충전</a:t>
            </a:r>
            <a:r>
              <a:rPr lang="en-US" altLang="ko-KR" dirty="0"/>
              <a:t>, ’</a:t>
            </a:r>
            <a:r>
              <a:rPr lang="ko-KR" altLang="en-US" dirty="0"/>
              <a:t>박남춘이 쏜다‘ 이벤트 등</a:t>
            </a:r>
            <a:r>
              <a:rPr lang="en-US" altLang="ko-KR" dirty="0" smtClean="0"/>
              <a:t>)</a:t>
            </a:r>
          </a:p>
          <a:p>
            <a:endParaRPr lang="en-US" altLang="ko-KR" dirty="0"/>
          </a:p>
          <a:p>
            <a:pPr marL="85725" indent="0">
              <a:buNone/>
            </a:pPr>
            <a:r>
              <a:rPr lang="en-US" altLang="ko-KR" sz="1400" i="1" u="sng" dirty="0">
                <a:solidFill>
                  <a:srgbClr val="7030A0"/>
                </a:solidFill>
              </a:rPr>
              <a:t>5. </a:t>
            </a:r>
            <a:r>
              <a:rPr lang="ko-KR" altLang="en-US" sz="1400" i="1" u="sng" dirty="0">
                <a:solidFill>
                  <a:srgbClr val="7030A0"/>
                </a:solidFill>
              </a:rPr>
              <a:t>인천시 ‘소셜미디어</a:t>
            </a:r>
            <a:r>
              <a:rPr lang="en-US" altLang="ko-KR" sz="1400" i="1" u="sng" dirty="0">
                <a:solidFill>
                  <a:srgbClr val="7030A0"/>
                </a:solidFill>
              </a:rPr>
              <a:t>' </a:t>
            </a:r>
            <a:r>
              <a:rPr lang="ko-KR" altLang="en-US" sz="1400" i="1" u="sng" dirty="0">
                <a:solidFill>
                  <a:srgbClr val="7030A0"/>
                </a:solidFill>
              </a:rPr>
              <a:t>콘텐츠 전달력 평가는</a:t>
            </a:r>
            <a:r>
              <a:rPr lang="en-US" altLang="ko-KR" sz="1400" i="1" u="sng" dirty="0">
                <a:solidFill>
                  <a:srgbClr val="7030A0"/>
                </a:solidFill>
              </a:rPr>
              <a:t>….</a:t>
            </a:r>
          </a:p>
          <a:p>
            <a:r>
              <a:rPr lang="ko-KR" altLang="en-US" dirty="0" smtClean="0"/>
              <a:t>전반적으로 </a:t>
            </a:r>
            <a:r>
              <a:rPr lang="ko-KR" altLang="en-US" dirty="0"/>
              <a:t>인천시 소셜미디어 콘텐츠는 간결한 구성과 요점정리로 시정 이해 도움 정도 측면은 긍정적 </a:t>
            </a:r>
            <a:r>
              <a:rPr lang="ko-KR" altLang="en-US" dirty="0" smtClean="0"/>
              <a:t>평가이나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채널 </a:t>
            </a:r>
            <a:r>
              <a:rPr lang="ko-KR" altLang="en-US" dirty="0"/>
              <a:t>사용자 특성에 따른 정보</a:t>
            </a:r>
            <a:r>
              <a:rPr lang="en-US" altLang="ko-KR" dirty="0"/>
              <a:t>, </a:t>
            </a:r>
            <a:r>
              <a:rPr lang="ko-KR" altLang="en-US" dirty="0"/>
              <a:t>세부적인 정보 및 다양성 차원에서의 필요 정보 전달 측면은 다소 아쉽다는 견해임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 smtClean="0"/>
              <a:t>특히</a:t>
            </a:r>
            <a:r>
              <a:rPr lang="en-US" altLang="ko-KR" dirty="0"/>
              <a:t>, </a:t>
            </a:r>
            <a:r>
              <a:rPr lang="ko-KR" altLang="en-US" dirty="0"/>
              <a:t>내가 주로 사용하는 채널에서 나에게 필요한 정보를 찾기 힘든 점이나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다양한 </a:t>
            </a:r>
            <a:r>
              <a:rPr lang="ko-KR" altLang="en-US" dirty="0"/>
              <a:t>사회적 관심사와 인천 소식 관련 필요 정보가 부족한 점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그리고 </a:t>
            </a:r>
            <a:r>
              <a:rPr lang="ko-KR" altLang="en-US" dirty="0"/>
              <a:t>필요한 정보 전달 시 내용의 깊이가 아쉬운 점이 좀 더 개선되어야 한다는 의견임</a:t>
            </a:r>
            <a:r>
              <a:rPr lang="en-US" altLang="ko-KR" dirty="0"/>
              <a:t>.</a:t>
            </a:r>
          </a:p>
          <a:p>
            <a:r>
              <a:rPr lang="ko-KR" altLang="en-US" dirty="0" smtClean="0"/>
              <a:t>인천시 </a:t>
            </a:r>
            <a:r>
              <a:rPr lang="ko-KR" altLang="en-US" dirty="0"/>
              <a:t>’소셜미디어‘ 콘텐츠 전달력 측면에 대한 전문가 </a:t>
            </a:r>
            <a:r>
              <a:rPr lang="ko-KR" altLang="en-US" dirty="0" smtClean="0"/>
              <a:t>의견으로는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먼저</a:t>
            </a:r>
            <a:r>
              <a:rPr lang="en-US" altLang="ko-KR" dirty="0"/>
              <a:t>, </a:t>
            </a:r>
            <a:r>
              <a:rPr lang="ko-KR" altLang="en-US" dirty="0"/>
              <a:t>전반적으로 시정을 이해하는 측면에서는 무리 없이 도움이 되지만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일방적인 </a:t>
            </a:r>
            <a:r>
              <a:rPr lang="ko-KR" altLang="en-US" dirty="0"/>
              <a:t>전달 콘텐츠다 보니 반응과 상호 소통 측면에서 아쉬움이 있으며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디자인 </a:t>
            </a:r>
            <a:r>
              <a:rPr lang="ko-KR" altLang="en-US" dirty="0"/>
              <a:t>측면에서 가독성이 떨어져 콘텐츠 내용을 이해하고 전달하는 데 방해가 </a:t>
            </a:r>
            <a:r>
              <a:rPr lang="ko-KR" altLang="en-US" dirty="0" smtClean="0"/>
              <a:t>된다는 의견이 </a:t>
            </a:r>
            <a:r>
              <a:rPr lang="ko-KR" altLang="en-US" dirty="0"/>
              <a:t>있음</a:t>
            </a:r>
            <a:r>
              <a:rPr lang="en-US" altLang="ko-KR" dirty="0"/>
              <a:t>.</a:t>
            </a:r>
          </a:p>
          <a:p>
            <a:r>
              <a:rPr lang="ko-KR" altLang="en-US" dirty="0" smtClean="0"/>
              <a:t>또한</a:t>
            </a:r>
            <a:r>
              <a:rPr lang="en-US" altLang="ko-KR" dirty="0"/>
              <a:t>, </a:t>
            </a:r>
            <a:r>
              <a:rPr lang="ko-KR" altLang="en-US" dirty="0"/>
              <a:t>코로나</a:t>
            </a:r>
            <a:r>
              <a:rPr lang="en-US" altLang="ko-KR" dirty="0"/>
              <a:t>19 </a:t>
            </a:r>
            <a:r>
              <a:rPr lang="ko-KR" altLang="en-US" dirty="0"/>
              <a:t>상황에서 어쩔 수 없는 상황도 있지만</a:t>
            </a:r>
            <a:r>
              <a:rPr lang="en-US" altLang="ko-KR" dirty="0"/>
              <a:t>, </a:t>
            </a:r>
            <a:r>
              <a:rPr lang="ko-KR" altLang="en-US" dirty="0"/>
              <a:t>코로나</a:t>
            </a:r>
            <a:r>
              <a:rPr lang="en-US" altLang="ko-KR" dirty="0"/>
              <a:t>19 </a:t>
            </a:r>
            <a:r>
              <a:rPr lang="ko-KR" altLang="en-US" dirty="0"/>
              <a:t>관련 정보에 너무 치중되어 있고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실생활에 </a:t>
            </a:r>
            <a:r>
              <a:rPr lang="ko-KR" altLang="en-US" dirty="0"/>
              <a:t>도움이 되는</a:t>
            </a:r>
            <a:r>
              <a:rPr lang="en-US" altLang="ko-KR" dirty="0"/>
              <a:t>, </a:t>
            </a:r>
            <a:r>
              <a:rPr lang="ko-KR" altLang="en-US" dirty="0"/>
              <a:t>일상생활과 밀접히 연관된 정보와 콘텐츠가 많이 부족하다는 지적이 있음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27068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인천시</a:t>
            </a:r>
            <a:r>
              <a:rPr lang="en-US" altLang="ko-KR" dirty="0" smtClean="0"/>
              <a:t> ‘</a:t>
            </a:r>
            <a:r>
              <a:rPr lang="ko-KR" altLang="en-US" dirty="0" err="1" smtClean="0"/>
              <a:t>소셜미디어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발전 방향 요약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인천시</a:t>
            </a:r>
            <a:r>
              <a:rPr lang="en-US" altLang="ko-KR" dirty="0" smtClean="0"/>
              <a:t> ‘</a:t>
            </a:r>
            <a:r>
              <a:rPr lang="ko-KR" altLang="en-US" dirty="0" smtClean="0"/>
              <a:t>소셜미디어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평가</a:t>
            </a:r>
            <a:endParaRPr lang="ko-KR" altLang="en-US" dirty="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484784"/>
            <a:ext cx="9359900" cy="4928400"/>
          </a:xfrm>
        </p:spPr>
        <p:txBody>
          <a:bodyPr/>
          <a:lstStyle/>
          <a:p>
            <a:pPr marL="85725" indent="0">
              <a:lnSpc>
                <a:spcPct val="110000"/>
              </a:lnSpc>
              <a:buNone/>
            </a:pPr>
            <a:r>
              <a:rPr lang="en-US" altLang="ko-KR" sz="1400" i="1" u="sng" dirty="0">
                <a:solidFill>
                  <a:srgbClr val="7030A0"/>
                </a:solidFill>
              </a:rPr>
              <a:t>6. </a:t>
            </a:r>
            <a:r>
              <a:rPr lang="ko-KR" altLang="en-US" sz="1400" i="1" u="sng" dirty="0">
                <a:solidFill>
                  <a:srgbClr val="7030A0"/>
                </a:solidFill>
              </a:rPr>
              <a:t>인천시 ‘소셜미디어</a:t>
            </a:r>
            <a:r>
              <a:rPr lang="en-US" altLang="ko-KR" sz="1400" i="1" u="sng" dirty="0">
                <a:solidFill>
                  <a:srgbClr val="7030A0"/>
                </a:solidFill>
              </a:rPr>
              <a:t>' </a:t>
            </a:r>
            <a:r>
              <a:rPr lang="ko-KR" altLang="en-US" sz="1400" i="1" u="sng" dirty="0">
                <a:solidFill>
                  <a:srgbClr val="7030A0"/>
                </a:solidFill>
              </a:rPr>
              <a:t>코로나</a:t>
            </a:r>
            <a:r>
              <a:rPr lang="en-US" altLang="ko-KR" sz="1400" i="1" u="sng" dirty="0">
                <a:solidFill>
                  <a:srgbClr val="7030A0"/>
                </a:solidFill>
              </a:rPr>
              <a:t>19 </a:t>
            </a:r>
            <a:r>
              <a:rPr lang="ko-KR" altLang="en-US" sz="1400" i="1" u="sng" dirty="0">
                <a:solidFill>
                  <a:srgbClr val="7030A0"/>
                </a:solidFill>
              </a:rPr>
              <a:t>관련 콘텐츠 평가는</a:t>
            </a:r>
            <a:r>
              <a:rPr lang="en-US" altLang="ko-KR" sz="1400" i="1" u="sng" dirty="0">
                <a:solidFill>
                  <a:srgbClr val="7030A0"/>
                </a:solidFill>
              </a:rPr>
              <a:t>….</a:t>
            </a:r>
          </a:p>
          <a:p>
            <a:pPr>
              <a:lnSpc>
                <a:spcPct val="110000"/>
              </a:lnSpc>
            </a:pPr>
            <a:r>
              <a:rPr lang="ko-KR" altLang="en-US" dirty="0" smtClean="0"/>
              <a:t>전반적으로 </a:t>
            </a:r>
            <a:r>
              <a:rPr lang="ko-KR" altLang="en-US" dirty="0"/>
              <a:t>인천시 소셜미디어 채널에서 코로나</a:t>
            </a:r>
            <a:r>
              <a:rPr lang="en-US" altLang="ko-KR" dirty="0"/>
              <a:t>19 </a:t>
            </a:r>
            <a:r>
              <a:rPr lang="ko-KR" altLang="en-US" dirty="0"/>
              <a:t>관련 콘텐츠에 대해서는 신속한 정보 제공과 이해하기 쉽고 직관적인 내용이라는 긍정적인 평가 많으나</a:t>
            </a:r>
            <a:r>
              <a:rPr lang="en-US" altLang="ko-KR" dirty="0"/>
              <a:t>, </a:t>
            </a:r>
            <a:r>
              <a:rPr lang="ko-KR" altLang="en-US" dirty="0"/>
              <a:t>장기간 코로나</a:t>
            </a:r>
            <a:r>
              <a:rPr lang="en-US" altLang="ko-KR" dirty="0"/>
              <a:t>19 </a:t>
            </a:r>
            <a:r>
              <a:rPr lang="ko-KR" altLang="en-US" dirty="0"/>
              <a:t>상황이 지속되는 과정에서 형식과 내용이 반복되고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같은 </a:t>
            </a:r>
            <a:r>
              <a:rPr lang="ko-KR" altLang="en-US" dirty="0"/>
              <a:t>내용이 여러 채널에 복사하여 제공되는 점</a:t>
            </a:r>
            <a:r>
              <a:rPr lang="en-US" altLang="ko-KR" dirty="0"/>
              <a:t>, </a:t>
            </a:r>
            <a:r>
              <a:rPr lang="ko-KR" altLang="en-US" dirty="0"/>
              <a:t>일반 포털에서도 확인 가능한 콘텐츠로 지자체 소셜미디어만의 </a:t>
            </a:r>
            <a:r>
              <a:rPr lang="ko-KR" altLang="en-US" dirty="0" smtClean="0"/>
              <a:t>차별화된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콘텐츠가 </a:t>
            </a:r>
            <a:r>
              <a:rPr lang="ko-KR" altLang="en-US" dirty="0"/>
              <a:t>없다는 점에서 다소 아쉬움을 제기하고 있음</a:t>
            </a:r>
            <a:r>
              <a:rPr lang="en-US" altLang="ko-KR" dirty="0"/>
              <a:t>.</a:t>
            </a:r>
          </a:p>
          <a:p>
            <a:pPr lvl="1">
              <a:lnSpc>
                <a:spcPct val="110000"/>
              </a:lnSpc>
            </a:pPr>
            <a:r>
              <a:rPr lang="ko-KR" altLang="en-US" dirty="0" smtClean="0"/>
              <a:t>한편</a:t>
            </a:r>
            <a:r>
              <a:rPr lang="en-US" altLang="ko-KR" dirty="0"/>
              <a:t>, </a:t>
            </a:r>
            <a:r>
              <a:rPr lang="ko-KR" altLang="en-US" dirty="0"/>
              <a:t>향후에는 새로운 형식과 내용 개발</a:t>
            </a:r>
            <a:r>
              <a:rPr lang="en-US" altLang="ko-KR" dirty="0"/>
              <a:t>, </a:t>
            </a:r>
            <a:r>
              <a:rPr lang="ko-KR" altLang="en-US" dirty="0"/>
              <a:t>일상생활과 관련된 콘텐츠 강화</a:t>
            </a:r>
            <a:r>
              <a:rPr lang="en-US" altLang="ko-KR" dirty="0" smtClean="0"/>
              <a:t>, </a:t>
            </a:r>
            <a:r>
              <a:rPr lang="ko-KR" altLang="en-US" dirty="0" smtClean="0"/>
              <a:t>좀 </a:t>
            </a:r>
            <a:r>
              <a:rPr lang="ko-KR" altLang="en-US" dirty="0"/>
              <a:t>더 세분된 코로나</a:t>
            </a:r>
            <a:r>
              <a:rPr lang="en-US" altLang="ko-KR" dirty="0"/>
              <a:t>19 </a:t>
            </a:r>
            <a:r>
              <a:rPr lang="ko-KR" altLang="en-US" dirty="0"/>
              <a:t>상황 정보 제공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코로나</a:t>
            </a:r>
            <a:r>
              <a:rPr lang="en-US" altLang="ko-KR" dirty="0"/>
              <a:t>19</a:t>
            </a:r>
            <a:r>
              <a:rPr lang="ko-KR" altLang="en-US" dirty="0"/>
              <a:t>와 관련된 혜택 관련 정보 제공 등이 필요하다는 의견이 제기됨</a:t>
            </a:r>
            <a:r>
              <a:rPr lang="en-US" altLang="ko-KR" dirty="0"/>
              <a:t>.</a:t>
            </a:r>
          </a:p>
          <a:p>
            <a:pPr>
              <a:lnSpc>
                <a:spcPct val="110000"/>
              </a:lnSpc>
            </a:pPr>
            <a:r>
              <a:rPr lang="ko-KR" altLang="en-US" dirty="0" smtClean="0"/>
              <a:t>인천시 </a:t>
            </a:r>
            <a:r>
              <a:rPr lang="ko-KR" altLang="en-US" dirty="0"/>
              <a:t>’소셜미디어’에서 코로나</a:t>
            </a:r>
            <a:r>
              <a:rPr lang="en-US" altLang="ko-KR" dirty="0"/>
              <a:t>19 </a:t>
            </a:r>
            <a:r>
              <a:rPr lang="ko-KR" altLang="en-US" dirty="0"/>
              <a:t>관련 콘텐츠에 대한 전문가 </a:t>
            </a:r>
            <a:r>
              <a:rPr lang="ko-KR" altLang="en-US" dirty="0" smtClean="0"/>
              <a:t>의견으로는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코로나</a:t>
            </a:r>
            <a:r>
              <a:rPr lang="en-US" altLang="ko-KR" dirty="0"/>
              <a:t>19 </a:t>
            </a:r>
            <a:r>
              <a:rPr lang="ko-KR" altLang="en-US" dirty="0"/>
              <a:t>관련 콘텐츠는 팩트에 기반한 실시간</a:t>
            </a:r>
            <a:r>
              <a:rPr lang="en-US" altLang="ko-KR" dirty="0"/>
              <a:t>, </a:t>
            </a:r>
            <a:r>
              <a:rPr lang="ko-KR" altLang="en-US" dirty="0"/>
              <a:t>빠른 정보 제공 등 충분하다는 의견과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넘쳐나는 </a:t>
            </a:r>
            <a:r>
              <a:rPr lang="ko-KR" altLang="en-US" dirty="0"/>
              <a:t>정보로 인한 피로감을 최소화하는 방향에서 제공될 필요가 있다는 의견임</a:t>
            </a:r>
            <a:r>
              <a:rPr lang="en-US" altLang="ko-KR" dirty="0"/>
              <a:t>.</a:t>
            </a:r>
          </a:p>
          <a:p>
            <a:pPr lvl="1">
              <a:lnSpc>
                <a:spcPct val="110000"/>
              </a:lnSpc>
            </a:pPr>
            <a:r>
              <a:rPr lang="ko-KR" altLang="en-US" dirty="0" smtClean="0"/>
              <a:t>또한</a:t>
            </a:r>
            <a:r>
              <a:rPr lang="en-US" altLang="ko-KR" dirty="0"/>
              <a:t>, </a:t>
            </a:r>
            <a:r>
              <a:rPr lang="ko-KR" altLang="en-US" dirty="0"/>
              <a:t>소셜미디어에서는 코로나</a:t>
            </a:r>
            <a:r>
              <a:rPr lang="en-US" altLang="ko-KR" dirty="0"/>
              <a:t>19 </a:t>
            </a:r>
            <a:r>
              <a:rPr lang="ko-KR" altLang="en-US" dirty="0"/>
              <a:t>현 상황</a:t>
            </a:r>
            <a:r>
              <a:rPr lang="en-US" altLang="ko-KR" dirty="0"/>
              <a:t>(</a:t>
            </a:r>
            <a:r>
              <a:rPr lang="ko-KR" altLang="en-US" dirty="0"/>
              <a:t>확진자 몇 명 등 숫자 정보</a:t>
            </a:r>
            <a:r>
              <a:rPr lang="en-US" altLang="ko-KR" dirty="0"/>
              <a:t>) </a:t>
            </a:r>
            <a:r>
              <a:rPr lang="ko-KR" altLang="en-US" dirty="0" smtClean="0"/>
              <a:t>정보보다는 코로나</a:t>
            </a:r>
            <a:r>
              <a:rPr lang="en-US" altLang="ko-KR" dirty="0"/>
              <a:t>19 </a:t>
            </a:r>
            <a:r>
              <a:rPr lang="ko-KR" altLang="en-US" dirty="0"/>
              <a:t>관련 예방이나 대처방안</a:t>
            </a:r>
            <a:r>
              <a:rPr lang="en-US" altLang="ko-KR" dirty="0"/>
              <a:t>, </a:t>
            </a:r>
            <a:r>
              <a:rPr lang="ko-KR" altLang="en-US" dirty="0"/>
              <a:t>정책적 변화 </a:t>
            </a:r>
            <a:r>
              <a:rPr lang="ko-KR" altLang="en-US" dirty="0" smtClean="0"/>
              <a:t>등을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쉽게 </a:t>
            </a:r>
            <a:r>
              <a:rPr lang="ko-KR" altLang="en-US" dirty="0"/>
              <a:t>풀어서 제공하거나</a:t>
            </a:r>
            <a:r>
              <a:rPr lang="en-US" altLang="ko-KR" dirty="0"/>
              <a:t>,</a:t>
            </a:r>
            <a:r>
              <a:rPr lang="ko-KR" altLang="en-US" dirty="0"/>
              <a:t>코로나</a:t>
            </a:r>
            <a:r>
              <a:rPr lang="en-US" altLang="ko-KR" dirty="0"/>
              <a:t>19 </a:t>
            </a:r>
            <a:r>
              <a:rPr lang="ko-KR" altLang="en-US" dirty="0"/>
              <a:t>시대에 필요한 실생활의 팁과 같은 관심과 재미있는 콘텐츠를 </a:t>
            </a:r>
            <a:r>
              <a:rPr lang="ko-KR" altLang="en-US" dirty="0" smtClean="0"/>
              <a:t>개발하여 제공하는 것이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더욱 </a:t>
            </a:r>
            <a:r>
              <a:rPr lang="ko-KR" altLang="en-US" dirty="0"/>
              <a:t>효과적일 것이라는 의견임</a:t>
            </a:r>
            <a:r>
              <a:rPr lang="en-US" altLang="ko-KR" dirty="0"/>
              <a:t>.</a:t>
            </a:r>
          </a:p>
          <a:p>
            <a:pPr>
              <a:lnSpc>
                <a:spcPct val="110000"/>
              </a:lnSpc>
            </a:pPr>
            <a:endParaRPr lang="en-US" altLang="ko-KR" dirty="0" smtClean="0"/>
          </a:p>
          <a:p>
            <a:pPr marL="85725" indent="0">
              <a:lnSpc>
                <a:spcPct val="110000"/>
              </a:lnSpc>
              <a:buNone/>
            </a:pPr>
            <a:r>
              <a:rPr lang="en-US" altLang="ko-KR" sz="1400" i="1" u="sng" dirty="0" smtClean="0">
                <a:solidFill>
                  <a:srgbClr val="7030A0"/>
                </a:solidFill>
              </a:rPr>
              <a:t>7. </a:t>
            </a:r>
            <a:r>
              <a:rPr lang="ko-KR" altLang="en-US" sz="1400" i="1" u="sng" dirty="0">
                <a:solidFill>
                  <a:srgbClr val="7030A0"/>
                </a:solidFill>
              </a:rPr>
              <a:t>인천시 ‘소셜미디어</a:t>
            </a:r>
            <a:r>
              <a:rPr lang="en-US" altLang="ko-KR" sz="1400" i="1" u="sng" dirty="0">
                <a:solidFill>
                  <a:srgbClr val="7030A0"/>
                </a:solidFill>
              </a:rPr>
              <a:t>' </a:t>
            </a:r>
            <a:r>
              <a:rPr lang="ko-KR" altLang="en-US" sz="1400" i="1" u="sng" dirty="0">
                <a:solidFill>
                  <a:srgbClr val="7030A0"/>
                </a:solidFill>
              </a:rPr>
              <a:t>시정소통 및 호응도 평가는</a:t>
            </a:r>
            <a:r>
              <a:rPr lang="en-US" altLang="ko-KR" sz="1400" i="1" u="sng" dirty="0">
                <a:solidFill>
                  <a:srgbClr val="7030A0"/>
                </a:solidFill>
              </a:rPr>
              <a:t>….</a:t>
            </a:r>
          </a:p>
          <a:p>
            <a:pPr>
              <a:lnSpc>
                <a:spcPct val="110000"/>
              </a:lnSpc>
            </a:pPr>
            <a:r>
              <a:rPr lang="ko-KR" altLang="en-US" dirty="0" smtClean="0"/>
              <a:t>전반적으로 </a:t>
            </a:r>
            <a:r>
              <a:rPr lang="ko-KR" altLang="en-US" dirty="0"/>
              <a:t>인천시 소셜미디어에서는 쌍방향 소통과 상호 호응이 부족하다는 의견이 </a:t>
            </a:r>
            <a:r>
              <a:rPr lang="ko-KR" altLang="en-US" dirty="0" smtClean="0"/>
              <a:t>대부분이며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특히</a:t>
            </a:r>
            <a:r>
              <a:rPr lang="en-US" altLang="ko-KR" dirty="0"/>
              <a:t>, </a:t>
            </a:r>
            <a:r>
              <a:rPr lang="ko-KR" altLang="en-US" dirty="0"/>
              <a:t>일방적인 정보 전달식 콘텐츠가 주를 이루고 있으며</a:t>
            </a:r>
            <a:r>
              <a:rPr lang="en-US" altLang="ko-KR" dirty="0"/>
              <a:t>, </a:t>
            </a:r>
            <a:r>
              <a:rPr lang="ko-KR" altLang="en-US" dirty="0"/>
              <a:t>게시판이나 댓글에 대한 응대가 많이 부족하다는 의견임</a:t>
            </a:r>
            <a:r>
              <a:rPr lang="en-US" altLang="ko-KR" dirty="0"/>
              <a:t>.</a:t>
            </a:r>
          </a:p>
          <a:p>
            <a:pPr>
              <a:lnSpc>
                <a:spcPct val="110000"/>
              </a:lnSpc>
            </a:pPr>
            <a:r>
              <a:rPr lang="ko-KR" altLang="en-US" dirty="0" smtClean="0"/>
              <a:t>한편</a:t>
            </a:r>
            <a:r>
              <a:rPr lang="en-US" altLang="ko-KR" dirty="0"/>
              <a:t>, </a:t>
            </a:r>
            <a:r>
              <a:rPr lang="ko-KR" altLang="en-US" dirty="0"/>
              <a:t>인천시 소셜미디어 시정소통 강화를 위해서는 일방적인 정보 전달 형식의 콘텐츠를 </a:t>
            </a:r>
            <a:r>
              <a:rPr lang="ko-KR" altLang="en-US" dirty="0" smtClean="0"/>
              <a:t>지양하고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쌍방향 </a:t>
            </a:r>
            <a:r>
              <a:rPr lang="ko-KR" altLang="en-US" dirty="0"/>
              <a:t>소통이 가능한 다양한 콘텐츠 개발과 게시판과 댓글에 대한 답글 활성화 및 이를 다이렉트로 </a:t>
            </a:r>
            <a:r>
              <a:rPr lang="ko-KR" altLang="en-US" dirty="0" smtClean="0"/>
              <a:t>연결하는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시스템 </a:t>
            </a:r>
            <a:r>
              <a:rPr lang="ko-KR" altLang="en-US" dirty="0"/>
              <a:t>개발이 필요하다는 의견이 제안됨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542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인천시</a:t>
            </a:r>
            <a:r>
              <a:rPr lang="en-US" altLang="ko-KR" dirty="0" smtClean="0"/>
              <a:t> ‘</a:t>
            </a:r>
            <a:r>
              <a:rPr lang="ko-KR" altLang="en-US" dirty="0" err="1" smtClean="0"/>
              <a:t>소셜미디어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발전 방향 요약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인천시</a:t>
            </a:r>
            <a:r>
              <a:rPr lang="en-US" altLang="ko-KR" dirty="0" smtClean="0"/>
              <a:t> ‘</a:t>
            </a:r>
            <a:r>
              <a:rPr lang="ko-KR" altLang="en-US" dirty="0" smtClean="0"/>
              <a:t>소셜미디어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평가</a:t>
            </a:r>
            <a:endParaRPr lang="ko-KR" altLang="en-US" dirty="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531919"/>
            <a:ext cx="9359900" cy="4684552"/>
          </a:xfrm>
        </p:spPr>
        <p:txBody>
          <a:bodyPr/>
          <a:lstStyle/>
          <a:p>
            <a:pPr marL="85725" indent="0">
              <a:lnSpc>
                <a:spcPct val="120000"/>
              </a:lnSpc>
              <a:buNone/>
            </a:pPr>
            <a:r>
              <a:rPr lang="en-US" altLang="ko-KR" sz="1400" i="1" u="sng" dirty="0" smtClean="0">
                <a:solidFill>
                  <a:srgbClr val="7030A0"/>
                </a:solidFill>
              </a:rPr>
              <a:t>8. </a:t>
            </a:r>
            <a:r>
              <a:rPr lang="ko-KR" altLang="en-US" sz="1400" i="1" u="sng" dirty="0">
                <a:solidFill>
                  <a:srgbClr val="7030A0"/>
                </a:solidFill>
              </a:rPr>
              <a:t>인천시 ‘소셜미디어</a:t>
            </a:r>
            <a:r>
              <a:rPr lang="en-US" altLang="ko-KR" sz="1400" i="1" u="sng" dirty="0">
                <a:solidFill>
                  <a:srgbClr val="7030A0"/>
                </a:solidFill>
              </a:rPr>
              <a:t>' </a:t>
            </a:r>
            <a:r>
              <a:rPr lang="ko-KR" altLang="en-US" sz="1400" i="1" u="sng" dirty="0">
                <a:solidFill>
                  <a:srgbClr val="7030A0"/>
                </a:solidFill>
              </a:rPr>
              <a:t>영상콘텐츠 평가는</a:t>
            </a:r>
            <a:r>
              <a:rPr lang="en-US" altLang="ko-KR" sz="1400" i="1" u="sng" dirty="0">
                <a:solidFill>
                  <a:srgbClr val="7030A0"/>
                </a:solidFill>
              </a:rPr>
              <a:t>….</a:t>
            </a:r>
          </a:p>
          <a:p>
            <a:pPr>
              <a:lnSpc>
                <a:spcPct val="120000"/>
              </a:lnSpc>
            </a:pPr>
            <a:r>
              <a:rPr lang="ko-KR" altLang="en-US" dirty="0" smtClean="0"/>
              <a:t>전반적으로 </a:t>
            </a:r>
            <a:r>
              <a:rPr lang="ko-KR" altLang="en-US" dirty="0"/>
              <a:t>인천시 소셜미디어 영상콘텐츠 </a:t>
            </a:r>
            <a:r>
              <a:rPr lang="ko-KR" altLang="en-US" dirty="0" smtClean="0"/>
              <a:t>관련해서는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편집과 </a:t>
            </a:r>
            <a:r>
              <a:rPr lang="ko-KR" altLang="en-US" dirty="0"/>
              <a:t>영상미가 세련되고 최근 </a:t>
            </a:r>
            <a:r>
              <a:rPr lang="ko-KR" altLang="en-US" dirty="0" smtClean="0"/>
              <a:t>트렌드에 </a:t>
            </a:r>
            <a:r>
              <a:rPr lang="ko-KR" altLang="en-US" dirty="0"/>
              <a:t>맞추어 메시지 전달력이 충분하다는 긍정적인 평가가 주를 이룸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ko-KR" altLang="en-US" dirty="0" smtClean="0"/>
              <a:t>다만</a:t>
            </a:r>
            <a:r>
              <a:rPr lang="en-US" altLang="ko-KR" dirty="0"/>
              <a:t>, </a:t>
            </a:r>
            <a:r>
              <a:rPr lang="ko-KR" altLang="en-US" dirty="0"/>
              <a:t>너무 간결하여 내용의 깊이 면에서 공감대를 형성하는데 조금 아쉬움이 있으며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전체적으로 </a:t>
            </a:r>
            <a:r>
              <a:rPr lang="ko-KR" altLang="en-US" dirty="0"/>
              <a:t>영상콘텐츠가 흥미 위주 내용이 많아 시정 운영 관련 콘텐츠와 균형을 맞추었으면 한다는 의견이 있음</a:t>
            </a:r>
            <a:r>
              <a:rPr lang="en-US" altLang="ko-KR" dirty="0"/>
              <a:t>.</a:t>
            </a:r>
          </a:p>
          <a:p>
            <a:pPr lvl="1">
              <a:lnSpc>
                <a:spcPct val="120000"/>
              </a:lnSpc>
            </a:pPr>
            <a:r>
              <a:rPr lang="ko-KR" altLang="en-US" dirty="0" smtClean="0"/>
              <a:t>한편</a:t>
            </a:r>
            <a:r>
              <a:rPr lang="en-US" altLang="ko-KR" dirty="0"/>
              <a:t>, </a:t>
            </a:r>
            <a:r>
              <a:rPr lang="ko-KR" altLang="en-US" dirty="0"/>
              <a:t>흥미 위주 콘텐츠와 시정 관련 콘텐츠의 균형을 맞추는 차원에서 공무원이나 시장님의 일상적인 시정 운영 모습을 담은 콘텐츠 제작도 괜찮을 것이라는 제안이 있음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endParaRPr lang="en-US" altLang="ko-KR" dirty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인천시 </a:t>
            </a:r>
            <a:r>
              <a:rPr lang="ko-KR" altLang="en-US" dirty="0"/>
              <a:t>’소셜미디어‘ 영상콘텐츠에 대한 전문가 </a:t>
            </a:r>
            <a:r>
              <a:rPr lang="ko-KR" altLang="en-US" dirty="0" smtClean="0"/>
              <a:t>의견으로는 최근 </a:t>
            </a:r>
            <a:r>
              <a:rPr lang="ko-KR" altLang="en-US" dirty="0"/>
              <a:t>트렌드에 맞게 시민 눈높이에 맞춘 영상콘텐츠 제작으로 고무적</a:t>
            </a:r>
          </a:p>
          <a:p>
            <a:pPr lvl="1">
              <a:lnSpc>
                <a:spcPct val="120000"/>
              </a:lnSpc>
            </a:pPr>
            <a:r>
              <a:rPr lang="ko-KR" altLang="en-US" dirty="0" smtClean="0"/>
              <a:t>시민 </a:t>
            </a:r>
            <a:r>
              <a:rPr lang="ko-KR" altLang="en-US" dirty="0"/>
              <a:t>눈높이</a:t>
            </a:r>
            <a:r>
              <a:rPr lang="en-US" altLang="ko-KR" dirty="0"/>
              <a:t>, </a:t>
            </a:r>
            <a:r>
              <a:rPr lang="ko-KR" altLang="en-US" dirty="0"/>
              <a:t>최근 트렌드</a:t>
            </a:r>
            <a:r>
              <a:rPr lang="en-US" altLang="ko-KR" dirty="0"/>
              <a:t>, </a:t>
            </a:r>
            <a:r>
              <a:rPr lang="ko-KR" altLang="en-US" dirty="0"/>
              <a:t>소재의 다양성</a:t>
            </a:r>
            <a:r>
              <a:rPr lang="en-US" altLang="ko-KR" dirty="0"/>
              <a:t>, </a:t>
            </a:r>
            <a:r>
              <a:rPr lang="ko-KR" altLang="en-US" dirty="0"/>
              <a:t>언어적 유희 등</a:t>
            </a:r>
          </a:p>
          <a:p>
            <a:pPr lvl="1">
              <a:lnSpc>
                <a:spcPct val="120000"/>
              </a:lnSpc>
            </a:pPr>
            <a:r>
              <a:rPr lang="ko-KR" altLang="en-US" dirty="0" smtClean="0"/>
              <a:t>메시지가 </a:t>
            </a:r>
            <a:r>
              <a:rPr lang="ko-KR" altLang="en-US" dirty="0"/>
              <a:t>명확하고 스토리 기반 영상콘텐츠 </a:t>
            </a:r>
            <a:r>
              <a:rPr lang="ko-KR" altLang="en-US" dirty="0" smtClean="0"/>
              <a:t>긍정적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dirty="0"/>
          </a:p>
          <a:p>
            <a:pPr>
              <a:lnSpc>
                <a:spcPct val="120000"/>
              </a:lnSpc>
            </a:pPr>
            <a:r>
              <a:rPr lang="ko-KR" altLang="en-US" dirty="0" smtClean="0"/>
              <a:t>다만</a:t>
            </a:r>
            <a:r>
              <a:rPr lang="en-US" altLang="ko-KR" dirty="0"/>
              <a:t>, </a:t>
            </a:r>
            <a:r>
              <a:rPr lang="ko-KR" altLang="en-US" dirty="0"/>
              <a:t>썸네일</a:t>
            </a:r>
            <a:r>
              <a:rPr lang="en-US" altLang="ko-KR" dirty="0"/>
              <a:t>, </a:t>
            </a:r>
            <a:r>
              <a:rPr lang="ko-KR" altLang="en-US" dirty="0"/>
              <a:t>재미 요소</a:t>
            </a:r>
            <a:r>
              <a:rPr lang="en-US" altLang="ko-KR" dirty="0"/>
              <a:t>, </a:t>
            </a:r>
            <a:r>
              <a:rPr lang="ko-KR" altLang="en-US" dirty="0"/>
              <a:t>후킹 요소 등 </a:t>
            </a:r>
            <a:r>
              <a:rPr lang="ko-KR" altLang="en-US" dirty="0" smtClean="0"/>
              <a:t>관공서 답지 </a:t>
            </a:r>
            <a:r>
              <a:rPr lang="ko-KR" altLang="en-US" dirty="0"/>
              <a:t>않은 영상콘텐츠 제작 방향 필요</a:t>
            </a:r>
          </a:p>
          <a:p>
            <a:pPr lvl="1">
              <a:lnSpc>
                <a:spcPct val="120000"/>
              </a:lnSpc>
            </a:pPr>
            <a:r>
              <a:rPr lang="ko-KR" altLang="en-US" dirty="0" smtClean="0"/>
              <a:t>시민들에게 </a:t>
            </a:r>
            <a:r>
              <a:rPr lang="ko-KR" altLang="en-US" dirty="0"/>
              <a:t>인천시 영상콘텐츠를 구독해야 할 명확한 이유가 </a:t>
            </a:r>
            <a:r>
              <a:rPr lang="ko-KR" altLang="en-US" dirty="0" smtClean="0"/>
              <a:t>있는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인천시만이 </a:t>
            </a:r>
            <a:r>
              <a:rPr lang="ko-KR" altLang="en-US" dirty="0"/>
              <a:t>할 수 있는 차별화된</a:t>
            </a:r>
            <a:r>
              <a:rPr lang="en-US" altLang="ko-KR" dirty="0"/>
              <a:t>, </a:t>
            </a:r>
            <a:r>
              <a:rPr lang="ko-KR" altLang="en-US" dirty="0"/>
              <a:t>재미 요소가 충분한 영상콘텐츠 개발</a:t>
            </a:r>
          </a:p>
          <a:p>
            <a:pPr lvl="1">
              <a:lnSpc>
                <a:spcPct val="120000"/>
              </a:lnSpc>
            </a:pPr>
            <a:r>
              <a:rPr lang="ko-KR" altLang="en-US" dirty="0" smtClean="0"/>
              <a:t>타겟이 </a:t>
            </a:r>
            <a:r>
              <a:rPr lang="ko-KR" altLang="en-US" dirty="0"/>
              <a:t>누구인지 명확히 하면서 관심을 끌 수 있는 썸네일 고민</a:t>
            </a:r>
          </a:p>
          <a:p>
            <a:pPr lvl="1">
              <a:lnSpc>
                <a:spcPct val="120000"/>
              </a:lnSpc>
            </a:pPr>
            <a:r>
              <a:rPr lang="ko-KR" altLang="en-US" dirty="0" smtClean="0"/>
              <a:t>공감대 </a:t>
            </a:r>
            <a:r>
              <a:rPr lang="ko-KR" altLang="en-US" dirty="0"/>
              <a:t>형성을 위한 명확한 목표와 지향점</a:t>
            </a:r>
            <a:r>
              <a:rPr lang="en-US" altLang="ko-KR" dirty="0"/>
              <a:t>, </a:t>
            </a:r>
            <a:r>
              <a:rPr lang="ko-KR" altLang="en-US" dirty="0"/>
              <a:t>일관된 컨셉이 필요</a:t>
            </a:r>
          </a:p>
          <a:p>
            <a:pPr lvl="1">
              <a:lnSpc>
                <a:spcPct val="120000"/>
              </a:lnSpc>
            </a:pPr>
            <a:r>
              <a:rPr lang="ko-KR" altLang="en-US" dirty="0" smtClean="0"/>
              <a:t>시리즈 </a:t>
            </a:r>
            <a:r>
              <a:rPr lang="ko-KR" altLang="en-US" dirty="0"/>
              <a:t>영상콘텐츠 개발과 정기적인 업로드 </a:t>
            </a:r>
            <a:r>
              <a:rPr lang="ko-KR" altLang="en-US" dirty="0" smtClean="0"/>
              <a:t>필요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18733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인천시</a:t>
            </a:r>
            <a:r>
              <a:rPr lang="en-US" altLang="ko-KR" dirty="0" smtClean="0"/>
              <a:t> ‘</a:t>
            </a:r>
            <a:r>
              <a:rPr lang="ko-KR" altLang="en-US" dirty="0" err="1" smtClean="0"/>
              <a:t>소셜미디어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발전 방향 요약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인천시</a:t>
            </a:r>
            <a:r>
              <a:rPr lang="en-US" altLang="ko-KR" dirty="0" smtClean="0"/>
              <a:t> ‘</a:t>
            </a:r>
            <a:r>
              <a:rPr lang="ko-KR" altLang="en-US" dirty="0" smtClean="0"/>
              <a:t>소셜미디어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평가</a:t>
            </a:r>
            <a:endParaRPr lang="ko-KR" altLang="en-US" dirty="0"/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484784"/>
            <a:ext cx="9359900" cy="4968404"/>
          </a:xfrm>
        </p:spPr>
        <p:txBody>
          <a:bodyPr/>
          <a:lstStyle/>
          <a:p>
            <a:pPr marL="85725" indent="0">
              <a:buNone/>
            </a:pPr>
            <a:r>
              <a:rPr lang="en-US" altLang="ko-KR" sz="1400" i="1" u="sng" dirty="0">
                <a:solidFill>
                  <a:srgbClr val="7030A0"/>
                </a:solidFill>
              </a:rPr>
              <a:t>9. </a:t>
            </a:r>
            <a:r>
              <a:rPr lang="ko-KR" altLang="en-US" sz="1400" i="1" u="sng" dirty="0">
                <a:solidFill>
                  <a:srgbClr val="7030A0"/>
                </a:solidFill>
              </a:rPr>
              <a:t>인천시 ‘소셜미디어</a:t>
            </a:r>
            <a:r>
              <a:rPr lang="en-US" altLang="ko-KR" sz="1400" i="1" u="sng" dirty="0">
                <a:solidFill>
                  <a:srgbClr val="7030A0"/>
                </a:solidFill>
              </a:rPr>
              <a:t>' </a:t>
            </a:r>
            <a:r>
              <a:rPr lang="ko-KR" altLang="en-US" sz="1400" i="1" u="sng" dirty="0">
                <a:solidFill>
                  <a:srgbClr val="7030A0"/>
                </a:solidFill>
              </a:rPr>
              <a:t>선호 채널 및 콘텐츠 분야 평가는</a:t>
            </a:r>
            <a:r>
              <a:rPr lang="en-US" altLang="ko-KR" sz="1400" i="1" u="sng" dirty="0">
                <a:solidFill>
                  <a:srgbClr val="7030A0"/>
                </a:solidFill>
              </a:rPr>
              <a:t>….</a:t>
            </a:r>
          </a:p>
          <a:p>
            <a:r>
              <a:rPr lang="ko-KR" altLang="en-US" dirty="0" smtClean="0"/>
              <a:t>인천시 </a:t>
            </a:r>
            <a:r>
              <a:rPr lang="ko-KR" altLang="en-US" dirty="0"/>
              <a:t>소셜미디어 선호 채널은 연령별 및 개인적 성향에 따라 다소 차이가 있지만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대부분 </a:t>
            </a:r>
            <a:r>
              <a:rPr lang="ko-KR" altLang="en-US" dirty="0"/>
              <a:t>페이스북</a:t>
            </a:r>
            <a:r>
              <a:rPr lang="en-US" altLang="ko-KR" dirty="0"/>
              <a:t>, </a:t>
            </a:r>
            <a:r>
              <a:rPr lang="ko-KR" altLang="en-US" dirty="0"/>
              <a:t>인스타그램</a:t>
            </a:r>
            <a:r>
              <a:rPr lang="en-US" altLang="ko-KR" dirty="0"/>
              <a:t>, </a:t>
            </a:r>
            <a:r>
              <a:rPr lang="ko-KR" altLang="en-US" dirty="0"/>
              <a:t>유튜브 등 현재 대중적으로 활성화된 채널을 선호함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 smtClean="0"/>
              <a:t>특히</a:t>
            </a:r>
            <a:r>
              <a:rPr lang="en-US" altLang="ko-KR" dirty="0"/>
              <a:t>, </a:t>
            </a:r>
            <a:r>
              <a:rPr lang="ko-KR" altLang="en-US" dirty="0"/>
              <a:t>전반적으로 인천시 소셜미디어 채널이 많은 만큼</a:t>
            </a:r>
            <a:r>
              <a:rPr lang="en-US" altLang="ko-KR" dirty="0"/>
              <a:t>, </a:t>
            </a:r>
            <a:r>
              <a:rPr lang="ko-KR" altLang="en-US" dirty="0"/>
              <a:t>좀 더 선호되는 채널 중심으로 집중해서 운영하는 것도 </a:t>
            </a:r>
            <a:r>
              <a:rPr lang="ko-KR" altLang="en-US" dirty="0" smtClean="0"/>
              <a:t>활성화 </a:t>
            </a:r>
            <a:r>
              <a:rPr lang="ko-KR" altLang="en-US" dirty="0"/>
              <a:t>방안이라는 의견임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 smtClean="0"/>
              <a:t>한편</a:t>
            </a:r>
            <a:r>
              <a:rPr lang="en-US" altLang="ko-KR" dirty="0"/>
              <a:t>, </a:t>
            </a:r>
            <a:r>
              <a:rPr lang="ko-KR" altLang="en-US" dirty="0"/>
              <a:t>선호하는 콘텐츠 분야로는 시정 관련 콘텐츠와 함께</a:t>
            </a:r>
            <a:r>
              <a:rPr lang="en-US" altLang="ko-KR" dirty="0"/>
              <a:t>, </a:t>
            </a:r>
            <a:r>
              <a:rPr lang="ko-KR" altLang="en-US" dirty="0"/>
              <a:t>지역 이슈 및 일상생활과 관련된 콘텐츠를 선호하는 경향이 있음</a:t>
            </a:r>
            <a:r>
              <a:rPr lang="en-US" altLang="ko-KR" dirty="0"/>
              <a:t>.</a:t>
            </a:r>
          </a:p>
          <a:p>
            <a:r>
              <a:rPr lang="ko-KR" altLang="en-US" dirty="0" smtClean="0"/>
              <a:t>인천시 </a:t>
            </a:r>
            <a:r>
              <a:rPr lang="ko-KR" altLang="en-US" dirty="0"/>
              <a:t>’소셜미디어‘ 효과적인 채널에 대한 전문가 의견으로는 </a:t>
            </a:r>
          </a:p>
          <a:p>
            <a:pPr lvl="1"/>
            <a:r>
              <a:rPr lang="ko-KR" altLang="en-US" b="1" dirty="0" smtClean="0"/>
              <a:t>채널별 </a:t>
            </a:r>
            <a:r>
              <a:rPr lang="ko-KR" altLang="en-US" b="1" dirty="0"/>
              <a:t>타겟에 대한 이해와 관심 분야에 따른 전략적 채널 운영 방안 수립</a:t>
            </a:r>
          </a:p>
          <a:p>
            <a:pPr lvl="1"/>
            <a:r>
              <a:rPr lang="ko-KR" altLang="en-US" b="1" dirty="0" smtClean="0"/>
              <a:t>성격에 </a:t>
            </a:r>
            <a:r>
              <a:rPr lang="ko-KR" altLang="en-US" b="1" dirty="0"/>
              <a:t>따른 대표 채널</a:t>
            </a:r>
            <a:r>
              <a:rPr lang="en-US" altLang="ko-KR" b="1" dirty="0"/>
              <a:t>(</a:t>
            </a:r>
            <a:r>
              <a:rPr lang="ko-KR" altLang="en-US" b="1" dirty="0"/>
              <a:t>유튜브</a:t>
            </a:r>
            <a:r>
              <a:rPr lang="en-US" altLang="ko-KR" b="1" dirty="0"/>
              <a:t>, </a:t>
            </a:r>
            <a:r>
              <a:rPr lang="ko-KR" altLang="en-US" b="1" dirty="0"/>
              <a:t>페이스북</a:t>
            </a:r>
            <a:r>
              <a:rPr lang="en-US" altLang="ko-KR" b="1" dirty="0"/>
              <a:t>/</a:t>
            </a:r>
            <a:r>
              <a:rPr lang="ko-KR" altLang="en-US" b="1" dirty="0"/>
              <a:t>인스타그램</a:t>
            </a:r>
            <a:r>
              <a:rPr lang="en-US" altLang="ko-KR" b="1" dirty="0"/>
              <a:t>, </a:t>
            </a:r>
            <a:r>
              <a:rPr lang="ko-KR" altLang="en-US" b="1" dirty="0"/>
              <a:t>네이버블로그</a:t>
            </a:r>
            <a:r>
              <a:rPr lang="en-US" altLang="ko-KR" b="1" dirty="0"/>
              <a:t>)</a:t>
            </a:r>
            <a:r>
              <a:rPr lang="ko-KR" altLang="en-US" b="1" dirty="0"/>
              <a:t>을 중심 채널로 운영</a:t>
            </a:r>
            <a:r>
              <a:rPr lang="en-US" altLang="ko-KR" b="1" dirty="0" smtClean="0"/>
              <a:t>,</a:t>
            </a:r>
            <a:br>
              <a:rPr lang="en-US" altLang="ko-KR" b="1" dirty="0" smtClean="0"/>
            </a:br>
            <a:r>
              <a:rPr lang="ko-KR" altLang="en-US" b="1" dirty="0" smtClean="0"/>
              <a:t>세부적 </a:t>
            </a:r>
            <a:r>
              <a:rPr lang="ko-KR" altLang="en-US" b="1" dirty="0"/>
              <a:t>시정 소식은 블로그와 카카오스토리를 활용하는 운영 전략 수립</a:t>
            </a:r>
          </a:p>
          <a:p>
            <a:pPr lvl="1"/>
            <a:r>
              <a:rPr lang="ko-KR" altLang="en-US" b="1" dirty="0" smtClean="0"/>
              <a:t>영상 </a:t>
            </a:r>
            <a:r>
              <a:rPr lang="ko-KR" altLang="en-US" b="1" dirty="0"/>
              <a:t>채널</a:t>
            </a:r>
            <a:r>
              <a:rPr lang="en-US" altLang="ko-KR" b="1" dirty="0"/>
              <a:t>(</a:t>
            </a:r>
            <a:r>
              <a:rPr lang="ko-KR" altLang="en-US" b="1" dirty="0"/>
              <a:t>유튜브</a:t>
            </a:r>
            <a:r>
              <a:rPr lang="en-US" altLang="ko-KR" b="1" dirty="0"/>
              <a:t>) </a:t>
            </a:r>
            <a:r>
              <a:rPr lang="ko-KR" altLang="en-US" b="1" dirty="0"/>
              <a:t>중심의 소셜미디어 콘텐츠 개발 </a:t>
            </a:r>
          </a:p>
          <a:p>
            <a:r>
              <a:rPr lang="ko-KR" altLang="en-US" dirty="0" smtClean="0"/>
              <a:t>또한</a:t>
            </a:r>
            <a:r>
              <a:rPr lang="en-US" altLang="ko-KR" dirty="0"/>
              <a:t>, </a:t>
            </a:r>
            <a:r>
              <a:rPr lang="ko-KR" altLang="en-US" dirty="0"/>
              <a:t>시민소통을 위해 집중해야 할 </a:t>
            </a:r>
            <a:r>
              <a:rPr lang="ko-KR" altLang="en-US" dirty="0" smtClean="0"/>
              <a:t>분야에 대한 전문가 의견으로는</a:t>
            </a:r>
            <a:endParaRPr lang="ko-KR" altLang="en-US" dirty="0"/>
          </a:p>
          <a:p>
            <a:pPr lvl="1"/>
            <a:r>
              <a:rPr lang="ko-KR" altLang="en-US" b="1" dirty="0" smtClean="0"/>
              <a:t>채널별 </a:t>
            </a:r>
            <a:r>
              <a:rPr lang="ko-KR" altLang="en-US" b="1" dirty="0"/>
              <a:t>타겟에 따른 내용을 달리한 콘텐츠 개발과 소셜미디어 특성에 </a:t>
            </a:r>
            <a:r>
              <a:rPr lang="ko-KR" altLang="en-US" b="1" dirty="0" smtClean="0"/>
              <a:t>맞게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ko-KR" altLang="en-US" b="1" dirty="0" smtClean="0"/>
              <a:t>시정 </a:t>
            </a:r>
            <a:r>
              <a:rPr lang="ko-KR" altLang="en-US" b="1" dirty="0"/>
              <a:t>관련 소식에 대한 빠른 정보 제공을 기본으로 하는 콘텐츠 운영</a:t>
            </a:r>
          </a:p>
          <a:p>
            <a:pPr lvl="1"/>
            <a:r>
              <a:rPr lang="ko-KR" altLang="en-US" b="1" dirty="0" smtClean="0"/>
              <a:t>시정 </a:t>
            </a:r>
            <a:r>
              <a:rPr lang="ko-KR" altLang="en-US" b="1" dirty="0"/>
              <a:t>소식</a:t>
            </a:r>
            <a:r>
              <a:rPr lang="en-US" altLang="ko-KR" b="1" dirty="0"/>
              <a:t>, </a:t>
            </a:r>
            <a:r>
              <a:rPr lang="ko-KR" altLang="en-US" b="1" dirty="0"/>
              <a:t>실생활 관련 삶에 도움 되는 정보</a:t>
            </a:r>
            <a:r>
              <a:rPr lang="en-US" altLang="ko-KR" b="1" dirty="0"/>
              <a:t>, </a:t>
            </a:r>
            <a:r>
              <a:rPr lang="ko-KR" altLang="en-US" b="1" dirty="0"/>
              <a:t>이벤트</a:t>
            </a:r>
            <a:r>
              <a:rPr lang="en-US" altLang="ko-KR" b="1" dirty="0"/>
              <a:t>/</a:t>
            </a:r>
            <a:r>
              <a:rPr lang="ko-KR" altLang="en-US" b="1" dirty="0"/>
              <a:t>캠페인</a:t>
            </a:r>
            <a:r>
              <a:rPr lang="en-US" altLang="ko-KR" b="1" dirty="0"/>
              <a:t>(</a:t>
            </a:r>
            <a:r>
              <a:rPr lang="ko-KR" altLang="en-US" b="1" dirty="0"/>
              <a:t>축제</a:t>
            </a:r>
            <a:r>
              <a:rPr lang="en-US" altLang="ko-KR" b="1" dirty="0"/>
              <a:t>, </a:t>
            </a:r>
            <a:r>
              <a:rPr lang="ko-KR" altLang="en-US" b="1" dirty="0"/>
              <a:t>지역상권 관련</a:t>
            </a:r>
            <a:r>
              <a:rPr lang="en-US" altLang="ko-KR" b="1" dirty="0"/>
              <a:t>) </a:t>
            </a:r>
            <a:r>
              <a:rPr lang="ko-KR" altLang="en-US" b="1" dirty="0"/>
              <a:t>콘텐츠 </a:t>
            </a:r>
            <a:r>
              <a:rPr lang="ko-KR" altLang="en-US" b="1" dirty="0" smtClean="0"/>
              <a:t>등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en-US" altLang="ko-KR" b="1" dirty="0" smtClean="0"/>
              <a:t>3</a:t>
            </a:r>
            <a:r>
              <a:rPr lang="ko-KR" altLang="en-US" b="1" dirty="0"/>
              <a:t>가지 방향에서의 내용을 인천지역만의 차별화된 콘텐츠로 개발 </a:t>
            </a:r>
            <a:r>
              <a:rPr lang="en-US" altLang="ko-KR" b="1" dirty="0"/>
              <a:t>(</a:t>
            </a:r>
            <a:r>
              <a:rPr lang="ko-KR" altLang="en-US" b="1" dirty="0"/>
              <a:t>공항</a:t>
            </a:r>
            <a:r>
              <a:rPr lang="en-US" altLang="ko-KR" b="1" dirty="0"/>
              <a:t>, </a:t>
            </a:r>
            <a:r>
              <a:rPr lang="ko-KR" altLang="en-US" b="1" dirty="0"/>
              <a:t>해안</a:t>
            </a:r>
            <a:r>
              <a:rPr lang="en-US" altLang="ko-KR" b="1" dirty="0"/>
              <a:t>, </a:t>
            </a:r>
            <a:r>
              <a:rPr lang="ko-KR" altLang="en-US" b="1" dirty="0"/>
              <a:t>글로벌 이미지 등</a:t>
            </a:r>
            <a:r>
              <a:rPr lang="en-US" altLang="ko-KR" b="1" dirty="0"/>
              <a:t>)</a:t>
            </a:r>
          </a:p>
          <a:p>
            <a:endParaRPr lang="en-US" altLang="ko-KR" sz="500" dirty="0"/>
          </a:p>
          <a:p>
            <a:pPr marL="85725" indent="0">
              <a:buNone/>
            </a:pPr>
            <a:r>
              <a:rPr lang="en-US" altLang="ko-KR" sz="1400" i="1" u="sng" dirty="0">
                <a:solidFill>
                  <a:srgbClr val="7030A0"/>
                </a:solidFill>
              </a:rPr>
              <a:t>10. </a:t>
            </a:r>
            <a:r>
              <a:rPr lang="ko-KR" altLang="en-US" sz="1400" i="1" u="sng" dirty="0">
                <a:solidFill>
                  <a:srgbClr val="7030A0"/>
                </a:solidFill>
              </a:rPr>
              <a:t>인천시 ‘소셜미디어</a:t>
            </a:r>
            <a:r>
              <a:rPr lang="en-US" altLang="ko-KR" sz="1400" i="1" u="sng" dirty="0">
                <a:solidFill>
                  <a:srgbClr val="7030A0"/>
                </a:solidFill>
              </a:rPr>
              <a:t>' </a:t>
            </a:r>
            <a:r>
              <a:rPr lang="ko-KR" altLang="en-US" sz="1400" i="1" u="sng" dirty="0">
                <a:solidFill>
                  <a:srgbClr val="7030A0"/>
                </a:solidFill>
              </a:rPr>
              <a:t>전반적인 만족도 평가는</a:t>
            </a:r>
            <a:r>
              <a:rPr lang="en-US" altLang="ko-KR" sz="1400" i="1" u="sng" dirty="0">
                <a:solidFill>
                  <a:srgbClr val="7030A0"/>
                </a:solidFill>
              </a:rPr>
              <a:t>….</a:t>
            </a:r>
          </a:p>
          <a:p>
            <a:r>
              <a:rPr lang="ko-KR" altLang="en-US" dirty="0" smtClean="0"/>
              <a:t>참석자 </a:t>
            </a:r>
            <a:r>
              <a:rPr lang="ko-KR" altLang="en-US" dirty="0"/>
              <a:t>대부분 현재 인천시 ’소셜미디어‘에 대해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인천시 </a:t>
            </a:r>
            <a:r>
              <a:rPr lang="ko-KR" altLang="en-US" dirty="0"/>
              <a:t>시정 뉴스</a:t>
            </a:r>
            <a:r>
              <a:rPr lang="en-US" altLang="ko-KR" dirty="0"/>
              <a:t>, </a:t>
            </a:r>
            <a:r>
              <a:rPr lang="ko-KR" altLang="en-US" dirty="0"/>
              <a:t>새로운 정보를 빠르고 쉽게 접할 수 있다는 이유에서 전반적으로 만족스럽다는 의견이나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쌍방향 </a:t>
            </a:r>
            <a:r>
              <a:rPr lang="ko-KR" altLang="en-US" dirty="0"/>
              <a:t>소통 부족한 점</a:t>
            </a:r>
            <a:r>
              <a:rPr lang="en-US" altLang="ko-KR" dirty="0"/>
              <a:t>, </a:t>
            </a:r>
            <a:r>
              <a:rPr lang="ko-KR" altLang="en-US" dirty="0"/>
              <a:t>다양한 생활 밀착형 콘텐츠가 부족한 점 등을 이유로 다소 불만족스럽다는 의견이 있음</a:t>
            </a:r>
            <a:r>
              <a:rPr lang="en-US" altLang="ko-KR" dirty="0"/>
              <a:t>.</a:t>
            </a:r>
          </a:p>
          <a:p>
            <a:r>
              <a:rPr lang="ko-KR" altLang="en-US" dirty="0" smtClean="0"/>
              <a:t>한편</a:t>
            </a:r>
            <a:r>
              <a:rPr lang="en-US" altLang="ko-KR" dirty="0"/>
              <a:t>, </a:t>
            </a:r>
            <a:r>
              <a:rPr lang="ko-KR" altLang="en-US" dirty="0"/>
              <a:t>향후 주변 추천 의향은 쉽고 빠르게 인천의 소식을 접할 수 있다는 이유로 주변에 추천할 의향이 있다는 태도나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인천 </a:t>
            </a:r>
            <a:r>
              <a:rPr lang="ko-KR" altLang="en-US" dirty="0"/>
              <a:t>관련 한정된 콘텐츠만 있고 다른 정보가 없다면 굳이 추천할 이유가 없다는 의견임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1093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III. </a:t>
            </a:r>
            <a:r>
              <a:rPr lang="ko-KR" altLang="en-US" dirty="0" smtClean="0"/>
              <a:t>인천시</a:t>
            </a:r>
            <a:r>
              <a:rPr lang="en-US" altLang="ko-KR" dirty="0" smtClean="0"/>
              <a:t> ‘</a:t>
            </a:r>
            <a:r>
              <a:rPr lang="ko-KR" altLang="en-US" dirty="0" err="1" smtClean="0"/>
              <a:t>소셜미디어</a:t>
            </a:r>
            <a:r>
              <a:rPr lang="en-US" altLang="ko-KR" dirty="0" smtClean="0"/>
              <a:t>’</a:t>
            </a:r>
            <a:r>
              <a:rPr lang="ko-KR" altLang="en-US" dirty="0" smtClean="0"/>
              <a:t>에 대한 인식 및 발전 방향 요약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인천시</a:t>
            </a:r>
            <a:r>
              <a:rPr lang="en-US" altLang="ko-KR" dirty="0" smtClean="0"/>
              <a:t> ‘</a:t>
            </a:r>
            <a:r>
              <a:rPr lang="ko-KR" altLang="en-US" dirty="0" smtClean="0"/>
              <a:t>소셜미디어</a:t>
            </a:r>
            <a:r>
              <a:rPr lang="en-US" altLang="ko-KR" dirty="0" smtClean="0"/>
              <a:t>’</a:t>
            </a:r>
            <a:r>
              <a:rPr lang="ko-KR" altLang="en-US" dirty="0"/>
              <a:t> 향후 발전 방안에 대한 제언</a:t>
            </a:r>
          </a:p>
        </p:txBody>
      </p:sp>
      <p:sp>
        <p:nvSpPr>
          <p:cNvPr id="2" name="텍스트 개체 틀 1"/>
          <p:cNvSpPr>
            <a:spLocks noGrp="1"/>
          </p:cNvSpPr>
          <p:nvPr>
            <p:ph type="body" sz="quarter" idx="11"/>
          </p:nvPr>
        </p:nvSpPr>
        <p:spPr>
          <a:xfrm>
            <a:off x="273050" y="1395353"/>
            <a:ext cx="9359900" cy="1169551"/>
          </a:xfrm>
        </p:spPr>
        <p:txBody>
          <a:bodyPr/>
          <a:lstStyle/>
          <a:p>
            <a:r>
              <a:rPr lang="ko-KR" altLang="en-US" dirty="0" smtClean="0"/>
              <a:t>인천시 </a:t>
            </a:r>
            <a:r>
              <a:rPr lang="ko-KR" altLang="en-US" dirty="0"/>
              <a:t>‘소셜미디어</a:t>
            </a:r>
            <a:r>
              <a:rPr lang="en-US" altLang="ko-KR" dirty="0"/>
              <a:t>' </a:t>
            </a:r>
            <a:r>
              <a:rPr lang="ko-KR" altLang="en-US" dirty="0"/>
              <a:t>활성화와 방문자 확대를 위한 개선방안 </a:t>
            </a:r>
            <a:r>
              <a:rPr lang="ko-KR" altLang="en-US" dirty="0" smtClean="0"/>
              <a:t>제언으로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일반 </a:t>
            </a:r>
            <a:r>
              <a:rPr lang="ko-KR" altLang="en-US" dirty="0"/>
              <a:t>시민은 젊은층 타겟으로 홍보 강화와 함께</a:t>
            </a:r>
            <a:r>
              <a:rPr lang="en-US" altLang="ko-KR" dirty="0"/>
              <a:t>, </a:t>
            </a:r>
            <a:r>
              <a:rPr lang="ko-KR" altLang="en-US" dirty="0"/>
              <a:t>누구나 쉽게 참여할 수 있는 다양한 이벤트 </a:t>
            </a:r>
            <a:r>
              <a:rPr lang="ko-KR" altLang="en-US" dirty="0" smtClean="0"/>
              <a:t>강화와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실생활과 </a:t>
            </a:r>
            <a:r>
              <a:rPr lang="ko-KR" altLang="en-US" dirty="0"/>
              <a:t>관련된 유용한 정보 콘텐츠 개발로 관심을 </a:t>
            </a:r>
            <a:r>
              <a:rPr lang="ko-KR" altLang="en-US" dirty="0" smtClean="0"/>
              <a:t>높일 것을 제안하고 있음</a:t>
            </a:r>
            <a:r>
              <a:rPr lang="en-US" altLang="ko-KR" dirty="0" smtClean="0"/>
              <a:t>.</a:t>
            </a:r>
            <a:endParaRPr lang="en-US" altLang="ko-KR" dirty="0"/>
          </a:p>
          <a:p>
            <a:r>
              <a:rPr lang="ko-KR" altLang="en-US" dirty="0" smtClean="0"/>
              <a:t>전문가의 </a:t>
            </a:r>
            <a:r>
              <a:rPr lang="ko-KR" altLang="en-US" dirty="0"/>
              <a:t>경우</a:t>
            </a:r>
            <a:r>
              <a:rPr lang="en-US" altLang="ko-KR" dirty="0"/>
              <a:t>, </a:t>
            </a:r>
            <a:r>
              <a:rPr lang="ko-KR" altLang="en-US" dirty="0"/>
              <a:t>인천시 ‘소셜미디어’ 활성화를 위해서는 타겟을 명확히 하고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smtClean="0"/>
              <a:t>사용자 </a:t>
            </a:r>
            <a:r>
              <a:rPr lang="ko-KR" altLang="en-US" dirty="0"/>
              <a:t>니즈 입장에서 콘텐츠 제작과 쌍방향 소통 방안을 강화해야 한다는 의견이 제기됨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6" name="모서리가 둥근 직사각형 5"/>
          <p:cNvSpPr/>
          <p:nvPr/>
        </p:nvSpPr>
        <p:spPr bwMode="auto">
          <a:xfrm>
            <a:off x="272481" y="2636912"/>
            <a:ext cx="4606286" cy="295369"/>
          </a:xfrm>
          <a:prstGeom prst="roundRect">
            <a:avLst>
              <a:gd name="adj" fmla="val 0"/>
            </a:avLst>
          </a:prstGeom>
          <a:pattFill prst="openDmnd">
            <a:fgClr>
              <a:srgbClr val="717171"/>
            </a:fgClr>
            <a:bgClr>
              <a:srgbClr val="717171">
                <a:lumMod val="75000"/>
              </a:srgbClr>
            </a:bgClr>
          </a:patt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ctr" latinLnBrk="0"/>
            <a:r>
              <a:rPr lang="ko-KR" altLang="en-US" sz="14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일반시민 제언</a:t>
            </a:r>
            <a:r>
              <a:rPr lang="en-US" altLang="ko-KR" sz="14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…</a:t>
            </a:r>
            <a:endParaRPr lang="ko-KR" altLang="en-US" sz="1400" b="1" kern="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sp>
        <p:nvSpPr>
          <p:cNvPr id="9" name="모서리가 둥근 직사각형 8"/>
          <p:cNvSpPr/>
          <p:nvPr/>
        </p:nvSpPr>
        <p:spPr bwMode="auto">
          <a:xfrm>
            <a:off x="5024439" y="2636912"/>
            <a:ext cx="4606286" cy="295369"/>
          </a:xfrm>
          <a:prstGeom prst="roundRect">
            <a:avLst>
              <a:gd name="adj" fmla="val 0"/>
            </a:avLst>
          </a:prstGeom>
          <a:pattFill prst="openDmnd">
            <a:fgClr>
              <a:srgbClr val="717171"/>
            </a:fgClr>
            <a:bgClr>
              <a:srgbClr val="717171">
                <a:lumMod val="75000"/>
              </a:srgbClr>
            </a:bgClr>
          </a:pattFill>
          <a:ln w="952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ctr" latinLnBrk="0"/>
            <a:r>
              <a:rPr lang="ko-KR" altLang="en-US" sz="1400" b="1" kern="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전문가 제언</a:t>
            </a:r>
            <a:r>
              <a:rPr lang="en-US" altLang="ko-KR" sz="1400" b="1" kern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rPr>
              <a:t>…</a:t>
            </a:r>
            <a:endParaRPr lang="ko-KR" altLang="en-US" sz="1400" b="1" kern="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604000101010101" pitchFamily="50" charset="-127"/>
              <a:ea typeface="함초롬돋움" panose="020B0604000101010101" pitchFamily="50" charset="-127"/>
            </a:endParaRPr>
          </a:p>
        </p:txBody>
      </p:sp>
      <p:sp>
        <p:nvSpPr>
          <p:cNvPr id="10" name="Rectangle 28"/>
          <p:cNvSpPr>
            <a:spLocks noChangeArrowheads="1"/>
          </p:cNvSpPr>
          <p:nvPr/>
        </p:nvSpPr>
        <p:spPr bwMode="auto">
          <a:xfrm>
            <a:off x="275521" y="2987503"/>
            <a:ext cx="4605471" cy="3375590"/>
          </a:xfrm>
          <a:prstGeom prst="rect">
            <a:avLst/>
          </a:prstGeom>
          <a:solidFill>
            <a:schemeClr val="bg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108000" tIns="90000" rIns="108000" bIns="90000" numCol="1" rtlCol="0" anchor="t" anchorCtr="0" compatLnSpc="1">
            <a:prstTxWarp prst="textNoShape">
              <a:avLst/>
            </a:prstTxWarp>
          </a:bodyPr>
          <a:lstStyle/>
          <a:p>
            <a:pPr marL="103184" indent="-103184" latinLnBrk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인천의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직장인</a:t>
            </a:r>
            <a:r>
              <a:rPr lang="en-US" altLang="ko-KR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대학생</a:t>
            </a:r>
            <a:r>
              <a:rPr lang="en-US" altLang="ko-KR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젊은층 대상 홍보 강화 및 </a:t>
            </a: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타겟팅</a:t>
            </a: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</a:t>
            </a: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*	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대중교통에 </a:t>
            </a:r>
            <a:r>
              <a:rPr lang="en-US" altLang="ko-KR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QR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코드로 홍보 및 이벤트 참여 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유도</a:t>
            </a: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*	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젊은층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대상 홍보 강화를 통한 유행 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창출로</a:t>
            </a: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	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중장년층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유입 유도 방안 마련 </a:t>
            </a:r>
            <a:r>
              <a:rPr lang="en-US" altLang="ko-KR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타겟팅</a:t>
            </a:r>
            <a:r>
              <a:rPr lang="en-US" altLang="ko-KR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103184" indent="-103184" latinLnBrk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누구나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쉽게 참여할 수 있는 다양한 이벤트 강화로 관심 </a:t>
            </a: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증대</a:t>
            </a: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</a:t>
            </a:r>
            <a:r>
              <a:rPr lang="en-US" altLang="ko-KR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*	</a:t>
            </a:r>
            <a:r>
              <a:rPr lang="ko-KR" altLang="en-US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댓글 </a:t>
            </a:r>
            <a:r>
              <a:rPr lang="ko-KR" altLang="en-US" sz="105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달기 이벤트 </a:t>
            </a:r>
            <a:r>
              <a:rPr lang="en-US" altLang="ko-KR" sz="105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– </a:t>
            </a:r>
            <a:r>
              <a:rPr lang="ko-KR" altLang="en-US" sz="105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기프티콘 증정 </a:t>
            </a:r>
            <a:r>
              <a:rPr lang="ko-KR" altLang="en-US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이벤트</a:t>
            </a:r>
            <a:r>
              <a:rPr lang="en-US" altLang="ko-KR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*	</a:t>
            </a:r>
            <a:r>
              <a:rPr lang="ko-KR" altLang="en-US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연령대별 </a:t>
            </a:r>
            <a:r>
              <a:rPr lang="ko-KR" altLang="en-US" sz="105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차별화된 이벤트 </a:t>
            </a:r>
            <a:r>
              <a:rPr lang="en-US" altLang="ko-KR" sz="105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– SNS</a:t>
            </a:r>
            <a:r>
              <a:rPr lang="ko-KR" altLang="en-US" sz="105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만 하면 누구나 쉽게 참여할 수 있는 이벤트</a:t>
            </a:r>
          </a:p>
          <a:p>
            <a:pPr marL="103184" indent="-103184" latinLnBrk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실생활과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관련된 유용하고 다양한 정보 콘텐츠 개발로 관심 </a:t>
            </a: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증대</a:t>
            </a: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</a:t>
            </a:r>
            <a:r>
              <a:rPr lang="en-US" altLang="ko-KR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*	</a:t>
            </a:r>
            <a:r>
              <a:rPr lang="ko-KR" altLang="en-US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생활 </a:t>
            </a:r>
            <a:r>
              <a:rPr lang="ko-KR" altLang="en-US" sz="105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속 팁으로 경제</a:t>
            </a:r>
            <a:r>
              <a:rPr lang="en-US" altLang="ko-KR" sz="105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05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세제 혜택 관련 콘텐츠 강화 </a:t>
            </a:r>
            <a:r>
              <a:rPr lang="en-US" altLang="ko-KR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*	</a:t>
            </a:r>
            <a:r>
              <a:rPr lang="ko-KR" altLang="en-US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문화</a:t>
            </a:r>
            <a:r>
              <a:rPr lang="en-US" altLang="ko-KR" sz="105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스포츠 관련 할인 혜택 등 정보 제공 콘텐츠 강화</a:t>
            </a:r>
          </a:p>
          <a:p>
            <a:pPr marL="103184" indent="-103184" latinLnBrk="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시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운영 정보</a:t>
            </a:r>
            <a:r>
              <a:rPr lang="en-US" altLang="ko-KR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홍보</a:t>
            </a: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이벤트 뿐만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아니라</a:t>
            </a: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</a:t>
            </a:r>
            <a:b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구</a:t>
            </a:r>
            <a:r>
              <a:rPr lang="en-US" altLang="ko-KR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군별 지역 소식도 함께 공유한 관심 증대</a:t>
            </a:r>
          </a:p>
        </p:txBody>
      </p:sp>
      <p:sp>
        <p:nvSpPr>
          <p:cNvPr id="11" name="Rectangle 28"/>
          <p:cNvSpPr>
            <a:spLocks noChangeArrowheads="1"/>
          </p:cNvSpPr>
          <p:nvPr/>
        </p:nvSpPr>
        <p:spPr bwMode="auto">
          <a:xfrm>
            <a:off x="5027479" y="2987503"/>
            <a:ext cx="4605471" cy="3375590"/>
          </a:xfrm>
          <a:prstGeom prst="rect">
            <a:avLst/>
          </a:prstGeom>
          <a:solidFill>
            <a:schemeClr val="bg1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108000" tIns="90000" rIns="108000" bIns="90000" numCol="1" rtlCol="0" anchor="t" anchorCtr="0" compatLnSpc="1">
            <a:prstTxWarp prst="textNoShape">
              <a:avLst/>
            </a:prstTxWarp>
          </a:bodyPr>
          <a:lstStyle/>
          <a:p>
            <a:pPr marL="103184" indent="-103184" latinLnBrk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인천시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‘소셜미디어’ 팔로워 증대 및 활성화 방안 </a:t>
            </a: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제언</a:t>
            </a: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</a:t>
            </a:r>
            <a:r>
              <a:rPr lang="en-US" altLang="ko-KR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*	</a:t>
            </a:r>
            <a:r>
              <a:rPr lang="ko-KR" altLang="en-US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일방향으로 </a:t>
            </a:r>
            <a:r>
              <a:rPr lang="ko-KR" altLang="en-US" sz="105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시정정보 전달이 </a:t>
            </a:r>
            <a:r>
              <a:rPr lang="ko-KR" altLang="en-US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아닌 쌍방향으로 </a:t>
            </a:r>
            <a:r>
              <a:rPr lang="ko-KR" altLang="en-US" sz="105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시민이 듣고 싶은 콘텐츠 </a:t>
            </a:r>
            <a:r>
              <a:rPr lang="ko-KR" altLang="en-US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개발</a:t>
            </a:r>
            <a:r>
              <a:rPr lang="en-US" altLang="ko-KR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*	</a:t>
            </a:r>
            <a:r>
              <a:rPr lang="ko-KR" altLang="en-US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사용자 </a:t>
            </a:r>
            <a:r>
              <a:rPr lang="ko-KR" altLang="en-US" sz="105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니즈 파악과 사용자 분석</a:t>
            </a:r>
            <a:r>
              <a:rPr lang="en-US" altLang="ko-KR" sz="105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05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측정 및 소통 강화를 위한 내용적 측면 </a:t>
            </a:r>
            <a:r>
              <a:rPr lang="ko-KR" altLang="en-US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개발</a:t>
            </a:r>
            <a:r>
              <a:rPr lang="en-US" altLang="ko-KR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*	</a:t>
            </a:r>
            <a:r>
              <a:rPr lang="ko-KR" altLang="en-US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온</a:t>
            </a:r>
            <a:r>
              <a:rPr lang="en-US" altLang="ko-KR" sz="105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·</a:t>
            </a:r>
            <a:r>
              <a:rPr lang="ko-KR" altLang="en-US" sz="105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오프라인 연계 및 협업을 통한 소셜미디어 </a:t>
            </a:r>
            <a:r>
              <a:rPr lang="ko-KR" altLang="en-US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활성화</a:t>
            </a:r>
            <a:r>
              <a:rPr lang="en-US" altLang="ko-KR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*	</a:t>
            </a:r>
            <a:r>
              <a:rPr lang="ko-KR" altLang="en-US" sz="105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참여형 </a:t>
            </a:r>
            <a:r>
              <a:rPr lang="ko-KR" altLang="en-US" sz="105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이벤트</a:t>
            </a:r>
            <a:r>
              <a:rPr lang="en-US" altLang="ko-KR" sz="105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05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캠페인 활성화 및 정기적인 이벤트와 콘텐츠 업로드</a:t>
            </a:r>
          </a:p>
          <a:p>
            <a:pPr marL="103184" indent="-103184" latinLnBrk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인천시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‘소셜미디어’ 홍보 전략 </a:t>
            </a: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제언</a:t>
            </a: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</a:t>
            </a: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*	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콘텐츠에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대한 홍보를 상수로 두고 채널 간 상호 홍보 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활성화</a:t>
            </a: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*	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콘텐츠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확산을 위한 오프라인 모임</a:t>
            </a:r>
            <a:r>
              <a:rPr lang="en-US" altLang="ko-KR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타겟층</a:t>
            </a:r>
            <a:r>
              <a:rPr lang="en-US" altLang="ko-KR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카페 등과의 소통 관계 시스템 구축 </a:t>
            </a: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*	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특별한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홍보 전략보다는 시민이 듣고 싶어 하는 콘텐츠 기획력이 최상의 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홍보</a:t>
            </a: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*	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코로나</a:t>
            </a:r>
            <a:r>
              <a:rPr lang="en-US" altLang="ko-KR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19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재난문자에 지친 시민을 위해 의미 있는 영상콘텐츠 링크로 홍보 </a:t>
            </a:r>
          </a:p>
          <a:p>
            <a:pPr marL="103184" indent="-103184" latinLnBrk="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Clr>
                <a:schemeClr val="tx1">
                  <a:lumMod val="50000"/>
                  <a:lumOff val="50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  <a:tab pos="361950" algn="l"/>
              </a:tabLst>
            </a:pP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인천시 </a:t>
            </a:r>
            <a:r>
              <a:rPr lang="ko-KR" altLang="en-US" sz="1200" b="1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‘소셜미디어’ 중점 개선 방향 및 발전 방안 </a:t>
            </a:r>
            <a:r>
              <a:rPr lang="ko-KR" altLang="en-US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제언</a:t>
            </a: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200" b="1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</a:t>
            </a: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*	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콘텐츠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제공자의 마인드가 아닌</a:t>
            </a:r>
            <a:r>
              <a:rPr lang="en-US" altLang="ko-KR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사용자 마인드 및 사용자 이해 프로세스 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필요</a:t>
            </a: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*	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젊은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실무진의 감각을 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믿고</a:t>
            </a: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운영하고 젊은층의 모니터링 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제도화</a:t>
            </a: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*	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인천시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내부 시스템 구축과 자체 기획과 생산력 구축으로 통일성 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확보</a:t>
            </a: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*	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인천시만의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차별화된 방향과 브랜딩</a:t>
            </a:r>
            <a:r>
              <a:rPr lang="en-US" altLang="ko-KR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국제도시로서의 이미지 등을 소재로 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한</a:t>
            </a: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/>
            </a:r>
            <a:b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</a:br>
            <a:r>
              <a:rPr lang="en-US" altLang="ko-KR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		</a:t>
            </a:r>
            <a:r>
              <a:rPr lang="ko-KR" altLang="en-US" sz="1000" kern="0" spc="-54" dirty="0" smtClean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소셜미디어 </a:t>
            </a:r>
            <a:r>
              <a:rPr lang="ko-KR" altLang="en-US" sz="1000" kern="0" spc="-54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콘텐츠 운영</a:t>
            </a:r>
            <a:endParaRPr lang="ko-KR" altLang="en-US" sz="700" kern="0" spc="-54" dirty="0">
              <a:ln>
                <a:solidFill>
                  <a:sysClr val="windowText" lastClr="000000">
                    <a:alpha val="0"/>
                  </a:sys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95485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0" y="2321585"/>
            <a:ext cx="9906000" cy="707886"/>
          </a:xfrm>
          <a:prstGeom prst="rect">
            <a:avLst/>
          </a:prstGeom>
          <a:solidFill>
            <a:srgbClr val="FFFFFF">
              <a:alpha val="65882"/>
            </a:srgb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000" b="1" i="0" u="none" strike="noStrike" kern="0" cap="small" spc="600" normalizeH="0" baseline="0" noProof="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1C212C"/>
                </a:solidFill>
                <a:effectLst>
                  <a:glow rad="88900">
                    <a:prstClr val="white">
                      <a:alpha val="40000"/>
                    </a:prstClr>
                  </a:glow>
                </a:effectLst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감사합니다</a:t>
            </a:r>
            <a:r>
              <a:rPr kumimoji="0" lang="en-US" altLang="ko-KR" sz="4000" b="1" i="0" u="none" strike="noStrike" kern="0" cap="small" spc="600" normalizeH="0" baseline="0" noProof="0" dirty="0" smtClean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1C212C"/>
                </a:solidFill>
                <a:effectLst>
                  <a:glow rad="88900">
                    <a:prstClr val="white">
                      <a:alpha val="40000"/>
                    </a:prstClr>
                  </a:glow>
                </a:effectLst>
                <a:uLnTx/>
                <a:uFillTx/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돋움" panose="02030504000101010101" pitchFamily="18" charset="-127"/>
              </a:rPr>
              <a:t>.</a:t>
            </a:r>
            <a:endParaRPr kumimoji="0" lang="ko-KR" altLang="en-US" sz="4000" b="1" i="0" u="none" strike="noStrike" kern="0" cap="small" spc="600" normalizeH="0" baseline="0" noProof="0" dirty="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srgbClr val="1C212C"/>
              </a:solidFill>
              <a:effectLst>
                <a:glow rad="88900">
                  <a:prstClr val="white">
                    <a:alpha val="40000"/>
                  </a:prstClr>
                </a:glow>
              </a:effectLst>
              <a:uLnTx/>
              <a:uFillTx/>
              <a:latin typeface="KoPub돋움체 Medium" panose="02020603020101020101" pitchFamily="18" charset="-127"/>
              <a:ea typeface="KoPub돋움체 Medium" panose="0202060302010102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26789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55436</TotalTime>
  <Words>4323</Words>
  <Application>Microsoft Office PowerPoint</Application>
  <PresentationFormat>A4 용지(210x297mm)</PresentationFormat>
  <Paragraphs>1032</Paragraphs>
  <Slides>55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55</vt:i4>
      </vt:variant>
    </vt:vector>
  </HeadingPairs>
  <TitlesOfParts>
    <vt:vector size="67" baseType="lpstr">
      <vt:lpstr>굴림</vt:lpstr>
      <vt:lpstr>맑은 고딕</vt:lpstr>
      <vt:lpstr>KoPub돋움체 Bold</vt:lpstr>
      <vt:lpstr>함초롬바탕</vt:lpstr>
      <vt:lpstr>함초롬돋움</vt:lpstr>
      <vt:lpstr>Calibri</vt:lpstr>
      <vt:lpstr>Arial</vt:lpstr>
      <vt:lpstr>KoPub돋움체 Medium</vt:lpstr>
      <vt:lpstr>宋体</vt:lpstr>
      <vt:lpstr>Trebuchet MS</vt:lpstr>
      <vt:lpstr>HY헤드라인M</vt:lpstr>
      <vt:lpstr>1_디자인 사용자 지정</vt:lpstr>
      <vt:lpstr>PowerPoint 프레젠테이션</vt:lpstr>
      <vt:lpstr>PowerPoint 프레젠테이션</vt:lpstr>
      <vt:lpstr>PowerPoint 프레젠테이션</vt:lpstr>
      <vt:lpstr>I. 조사 배경 및 목적</vt:lpstr>
      <vt:lpstr>II. 조사 설계</vt:lpstr>
      <vt:lpstr>II. 조사 설계</vt:lpstr>
      <vt:lpstr>II. 조사 설계</vt:lpstr>
      <vt:lpstr>III. 주요 조사 내용</vt:lpstr>
      <vt:lpstr>PowerPoint 프레젠테이션</vt:lpstr>
      <vt:lpstr>I. ‘시정 운영’ 전반 평가 요약</vt:lpstr>
      <vt:lpstr>I. ‘시정 운영’ 전반 평가 요약</vt:lpstr>
      <vt:lpstr>I. ‘시정 운영’ 전반 평가 요약</vt:lpstr>
      <vt:lpstr>I. ‘시정 운영’ 전반 평가 요약</vt:lpstr>
      <vt:lpstr>I. ‘시정 운영’ 전반 평가 요약</vt:lpstr>
      <vt:lpstr>I. ‘시정 운영’ 전반 평가 요약</vt:lpstr>
      <vt:lpstr>II. ‘시정 소통’ 전반 평가 요약</vt:lpstr>
      <vt:lpstr>II. ‘시정 소통’ 전반 평가 요약</vt:lpstr>
      <vt:lpstr>II. ‘시정 소통’ 전반 평가 요약</vt:lpstr>
      <vt:lpstr>II. ‘시정 소통’ 전반 평가 요약</vt:lpstr>
      <vt:lpstr>III. 시기별 이슈 평가 요약 – [1] '코로나19' 관련 대응 평가 (4월 조사)</vt:lpstr>
      <vt:lpstr>III. 시기별 이슈 평가 요약 – [1] '코로나19' 관련 대응 평가 (4월 조사)</vt:lpstr>
      <vt:lpstr>III. 시기별 이슈 평가 요약 – [1] '코로나19' 관련 대응 평가 (4월 조사)</vt:lpstr>
      <vt:lpstr>III. 시기별 이슈 평가 요약 – [2] ‘민선7기 전반기‘ 시정 평가 (6월 조사)</vt:lpstr>
      <vt:lpstr>III. 시기별 이슈 평가 요약 – [2] ‘민선7기 전반기‘ 시정 평가 (6월 조사)</vt:lpstr>
      <vt:lpstr>III. 시기별 이슈 평가 요약 – [2] ‘민선7기 전반기‘ 시정 평가 (6월 조사)</vt:lpstr>
      <vt:lpstr>III. 시기별 이슈 평가 요약 – [2] ‘민선7기 전반기‘ 시정 평가 (6월 조사)</vt:lpstr>
      <vt:lpstr>III. 시기별 이슈 평가 요약 – [2] ‘민선7기 전반기‘ 시정 평가 (6월 조사)</vt:lpstr>
      <vt:lpstr>III. 시기별 이슈 평가 요약 – [2] ‘민선7기 전반기‘ 시정 평가 (6월 조사)</vt:lpstr>
      <vt:lpstr>III. 시기별 이슈 평가 요약 – [3] ‘시정 홍보‘ 활동 평가 (9월 조사)</vt:lpstr>
      <vt:lpstr>III. 시기별 이슈 평가 요약 – [3] ‘시정 홍보‘ 활동 평가 (9월 조사)</vt:lpstr>
      <vt:lpstr>III. 시기별 이슈 평가 요약 – [3] ‘시정 홍보‘ 활동 평가 (9월 조사)</vt:lpstr>
      <vt:lpstr>III. 시기별 이슈 평가 요약 – [4] ‘소셜미디어‘ 활동 평가 (11월 조사)</vt:lpstr>
      <vt:lpstr>III. 시기별 이슈 평가 요약 – [4] ‘소셜미디어‘ 활동 평가 (11월 조사)</vt:lpstr>
      <vt:lpstr>III. 시기별 이슈 평가 요약 – [4] ‘소셜미디어‘ 활동 평가 (11월 조사)</vt:lpstr>
      <vt:lpstr>IV. 인천시 정주 여건 및 소속감 평가 요약</vt:lpstr>
      <vt:lpstr>PowerPoint 프레젠테이션</vt:lpstr>
      <vt:lpstr>I. ‘굿모닝인천’에 대한 인식 및 발전 방향 요약</vt:lpstr>
      <vt:lpstr>I. ‘굿모닝인천’에 대한 인식 및 발전 방향 요약</vt:lpstr>
      <vt:lpstr>I. ‘굿모닝인천’에 대한 인식 및 발전 방향 요약</vt:lpstr>
      <vt:lpstr>I. ‘굿모닝인천’에 대한 인식 및 발전 방향 요약</vt:lpstr>
      <vt:lpstr>I. ‘굿모닝인천’에 대한 인식 및 발전 방향 요약</vt:lpstr>
      <vt:lpstr>II. 인터넷신문 ‘i-View’에 대한 인식 및 발전 방향 요약</vt:lpstr>
      <vt:lpstr>II. 인터넷신문 ‘i-View’에 대한 인식 및 발전 방향 요약</vt:lpstr>
      <vt:lpstr>II. 인터넷신문 ‘i-View’에 대한 인식 및 발전 방향 요약</vt:lpstr>
      <vt:lpstr>II. 인터넷신문 ‘i-View’에 대한 인식 및 발전 방향 요약</vt:lpstr>
      <vt:lpstr>II. 인터넷신문 ‘i-View’에 대한 인식 및 발전 방향 요약</vt:lpstr>
      <vt:lpstr>II. 인터넷신문 ‘i-View’에 대한 인식 및 발전 방향 요약</vt:lpstr>
      <vt:lpstr>III. 인천시 ‘소셜미디어’에 대한 인식 및 발전 방향 요약</vt:lpstr>
      <vt:lpstr>III. 인천시 ‘소셜미디어’에 대한 인식 및 발전 방향 요약</vt:lpstr>
      <vt:lpstr>III. 인천시 ‘소셜미디어’에 대한 인식 및 발전 방향 요약</vt:lpstr>
      <vt:lpstr>III. 인천시 ‘소셜미디어’에 대한 인식 및 발전 방향 요약</vt:lpstr>
      <vt:lpstr>III. 인천시 ‘소셜미디어’에 대한 인식 및 발전 방향 요약</vt:lpstr>
      <vt:lpstr>III. 인천시 ‘소셜미디어’에 대한 인식 및 발전 방향 요약</vt:lpstr>
      <vt:lpstr>III. 인천시 ‘소셜미디어’에 대한 인식 및 발전 방향 요약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손경호</dc:creator>
  <cp:lastModifiedBy>kstat</cp:lastModifiedBy>
  <cp:revision>4582</cp:revision>
  <cp:lastPrinted>2020-01-29T04:31:49Z</cp:lastPrinted>
  <dcterms:created xsi:type="dcterms:W3CDTF">2014-08-29T03:53:44Z</dcterms:created>
  <dcterms:modified xsi:type="dcterms:W3CDTF">2020-12-30T06:54:43Z</dcterms:modified>
</cp:coreProperties>
</file>