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6858000" cy="9906000" type="A4"/>
  <p:notesSz cx="6742113" cy="98726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72" userDrawn="1">
          <p15:clr>
            <a:srgbClr val="A4A3A4"/>
          </p15:clr>
        </p15:guide>
        <p15:guide id="2" pos="119" userDrawn="1">
          <p15:clr>
            <a:srgbClr val="A4A3A4"/>
          </p15:clr>
        </p15:guide>
        <p15:guide id="3" pos="4110" userDrawn="1">
          <p15:clr>
            <a:srgbClr val="A4A3A4"/>
          </p15:clr>
        </p15:guide>
        <p15:guide id="4" orient="horz" pos="6068" userDrawn="1">
          <p15:clr>
            <a:srgbClr val="A4A3A4"/>
          </p15:clr>
        </p15:guide>
        <p15:guide id="5" pos="210" userDrawn="1">
          <p15:clr>
            <a:srgbClr val="A4A3A4"/>
          </p15:clr>
        </p15:guide>
        <p15:guide id="6" pos="300" userDrawn="1">
          <p15:clr>
            <a:srgbClr val="A4A3A4"/>
          </p15:clr>
        </p15:guide>
        <p15:guide id="7" pos="391" userDrawn="1">
          <p15:clr>
            <a:srgbClr val="A4A3A4"/>
          </p15:clr>
        </p15:guide>
        <p15:guide id="8" pos="4156">
          <p15:clr>
            <a:srgbClr val="A4A3A4"/>
          </p15:clr>
        </p15:guide>
        <p15:guide id="9" pos="346">
          <p15:clr>
            <a:srgbClr val="A4A3A4"/>
          </p15:clr>
        </p15:guide>
        <p15:guide id="10" pos="39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799" autoAdjust="0"/>
  </p:normalViewPr>
  <p:slideViewPr>
    <p:cSldViewPr>
      <p:cViewPr>
        <p:scale>
          <a:sx n="200" d="100"/>
          <a:sy n="200" d="100"/>
        </p:scale>
        <p:origin x="1146" y="-6"/>
      </p:cViewPr>
      <p:guideLst>
        <p:guide orient="horz" pos="172"/>
        <p:guide orient="horz" pos="6068"/>
        <p:guide pos="119"/>
        <p:guide pos="4110"/>
        <p:guide pos="210"/>
        <p:guide pos="300"/>
        <p:guide pos="391"/>
        <p:guide pos="4156"/>
        <p:guide pos="346"/>
        <p:guide pos="397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21582" cy="493633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r">
              <a:defRPr sz="1200"/>
            </a:lvl1pPr>
          </a:lstStyle>
          <a:p>
            <a:fld id="{917ED2BB-5605-4172-B955-303C994B579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9150" y="739775"/>
            <a:ext cx="256381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36" tIns="45418" rIns="90836" bIns="4541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0836" tIns="45418" rIns="90836" bIns="4541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7316"/>
            <a:ext cx="2921582" cy="493633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r">
              <a:defRPr sz="1200"/>
            </a:lvl1pPr>
          </a:lstStyle>
          <a:p>
            <a:fld id="{A3B1284B-6C51-4C78-8E2A-BFA6CB139B7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5342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89150" y="739775"/>
            <a:ext cx="2563813" cy="370363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1284B-6C51-4C78-8E2A-BFA6CB139B7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6515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pPr/>
              <a:t>2018-03-15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dongtan2.switzen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2736" y="782242"/>
            <a:ext cx="4390330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당산동 상아</a:t>
            </a:r>
            <a:r>
              <a:rPr lang="ko-KR" altLang="en-US" sz="1100" b="1" dirty="0" smtClean="0">
                <a:latin typeface="맑은 고딕"/>
                <a:ea typeface="맑은 고딕"/>
              </a:rPr>
              <a:t>∙현대아파트 주택재건축정비사업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당산 </a:t>
            </a:r>
            <a:r>
              <a:rPr lang="ko-KR" altLang="en-US" sz="1100" b="1" dirty="0" err="1" smtClean="0"/>
              <a:t>센트럴</a:t>
            </a:r>
            <a:r>
              <a:rPr lang="ko-KR" altLang="en-US" sz="1100" b="1" dirty="0" smtClean="0"/>
              <a:t> </a:t>
            </a:r>
            <a:r>
              <a:rPr lang="ko-KR" altLang="en-US" sz="1100" b="1" dirty="0" err="1" smtClean="0"/>
              <a:t>아이파크</a:t>
            </a:r>
            <a:r>
              <a:rPr lang="en-US" altLang="ko-KR" sz="1100" b="1" dirty="0" smtClean="0"/>
              <a:t>]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 smtClean="0"/>
              <a:t>기관추천 </a:t>
            </a:r>
            <a:r>
              <a:rPr lang="ko-KR" altLang="en-US" sz="2000" dirty="0"/>
              <a:t>특별 공급 관련 안내문</a:t>
            </a:r>
            <a:endParaRPr lang="ko-KR" alt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91220" y="1957133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1훈막대연필 R"/>
                <a:ea typeface="1훈막대연필 R"/>
              </a:rPr>
              <a:t>Ⅰ</a:t>
            </a:r>
            <a:r>
              <a:rPr lang="en-US" altLang="ko-KR" sz="1400" dirty="0"/>
              <a:t>. </a:t>
            </a:r>
            <a:r>
              <a:rPr lang="ko-KR" altLang="en-US" sz="1400" dirty="0"/>
              <a:t>공급개요 및 일정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747" y="2246220"/>
            <a:ext cx="6182903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050" dirty="0"/>
              <a:t>■</a:t>
            </a:r>
            <a:r>
              <a:rPr lang="en-US" altLang="ko-KR" sz="1050" dirty="0"/>
              <a:t>  </a:t>
            </a:r>
            <a:r>
              <a:rPr lang="ko-KR" altLang="en-US" sz="1050" dirty="0"/>
              <a:t>위      치 </a:t>
            </a:r>
            <a:r>
              <a:rPr lang="en-US" altLang="ko-KR" sz="1050" dirty="0"/>
              <a:t>: </a:t>
            </a:r>
            <a:r>
              <a:rPr lang="ko-KR" altLang="en-US" sz="1050" dirty="0" smtClean="0"/>
              <a:t>서울특별시 영등포구 당산동</a:t>
            </a:r>
            <a:r>
              <a:rPr lang="en-US" altLang="ko-KR" sz="1050" dirty="0" smtClean="0"/>
              <a:t>5</a:t>
            </a:r>
            <a:r>
              <a:rPr lang="ko-KR" altLang="en-US" sz="1050" dirty="0" smtClean="0"/>
              <a:t>가 </a:t>
            </a:r>
            <a:r>
              <a:rPr lang="en-US" altLang="ko-KR" sz="1050" dirty="0" smtClean="0"/>
              <a:t>4-2, 4-13</a:t>
            </a:r>
            <a:r>
              <a:rPr lang="ko-KR" altLang="en-US" sz="1050" dirty="0" smtClean="0"/>
              <a:t>번지 일원</a:t>
            </a:r>
            <a:endParaRPr lang="en-US" altLang="ko-KR" sz="1050" dirty="0" smtClean="0"/>
          </a:p>
          <a:p>
            <a:pPr>
              <a:lnSpc>
                <a:spcPct val="200000"/>
              </a:lnSpc>
            </a:pPr>
            <a:r>
              <a:rPr lang="ko-KR" altLang="en-US" sz="1050" dirty="0" smtClean="0"/>
              <a:t>■  </a:t>
            </a:r>
            <a:r>
              <a:rPr lang="ko-KR" altLang="en-US" sz="1050" dirty="0"/>
              <a:t>공급규모 </a:t>
            </a:r>
            <a:r>
              <a:rPr lang="en-US" altLang="ko-KR" sz="1050" dirty="0"/>
              <a:t>: </a:t>
            </a:r>
            <a:r>
              <a:rPr lang="ko-KR" altLang="en-US" sz="1050" dirty="0" smtClean="0"/>
              <a:t>지하</a:t>
            </a:r>
            <a:r>
              <a:rPr lang="en-US" altLang="ko-KR" sz="1050" dirty="0" smtClean="0"/>
              <a:t>2</a:t>
            </a:r>
            <a:r>
              <a:rPr lang="ko-KR" altLang="en-US" sz="1050" dirty="0" smtClean="0"/>
              <a:t>층</a:t>
            </a:r>
            <a:r>
              <a:rPr lang="en-US" altLang="ko-KR" sz="1050" dirty="0" smtClean="0"/>
              <a:t>, </a:t>
            </a:r>
            <a:r>
              <a:rPr lang="ko-KR" altLang="en-US" sz="1050" dirty="0" smtClean="0"/>
              <a:t>지상 </a:t>
            </a:r>
            <a:r>
              <a:rPr lang="en-US" altLang="ko-KR" sz="1050" dirty="0" smtClean="0"/>
              <a:t>14</a:t>
            </a:r>
            <a:r>
              <a:rPr lang="ko-KR" altLang="en-US" sz="1050" dirty="0" smtClean="0"/>
              <a:t>층</a:t>
            </a:r>
            <a:r>
              <a:rPr lang="en-US" altLang="ko-KR" sz="1050" dirty="0" smtClean="0"/>
              <a:t>~29</a:t>
            </a:r>
            <a:r>
              <a:rPr lang="ko-KR" altLang="en-US" sz="1050" dirty="0" smtClean="0"/>
              <a:t>층  </a:t>
            </a:r>
            <a:r>
              <a:rPr lang="en-US" altLang="ko-KR" sz="1050" dirty="0" smtClean="0"/>
              <a:t>7</a:t>
            </a:r>
            <a:r>
              <a:rPr lang="ko-KR" altLang="en-US" sz="1050" dirty="0" err="1" smtClean="0"/>
              <a:t>개동</a:t>
            </a:r>
            <a:r>
              <a:rPr lang="ko-KR" altLang="en-US" sz="1050" dirty="0" smtClean="0"/>
              <a:t>  총 </a:t>
            </a:r>
            <a:r>
              <a:rPr lang="en-US" altLang="ko-KR" sz="1050" dirty="0" smtClean="0"/>
              <a:t>802</a:t>
            </a:r>
            <a:r>
              <a:rPr lang="ko-KR" altLang="en-US" sz="1050" dirty="0" smtClean="0"/>
              <a:t>세대 </a:t>
            </a:r>
            <a:r>
              <a:rPr lang="en-US" altLang="ko-KR" sz="1050" dirty="0" smtClean="0"/>
              <a:t>(</a:t>
            </a:r>
            <a:r>
              <a:rPr lang="ko-KR" altLang="en-US" sz="1050" dirty="0" smtClean="0"/>
              <a:t>조합분양 </a:t>
            </a:r>
            <a:r>
              <a:rPr lang="en-US" altLang="ko-KR" sz="1050" dirty="0" smtClean="0"/>
              <a:t>556</a:t>
            </a:r>
            <a:r>
              <a:rPr lang="ko-KR" altLang="en-US" sz="1050" dirty="0" smtClean="0"/>
              <a:t>세대</a:t>
            </a:r>
            <a:r>
              <a:rPr lang="en-US" altLang="ko-KR" sz="1050" dirty="0" smtClean="0"/>
              <a:t>, </a:t>
            </a:r>
            <a:r>
              <a:rPr lang="ko-KR" altLang="en-US" sz="1050" dirty="0" smtClean="0"/>
              <a:t>임대주택 </a:t>
            </a:r>
            <a:r>
              <a:rPr lang="en-US" altLang="ko-KR" sz="1050" dirty="0" smtClean="0"/>
              <a:t>87</a:t>
            </a:r>
            <a:r>
              <a:rPr lang="ko-KR" altLang="en-US" sz="1050" dirty="0" smtClean="0"/>
              <a:t>세대</a:t>
            </a:r>
            <a:r>
              <a:rPr lang="en-US" altLang="ko-KR" sz="1050" dirty="0" smtClean="0"/>
              <a:t>, </a:t>
            </a:r>
          </a:p>
          <a:p>
            <a:pPr>
              <a:lnSpc>
                <a:spcPct val="200000"/>
              </a:lnSpc>
            </a:pPr>
            <a:r>
              <a:rPr lang="en-US" altLang="ko-KR" sz="1050" dirty="0"/>
              <a:t> </a:t>
            </a:r>
            <a:r>
              <a:rPr lang="en-US" altLang="ko-KR" sz="1050" dirty="0" smtClean="0"/>
              <a:t>                 </a:t>
            </a:r>
            <a:r>
              <a:rPr lang="ko-KR" altLang="en-US" sz="1050" dirty="0" smtClean="0"/>
              <a:t>보류지 </a:t>
            </a:r>
            <a:r>
              <a:rPr lang="en-US" altLang="ko-KR" sz="1050" dirty="0" smtClean="0"/>
              <a:t>5</a:t>
            </a:r>
            <a:r>
              <a:rPr lang="ko-KR" altLang="en-US" sz="1050" dirty="0" smtClean="0"/>
              <a:t>세대 포함</a:t>
            </a:r>
            <a:r>
              <a:rPr lang="en-US" altLang="ko-KR" sz="1050" dirty="0" smtClean="0"/>
              <a:t>) </a:t>
            </a:r>
            <a:r>
              <a:rPr lang="ko-KR" altLang="en-US" sz="1050" dirty="0" smtClean="0"/>
              <a:t>중 아파트 일반공급 </a:t>
            </a:r>
            <a:r>
              <a:rPr lang="en-US" altLang="ko-KR" sz="1050" dirty="0" smtClean="0"/>
              <a:t>154</a:t>
            </a:r>
            <a:r>
              <a:rPr lang="ko-KR" altLang="en-US" sz="1050" dirty="0" smtClean="0"/>
              <a:t>세대</a:t>
            </a:r>
            <a:endParaRPr lang="en-US" altLang="ko-KR" sz="1050" dirty="0" smtClean="0"/>
          </a:p>
          <a:p>
            <a:pPr>
              <a:lnSpc>
                <a:spcPct val="200000"/>
              </a:lnSpc>
            </a:pPr>
            <a:r>
              <a:rPr lang="ko-KR" altLang="en-US" sz="1050" dirty="0" smtClean="0"/>
              <a:t>■  </a:t>
            </a:r>
            <a:r>
              <a:rPr lang="ko-KR" altLang="en-US" sz="1050" dirty="0"/>
              <a:t>기관추천 특별공급 대상 </a:t>
            </a:r>
            <a:r>
              <a:rPr lang="ko-KR" altLang="en-US" sz="1050" dirty="0" err="1"/>
              <a:t>세대수</a:t>
            </a:r>
            <a:r>
              <a:rPr lang="ko-KR" altLang="en-US" sz="1050" dirty="0"/>
              <a:t> </a:t>
            </a:r>
            <a:r>
              <a:rPr lang="en-US" altLang="ko-KR" sz="1050" dirty="0" smtClean="0"/>
              <a:t>: </a:t>
            </a:r>
            <a:r>
              <a:rPr lang="ko-KR" altLang="en-US" sz="1050" dirty="0" smtClean="0"/>
              <a:t>특별공급 </a:t>
            </a:r>
            <a:r>
              <a:rPr lang="en-US" altLang="ko-KR" sz="1050" dirty="0" smtClean="0"/>
              <a:t> 56</a:t>
            </a:r>
            <a:r>
              <a:rPr lang="ko-KR" altLang="en-US" sz="1050" dirty="0" smtClean="0"/>
              <a:t>세대 </a:t>
            </a:r>
            <a:r>
              <a:rPr lang="ko-KR" altLang="en-US" sz="1050" dirty="0"/>
              <a:t>중 </a:t>
            </a:r>
            <a:r>
              <a:rPr lang="ko-KR" altLang="en-US" sz="1050" dirty="0" smtClean="0"/>
              <a:t>일반</a:t>
            </a:r>
            <a:r>
              <a:rPr lang="en-US" altLang="ko-KR" sz="1050" dirty="0" smtClean="0"/>
              <a:t>(</a:t>
            </a:r>
            <a:r>
              <a:rPr lang="ko-KR" altLang="en-US" sz="1050" dirty="0" smtClean="0"/>
              <a:t>기관추천</a:t>
            </a:r>
            <a:r>
              <a:rPr lang="en-US" altLang="ko-KR" sz="1050" dirty="0" smtClean="0"/>
              <a:t>)</a:t>
            </a:r>
            <a:r>
              <a:rPr lang="ko-KR" altLang="en-US" sz="1050" dirty="0" smtClean="0"/>
              <a:t> </a:t>
            </a:r>
            <a:r>
              <a:rPr lang="ko-KR" altLang="en-US" sz="1050" dirty="0"/>
              <a:t>특별 공급 </a:t>
            </a:r>
            <a:r>
              <a:rPr lang="en-US" altLang="ko-KR" sz="1050" dirty="0" smtClean="0"/>
              <a:t> 15</a:t>
            </a:r>
            <a:r>
              <a:rPr lang="ko-KR" altLang="en-US" sz="1050" dirty="0" smtClean="0"/>
              <a:t>세대</a:t>
            </a:r>
            <a:endParaRPr lang="en-US" altLang="ko-KR" sz="1050" dirty="0" smtClean="0"/>
          </a:p>
          <a:p>
            <a:pPr>
              <a:lnSpc>
                <a:spcPct val="200000"/>
              </a:lnSpc>
            </a:pPr>
            <a:r>
              <a:rPr lang="en-US" altLang="ko-KR" sz="1050" dirty="0"/>
              <a:t> </a:t>
            </a:r>
            <a:r>
              <a:rPr lang="en-US" altLang="ko-KR" sz="1050" dirty="0" smtClean="0"/>
              <a:t>                                             ( </a:t>
            </a:r>
            <a:r>
              <a:rPr lang="ko-KR" altLang="en-US" sz="1050" dirty="0" smtClean="0"/>
              <a:t>전용 </a:t>
            </a:r>
            <a:r>
              <a:rPr lang="en-US" altLang="ko-KR" sz="1050" dirty="0" smtClean="0"/>
              <a:t>85</a:t>
            </a:r>
            <a:r>
              <a:rPr lang="ko-KR" altLang="en-US" sz="1050" dirty="0" smtClean="0"/>
              <a:t>㎡이하 </a:t>
            </a:r>
            <a:r>
              <a:rPr lang="ko-KR" altLang="en-US" sz="1050" dirty="0" err="1" smtClean="0"/>
              <a:t>주택건설량</a:t>
            </a:r>
            <a:r>
              <a:rPr lang="ko-KR" altLang="en-US" sz="1050" dirty="0" smtClean="0"/>
              <a:t> </a:t>
            </a:r>
            <a:r>
              <a:rPr lang="en-US" altLang="ko-KR" sz="1050" dirty="0" smtClean="0"/>
              <a:t>10%</a:t>
            </a:r>
            <a:r>
              <a:rPr lang="ko-KR" altLang="en-US" sz="1050" dirty="0" smtClean="0"/>
              <a:t>범위</a:t>
            </a:r>
            <a:r>
              <a:rPr lang="en-US" altLang="ko-KR" sz="1050" dirty="0"/>
              <a:t>)</a:t>
            </a:r>
            <a:endParaRPr lang="ko-KR" altLang="en-US" sz="1050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168133"/>
              </p:ext>
            </p:extLst>
          </p:nvPr>
        </p:nvGraphicFramePr>
        <p:xfrm>
          <a:off x="620710" y="3962156"/>
          <a:ext cx="5688162" cy="114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600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6800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50400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59A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59B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71A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71B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71C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84A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84B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spc="0" baseline="0" dirty="0" smtClean="0">
                          <a:solidFill>
                            <a:schemeClr val="tx1"/>
                          </a:solidFill>
                        </a:rPr>
                        <a:t>84D</a:t>
                      </a:r>
                      <a:endParaRPr lang="ko-KR" altLang="en-US" sz="900" spc="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계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5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기관추천</a:t>
                      </a:r>
                      <a:endParaRPr lang="en-US" altLang="ko-KR" sz="900" dirty="0" smtClean="0"/>
                    </a:p>
                    <a:p>
                      <a:pPr algn="ctr" latinLnBrk="1"/>
                      <a:r>
                        <a:rPr lang="ko-KR" altLang="en-US" sz="900" dirty="0" smtClean="0"/>
                        <a:t>특별공급</a:t>
                      </a:r>
                      <a:endParaRPr lang="ko-KR" altLang="en-US" sz="900" dirty="0"/>
                    </a:p>
                  </a:txBody>
                  <a:tcPr marL="36000"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국가보훈대상자</a:t>
                      </a:r>
                      <a:r>
                        <a:rPr lang="en-US" altLang="ko-KR" sz="900" dirty="0" smtClean="0"/>
                        <a:t>,</a:t>
                      </a:r>
                    </a:p>
                    <a:p>
                      <a:pPr algn="ctr" latinLnBrk="1"/>
                      <a:r>
                        <a:rPr lang="ko-KR" altLang="en-US" sz="900" dirty="0" smtClean="0"/>
                        <a:t>장애인</a:t>
                      </a:r>
                      <a:r>
                        <a:rPr lang="en-US" altLang="ko-KR" sz="900" dirty="0" smtClean="0"/>
                        <a:t>,</a:t>
                      </a:r>
                    </a:p>
                    <a:p>
                      <a:pPr algn="ctr" latinLnBrk="1"/>
                      <a:r>
                        <a:rPr lang="ko-KR" altLang="en-US" sz="900" dirty="0" smtClean="0"/>
                        <a:t>중소기업근로자</a:t>
                      </a:r>
                      <a:r>
                        <a:rPr lang="en-US" altLang="ko-KR" sz="900" dirty="0" smtClean="0"/>
                        <a:t>,</a:t>
                      </a:r>
                    </a:p>
                    <a:p>
                      <a:pPr algn="ctr" latinLnBrk="1"/>
                      <a:r>
                        <a:rPr lang="ko-KR" altLang="en-US" sz="900" dirty="0" smtClean="0"/>
                        <a:t>장기복무군인</a:t>
                      </a:r>
                      <a:endParaRPr lang="ko-KR" altLang="en-US" sz="900" dirty="0"/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3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3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3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15</a:t>
                      </a:r>
                      <a:endParaRPr lang="ko-KR" altLang="en-US" sz="9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9155" y="5116066"/>
            <a:ext cx="43924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/>
              <a:t>※ </a:t>
            </a:r>
            <a:r>
              <a:rPr lang="ko-KR" altLang="en-US" sz="800" dirty="0"/>
              <a:t>신청자가 </a:t>
            </a:r>
            <a:r>
              <a:rPr lang="ko-KR" altLang="en-US" sz="800" dirty="0" smtClean="0"/>
              <a:t>공급 </a:t>
            </a:r>
            <a:r>
              <a:rPr lang="ko-KR" altLang="en-US" sz="800" dirty="0" err="1" smtClean="0"/>
              <a:t>세대수를</a:t>
            </a:r>
            <a:r>
              <a:rPr lang="ko-KR" altLang="en-US" sz="800" dirty="0" smtClean="0"/>
              <a:t> </a:t>
            </a:r>
            <a:r>
              <a:rPr lang="ko-KR" altLang="en-US" sz="800" dirty="0"/>
              <a:t>초과할 경우 </a:t>
            </a:r>
            <a:r>
              <a:rPr lang="ko-KR" altLang="en-US" sz="800" dirty="0" err="1"/>
              <a:t>추점을</a:t>
            </a:r>
            <a:r>
              <a:rPr lang="ko-KR" altLang="en-US" sz="800" dirty="0"/>
              <a:t> 통해 당첨자를 선정합니다</a:t>
            </a:r>
            <a:r>
              <a:rPr lang="en-US" altLang="ko-KR" sz="800" dirty="0"/>
              <a:t>.</a:t>
            </a:r>
            <a:endParaRPr lang="ko-KR" altLang="en-US" sz="800" dirty="0"/>
          </a:p>
        </p:txBody>
      </p:sp>
      <p:sp>
        <p:nvSpPr>
          <p:cNvPr id="12" name="TextBox 11"/>
          <p:cNvSpPr txBox="1"/>
          <p:nvPr/>
        </p:nvSpPr>
        <p:spPr>
          <a:xfrm>
            <a:off x="423714" y="5328280"/>
            <a:ext cx="88314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/>
              <a:t>■ </a:t>
            </a:r>
            <a:r>
              <a:rPr lang="ko-KR" altLang="en-US" sz="1050" dirty="0"/>
              <a:t>일정계획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26547"/>
              </p:ext>
            </p:extLst>
          </p:nvPr>
        </p:nvGraphicFramePr>
        <p:xfrm>
          <a:off x="620713" y="5639694"/>
          <a:ext cx="568801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6654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093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일자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참고사항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견본주택 개관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+mn-ea"/>
                        </a:rPr>
                        <a:t>2018.03.23.(</a:t>
                      </a:r>
                      <a:r>
                        <a:rPr lang="ko-KR" altLang="en-US" sz="900" dirty="0" smtClean="0">
                          <a:latin typeface="+mn-ea"/>
                        </a:rPr>
                        <a:t>금</a:t>
                      </a:r>
                      <a:r>
                        <a:rPr lang="en-US" altLang="ko-KR" sz="900" dirty="0" smtClean="0">
                          <a:latin typeface="+mn-ea"/>
                        </a:rPr>
                        <a:t>) </a:t>
                      </a:r>
                      <a:r>
                        <a:rPr lang="en-US" altLang="ko-KR" sz="900" dirty="0" smtClean="0"/>
                        <a:t>/ 10:00~16:00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최초 모집공고 승인</a:t>
                      </a:r>
                      <a:r>
                        <a:rPr lang="ko-KR" altLang="en-US" sz="900" baseline="0" dirty="0" smtClean="0"/>
                        <a:t>일</a:t>
                      </a:r>
                      <a:endParaRPr lang="en-US" altLang="ko-KR" sz="900" baseline="0" dirty="0" smtClean="0"/>
                    </a:p>
                    <a:p>
                      <a:pPr algn="ctr" latinLnBrk="1"/>
                      <a:r>
                        <a:rPr lang="en-US" altLang="ko-KR" sz="900" baseline="0" dirty="0" smtClean="0"/>
                        <a:t>2018.03.21(</a:t>
                      </a:r>
                      <a:r>
                        <a:rPr lang="ko-KR" altLang="en-US" sz="900" baseline="0" dirty="0" smtClean="0"/>
                        <a:t>수</a:t>
                      </a:r>
                      <a:r>
                        <a:rPr lang="en-US" altLang="ko-KR" sz="900" baseline="0" dirty="0" smtClean="0"/>
                        <a:t>)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특별공급 신청일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2018.03.27 (</a:t>
                      </a:r>
                      <a:r>
                        <a:rPr lang="ko-KR" altLang="en-US" sz="900" dirty="0" smtClean="0"/>
                        <a:t>화</a:t>
                      </a:r>
                      <a:r>
                        <a:rPr lang="en-US" altLang="ko-KR" sz="900" dirty="0" smtClean="0"/>
                        <a:t>) / 10:00~14:00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당첨자 선정일</a:t>
                      </a:r>
                      <a:endParaRPr lang="en-US" altLang="ko-KR" sz="900" dirty="0" smtClean="0"/>
                    </a:p>
                    <a:p>
                      <a:pPr algn="ctr" latinLnBrk="1"/>
                      <a:r>
                        <a:rPr lang="en-US" altLang="ko-KR" sz="900" dirty="0" smtClean="0"/>
                        <a:t>2018.03.28 (</a:t>
                      </a:r>
                      <a:r>
                        <a:rPr lang="ko-KR" altLang="en-US" sz="900" dirty="0" smtClean="0"/>
                        <a:t>수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20713" y="6816671"/>
            <a:ext cx="58983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/>
              <a:t>※ </a:t>
            </a:r>
            <a:r>
              <a:rPr lang="ko-KR" altLang="en-US" sz="800" dirty="0"/>
              <a:t>위 일정 및 계획은 은 </a:t>
            </a:r>
            <a:r>
              <a:rPr lang="ko-KR" altLang="en-US" sz="800" dirty="0" smtClean="0"/>
              <a:t>업무추진 중에 </a:t>
            </a:r>
            <a:r>
              <a:rPr lang="ko-KR" altLang="en-US" sz="800" dirty="0"/>
              <a:t>다소 변동될 수 있으니 반드시 입주자 </a:t>
            </a:r>
            <a:r>
              <a:rPr lang="ko-KR" altLang="en-US" sz="800" dirty="0" smtClean="0"/>
              <a:t>모집공고문을 확인해 </a:t>
            </a:r>
            <a:r>
              <a:rPr lang="ko-KR" altLang="en-US" sz="800" dirty="0"/>
              <a:t>주시기 바랍니다</a:t>
            </a:r>
            <a:r>
              <a:rPr lang="en-US" altLang="ko-KR" sz="800" dirty="0"/>
              <a:t>.</a:t>
            </a:r>
            <a:endParaRPr lang="ko-KR" altLang="en-US" sz="800" dirty="0"/>
          </a:p>
        </p:txBody>
      </p:sp>
      <p:sp>
        <p:nvSpPr>
          <p:cNvPr id="16" name="TextBox 15"/>
          <p:cNvSpPr txBox="1"/>
          <p:nvPr/>
        </p:nvSpPr>
        <p:spPr>
          <a:xfrm>
            <a:off x="202928" y="7294418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1훈막대연필 R"/>
                <a:ea typeface="1훈막대연필 R"/>
              </a:rPr>
              <a:t>Ⅱ</a:t>
            </a:r>
            <a:r>
              <a:rPr lang="en-US" altLang="ko-KR" sz="1400" dirty="0"/>
              <a:t>. </a:t>
            </a:r>
            <a:r>
              <a:rPr lang="ko-KR" altLang="en-US" sz="1400" dirty="0"/>
              <a:t>특별공급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3713" y="7602195"/>
            <a:ext cx="595761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050" dirty="0" smtClean="0"/>
              <a:t>■ 주택공급에 </a:t>
            </a:r>
            <a:r>
              <a:rPr lang="ko-KR" altLang="en-US" sz="1050" dirty="0"/>
              <a:t>관한 규칙 </a:t>
            </a:r>
            <a:r>
              <a:rPr lang="ko-KR" altLang="en-US" sz="1050" dirty="0" smtClean="0"/>
              <a:t>제</a:t>
            </a:r>
            <a:r>
              <a:rPr lang="en-US" altLang="ko-KR" sz="1050" dirty="0" smtClean="0"/>
              <a:t>36</a:t>
            </a:r>
            <a:r>
              <a:rPr lang="ko-KR" altLang="en-US" sz="1050" dirty="0" smtClean="0"/>
              <a:t>조에 해당하는 자</a:t>
            </a:r>
            <a:r>
              <a:rPr lang="en-US" altLang="ko-KR" sz="1050" dirty="0" smtClean="0"/>
              <a:t>(</a:t>
            </a:r>
            <a:r>
              <a:rPr lang="ko-KR" altLang="en-US" sz="1050" dirty="0" smtClean="0"/>
              <a:t>장애인</a:t>
            </a:r>
            <a:r>
              <a:rPr lang="en-US" altLang="ko-KR" sz="1050" dirty="0" smtClean="0"/>
              <a:t>, </a:t>
            </a:r>
            <a:r>
              <a:rPr lang="ko-KR" altLang="en-US" sz="1050" dirty="0" smtClean="0"/>
              <a:t>국가보훈대상자</a:t>
            </a:r>
            <a:r>
              <a:rPr lang="en-US" altLang="ko-KR" sz="1050" dirty="0" smtClean="0"/>
              <a:t>, </a:t>
            </a:r>
            <a:r>
              <a:rPr lang="ko-KR" altLang="en-US" sz="1050" dirty="0" smtClean="0"/>
              <a:t>중소기업 근로자</a:t>
            </a:r>
            <a:r>
              <a:rPr lang="en-US" altLang="ko-KR" sz="1050" dirty="0" smtClean="0"/>
              <a:t>, </a:t>
            </a:r>
            <a:r>
              <a:rPr lang="ko-KR" altLang="en-US" sz="1050" dirty="0" smtClean="0"/>
              <a:t>주택     </a:t>
            </a:r>
            <a:endParaRPr lang="en-US" altLang="ko-KR" sz="1050" dirty="0" smtClean="0"/>
          </a:p>
          <a:p>
            <a:pPr>
              <a:lnSpc>
                <a:spcPct val="200000"/>
              </a:lnSpc>
            </a:pPr>
            <a:r>
              <a:rPr lang="en-US" altLang="ko-KR" sz="1050" dirty="0"/>
              <a:t> </a:t>
            </a:r>
            <a:r>
              <a:rPr lang="en-US" altLang="ko-KR" sz="1050" dirty="0" smtClean="0"/>
              <a:t>  </a:t>
            </a:r>
            <a:r>
              <a:rPr lang="ko-KR" altLang="en-US" sz="1050" spc="-20" dirty="0" smtClean="0"/>
              <a:t>공급에 관한 </a:t>
            </a:r>
            <a:r>
              <a:rPr lang="ko-KR" altLang="en-US" sz="1050" spc="-20" dirty="0"/>
              <a:t>규칙 </a:t>
            </a:r>
            <a:r>
              <a:rPr lang="ko-KR" altLang="en-US" sz="1050" spc="-20" dirty="0" smtClean="0"/>
              <a:t>제</a:t>
            </a:r>
            <a:r>
              <a:rPr lang="en-US" altLang="ko-KR" sz="1050" spc="-20" dirty="0" smtClean="0"/>
              <a:t>4</a:t>
            </a:r>
            <a:r>
              <a:rPr lang="ko-KR" altLang="en-US" sz="1050" spc="-20" dirty="0" smtClean="0"/>
              <a:t>조 제</a:t>
            </a:r>
            <a:r>
              <a:rPr lang="en-US" altLang="ko-KR" sz="1050" spc="-20" dirty="0" smtClean="0"/>
              <a:t>4</a:t>
            </a:r>
            <a:r>
              <a:rPr lang="ko-KR" altLang="en-US" sz="1050" spc="-20" dirty="0" smtClean="0"/>
              <a:t>항에 해당하는 군인</a:t>
            </a:r>
            <a:r>
              <a:rPr lang="en-US" altLang="ko-KR" sz="1050" spc="-20" dirty="0" smtClean="0"/>
              <a:t>)</a:t>
            </a:r>
            <a:r>
              <a:rPr lang="ko-KR" altLang="en-US" sz="1050" spc="-20" dirty="0"/>
              <a:t>로서 </a:t>
            </a:r>
            <a:r>
              <a:rPr lang="ko-KR" altLang="en-US" sz="1050" spc="-20" dirty="0" smtClean="0"/>
              <a:t>입주자</a:t>
            </a:r>
            <a:r>
              <a:rPr lang="en-US" altLang="ko-KR" sz="1050" spc="-20" dirty="0"/>
              <a:t> </a:t>
            </a:r>
            <a:r>
              <a:rPr lang="ko-KR" altLang="en-US" sz="1050" spc="-20" dirty="0" smtClean="0"/>
              <a:t>모집공고일</a:t>
            </a:r>
            <a:r>
              <a:rPr lang="en-US" altLang="ko-KR" sz="1050" spc="-20" dirty="0"/>
              <a:t>(</a:t>
            </a:r>
            <a:r>
              <a:rPr lang="en-US" altLang="ko-KR" sz="1050" spc="-20" dirty="0" smtClean="0"/>
              <a:t>2018.03.21</a:t>
            </a:r>
            <a:r>
              <a:rPr lang="ko-KR" altLang="en-US" sz="1050" spc="-20" dirty="0" smtClean="0"/>
              <a:t>일</a:t>
            </a:r>
            <a:r>
              <a:rPr lang="en-US" altLang="ko-KR" sz="1050" spc="-20" dirty="0" smtClean="0"/>
              <a:t>(</a:t>
            </a:r>
            <a:r>
              <a:rPr lang="ko-KR" altLang="en-US" sz="1050" spc="-20" dirty="0" smtClean="0"/>
              <a:t>수</a:t>
            </a:r>
            <a:r>
              <a:rPr lang="en-US" altLang="ko-KR" sz="1050" spc="-20" dirty="0" smtClean="0"/>
              <a:t>)) </a:t>
            </a:r>
          </a:p>
          <a:p>
            <a:pPr>
              <a:lnSpc>
                <a:spcPct val="200000"/>
              </a:lnSpc>
            </a:pPr>
            <a:r>
              <a:rPr lang="en-US" altLang="ko-KR" sz="1050" spc="-20" dirty="0"/>
              <a:t> </a:t>
            </a:r>
            <a:r>
              <a:rPr lang="en-US" altLang="ko-KR" sz="1050" spc="-20" dirty="0" smtClean="0"/>
              <a:t>  </a:t>
            </a:r>
            <a:r>
              <a:rPr lang="ko-KR" altLang="en-US" sz="1050" spc="-30" dirty="0" smtClean="0"/>
              <a:t>현재 </a:t>
            </a:r>
            <a:r>
              <a:rPr lang="ko-KR" altLang="en-US" sz="1050" spc="-30" dirty="0"/>
              <a:t>수도권</a:t>
            </a:r>
            <a:r>
              <a:rPr lang="en-US" altLang="ko-KR" sz="1050" spc="-30" dirty="0"/>
              <a:t>(</a:t>
            </a:r>
            <a:r>
              <a:rPr lang="ko-KR" altLang="en-US" sz="1050" spc="-30" dirty="0" smtClean="0"/>
              <a:t>서울특별시</a:t>
            </a:r>
            <a:r>
              <a:rPr lang="en-US" altLang="ko-KR" sz="1050" spc="-30" dirty="0"/>
              <a:t>, </a:t>
            </a:r>
            <a:r>
              <a:rPr lang="ko-KR" altLang="en-US" sz="1050" spc="-30" dirty="0"/>
              <a:t>인천광역시</a:t>
            </a:r>
            <a:r>
              <a:rPr lang="en-US" altLang="ko-KR" sz="1050" spc="-30" dirty="0"/>
              <a:t>, </a:t>
            </a:r>
            <a:r>
              <a:rPr lang="ko-KR" altLang="en-US" sz="1050" spc="-30" dirty="0"/>
              <a:t>경기도</a:t>
            </a:r>
            <a:r>
              <a:rPr lang="en-US" altLang="ko-KR" sz="1050" spc="-30" dirty="0"/>
              <a:t>) </a:t>
            </a:r>
            <a:r>
              <a:rPr lang="ko-KR" altLang="en-US" sz="1050" spc="-30" dirty="0"/>
              <a:t>지역에 </a:t>
            </a:r>
            <a:r>
              <a:rPr lang="ko-KR" altLang="en-US" sz="1050" spc="-30" dirty="0" smtClean="0"/>
              <a:t>거주하는</a:t>
            </a:r>
            <a:r>
              <a:rPr lang="en-US" altLang="ko-KR" sz="1050" spc="-30" dirty="0"/>
              <a:t> </a:t>
            </a:r>
            <a:r>
              <a:rPr lang="ko-KR" altLang="en-US" sz="1050" spc="-30" dirty="0" smtClean="0"/>
              <a:t>무주택세대구성원으로서 </a:t>
            </a:r>
            <a:r>
              <a:rPr lang="ko-KR" altLang="en-US" sz="1050" spc="-30" dirty="0"/>
              <a:t>특별공급 </a:t>
            </a:r>
            <a:endParaRPr lang="en-US" altLang="ko-KR" sz="1050" spc="-30" dirty="0" smtClean="0"/>
          </a:p>
          <a:p>
            <a:pPr>
              <a:lnSpc>
                <a:spcPct val="200000"/>
              </a:lnSpc>
            </a:pPr>
            <a:r>
              <a:rPr lang="en-US" altLang="ko-KR" sz="1050" spc="-30" dirty="0"/>
              <a:t> </a:t>
            </a:r>
            <a:r>
              <a:rPr lang="en-US" altLang="ko-KR" sz="1050" spc="-30" dirty="0" smtClean="0"/>
              <a:t>  </a:t>
            </a:r>
            <a:r>
              <a:rPr lang="ko-KR" altLang="en-US" sz="1050" dirty="0" smtClean="0"/>
              <a:t>대상으로 </a:t>
            </a:r>
            <a:r>
              <a:rPr lang="ko-KR" altLang="en-US" sz="1050" dirty="0"/>
              <a:t>해당 기관장의 추천을 </a:t>
            </a:r>
            <a:r>
              <a:rPr lang="ko-KR" altLang="en-US" sz="1050" dirty="0" smtClean="0"/>
              <a:t>받으신 분</a:t>
            </a:r>
            <a:endParaRPr lang="en-US" altLang="ko-KR" sz="1050" dirty="0"/>
          </a:p>
          <a:p>
            <a:pPr>
              <a:lnSpc>
                <a:spcPct val="200000"/>
              </a:lnSpc>
            </a:pPr>
            <a:r>
              <a:rPr lang="en-US" altLang="ko-KR" sz="1050" dirty="0"/>
              <a:t> </a:t>
            </a:r>
            <a:r>
              <a:rPr lang="en-US" altLang="ko-KR" sz="1050" dirty="0" smtClean="0"/>
              <a:t>  </a:t>
            </a:r>
            <a:r>
              <a:rPr lang="ko-KR" altLang="en-US" sz="1050" spc="-50" dirty="0" smtClean="0"/>
              <a:t>단</a:t>
            </a:r>
            <a:r>
              <a:rPr lang="en-US" altLang="ko-KR" sz="1050" spc="-50" dirty="0"/>
              <a:t>, </a:t>
            </a:r>
            <a:r>
              <a:rPr lang="ko-KR" altLang="en-US" sz="1050" spc="-50" dirty="0"/>
              <a:t>중소기업근로자 및 </a:t>
            </a:r>
            <a:r>
              <a:rPr lang="ko-KR" altLang="en-US" sz="1050" spc="-50" dirty="0" smtClean="0"/>
              <a:t>군인</a:t>
            </a:r>
            <a:r>
              <a:rPr lang="en-US" altLang="ko-KR" sz="1050" spc="-50" dirty="0" smtClean="0"/>
              <a:t>, </a:t>
            </a:r>
            <a:r>
              <a:rPr lang="ko-KR" altLang="en-US" sz="1050" spc="-50" dirty="0" smtClean="0"/>
              <a:t>북한이탈주민의 </a:t>
            </a:r>
            <a:r>
              <a:rPr lang="ko-KR" altLang="en-US" sz="1050" spc="-50" dirty="0"/>
              <a:t>경우 입주자모집공고일 현재 </a:t>
            </a:r>
            <a:r>
              <a:rPr lang="ko-KR" altLang="en-US" sz="1050" spc="-50" dirty="0" smtClean="0"/>
              <a:t>무주택세대구성원 으로서</a:t>
            </a:r>
            <a:r>
              <a:rPr lang="en-US" altLang="ko-KR" sz="1050" spc="-50" dirty="0" smtClean="0"/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sz="1050" spc="-50" dirty="0"/>
              <a:t> </a:t>
            </a:r>
            <a:r>
              <a:rPr lang="en-US" altLang="ko-KR" sz="1050" spc="-50" dirty="0" smtClean="0"/>
              <a:t>  </a:t>
            </a:r>
            <a:r>
              <a:rPr lang="ko-KR" altLang="en-US" sz="1050" spc="-50" dirty="0" smtClean="0"/>
              <a:t>아</a:t>
            </a:r>
            <a:r>
              <a:rPr lang="ko-KR" altLang="en-US" sz="1050" spc="-30" dirty="0" smtClean="0"/>
              <a:t>래 </a:t>
            </a:r>
            <a:r>
              <a:rPr lang="ko-KR" altLang="en-US" sz="1050" dirty="0" smtClean="0"/>
              <a:t>조건을 갖추어야 함</a:t>
            </a:r>
            <a:endParaRPr lang="en-US" altLang="ko-KR" sz="1050" dirty="0" smtClean="0"/>
          </a:p>
        </p:txBody>
      </p:sp>
    </p:spTree>
    <p:extLst>
      <p:ext uri="{BB962C8B-B14F-4D97-AF65-F5344CB8AC3E}">
        <p14:creationId xmlns:p14="http://schemas.microsoft.com/office/powerpoint/2010/main" val="382184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114" y="560512"/>
            <a:ext cx="619268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900" dirty="0" smtClean="0">
                <a:latin typeface="+mj-lt"/>
              </a:rPr>
              <a:t>청약 예금  </a:t>
            </a:r>
            <a:r>
              <a:rPr lang="en-US" altLang="ko-KR" sz="900" dirty="0">
                <a:latin typeface="+mj-lt"/>
              </a:rPr>
              <a:t>: </a:t>
            </a:r>
            <a:r>
              <a:rPr lang="ko-KR" altLang="en-US" sz="900" dirty="0" smtClean="0">
                <a:latin typeface="+mj-lt"/>
              </a:rPr>
              <a:t>전용 </a:t>
            </a:r>
            <a:r>
              <a:rPr lang="en-US" altLang="ko-KR" sz="900" dirty="0" smtClean="0">
                <a:latin typeface="+mj-lt"/>
              </a:rPr>
              <a:t>85</a:t>
            </a:r>
            <a:r>
              <a:rPr lang="en-US" altLang="ko-KR" sz="900" dirty="0" smtClean="0">
                <a:latin typeface="+mj-lt"/>
                <a:ea typeface="1훈막대연필 R"/>
              </a:rPr>
              <a:t>㎡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이하 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주택에 신청 가능한 청약예금에 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가입하고 </a:t>
            </a:r>
            <a:r>
              <a:rPr lang="en-US" altLang="ko-KR" sz="900" dirty="0" smtClean="0">
                <a:latin typeface="+mj-lt"/>
                <a:ea typeface="맑은 고딕" pitchFamily="50" charset="-127"/>
              </a:rPr>
              <a:t>6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개월 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이상인자</a:t>
            </a:r>
            <a:endParaRPr lang="en-US" altLang="ko-KR" sz="900" dirty="0">
              <a:latin typeface="+mj-lt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114" y="1104684"/>
            <a:ext cx="640871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900" dirty="0">
                <a:latin typeface="+mj-lt"/>
                <a:ea typeface="맑은 고딕" pitchFamily="50" charset="-127"/>
              </a:rPr>
              <a:t>청약 부금 </a:t>
            </a:r>
            <a:r>
              <a:rPr lang="en-US" altLang="ko-KR" sz="900" dirty="0">
                <a:latin typeface="+mj-lt"/>
                <a:ea typeface="맑은 고딕" pitchFamily="50" charset="-127"/>
              </a:rPr>
              <a:t>: 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청약부금에 가입하여 </a:t>
            </a:r>
            <a:r>
              <a:rPr lang="en-US" altLang="ko-KR" sz="900" dirty="0">
                <a:latin typeface="+mj-lt"/>
                <a:ea typeface="맑은 고딕" pitchFamily="50" charset="-127"/>
              </a:rPr>
              <a:t>6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개월이 경과하고</a:t>
            </a:r>
            <a:r>
              <a:rPr lang="en-US" altLang="ko-KR" sz="900" dirty="0">
                <a:latin typeface="+mj-lt"/>
                <a:ea typeface="맑은 고딕" pitchFamily="50" charset="-127"/>
              </a:rPr>
              <a:t>, 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매월 정해진 날에 입금한 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납입</a:t>
            </a:r>
            <a:r>
              <a:rPr lang="en-US" altLang="ko-KR" sz="900" dirty="0" smtClean="0">
                <a:latin typeface="+mj-lt"/>
                <a:ea typeface="맑은 고딕" pitchFamily="50" charset="-127"/>
              </a:rPr>
              <a:t> 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인정금액이 전용 </a:t>
            </a:r>
            <a:r>
              <a:rPr lang="en-US" altLang="ko-KR" sz="900" dirty="0" smtClean="0"/>
              <a:t>85</a:t>
            </a:r>
            <a:r>
              <a:rPr lang="en-US" altLang="ko-KR" sz="900" dirty="0">
                <a:ea typeface="1훈막대연필 R"/>
              </a:rPr>
              <a:t>㎡</a:t>
            </a:r>
            <a:r>
              <a:rPr lang="ko-KR" altLang="en-US" sz="900" dirty="0"/>
              <a:t>이하 </a:t>
            </a:r>
            <a:endParaRPr lang="en-US" altLang="ko-KR" sz="900" dirty="0" smtClean="0"/>
          </a:p>
          <a:p>
            <a:pPr>
              <a:lnSpc>
                <a:spcPct val="150000"/>
              </a:lnSpc>
            </a:pPr>
            <a:r>
              <a:rPr lang="en-US" altLang="ko-KR" sz="900" dirty="0"/>
              <a:t> </a:t>
            </a:r>
            <a:r>
              <a:rPr lang="en-US" altLang="ko-KR" sz="900" dirty="0" smtClean="0"/>
              <a:t>                  </a:t>
            </a:r>
            <a:r>
              <a:rPr lang="ko-KR" altLang="en-US" sz="900" dirty="0" err="1" smtClean="0"/>
              <a:t>주택형에</a:t>
            </a:r>
            <a:r>
              <a:rPr lang="ko-KR" altLang="en-US" sz="900" dirty="0" smtClean="0"/>
              <a:t> 신청 가능한 청약예금을 </a:t>
            </a:r>
            <a:r>
              <a:rPr lang="ko-KR" altLang="en-US" sz="900" dirty="0"/>
              <a:t>지역별 </a:t>
            </a:r>
            <a:r>
              <a:rPr lang="ko-KR" altLang="en-US" sz="900" dirty="0" smtClean="0"/>
              <a:t>예치금액</a:t>
            </a:r>
            <a:r>
              <a:rPr lang="en-US" altLang="ko-KR" sz="900" dirty="0" smtClean="0"/>
              <a:t> 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이상인 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자</a:t>
            </a:r>
            <a:endParaRPr lang="en-US" altLang="ko-KR" sz="900" dirty="0">
              <a:latin typeface="+mj-lt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114" y="1831378"/>
            <a:ext cx="583205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900" dirty="0">
                <a:latin typeface="+mj-lt"/>
                <a:ea typeface="맑은 고딕" pitchFamily="50" charset="-127"/>
              </a:rPr>
              <a:t>주택청약종합저축 </a:t>
            </a:r>
            <a:r>
              <a:rPr lang="en-US" altLang="ko-KR" sz="900" dirty="0">
                <a:latin typeface="+mj-lt"/>
                <a:ea typeface="맑은 고딕" pitchFamily="50" charset="-127"/>
              </a:rPr>
              <a:t>: 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주택청약종합저축에 가입하여 </a:t>
            </a:r>
            <a:r>
              <a:rPr lang="en-US" altLang="ko-KR" sz="900" dirty="0">
                <a:latin typeface="+mj-lt"/>
                <a:ea typeface="맑은 고딕" pitchFamily="50" charset="-127"/>
              </a:rPr>
              <a:t>6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개월이 된 자 중 매월 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적립한</a:t>
            </a:r>
            <a:r>
              <a:rPr lang="en-US" altLang="ko-KR" sz="900" dirty="0">
                <a:latin typeface="+mj-lt"/>
                <a:ea typeface="맑은 고딕" pitchFamily="50" charset="-127"/>
              </a:rPr>
              <a:t> 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금액이 전용 </a:t>
            </a:r>
            <a:r>
              <a:rPr lang="en-US" altLang="ko-KR" sz="900" dirty="0" smtClean="0">
                <a:latin typeface="+mj-lt"/>
                <a:ea typeface="맑은 고딕" pitchFamily="50" charset="-127"/>
              </a:rPr>
              <a:t>85</a:t>
            </a:r>
            <a:r>
              <a:rPr lang="en-US" altLang="ko-KR" sz="900" dirty="0">
                <a:latin typeface="1훈막대연필 R"/>
                <a:ea typeface="1훈막대연필 R"/>
              </a:rPr>
              <a:t>㎡</a:t>
            </a:r>
            <a:r>
              <a:rPr lang="ko-KR" altLang="en-US" sz="900" dirty="0" smtClean="0">
                <a:ea typeface="맑은 고딕" pitchFamily="50" charset="-127"/>
              </a:rPr>
              <a:t>이하 </a:t>
            </a:r>
            <a:endParaRPr lang="en-US" altLang="ko-KR" sz="900" dirty="0" smtClean="0"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ea typeface="맑은 고딕" pitchFamily="50" charset="-127"/>
              </a:rPr>
              <a:t> </a:t>
            </a:r>
            <a:r>
              <a:rPr lang="en-US" altLang="ko-KR" sz="900" dirty="0" smtClean="0">
                <a:ea typeface="맑은 고딕" pitchFamily="50" charset="-127"/>
              </a:rPr>
              <a:t>                             </a:t>
            </a:r>
            <a:r>
              <a:rPr lang="ko-KR" altLang="en-US" sz="900" dirty="0" smtClean="0">
                <a:ea typeface="맑은 고딕" pitchFamily="50" charset="-127"/>
              </a:rPr>
              <a:t>주택에 </a:t>
            </a:r>
            <a:r>
              <a:rPr lang="ko-KR" altLang="en-US" sz="900" dirty="0">
                <a:ea typeface="맑은 고딕" pitchFamily="50" charset="-127"/>
              </a:rPr>
              <a:t>신청 가능한 </a:t>
            </a:r>
            <a:r>
              <a:rPr lang="ko-KR" altLang="en-US" sz="900" dirty="0" smtClean="0">
                <a:ea typeface="맑은 고딕" pitchFamily="50" charset="-127"/>
              </a:rPr>
              <a:t>청약</a:t>
            </a:r>
            <a:r>
              <a:rPr lang="ko-KR" altLang="en-US" sz="900" dirty="0" smtClean="0">
                <a:latin typeface="+mj-lt"/>
                <a:ea typeface="맑은 고딕" pitchFamily="50" charset="-127"/>
              </a:rPr>
              <a:t>예금을 </a:t>
            </a:r>
            <a:r>
              <a:rPr lang="ko-KR" altLang="en-US" sz="900" dirty="0">
                <a:latin typeface="+mj-lt"/>
                <a:ea typeface="맑은 고딕" pitchFamily="50" charset="-127"/>
              </a:rPr>
              <a:t>지역별 예치금액 이상인 자</a:t>
            </a:r>
            <a:endParaRPr lang="en-US" altLang="ko-KR" sz="900" dirty="0">
              <a:latin typeface="+mj-lt"/>
              <a:ea typeface="맑은 고딕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80144" y="2580276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/>
              <a:t>&lt;</a:t>
            </a:r>
            <a:r>
              <a:rPr lang="ko-KR" altLang="en-US" sz="1000" dirty="0" smtClean="0"/>
              <a:t>청약예치금액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136159"/>
              </p:ext>
            </p:extLst>
          </p:nvPr>
        </p:nvGraphicFramePr>
        <p:xfrm>
          <a:off x="539748" y="2904209"/>
          <a:ext cx="575945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86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398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98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98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서울 특별시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인천광역시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경기도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kern="1200" dirty="0" smtClean="0">
                          <a:solidFill>
                            <a:schemeClr val="dk1"/>
                          </a:solidFill>
                          <a:latin typeface="+mn-lt"/>
                          <a:ea typeface="맑은 고딕" pitchFamily="50" charset="-127"/>
                          <a:cs typeface="+mn-cs"/>
                        </a:rPr>
                        <a:t>85</a:t>
                      </a:r>
                      <a:r>
                        <a:rPr lang="en-US" altLang="ko-KR" sz="900" dirty="0" smtClean="0">
                          <a:latin typeface="1훈막대연필 R"/>
                          <a:ea typeface="1훈막대연필 R"/>
                        </a:rPr>
                        <a:t>㎡</a:t>
                      </a:r>
                      <a:r>
                        <a:rPr lang="ko-KR" altLang="en-US" sz="900" dirty="0" smtClean="0">
                          <a:ea typeface="맑은 고딕" pitchFamily="50" charset="-127"/>
                        </a:rPr>
                        <a:t>이하 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5326" y="3902925"/>
            <a:ext cx="68200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</a:t>
            </a:r>
            <a:r>
              <a:rPr lang="en-US" altLang="ko-KR" sz="1000" dirty="0"/>
              <a:t>‘ </a:t>
            </a:r>
            <a:r>
              <a:rPr lang="ko-KR" altLang="en-US" sz="1000" dirty="0" smtClean="0"/>
              <a:t>무주택세대 구성원</a:t>
            </a:r>
            <a:r>
              <a:rPr lang="en-US" altLang="ko-KR" sz="1000" dirty="0" smtClean="0"/>
              <a:t>’</a:t>
            </a:r>
            <a:r>
              <a:rPr lang="ko-KR" altLang="en-US" sz="1000" dirty="0"/>
              <a:t>의 정의</a:t>
            </a:r>
            <a:endParaRPr lang="en-US" altLang="ko-KR" sz="1000" dirty="0"/>
          </a:p>
          <a:p>
            <a:pPr>
              <a:lnSpc>
                <a:spcPct val="200000"/>
              </a:lnSpc>
            </a:pPr>
            <a:r>
              <a:rPr lang="en-US" altLang="ko-KR" sz="1000" dirty="0"/>
              <a:t>   - </a:t>
            </a:r>
            <a:r>
              <a:rPr lang="ko-KR" altLang="en-US" sz="1000" dirty="0" smtClean="0"/>
              <a:t>입주자모집공고일 현재 세대별 주민등록등본 상에 등재된 청약신청자를 포함한 </a:t>
            </a:r>
            <a:r>
              <a:rPr lang="ko-KR" altLang="en-US" sz="1000" dirty="0" err="1" smtClean="0"/>
              <a:t>세대원</a:t>
            </a:r>
            <a:r>
              <a:rPr lang="ko-KR" altLang="en-US" sz="1000" dirty="0" smtClean="0"/>
              <a:t> 전원이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</a:t>
            </a:r>
            <a:r>
              <a:rPr lang="ko-KR" altLang="en-US" sz="1000" dirty="0" smtClean="0"/>
              <a:t>주택을 소유하고 있지 아니한 자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 smtClean="0"/>
              <a:t>   - </a:t>
            </a:r>
            <a:r>
              <a:rPr lang="ko-KR" altLang="en-US" sz="1000" dirty="0" smtClean="0"/>
              <a:t>배우자 분리세대의 경우 주민등록이 분리된 배우자 및 배우자와 동일한 세대를 이루고 있는 </a:t>
            </a:r>
            <a:r>
              <a:rPr lang="ko-KR" altLang="en-US" sz="1000" dirty="0" err="1" smtClean="0"/>
              <a:t>세대원</a:t>
            </a:r>
            <a:r>
              <a:rPr lang="ko-KR" altLang="en-US" sz="1000" dirty="0" smtClean="0"/>
              <a:t>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</a:t>
            </a:r>
            <a:r>
              <a:rPr lang="ko-KR" altLang="en-US" sz="1000" dirty="0" smtClean="0"/>
              <a:t>모두 주택을 소유하고 있지 아니한 자</a:t>
            </a:r>
            <a:endParaRPr lang="en-US" altLang="ko-KR" sz="10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440566" y="5252173"/>
            <a:ext cx="5868159" cy="288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850" dirty="0"/>
              <a:t>※ </a:t>
            </a:r>
            <a:r>
              <a:rPr lang="ko-KR" altLang="en-US" sz="850" kern="1000" spc="-100" dirty="0"/>
              <a:t>장애인 </a:t>
            </a:r>
            <a:r>
              <a:rPr lang="ko-KR" altLang="en-US" sz="850" kern="1000" spc="-100" dirty="0" smtClean="0"/>
              <a:t> 특별공급은  </a:t>
            </a:r>
            <a:r>
              <a:rPr lang="ko-KR" altLang="en-US" sz="850" kern="1000" spc="-100" dirty="0"/>
              <a:t>정신지체인</a:t>
            </a:r>
            <a:r>
              <a:rPr lang="en-US" altLang="ko-KR" sz="850" kern="1000" spc="-100" dirty="0"/>
              <a:t>, </a:t>
            </a:r>
            <a:r>
              <a:rPr lang="en-US" altLang="ko-KR" sz="850" kern="1000" spc="-100" dirty="0" smtClean="0"/>
              <a:t> </a:t>
            </a:r>
            <a:r>
              <a:rPr lang="ko-KR" altLang="en-US" sz="850" kern="1000" spc="-100" dirty="0" smtClean="0"/>
              <a:t>정신장애인 및  </a:t>
            </a:r>
            <a:r>
              <a:rPr lang="ko-KR" altLang="en-US" sz="850" kern="1000" spc="-100" dirty="0"/>
              <a:t>제</a:t>
            </a:r>
            <a:r>
              <a:rPr lang="en-US" altLang="ko-KR" sz="850" kern="1000" spc="-100" dirty="0"/>
              <a:t>3</a:t>
            </a:r>
            <a:r>
              <a:rPr lang="ko-KR" altLang="en-US" sz="850" kern="1000" spc="-100" dirty="0"/>
              <a:t>급 </a:t>
            </a:r>
            <a:r>
              <a:rPr lang="ko-KR" altLang="en-US" sz="850" kern="1000" spc="-100" dirty="0" smtClean="0"/>
              <a:t> 이상의  </a:t>
            </a:r>
            <a:r>
              <a:rPr lang="ko-KR" altLang="en-US" sz="850" kern="1000" spc="-100" dirty="0" err="1" smtClean="0"/>
              <a:t>뇌병변</a:t>
            </a:r>
            <a:r>
              <a:rPr lang="ko-KR" altLang="en-US" sz="850" kern="1000" spc="-100" dirty="0" smtClean="0"/>
              <a:t> 장애인의  경우에는  그 </a:t>
            </a:r>
            <a:r>
              <a:rPr lang="en-US" altLang="ko-KR" sz="850" kern="1000" spc="-100" dirty="0" smtClean="0"/>
              <a:t> </a:t>
            </a:r>
            <a:r>
              <a:rPr lang="ko-KR" altLang="en-US" sz="850" kern="1000" spc="-100" dirty="0" smtClean="0"/>
              <a:t>배우자가  세대주인  경우를  </a:t>
            </a:r>
            <a:r>
              <a:rPr lang="ko-KR" altLang="en-US" sz="850" kern="1000" spc="-100" dirty="0"/>
              <a:t>포함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0565" y="5562736"/>
            <a:ext cx="586816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850" dirty="0"/>
              <a:t>※ </a:t>
            </a:r>
            <a:r>
              <a:rPr lang="ko-KR" altLang="en-US" sz="850" dirty="0" err="1"/>
              <a:t>세대원</a:t>
            </a:r>
            <a:r>
              <a:rPr lang="ko-KR" altLang="en-US" sz="850" dirty="0"/>
              <a:t> </a:t>
            </a:r>
            <a:r>
              <a:rPr lang="ko-KR" altLang="en-US" sz="850" dirty="0" smtClean="0"/>
              <a:t>범위</a:t>
            </a:r>
            <a:endParaRPr lang="en-US" altLang="ko-KR" sz="850" dirty="0"/>
          </a:p>
          <a:p>
            <a:pPr>
              <a:lnSpc>
                <a:spcPct val="150000"/>
              </a:lnSpc>
            </a:pPr>
            <a:r>
              <a:rPr lang="en-US" altLang="ko-KR" sz="850" dirty="0"/>
              <a:t>   </a:t>
            </a:r>
            <a:r>
              <a:rPr lang="ko-KR" altLang="en-US" sz="850" dirty="0" smtClean="0"/>
              <a:t>배우자</a:t>
            </a:r>
            <a:r>
              <a:rPr lang="en-US" altLang="ko-KR" sz="850" dirty="0" smtClean="0"/>
              <a:t>, </a:t>
            </a:r>
            <a:r>
              <a:rPr lang="ko-KR" altLang="en-US" sz="850" dirty="0" smtClean="0"/>
              <a:t>직계존속</a:t>
            </a:r>
            <a:r>
              <a:rPr lang="en-US" altLang="ko-KR" sz="850" dirty="0" smtClean="0"/>
              <a:t>(</a:t>
            </a:r>
            <a:r>
              <a:rPr lang="ko-KR" altLang="en-US" sz="850" dirty="0" smtClean="0"/>
              <a:t>배우자의 직계존속</a:t>
            </a:r>
            <a:r>
              <a:rPr lang="en-US" altLang="ko-KR" sz="850" dirty="0" smtClean="0"/>
              <a:t>), </a:t>
            </a:r>
            <a:r>
              <a:rPr lang="ko-KR" altLang="en-US" sz="850" dirty="0" smtClean="0"/>
              <a:t>직계비속</a:t>
            </a:r>
            <a:endParaRPr lang="ko-KR" altLang="en-US" sz="850" dirty="0"/>
          </a:p>
        </p:txBody>
      </p:sp>
      <p:sp>
        <p:nvSpPr>
          <p:cNvPr id="11" name="TextBox 10"/>
          <p:cNvSpPr txBox="1"/>
          <p:nvPr/>
        </p:nvSpPr>
        <p:spPr>
          <a:xfrm>
            <a:off x="425326" y="6198441"/>
            <a:ext cx="51388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공급대상에서 제외되는 자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6481" y="6605183"/>
            <a:ext cx="5762243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/>
              <a:t>입주자모집공고일 현재 주민등록표상 </a:t>
            </a:r>
            <a:r>
              <a:rPr lang="en-US" altLang="ko-KR" sz="1000" dirty="0"/>
              <a:t>‘</a:t>
            </a:r>
            <a:r>
              <a:rPr lang="ko-KR" altLang="en-US" sz="1000" dirty="0" smtClean="0"/>
              <a:t>무주택세대 구성원</a:t>
            </a:r>
            <a:r>
              <a:rPr lang="en-US" altLang="ko-KR" sz="1000" dirty="0" smtClean="0"/>
              <a:t>’</a:t>
            </a:r>
            <a:r>
              <a:rPr lang="ko-KR" altLang="en-US" sz="1000" dirty="0" smtClean="0"/>
              <a:t>이 </a:t>
            </a:r>
            <a:r>
              <a:rPr lang="ko-KR" altLang="en-US" sz="1000" dirty="0"/>
              <a:t>아닌 자</a:t>
            </a:r>
            <a:r>
              <a:rPr lang="en-US" altLang="ko-KR" sz="1000" dirty="0"/>
              <a:t>.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/>
              <a:t>「</a:t>
            </a:r>
            <a:r>
              <a:rPr lang="ko-KR" altLang="en-US" sz="1000" spc="-100" dirty="0" smtClean="0"/>
              <a:t>주택공급에 관한 규칙</a:t>
            </a:r>
            <a:r>
              <a:rPr lang="ko-KR" altLang="en-US" sz="1000" spc="-100" dirty="0"/>
              <a:t>」 </a:t>
            </a:r>
            <a:r>
              <a:rPr lang="ko-KR" altLang="en-US" sz="1000" spc="-100" dirty="0" smtClean="0"/>
              <a:t>제</a:t>
            </a:r>
            <a:r>
              <a:rPr lang="en-US" altLang="ko-KR" sz="1000" spc="-100" dirty="0" smtClean="0"/>
              <a:t>55</a:t>
            </a:r>
            <a:r>
              <a:rPr lang="ko-KR" altLang="en-US" sz="1000" spc="-100" dirty="0" smtClean="0"/>
              <a:t>조에 </a:t>
            </a:r>
            <a:r>
              <a:rPr lang="ko-KR" altLang="en-US" sz="1000" spc="-100" dirty="0"/>
              <a:t>의하여 과거 특별공급</a:t>
            </a:r>
            <a:r>
              <a:rPr lang="en-US" altLang="ko-KR" sz="1000" spc="-100" dirty="0" smtClean="0"/>
              <a:t>(</a:t>
            </a:r>
            <a:r>
              <a:rPr lang="ko-KR" altLang="en-US" sz="1000" spc="-100" dirty="0" smtClean="0"/>
              <a:t>과거 신혼부부 특별공급</a:t>
            </a:r>
            <a:r>
              <a:rPr lang="en-US" altLang="ko-KR" sz="1000" spc="-100" dirty="0" smtClean="0"/>
              <a:t>, </a:t>
            </a:r>
            <a:r>
              <a:rPr lang="ko-KR" altLang="en-US" sz="1000" spc="-100" dirty="0" smtClean="0"/>
              <a:t>다자녀 </a:t>
            </a:r>
            <a:r>
              <a:rPr lang="ko-KR" altLang="en-US" sz="1000" spc="-100" dirty="0"/>
              <a:t>우선공급</a:t>
            </a:r>
            <a:r>
              <a:rPr lang="en-US" altLang="ko-KR" sz="1000" dirty="0"/>
              <a:t>, </a:t>
            </a:r>
            <a:r>
              <a:rPr lang="ko-KR" altLang="en-US" sz="1000" dirty="0" smtClean="0"/>
              <a:t>노부모부양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우선공급을 </a:t>
            </a:r>
            <a:r>
              <a:rPr lang="ko-KR" altLang="en-US" sz="1000" dirty="0"/>
              <a:t>받은 자 포함</a:t>
            </a:r>
            <a:r>
              <a:rPr lang="en-US" altLang="ko-KR" sz="1000" dirty="0"/>
              <a:t>)</a:t>
            </a:r>
            <a:r>
              <a:rPr lang="ko-KR" altLang="en-US" sz="1000" dirty="0"/>
              <a:t>을 받은 자 및 그 세대에 속한 자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(</a:t>
            </a:r>
            <a:r>
              <a:rPr lang="ko-KR" altLang="en-US" sz="1000" dirty="0"/>
              <a:t>특별공급은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세대 평생 </a:t>
            </a:r>
            <a:r>
              <a:rPr lang="en-US" altLang="ko-KR" sz="1000" dirty="0" smtClean="0"/>
              <a:t>1</a:t>
            </a:r>
            <a:r>
              <a:rPr lang="ko-KR" altLang="en-US" sz="1000" dirty="0"/>
              <a:t>회에 </a:t>
            </a:r>
            <a:r>
              <a:rPr lang="ko-KR" altLang="en-US" sz="1000" dirty="0" smtClean="0"/>
              <a:t>한하여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공급함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425325" y="7864261"/>
            <a:ext cx="595540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행정사항</a:t>
            </a:r>
            <a:endParaRPr lang="en-US" altLang="ko-KR" sz="1000" dirty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   - </a:t>
            </a:r>
            <a:r>
              <a:rPr lang="ko-KR" altLang="en-US" sz="1000" spc="-10" dirty="0"/>
              <a:t>주택소유여부 등 청약적격여부는 당첨자발표 이후 견본주택에서 </a:t>
            </a:r>
            <a:r>
              <a:rPr lang="ko-KR" altLang="en-US" sz="1000" spc="-10" dirty="0" smtClean="0"/>
              <a:t>확인가능</a:t>
            </a:r>
            <a:r>
              <a:rPr lang="en-US" altLang="ko-KR" sz="1000" spc="-10" dirty="0" smtClean="0"/>
              <a:t> </a:t>
            </a:r>
            <a:r>
              <a:rPr lang="ko-KR" altLang="en-US" sz="1000" spc="-10" dirty="0" smtClean="0"/>
              <a:t>하며</a:t>
            </a:r>
            <a:r>
              <a:rPr lang="en-US" altLang="ko-KR" sz="1000" spc="-10" dirty="0"/>
              <a:t>, </a:t>
            </a:r>
            <a:r>
              <a:rPr lang="ko-KR" altLang="en-US" sz="1000" spc="-10" dirty="0"/>
              <a:t>확인 </a:t>
            </a:r>
            <a:r>
              <a:rPr lang="ko-KR" altLang="en-US" sz="1000" spc="-10" dirty="0" smtClean="0"/>
              <a:t>결과 상기의 </a:t>
            </a:r>
            <a:r>
              <a:rPr lang="en-US" altLang="ko-KR" sz="1000" spc="-10" dirty="0" smtClean="0"/>
              <a:t>   </a:t>
            </a:r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spc="-30" dirty="0" smtClean="0"/>
              <a:t>공급대상에서 </a:t>
            </a:r>
            <a:r>
              <a:rPr lang="ko-KR" altLang="en-US" sz="1000" spc="-30" dirty="0"/>
              <a:t>제외되는 자</a:t>
            </a:r>
            <a:r>
              <a:rPr lang="en-US" altLang="ko-KR" sz="1000" spc="-30" dirty="0"/>
              <a:t>’</a:t>
            </a:r>
            <a:r>
              <a:rPr lang="ko-KR" altLang="en-US" sz="1000" spc="-30" dirty="0"/>
              <a:t>가 신청하였을 경우 </a:t>
            </a:r>
            <a:r>
              <a:rPr lang="ko-KR" altLang="en-US" sz="1000" spc="-30" dirty="0" smtClean="0"/>
              <a:t>해당 기관의 </a:t>
            </a:r>
            <a:r>
              <a:rPr lang="ko-KR" altLang="en-US" sz="1000" spc="-30" dirty="0"/>
              <a:t>신청여부</a:t>
            </a:r>
            <a:r>
              <a:rPr lang="en-US" altLang="ko-KR" sz="1000" spc="-30" dirty="0"/>
              <a:t>, </a:t>
            </a:r>
            <a:r>
              <a:rPr lang="ko-KR" altLang="en-US" sz="1000" spc="-30" dirty="0" err="1" smtClean="0"/>
              <a:t>동호수</a:t>
            </a:r>
            <a:r>
              <a:rPr lang="ko-KR" altLang="en-US" sz="1000" spc="-30" dirty="0" smtClean="0"/>
              <a:t> 배정 </a:t>
            </a:r>
            <a:r>
              <a:rPr lang="ko-KR" altLang="en-US" sz="1000" spc="-30" dirty="0"/>
              <a:t>여부와 무관하게</a:t>
            </a:r>
            <a:r>
              <a:rPr lang="ko-KR" altLang="en-US" sz="1000" dirty="0"/>
              <a:t>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계약체결 불가합니다</a:t>
            </a:r>
            <a:r>
              <a:rPr lang="en-US" altLang="ko-KR" sz="1000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/>
              <a:t>      (</a:t>
            </a:r>
            <a:r>
              <a:rPr lang="ko-KR" altLang="en-US" sz="1000" dirty="0"/>
              <a:t>신청자는 금융결제원에서 </a:t>
            </a:r>
            <a:r>
              <a:rPr lang="ko-KR" altLang="en-US" sz="1000" dirty="0" smtClean="0"/>
              <a:t>명단으로 관리되며 </a:t>
            </a:r>
            <a:r>
              <a:rPr lang="ko-KR" altLang="en-US" sz="1000" dirty="0"/>
              <a:t>평생 특별공급 신청자격을 박탈당함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59544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4967" y="503055"/>
            <a:ext cx="58637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+mj-lt"/>
              </a:rPr>
              <a:t>신청자가 위 사실을 미숙지하고 신청하여 받는 불이익을 신청자 본인이 </a:t>
            </a:r>
            <a:r>
              <a:rPr lang="ko-KR" altLang="en-US" sz="1000" dirty="0" smtClean="0">
                <a:latin typeface="+mj-lt"/>
              </a:rPr>
              <a:t>책임</a:t>
            </a:r>
            <a:r>
              <a:rPr lang="en-US" altLang="ko-KR" sz="1000" dirty="0" smtClean="0">
                <a:latin typeface="+mj-lt"/>
              </a:rPr>
              <a:t> </a:t>
            </a:r>
            <a:r>
              <a:rPr lang="ko-KR" altLang="en-US" sz="1000" dirty="0" smtClean="0">
                <a:latin typeface="+mj-lt"/>
              </a:rPr>
              <a:t>지므로</a:t>
            </a:r>
            <a:r>
              <a:rPr lang="en-US" altLang="ko-KR" sz="1000" dirty="0">
                <a:latin typeface="+mj-lt"/>
              </a:rPr>
              <a:t>, </a:t>
            </a:r>
            <a:r>
              <a:rPr lang="en-US" altLang="ko-KR" sz="1000" dirty="0" smtClean="0">
                <a:latin typeface="+mj-lt"/>
              </a:rPr>
              <a:t> </a:t>
            </a:r>
            <a:r>
              <a:rPr lang="ko-KR" altLang="en-US" sz="1000" dirty="0" smtClean="0">
                <a:latin typeface="+mj-lt"/>
              </a:rPr>
              <a:t>해당 </a:t>
            </a:r>
            <a:r>
              <a:rPr lang="ko-KR" altLang="en-US" sz="1000" dirty="0">
                <a:latin typeface="+mj-lt"/>
              </a:rPr>
              <a:t>기관에서는 위 사항을 적극적으로 홍보하여 주시기 바라며</a:t>
            </a:r>
            <a:r>
              <a:rPr lang="en-US" altLang="ko-KR" sz="1000" dirty="0" smtClean="0">
                <a:latin typeface="+mj-lt"/>
              </a:rPr>
              <a:t>, </a:t>
            </a:r>
            <a:r>
              <a:rPr lang="ko-KR" altLang="en-US" sz="1000" dirty="0" smtClean="0">
                <a:latin typeface="+mj-lt"/>
              </a:rPr>
              <a:t>특히 </a:t>
            </a:r>
            <a:r>
              <a:rPr lang="ko-KR" altLang="en-US" sz="1000" dirty="0">
                <a:latin typeface="+mj-lt"/>
              </a:rPr>
              <a:t>세대주 및 </a:t>
            </a:r>
            <a:r>
              <a:rPr lang="ko-KR" altLang="en-US" sz="1000" dirty="0" smtClean="0">
                <a:latin typeface="+mj-lt"/>
              </a:rPr>
              <a:t>주택소유</a:t>
            </a:r>
            <a:r>
              <a:rPr lang="en-US" altLang="ko-KR" sz="1000" dirty="0">
                <a:latin typeface="+mj-lt"/>
              </a:rPr>
              <a:t> </a:t>
            </a:r>
            <a:r>
              <a:rPr lang="ko-KR" altLang="en-US" sz="1000" dirty="0" smtClean="0">
                <a:latin typeface="+mj-lt"/>
              </a:rPr>
              <a:t>여부는 </a:t>
            </a:r>
            <a:r>
              <a:rPr lang="ko-KR" altLang="en-US" sz="1000" dirty="0" err="1">
                <a:latin typeface="+mj-lt"/>
              </a:rPr>
              <a:t>주민등록표</a:t>
            </a:r>
            <a:r>
              <a:rPr lang="ko-KR" altLang="en-US" sz="1000" dirty="0">
                <a:latin typeface="+mj-lt"/>
              </a:rPr>
              <a:t> 등으로 확인 </a:t>
            </a:r>
            <a:r>
              <a:rPr lang="ko-KR" altLang="en-US" sz="1000" dirty="0" smtClean="0">
                <a:latin typeface="+mj-lt"/>
              </a:rPr>
              <a:t>가능하므로</a:t>
            </a:r>
            <a:r>
              <a:rPr lang="en-US" altLang="ko-KR" sz="1000" dirty="0" smtClean="0">
                <a:latin typeface="+mj-lt"/>
              </a:rPr>
              <a:t> </a:t>
            </a:r>
            <a:r>
              <a:rPr lang="ko-KR" altLang="en-US" sz="1000" dirty="0" err="1" smtClean="0">
                <a:latin typeface="+mj-lt"/>
              </a:rPr>
              <a:t>추천시</a:t>
            </a:r>
            <a:r>
              <a:rPr lang="ko-KR" altLang="en-US" sz="1000" dirty="0" smtClean="0">
                <a:latin typeface="+mj-lt"/>
              </a:rPr>
              <a:t> </a:t>
            </a:r>
            <a:r>
              <a:rPr lang="ko-KR" altLang="en-US" sz="1000" dirty="0" err="1">
                <a:latin typeface="+mj-lt"/>
              </a:rPr>
              <a:t>재검증하여</a:t>
            </a:r>
            <a:r>
              <a:rPr lang="ko-KR" altLang="en-US" sz="1000" dirty="0">
                <a:latin typeface="+mj-lt"/>
              </a:rPr>
              <a:t> 주시기 바랍니다</a:t>
            </a:r>
            <a:r>
              <a:rPr lang="en-US" altLang="ko-KR" sz="1000" dirty="0" smtClean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latin typeface="+mj-lt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spc="-20" dirty="0"/>
              <a:t>또한</a:t>
            </a:r>
            <a:r>
              <a:rPr lang="en-US" altLang="ko-KR" sz="1000" spc="-20" dirty="0"/>
              <a:t>, </a:t>
            </a:r>
            <a:r>
              <a:rPr lang="ko-KR" altLang="en-US" sz="1000" spc="-20" dirty="0" smtClean="0"/>
              <a:t>해당기관에서 </a:t>
            </a:r>
            <a:r>
              <a:rPr lang="ko-KR" altLang="en-US" sz="1000" spc="-20" dirty="0"/>
              <a:t>특별공급대상자로 선정되었다 하더라도 반드시 </a:t>
            </a:r>
            <a:r>
              <a:rPr lang="ko-KR" altLang="en-US" sz="1000" spc="-20" dirty="0" smtClean="0"/>
              <a:t>해당</a:t>
            </a:r>
            <a:r>
              <a:rPr lang="en-US" altLang="ko-KR" sz="1000" spc="-20" dirty="0"/>
              <a:t> </a:t>
            </a:r>
            <a:r>
              <a:rPr lang="ko-KR" altLang="en-US" sz="1000" spc="-20" dirty="0" err="1" smtClean="0"/>
              <a:t>신청일에</a:t>
            </a:r>
            <a:r>
              <a:rPr lang="ko-KR" altLang="en-US" sz="1000" spc="-20" dirty="0" smtClean="0"/>
              <a:t> </a:t>
            </a:r>
            <a:r>
              <a:rPr lang="ko-KR" altLang="en-US" sz="1000" spc="-20" dirty="0"/>
              <a:t>신청하여야 함도 </a:t>
            </a:r>
            <a:r>
              <a:rPr lang="ko-KR" altLang="en-US" sz="1000" dirty="0"/>
              <a:t>적극 홍보하여 주시기 바랍니다</a:t>
            </a:r>
            <a:r>
              <a:rPr lang="en-US" altLang="ko-KR" sz="1000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/>
              <a:t>   </a:t>
            </a:r>
            <a:r>
              <a:rPr lang="en-US" altLang="ko-KR" sz="1000" dirty="0" smtClean="0"/>
              <a:t> [</a:t>
            </a:r>
            <a:r>
              <a:rPr lang="ko-KR" altLang="en-US" sz="1000" dirty="0" err="1" smtClean="0"/>
              <a:t>미신청시</a:t>
            </a:r>
            <a:r>
              <a:rPr lang="ko-KR" altLang="en-US" sz="1000" dirty="0" smtClean="0"/>
              <a:t> 당첨자 </a:t>
            </a:r>
            <a:r>
              <a:rPr lang="ko-KR" altLang="en-US" sz="1000" dirty="0"/>
              <a:t>선정</a:t>
            </a:r>
            <a:r>
              <a:rPr lang="en-US" altLang="ko-KR" sz="1000" dirty="0"/>
              <a:t>(</a:t>
            </a:r>
            <a:r>
              <a:rPr lang="ko-KR" altLang="en-US" sz="1000" dirty="0"/>
              <a:t>동</a:t>
            </a:r>
            <a:r>
              <a:rPr lang="en-US" altLang="ko-KR" sz="1000" dirty="0"/>
              <a:t>,</a:t>
            </a:r>
            <a:r>
              <a:rPr lang="ko-KR" altLang="en-US" sz="1000" dirty="0"/>
              <a:t> 호 배정</a:t>
            </a:r>
            <a:r>
              <a:rPr lang="en-US" altLang="ko-KR" sz="1000" dirty="0"/>
              <a:t>) </a:t>
            </a:r>
            <a:r>
              <a:rPr lang="ko-KR" altLang="en-US" sz="1000" dirty="0"/>
              <a:t>및 계약불가</a:t>
            </a:r>
            <a:r>
              <a:rPr lang="en-US" altLang="ko-KR" sz="1000" dirty="0"/>
              <a:t>]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598" y="2887415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1훈막대연필 R"/>
                <a:ea typeface="1훈막대연필 R"/>
              </a:rPr>
              <a:t>Ⅲ</a:t>
            </a:r>
            <a:r>
              <a:rPr lang="en-US" altLang="ko-KR" sz="1400" dirty="0"/>
              <a:t>. </a:t>
            </a:r>
            <a:r>
              <a:rPr lang="ko-KR" altLang="en-US" sz="1400" dirty="0" err="1"/>
              <a:t>신청시</a:t>
            </a:r>
            <a:r>
              <a:rPr lang="ko-KR" altLang="en-US" sz="1400" dirty="0"/>
              <a:t> 구비서류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0052" y="3217258"/>
            <a:ext cx="6397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spc="-100" dirty="0">
                <a:latin typeface="+mj-lt"/>
              </a:rPr>
              <a:t>아래의 </a:t>
            </a:r>
            <a:r>
              <a:rPr lang="ko-KR" altLang="en-US" sz="1000" spc="-100" dirty="0" err="1">
                <a:latin typeface="+mj-lt"/>
              </a:rPr>
              <a:t>제증명서류는</a:t>
            </a:r>
            <a:r>
              <a:rPr lang="ko-KR" altLang="en-US" sz="1000" spc="-100" dirty="0">
                <a:latin typeface="+mj-lt"/>
              </a:rPr>
              <a:t> </a:t>
            </a:r>
            <a:r>
              <a:rPr lang="ko-KR" altLang="en-US" sz="1000" spc="-100" dirty="0" smtClean="0">
                <a:latin typeface="+mj-lt"/>
              </a:rPr>
              <a:t> 입주자모집공고일</a:t>
            </a:r>
            <a:r>
              <a:rPr lang="en-US" altLang="ko-KR" sz="1000" spc="-100" dirty="0">
                <a:latin typeface="+mj-lt"/>
              </a:rPr>
              <a:t>(</a:t>
            </a:r>
            <a:r>
              <a:rPr lang="en-US" altLang="ko-KR" sz="1000" spc="-100" dirty="0" smtClean="0">
                <a:latin typeface="+mj-lt"/>
              </a:rPr>
              <a:t>2018.03.21 (</a:t>
            </a:r>
            <a:r>
              <a:rPr lang="ko-KR" altLang="en-US" sz="1000" spc="-100" dirty="0" smtClean="0">
                <a:latin typeface="+mj-lt"/>
              </a:rPr>
              <a:t>수</a:t>
            </a:r>
            <a:r>
              <a:rPr lang="en-US" altLang="ko-KR" sz="1000" spc="-100" dirty="0" smtClean="0">
                <a:latin typeface="+mj-lt"/>
              </a:rPr>
              <a:t>))  </a:t>
            </a:r>
            <a:r>
              <a:rPr lang="ko-KR" altLang="en-US" sz="1000" spc="-100" dirty="0" smtClean="0">
                <a:latin typeface="+mj-lt"/>
              </a:rPr>
              <a:t>이후  </a:t>
            </a:r>
            <a:r>
              <a:rPr lang="ko-KR" altLang="en-US" sz="1000" spc="-100" dirty="0" err="1" smtClean="0">
                <a:latin typeface="+mj-lt"/>
              </a:rPr>
              <a:t>발급분에</a:t>
            </a:r>
            <a:r>
              <a:rPr lang="en-US" altLang="ko-KR" sz="1000" spc="-100" dirty="0" smtClean="0">
                <a:latin typeface="+mj-lt"/>
              </a:rPr>
              <a:t> </a:t>
            </a:r>
            <a:r>
              <a:rPr lang="ko-KR" altLang="en-US" sz="1000" spc="-100" dirty="0" smtClean="0">
                <a:latin typeface="+mj-lt"/>
              </a:rPr>
              <a:t>한함</a:t>
            </a:r>
            <a:endParaRPr lang="en-US" altLang="ko-KR" sz="1000" spc="-100" dirty="0">
              <a:latin typeface="+mj-lt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spc="-100" dirty="0">
                <a:latin typeface="+mj-lt"/>
              </a:rPr>
              <a:t>아래 </a:t>
            </a:r>
            <a:r>
              <a:rPr lang="ko-KR" altLang="en-US" sz="1000" spc="-100" dirty="0" smtClean="0">
                <a:latin typeface="+mj-lt"/>
              </a:rPr>
              <a:t>필요 </a:t>
            </a:r>
            <a:r>
              <a:rPr lang="ko-KR" altLang="en-US" sz="1000" spc="-100" dirty="0">
                <a:latin typeface="+mj-lt"/>
              </a:rPr>
              <a:t>신청서류 중 </a:t>
            </a:r>
            <a:r>
              <a:rPr lang="en-US" altLang="ko-KR" sz="1000" spc="-100" dirty="0">
                <a:latin typeface="+mj-lt"/>
              </a:rPr>
              <a:t>1</a:t>
            </a:r>
            <a:r>
              <a:rPr lang="ko-KR" altLang="en-US" sz="1000" spc="-100" dirty="0">
                <a:latin typeface="+mj-lt"/>
              </a:rPr>
              <a:t>건이라도 미비 시에는 접수가 불가함</a:t>
            </a:r>
            <a:endParaRPr lang="en-US" altLang="ko-KR" sz="1000" spc="-100" dirty="0">
              <a:latin typeface="+mj-lt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spc="-100" dirty="0">
                <a:latin typeface="+mj-lt"/>
              </a:rPr>
              <a:t>본인 및 배우자 이외는 모두 제</a:t>
            </a:r>
            <a:r>
              <a:rPr lang="en-US" altLang="ko-KR" sz="1000" spc="-100" dirty="0">
                <a:latin typeface="+mj-lt"/>
              </a:rPr>
              <a:t>3</a:t>
            </a:r>
            <a:r>
              <a:rPr lang="ko-KR" altLang="en-US" sz="1000" spc="-100" dirty="0">
                <a:latin typeface="+mj-lt"/>
              </a:rPr>
              <a:t>자 대리신청으로 간주됨</a:t>
            </a:r>
            <a:endParaRPr lang="en-US" altLang="ko-KR" sz="1000" spc="-100" dirty="0">
              <a:latin typeface="+mj-lt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spc="-100" dirty="0" err="1">
                <a:latin typeface="+mj-lt"/>
              </a:rPr>
              <a:t>주민등록표등본은</a:t>
            </a:r>
            <a:r>
              <a:rPr lang="ko-KR" altLang="en-US" sz="1000" spc="-100" dirty="0">
                <a:latin typeface="+mj-lt"/>
              </a:rPr>
              <a:t> </a:t>
            </a:r>
            <a:r>
              <a:rPr lang="ko-KR" altLang="en-US" sz="1000" spc="-100" dirty="0" smtClean="0">
                <a:latin typeface="+mj-lt"/>
              </a:rPr>
              <a:t> 주민등록번호</a:t>
            </a:r>
            <a:r>
              <a:rPr lang="en-US" altLang="ko-KR" sz="1000" spc="-100" dirty="0">
                <a:latin typeface="+mj-lt"/>
              </a:rPr>
              <a:t>(</a:t>
            </a:r>
            <a:r>
              <a:rPr lang="ko-KR" altLang="en-US" sz="1000" spc="-100" dirty="0" err="1">
                <a:latin typeface="+mj-lt"/>
              </a:rPr>
              <a:t>세대원</a:t>
            </a:r>
            <a:r>
              <a:rPr lang="ko-KR" altLang="en-US" sz="1000" spc="-100" dirty="0">
                <a:latin typeface="+mj-lt"/>
              </a:rPr>
              <a:t> 포함</a:t>
            </a:r>
            <a:r>
              <a:rPr lang="en-US" altLang="ko-KR" sz="1000" spc="-100" dirty="0">
                <a:latin typeface="+mj-lt"/>
              </a:rPr>
              <a:t>), </a:t>
            </a:r>
            <a:r>
              <a:rPr lang="en-US" altLang="ko-KR" sz="1000" spc="-100" dirty="0" smtClean="0">
                <a:latin typeface="+mj-lt"/>
              </a:rPr>
              <a:t> </a:t>
            </a:r>
            <a:r>
              <a:rPr lang="ko-KR" altLang="en-US" sz="1000" spc="-100" dirty="0" smtClean="0">
                <a:latin typeface="+mj-lt"/>
              </a:rPr>
              <a:t>세대구성사유 </a:t>
            </a:r>
            <a:r>
              <a:rPr lang="ko-KR" altLang="en-US" sz="1000" spc="-100" dirty="0">
                <a:latin typeface="+mj-lt"/>
              </a:rPr>
              <a:t>및 일자</a:t>
            </a:r>
            <a:r>
              <a:rPr lang="en-US" altLang="ko-KR" sz="1000" spc="-100" dirty="0">
                <a:latin typeface="+mj-lt"/>
              </a:rPr>
              <a:t>, </a:t>
            </a:r>
            <a:r>
              <a:rPr lang="en-US" altLang="ko-KR" sz="1000" spc="-100" dirty="0" smtClean="0">
                <a:latin typeface="+mj-lt"/>
              </a:rPr>
              <a:t> </a:t>
            </a:r>
            <a:r>
              <a:rPr lang="ko-KR" altLang="en-US" sz="1000" spc="-100" dirty="0" smtClean="0">
                <a:latin typeface="+mj-lt"/>
              </a:rPr>
              <a:t>세대주와의 </a:t>
            </a:r>
            <a:r>
              <a:rPr lang="ko-KR" altLang="en-US" sz="1000" spc="-100" dirty="0">
                <a:latin typeface="+mj-lt"/>
              </a:rPr>
              <a:t>관계 포함하여 </a:t>
            </a:r>
            <a:r>
              <a:rPr lang="ko-KR" altLang="en-US" sz="1000" spc="-100" dirty="0" smtClean="0">
                <a:latin typeface="+mj-lt"/>
              </a:rPr>
              <a:t>발급 </a:t>
            </a:r>
            <a:endParaRPr lang="en-US" altLang="ko-KR" sz="1000" spc="-1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4664" y="4592960"/>
            <a:ext cx="51388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기관추천 특별공급 </a:t>
            </a:r>
            <a:r>
              <a:rPr lang="ko-KR" altLang="en-US" sz="1000" dirty="0" err="1"/>
              <a:t>신청시</a:t>
            </a:r>
            <a:r>
              <a:rPr lang="ko-KR" altLang="en-US" sz="1000" dirty="0"/>
              <a:t> </a:t>
            </a:r>
            <a:r>
              <a:rPr lang="en-US" altLang="ko-KR" sz="1000" dirty="0"/>
              <a:t>(</a:t>
            </a:r>
            <a:r>
              <a:rPr lang="ko-KR" altLang="en-US" sz="1000" dirty="0"/>
              <a:t>각</a:t>
            </a:r>
            <a:r>
              <a:rPr lang="en-US" altLang="ko-KR" sz="1000" dirty="0"/>
              <a:t>1</a:t>
            </a:r>
            <a:r>
              <a:rPr lang="ko-KR" altLang="en-US" sz="1000" dirty="0"/>
              <a:t>통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136631"/>
              </p:ext>
            </p:extLst>
          </p:nvPr>
        </p:nvGraphicFramePr>
        <p:xfrm>
          <a:off x="546100" y="5008131"/>
          <a:ext cx="5759450" cy="4549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67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7944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8328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해당 서류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내   용 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비고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특별공급신청서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무주택서약서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개인정보활동의서 등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0" baseline="0" dirty="0" err="1" smtClean="0">
                          <a:solidFill>
                            <a:schemeClr val="tx1"/>
                          </a:solidFill>
                        </a:rPr>
                        <a:t>신청일에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신청장소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견본주택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에 비치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필수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청약통장가입확인서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청약통장 가입은행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중소기업근로자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군인에 한함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필수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해당 기관장의 인정 서류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해당기관장의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직인이 날인된 발급 분</a:t>
                      </a:r>
                      <a:endParaRPr lang="en-US" altLang="ko-KR" sz="9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   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장애인의 경우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복지카드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X)</a:t>
                      </a:r>
                      <a:endParaRPr lang="ko-KR" altLang="en-US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필수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주민등록등본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통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본인의 주민등록등본 및 배우자가 등재되어 있지 않은 경우는 </a:t>
                      </a:r>
                      <a:endParaRPr lang="en-US" altLang="ko-KR" sz="9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배우자의 </a:t>
                      </a:r>
                      <a:r>
                        <a:rPr lang="ko-KR" altLang="en-US" sz="900" b="0" baseline="0" dirty="0" err="1" smtClean="0">
                          <a:solidFill>
                            <a:schemeClr val="tx1"/>
                          </a:solidFill>
                        </a:rPr>
                        <a:t>주민등록표등본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통 추가 제출</a:t>
                      </a:r>
                      <a:endParaRPr lang="ko-KR" altLang="en-US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필수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216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주민등록증 또는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운전면허증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본인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신청시는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본인의 신분증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주민등록증 및 운전면허증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제출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배우자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신청시는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본인 및 배우자의 신분증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주민등록증 및 운전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면허증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제출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필수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인감증명서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통 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주택공급신청용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필수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인감도장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인감증명서에 날인된 동일한 도장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필수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가족관계증명서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통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배우자 분리세대에 한함</a:t>
                      </a:r>
                      <a:endParaRPr lang="ko-KR" altLang="en-US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4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주민등록 초본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통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주소변동사항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거주지역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세대주 여부 확인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743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9904" y="488504"/>
            <a:ext cx="51388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제</a:t>
            </a:r>
            <a:r>
              <a:rPr lang="en-US" altLang="ko-KR" sz="1000" dirty="0"/>
              <a:t>3</a:t>
            </a:r>
            <a:r>
              <a:rPr lang="ko-KR" altLang="en-US" sz="1000" dirty="0"/>
              <a:t>자 </a:t>
            </a:r>
            <a:r>
              <a:rPr lang="ko-KR" altLang="en-US" sz="1000" dirty="0" err="1"/>
              <a:t>대리신청시</a:t>
            </a:r>
            <a:r>
              <a:rPr lang="ko-KR" altLang="en-US" sz="1000" dirty="0"/>
              <a:t> 추가 구비서류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218056"/>
              </p:ext>
            </p:extLst>
          </p:nvPr>
        </p:nvGraphicFramePr>
        <p:xfrm>
          <a:off x="620713" y="881826"/>
          <a:ext cx="5688012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203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459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구비서류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비         고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위임장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특별공급 신청자의 인감도장이 날인된 위임장 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양식은 견본주택에 비치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신청자 인감증명서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통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용도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</a:rPr>
                        <a:t>주택공급신청 위임용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신청자 인감도장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외국인이 인증된 서명으로 공급신청 </a:t>
                      </a:r>
                      <a:r>
                        <a:rPr lang="ko-KR" altLang="en-US" sz="900" dirty="0" err="1" smtClean="0">
                          <a:solidFill>
                            <a:schemeClr val="tx1"/>
                          </a:solidFill>
                        </a:rPr>
                        <a:t>위임시는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 제출 생략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대리신청자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대리인 신분증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대리인 도장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60648" y="3565103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1훈막대연필 R"/>
                <a:ea typeface="1훈막대연필 R"/>
              </a:rPr>
              <a:t>Ⅳ</a:t>
            </a:r>
            <a:r>
              <a:rPr lang="en-US" altLang="ko-KR" sz="1400" dirty="0"/>
              <a:t>. </a:t>
            </a:r>
            <a:r>
              <a:rPr lang="ko-KR" altLang="en-US" sz="1400" dirty="0"/>
              <a:t>유의사항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9903" y="4024154"/>
            <a:ext cx="610472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</a:t>
            </a:r>
            <a:r>
              <a:rPr lang="ko-KR" altLang="en-US" sz="1000" spc="-10" dirty="0"/>
              <a:t>기관추천 특별공급대상자가 신청일</a:t>
            </a:r>
            <a:r>
              <a:rPr lang="en-US" altLang="ko-KR" sz="1000" spc="-10" dirty="0"/>
              <a:t>[</a:t>
            </a:r>
            <a:r>
              <a:rPr lang="en-US" altLang="ko-KR" sz="1000" spc="-10" dirty="0" smtClean="0"/>
              <a:t>2018.03.27(</a:t>
            </a:r>
            <a:r>
              <a:rPr lang="ko-KR" altLang="en-US" sz="1000" spc="-10" dirty="0" smtClean="0"/>
              <a:t>화</a:t>
            </a:r>
            <a:r>
              <a:rPr lang="en-US" altLang="ko-KR" sz="1000" spc="-10" dirty="0" smtClean="0"/>
              <a:t>)]</a:t>
            </a:r>
            <a:r>
              <a:rPr lang="ko-KR" altLang="en-US" sz="1000" spc="-10" dirty="0"/>
              <a:t>에 분양사무실 </a:t>
            </a:r>
            <a:r>
              <a:rPr lang="en-US" altLang="ko-KR" sz="1000" spc="-10" dirty="0" smtClean="0"/>
              <a:t>(</a:t>
            </a:r>
            <a:r>
              <a:rPr lang="ko-KR" altLang="en-US" sz="1000" spc="-10" dirty="0" smtClean="0"/>
              <a:t>서울특별시 영등포구 당산동</a:t>
            </a:r>
            <a:endParaRPr lang="en-US" altLang="ko-KR" sz="1000" spc="-1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</a:t>
            </a:r>
            <a:r>
              <a:rPr lang="en-US" altLang="ko-KR" sz="1000" spc="-20" dirty="0" smtClean="0"/>
              <a:t>5</a:t>
            </a:r>
            <a:r>
              <a:rPr lang="ko-KR" altLang="en-US" sz="1000" spc="-20" dirty="0" smtClean="0"/>
              <a:t>가 </a:t>
            </a:r>
            <a:r>
              <a:rPr lang="en-US" altLang="ko-KR" sz="1000" spc="-20" dirty="0" smtClean="0"/>
              <a:t>4-13 </a:t>
            </a:r>
            <a:r>
              <a:rPr lang="ko-KR" altLang="en-US" sz="1000" spc="-20" dirty="0" smtClean="0"/>
              <a:t>당산 </a:t>
            </a:r>
            <a:r>
              <a:rPr lang="ko-KR" altLang="en-US" sz="1000" spc="-20" dirty="0" err="1" smtClean="0"/>
              <a:t>센트럴</a:t>
            </a:r>
            <a:r>
              <a:rPr lang="ko-KR" altLang="en-US" sz="1000" spc="-20" dirty="0" smtClean="0"/>
              <a:t> </a:t>
            </a:r>
            <a:r>
              <a:rPr lang="ko-KR" altLang="en-US" sz="1000" spc="-20" dirty="0" err="1" smtClean="0"/>
              <a:t>아이파크</a:t>
            </a:r>
            <a:r>
              <a:rPr lang="ko-KR" altLang="en-US" sz="1000" spc="-20" dirty="0" smtClean="0"/>
              <a:t> 견본주택</a:t>
            </a:r>
            <a:r>
              <a:rPr lang="en-US" altLang="ko-KR" sz="1000" spc="-20" dirty="0" smtClean="0"/>
              <a:t>)</a:t>
            </a:r>
            <a:r>
              <a:rPr lang="ko-KR" altLang="en-US" sz="1000" spc="-20" dirty="0"/>
              <a:t>에서 </a:t>
            </a:r>
            <a:r>
              <a:rPr lang="ko-KR" altLang="en-US" sz="1000" spc="-20" dirty="0" smtClean="0"/>
              <a:t>신청 접수치 않을</a:t>
            </a:r>
            <a:r>
              <a:rPr lang="en-US" altLang="ko-KR" sz="1000" spc="-20" dirty="0" smtClean="0"/>
              <a:t> </a:t>
            </a:r>
            <a:r>
              <a:rPr lang="ko-KR" altLang="en-US" sz="1000" spc="-20" dirty="0" smtClean="0"/>
              <a:t>경우 대상물량은 </a:t>
            </a:r>
            <a:r>
              <a:rPr lang="ko-KR" altLang="en-US" sz="1000" spc="-20" dirty="0"/>
              <a:t>일반공급으로 </a:t>
            </a:r>
            <a:r>
              <a:rPr lang="ko-KR" altLang="en-US" sz="1000" spc="-20" dirty="0" smtClean="0"/>
              <a:t>전환</a:t>
            </a:r>
            <a:endParaRPr lang="en-US" altLang="ko-KR" sz="1000" spc="-20" dirty="0" smtClean="0"/>
          </a:p>
          <a:p>
            <a:pPr>
              <a:lnSpc>
                <a:spcPct val="150000"/>
              </a:lnSpc>
            </a:pPr>
            <a:r>
              <a:rPr lang="en-US" altLang="ko-KR" sz="1000" dirty="0" smtClean="0"/>
              <a:t>    </a:t>
            </a:r>
            <a:r>
              <a:rPr lang="ko-KR" altLang="en-US" sz="1000" dirty="0" smtClean="0"/>
              <a:t>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419904" y="6007452"/>
            <a:ext cx="58174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당첨자 </a:t>
            </a:r>
            <a:r>
              <a:rPr lang="ko-KR" altLang="en-US" sz="1000" dirty="0" err="1"/>
              <a:t>주택형의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동호수</a:t>
            </a:r>
            <a:r>
              <a:rPr lang="ko-KR" altLang="en-US" sz="1000" dirty="0"/>
              <a:t> 배정은 특별공급 일반공급 구분 없이 </a:t>
            </a:r>
            <a:r>
              <a:rPr lang="ko-KR" altLang="en-US" sz="1000" dirty="0" smtClean="0"/>
              <a:t>전산관리지정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기관</a:t>
            </a:r>
            <a:r>
              <a:rPr lang="en-US" altLang="ko-KR" sz="1000" dirty="0"/>
              <a:t>(</a:t>
            </a:r>
            <a:r>
              <a:rPr lang="ko-KR" altLang="en-US" sz="1000" dirty="0"/>
              <a:t>금융결제원</a:t>
            </a:r>
            <a:r>
              <a:rPr lang="en-US" altLang="ko-KR" sz="1000" dirty="0"/>
              <a:t>)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</a:t>
            </a:r>
            <a:r>
              <a:rPr lang="ko-KR" altLang="en-US" sz="1000" dirty="0" smtClean="0"/>
              <a:t>컴퓨터 </a:t>
            </a:r>
            <a:r>
              <a:rPr lang="ko-KR" altLang="en-US" sz="1000" dirty="0"/>
              <a:t>프로그램에 의해 무작위로 추첨됩니다</a:t>
            </a:r>
            <a:r>
              <a:rPr lang="en-US" altLang="ko-KR" sz="1000" dirty="0"/>
              <a:t>. (</a:t>
            </a:r>
            <a:r>
              <a:rPr lang="ko-KR" altLang="en-US" sz="1000" dirty="0" err="1"/>
              <a:t>미신청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미계약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동</a:t>
            </a:r>
            <a:r>
              <a:rPr lang="en-US" altLang="ko-KR" sz="1000" dirty="0"/>
              <a:t>, </a:t>
            </a:r>
            <a:r>
              <a:rPr lang="ko-KR" altLang="en-US" sz="1000" dirty="0"/>
              <a:t>호 발생시에도 동호변경 </a:t>
            </a:r>
            <a:r>
              <a:rPr lang="ko-KR" altLang="en-US" sz="1000" dirty="0" smtClean="0"/>
              <a:t>불가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9" name="TextBox 8"/>
          <p:cNvSpPr txBox="1"/>
          <p:nvPr/>
        </p:nvSpPr>
        <p:spPr>
          <a:xfrm>
            <a:off x="419903" y="6612279"/>
            <a:ext cx="60334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</a:t>
            </a:r>
            <a:r>
              <a:rPr lang="ko-KR" altLang="en-US" sz="1000" spc="-30" dirty="0"/>
              <a:t>공급금액</a:t>
            </a:r>
            <a:r>
              <a:rPr lang="en-US" altLang="ko-KR" sz="1000" spc="-30" dirty="0"/>
              <a:t>, </a:t>
            </a:r>
            <a:r>
              <a:rPr lang="ko-KR" altLang="en-US" sz="1000" spc="-30" dirty="0"/>
              <a:t>전매제한기간</a:t>
            </a:r>
            <a:r>
              <a:rPr lang="en-US" altLang="ko-KR" sz="1000" spc="-30" dirty="0"/>
              <a:t>, </a:t>
            </a:r>
            <a:r>
              <a:rPr lang="ko-KR" altLang="en-US" sz="1000" spc="-30" dirty="0" err="1"/>
              <a:t>재당첨제한기간</a:t>
            </a:r>
            <a:r>
              <a:rPr lang="en-US" altLang="ko-KR" sz="1000" spc="-30" dirty="0"/>
              <a:t>, </a:t>
            </a:r>
            <a:r>
              <a:rPr lang="ko-KR" altLang="en-US" sz="1000" spc="-30" dirty="0"/>
              <a:t>공급대상 주택관련 세부사항 및 </a:t>
            </a:r>
            <a:r>
              <a:rPr lang="ko-KR" altLang="en-US" sz="1000" spc="-30" dirty="0" smtClean="0"/>
              <a:t>유의사항은 </a:t>
            </a:r>
            <a:r>
              <a:rPr lang="en-US" altLang="ko-KR" sz="1000" spc="-30" dirty="0" smtClean="0"/>
              <a:t>2018.03.21</a:t>
            </a:r>
            <a:r>
              <a:rPr lang="ko-KR" altLang="en-US" sz="1000" spc="-30" dirty="0" smtClean="0"/>
              <a:t>일</a:t>
            </a:r>
            <a:r>
              <a:rPr lang="en-US" altLang="ko-KR" sz="1000" spc="-30" dirty="0" smtClean="0"/>
              <a:t>(</a:t>
            </a:r>
            <a:r>
              <a:rPr lang="ko-KR" altLang="en-US" sz="1000" spc="-30" dirty="0" smtClean="0"/>
              <a:t>수</a:t>
            </a:r>
            <a:r>
              <a:rPr lang="en-US" altLang="ko-KR" sz="1000" spc="-30" dirty="0" smtClean="0"/>
              <a:t>)    </a:t>
            </a:r>
          </a:p>
          <a:p>
            <a:pPr>
              <a:lnSpc>
                <a:spcPct val="150000"/>
              </a:lnSpc>
            </a:pPr>
            <a:r>
              <a:rPr lang="en-US" altLang="ko-KR" sz="1000" spc="-30" dirty="0"/>
              <a:t> </a:t>
            </a:r>
            <a:r>
              <a:rPr lang="en-US" altLang="ko-KR" sz="1000" spc="-30" dirty="0" smtClean="0"/>
              <a:t>   </a:t>
            </a:r>
            <a:r>
              <a:rPr lang="ko-KR" altLang="en-US" sz="1000" dirty="0" smtClean="0"/>
              <a:t>예정인 </a:t>
            </a:r>
            <a:r>
              <a:rPr lang="ko-KR" altLang="en-US" sz="1000" dirty="0"/>
              <a:t>입주자모집공고문을 확인하시어 </a:t>
            </a:r>
            <a:r>
              <a:rPr lang="ko-KR" altLang="en-US" sz="1000" dirty="0" smtClean="0"/>
              <a:t>공고문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미확인으로 </a:t>
            </a:r>
            <a:r>
              <a:rPr lang="ko-KR" altLang="en-US" sz="1000" dirty="0"/>
              <a:t>인한 </a:t>
            </a:r>
            <a:r>
              <a:rPr lang="ko-KR" altLang="en-US" sz="1000" dirty="0" smtClean="0"/>
              <a:t>불이익이 </a:t>
            </a:r>
            <a:r>
              <a:rPr lang="ko-KR" altLang="en-US" sz="1000" dirty="0"/>
              <a:t>발생치 않도록 </a:t>
            </a:r>
            <a:r>
              <a:rPr lang="ko-KR" altLang="en-US" sz="1000" dirty="0" smtClean="0"/>
              <a:t>안내하여   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</a:t>
            </a:r>
            <a:r>
              <a:rPr lang="ko-KR" altLang="en-US" sz="1000" dirty="0" smtClean="0"/>
              <a:t>주시기 </a:t>
            </a:r>
            <a:r>
              <a:rPr lang="ko-KR" altLang="en-US" sz="1000" dirty="0"/>
              <a:t>바랍니다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0" name="TextBox 9"/>
          <p:cNvSpPr txBox="1"/>
          <p:nvPr/>
        </p:nvSpPr>
        <p:spPr>
          <a:xfrm>
            <a:off x="419903" y="7385708"/>
            <a:ext cx="60334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</a:t>
            </a:r>
            <a:r>
              <a:rPr lang="ko-KR" altLang="en-US" sz="1000" dirty="0" err="1"/>
              <a:t>신청형별</a:t>
            </a:r>
            <a:r>
              <a:rPr lang="ko-KR" altLang="en-US" sz="1000" dirty="0"/>
              <a:t> 세부사항 등은 분양사무실</a:t>
            </a:r>
            <a:r>
              <a:rPr lang="en-US" altLang="ko-KR" sz="1000" dirty="0"/>
              <a:t>, </a:t>
            </a:r>
            <a:r>
              <a:rPr lang="ko-KR" altLang="en-US" sz="1000" dirty="0"/>
              <a:t>팜플렛 및 사이버 </a:t>
            </a:r>
            <a:r>
              <a:rPr lang="ko-KR" altLang="en-US" sz="1000" dirty="0" smtClean="0"/>
              <a:t>견본주택</a:t>
            </a:r>
            <a:r>
              <a:rPr lang="en-US" altLang="ko-KR" sz="1000" dirty="0" smtClean="0"/>
              <a:t> (</a:t>
            </a:r>
            <a:r>
              <a:rPr lang="en-US" altLang="ko-KR" sz="1000" dirty="0" smtClean="0">
                <a:hlinkClick r:id="rId2"/>
              </a:rPr>
              <a:t>http://www.i-park.com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을 </a:t>
            </a:r>
            <a:r>
              <a:rPr lang="ko-KR" altLang="en-US" sz="1000" dirty="0"/>
              <a:t>통하여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 smtClean="0"/>
              <a:t>    </a:t>
            </a:r>
            <a:r>
              <a:rPr lang="ko-KR" altLang="en-US" sz="1000" dirty="0" smtClean="0"/>
              <a:t>다시 </a:t>
            </a:r>
            <a:r>
              <a:rPr lang="ko-KR" altLang="en-US" sz="1000" dirty="0"/>
              <a:t>한번 반드시 확인 </a:t>
            </a:r>
            <a:r>
              <a:rPr lang="ko-KR" altLang="en-US" sz="1000" dirty="0" smtClean="0"/>
              <a:t>후</a:t>
            </a:r>
            <a:r>
              <a:rPr lang="en-US" altLang="ko-KR" sz="1000" dirty="0"/>
              <a:t> </a:t>
            </a:r>
            <a:r>
              <a:rPr lang="ko-KR" altLang="en-US" sz="1000" dirty="0" smtClean="0"/>
              <a:t>신청하여 주시기 바랍니다</a:t>
            </a:r>
            <a:r>
              <a:rPr lang="en-US" altLang="ko-KR" sz="1000" dirty="0" smtClean="0"/>
              <a:t>.</a:t>
            </a:r>
            <a:endParaRPr lang="ko-KR" altLang="en-US" sz="1000" dirty="0"/>
          </a:p>
        </p:txBody>
      </p:sp>
      <p:sp>
        <p:nvSpPr>
          <p:cNvPr id="11" name="TextBox 10"/>
          <p:cNvSpPr txBox="1"/>
          <p:nvPr/>
        </p:nvSpPr>
        <p:spPr>
          <a:xfrm>
            <a:off x="419904" y="7999402"/>
            <a:ext cx="6177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입주자모집공고일 </a:t>
            </a:r>
            <a:r>
              <a:rPr lang="en-US" altLang="ko-KR" sz="1000" dirty="0"/>
              <a:t>(</a:t>
            </a:r>
            <a:r>
              <a:rPr lang="en-US" altLang="ko-KR" sz="1000" dirty="0" smtClean="0"/>
              <a:t>2016.03.21</a:t>
            </a:r>
            <a:r>
              <a:rPr lang="ko-KR" altLang="en-US" sz="1000" dirty="0" smtClean="0"/>
              <a:t>일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수</a:t>
            </a:r>
            <a:r>
              <a:rPr lang="en-US" altLang="ko-KR" sz="1000" dirty="0" smtClean="0"/>
              <a:t>) </a:t>
            </a:r>
            <a:r>
              <a:rPr lang="ko-KR" altLang="en-US" sz="1000" dirty="0"/>
              <a:t>예정</a:t>
            </a:r>
            <a:r>
              <a:rPr lang="en-US" altLang="ko-KR" sz="1000" dirty="0"/>
              <a:t>) </a:t>
            </a:r>
            <a:r>
              <a:rPr lang="ko-KR" altLang="en-US" sz="1000" dirty="0"/>
              <a:t>현재 </a:t>
            </a:r>
            <a:r>
              <a:rPr lang="ko-KR" altLang="en-US" sz="1000" dirty="0" smtClean="0"/>
              <a:t>무주택세대 구성원이 </a:t>
            </a:r>
            <a:r>
              <a:rPr lang="ko-KR" altLang="en-US" sz="1000" dirty="0"/>
              <a:t>아닌 자는 </a:t>
            </a:r>
            <a:r>
              <a:rPr lang="ko-KR" altLang="en-US" sz="1000" dirty="0" smtClean="0"/>
              <a:t>접수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불가하며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</a:t>
            </a:r>
            <a:r>
              <a:rPr lang="ko-KR" altLang="en-US" sz="1000" dirty="0" smtClean="0"/>
              <a:t>당첨자 </a:t>
            </a:r>
            <a:r>
              <a:rPr lang="ko-KR" altLang="en-US" sz="1000" dirty="0"/>
              <a:t>명단 </a:t>
            </a:r>
            <a:r>
              <a:rPr lang="ko-KR" altLang="en-US" sz="1000" dirty="0" smtClean="0"/>
              <a:t>관리 </a:t>
            </a:r>
            <a:r>
              <a:rPr lang="ko-KR" altLang="en-US" sz="1000" dirty="0"/>
              <a:t>등의 불이익을 받게 되오니 적격대상자 </a:t>
            </a:r>
            <a:r>
              <a:rPr lang="ko-KR" altLang="en-US" sz="1000" dirty="0" smtClean="0"/>
              <a:t>명단 통보해 </a:t>
            </a:r>
            <a:r>
              <a:rPr lang="ko-KR" altLang="en-US" sz="1000" dirty="0"/>
              <a:t>주시기 바랍니다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419904" y="8521485"/>
            <a:ext cx="617744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■ </a:t>
            </a:r>
            <a:r>
              <a:rPr lang="ko-KR" altLang="en-US" sz="1000" dirty="0" smtClean="0"/>
              <a:t>기타사항은 입주자 모집공고 및 주택공급에 관한 규칙에 의거함</a:t>
            </a:r>
            <a:endParaRPr lang="ko-KR" altLang="en-US" sz="1000" dirty="0"/>
          </a:p>
        </p:txBody>
      </p:sp>
      <p:sp>
        <p:nvSpPr>
          <p:cNvPr id="17" name="TextBox 16"/>
          <p:cNvSpPr txBox="1"/>
          <p:nvPr/>
        </p:nvSpPr>
        <p:spPr>
          <a:xfrm>
            <a:off x="419904" y="4714617"/>
            <a:ext cx="617744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■ 특별공급과 일반공급은 중복신청이 가능하나 특별공급 당첨자로 선정되면 해당 특별공급주택만 </a:t>
            </a:r>
            <a:endParaRPr lang="en-US" altLang="ko-KR" sz="1000" dirty="0" smtClean="0">
              <a:latin typeface="+mn-ea"/>
            </a:endParaRPr>
          </a:p>
          <a:p>
            <a:pPr fontAlgn="t">
              <a:lnSpc>
                <a:spcPct val="150000"/>
              </a:lnSpc>
            </a:pPr>
            <a:r>
              <a:rPr lang="en-US" altLang="ko-KR" sz="1000" spc="-10" dirty="0">
                <a:latin typeface="+mn-ea"/>
                <a:ea typeface="맑은 고딕"/>
              </a:rPr>
              <a:t> </a:t>
            </a:r>
            <a:r>
              <a:rPr lang="en-US" altLang="ko-KR" sz="1000" spc="-10" dirty="0" smtClean="0">
                <a:latin typeface="+mn-ea"/>
                <a:ea typeface="맑은 고딕"/>
              </a:rPr>
              <a:t>   </a:t>
            </a:r>
            <a:r>
              <a:rPr lang="ko-KR" altLang="en-US" sz="1000" spc="-10" dirty="0" smtClean="0">
                <a:latin typeface="+mn-ea"/>
                <a:ea typeface="맑은 고딕"/>
              </a:rPr>
              <a:t>당첨으로 인정하며</a:t>
            </a:r>
            <a:r>
              <a:rPr lang="en-US" altLang="ko-KR" sz="1000" spc="-10" dirty="0" smtClean="0">
                <a:latin typeface="+mn-ea"/>
                <a:ea typeface="맑은 고딕"/>
              </a:rPr>
              <a:t>, </a:t>
            </a:r>
            <a:r>
              <a:rPr lang="ko-KR" altLang="en-US" sz="1000" spc="-10" dirty="0" smtClean="0">
                <a:latin typeface="+mn-ea"/>
                <a:ea typeface="맑은 고딕"/>
              </a:rPr>
              <a:t>일반공급 주택에 대한 청약은 무효 처리합니다</a:t>
            </a:r>
            <a:r>
              <a:rPr lang="en-US" altLang="ko-KR" sz="1000" spc="-10" dirty="0" smtClean="0">
                <a:latin typeface="+mn-ea"/>
                <a:ea typeface="맑은 고딕"/>
              </a:rPr>
              <a:t>. </a:t>
            </a:r>
          </a:p>
          <a:p>
            <a:pPr fontAlgn="t"/>
            <a:endParaRPr lang="en-US" altLang="ko-KR" sz="1000" spc="-10" dirty="0">
              <a:latin typeface="+mn-ea"/>
              <a:ea typeface="맑은 고딕"/>
            </a:endParaRPr>
          </a:p>
          <a:p>
            <a:pPr fontAlgn="t">
              <a:lnSpc>
                <a:spcPct val="150000"/>
              </a:lnSpc>
            </a:pPr>
            <a:r>
              <a:rPr lang="ko-KR" altLang="ko-KR" sz="1000" spc="-10" dirty="0" smtClean="0">
                <a:latin typeface="+mn-ea"/>
                <a:ea typeface="맑은 고딕"/>
              </a:rPr>
              <a:t>■</a:t>
            </a:r>
            <a:r>
              <a:rPr lang="en-US" altLang="ko-KR" sz="1000" spc="-10" dirty="0" smtClean="0">
                <a:latin typeface="+mn-ea"/>
                <a:ea typeface="맑은 고딕"/>
              </a:rPr>
              <a:t> </a:t>
            </a:r>
            <a:r>
              <a:rPr lang="ko-KR" altLang="en-US" sz="1000" spc="-10" dirty="0" smtClean="0">
                <a:latin typeface="+mn-ea"/>
              </a:rPr>
              <a:t>첨부되는 </a:t>
            </a:r>
            <a:r>
              <a:rPr lang="ko-KR" altLang="en-US" sz="1000" spc="-10" dirty="0">
                <a:latin typeface="+mn-ea"/>
              </a:rPr>
              <a:t>제출서류가 허위서류로 판명될 </a:t>
            </a:r>
            <a:r>
              <a:rPr lang="ko-KR" altLang="en-US" sz="1000" spc="-10" dirty="0" smtClean="0">
                <a:latin typeface="+mn-ea"/>
              </a:rPr>
              <a:t>경우 청약 당첨 후에 계약을 하여도 계약 취소 사유가 되며</a:t>
            </a:r>
            <a:r>
              <a:rPr lang="en-US" altLang="ko-KR" sz="1000" spc="-10" dirty="0" smtClean="0">
                <a:latin typeface="+mn-ea"/>
              </a:rPr>
              <a:t>,</a:t>
            </a:r>
          </a:p>
          <a:p>
            <a:pPr fontAlgn="t">
              <a:lnSpc>
                <a:spcPct val="150000"/>
              </a:lnSpc>
            </a:pPr>
            <a:r>
              <a:rPr lang="en-US" altLang="ko-KR" sz="10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</a:rPr>
              <a:t> 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</a:rPr>
              <a:t>당첨자로 관리되어 향후 청약에 불이익이 발생할 수 있습니다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sz="10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04034" y="9214357"/>
            <a:ext cx="3204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관련문의 </a:t>
            </a:r>
            <a:r>
              <a:rPr lang="en-US" altLang="ko-KR" b="1" dirty="0" smtClean="0"/>
              <a:t>: 02 – 2632 - 5400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78055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2104</TotalTime>
  <Words>1066</Words>
  <Application>Microsoft Office PowerPoint</Application>
  <PresentationFormat>A4 용지(210x297mm)</PresentationFormat>
  <Paragraphs>164</Paragraphs>
  <Slides>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user</cp:lastModifiedBy>
  <cp:revision>81</cp:revision>
  <cp:lastPrinted>2018-03-14T02:09:53Z</cp:lastPrinted>
  <dcterms:created xsi:type="dcterms:W3CDTF">2006-10-05T04:04:58Z</dcterms:created>
  <dcterms:modified xsi:type="dcterms:W3CDTF">2018-03-15T00:52:25Z</dcterms:modified>
</cp:coreProperties>
</file>