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62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-178" y="-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4D513D-747E-4183-93E8-09A942B26DAE}" type="datetimeFigureOut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B314F9-6A62-4309-B697-473B2F0981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1812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4FBD-D56E-4C1F-98F4-EE5FAF62F6F2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7150" y="6477687"/>
            <a:ext cx="2228850" cy="365125"/>
          </a:xfrm>
        </p:spPr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42729"/>
            <a:ext cx="9906000" cy="410198"/>
          </a:xfrm>
          <a:prstGeom prst="rect">
            <a:avLst/>
          </a:prstGeom>
          <a:solidFill>
            <a:srgbClr val="5F4638"/>
          </a:solidFill>
          <a:ln w="25400" cap="flat" cmpd="sng" algn="ctr">
            <a:solidFill>
              <a:srgbClr val="5F4638"/>
            </a:solidFill>
            <a:prstDash val="solid"/>
          </a:ln>
          <a:effectLst/>
        </p:spPr>
        <p:txBody>
          <a:bodyPr lIns="0" tIns="0" rIns="0" bIns="0" rtlCol="0" anchor="ctr" anchorCtr="0"/>
          <a:lstStyle/>
          <a:p>
            <a:pPr algn="ctr" latinLnBrk="0"/>
            <a:endParaRPr lang="en-US" altLang="ko-KR" sz="3200" kern="0" spc="-300" dirty="0">
              <a:solidFill>
                <a:prstClr val="white"/>
              </a:solidFill>
              <a:latin typeface="Rix모던명조 B" panose="02020603020101020101" pitchFamily="18" charset="-127"/>
              <a:ea typeface="Rix모던명조 B" panose="02020603020101020101" pitchFamily="18" charset="-127"/>
            </a:endParaRPr>
          </a:p>
        </p:txBody>
      </p:sp>
      <p:sp>
        <p:nvSpPr>
          <p:cNvPr id="8" name="직사각형 7"/>
          <p:cNvSpPr/>
          <p:nvPr userDrawn="1"/>
        </p:nvSpPr>
        <p:spPr>
          <a:xfrm flipV="1">
            <a:off x="0" y="6477687"/>
            <a:ext cx="9906000" cy="18000"/>
          </a:xfrm>
          <a:prstGeom prst="rect">
            <a:avLst/>
          </a:prstGeom>
          <a:solidFill>
            <a:srgbClr val="5F4638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 anchorCtr="0"/>
          <a:lstStyle/>
          <a:p>
            <a:pPr algn="ctr" latinLnBrk="0"/>
            <a:endParaRPr lang="en-US" altLang="ko-KR" sz="3200" kern="0" spc="-300" dirty="0">
              <a:solidFill>
                <a:prstClr val="white"/>
              </a:solidFill>
              <a:latin typeface="Rix모던명조 B" panose="02020603020101020101" pitchFamily="18" charset="-127"/>
              <a:ea typeface="Rix모던명조 B" panose="0202060302010102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23650" y="91837"/>
            <a:ext cx="513565" cy="29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145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B8D92-28DB-46D9-82B0-A6ECE544C8DC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6050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4FB7E-F03B-48AC-A11D-EFD2AEB89BFC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974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39207-0093-4B5D-8AB8-F18BBF503936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6105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D6C4-1075-44CD-A136-A72578485595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1327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C8FDB-80F7-490C-AFF7-4EFEB7C0C646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644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34C9E-EAB9-4ECE-9B9B-5FF58341E629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2070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51010-9CB5-4D76-AAFB-A534ABF17BDD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826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CAB4-757A-4623-B220-0F78897930EF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6017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6F763-5376-4890-A31B-57DDA0D89E48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0863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D7042-870B-4F30-9D73-A51AE6DA0754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2109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F7CF7-CAC9-44CA-B4B8-39C19AB5A6CF}" type="datetime1">
              <a:rPr lang="ko-KR" altLang="en-US" smtClean="0"/>
              <a:t>2019-04-08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4E45F-EF7C-431D-B612-5290AC5563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077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pattFill prst="openDmnd">
            <a:fgClr>
              <a:srgbClr val="422704"/>
            </a:fgClr>
            <a:bgClr>
              <a:srgbClr val="5F4638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7150" y="6549688"/>
            <a:ext cx="797776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US" altLang="ko-KR" sz="900" b="1" kern="0" dirty="0" smtClean="0">
                <a:ln>
                  <a:solidFill>
                    <a:sysClr val="window" lastClr="FFFFFF">
                      <a:alpha val="0"/>
                    </a:sys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※ </a:t>
            </a:r>
            <a:r>
              <a:rPr lang="ko-KR" altLang="en-US" sz="900" b="1" kern="0" dirty="0">
                <a:ln>
                  <a:solidFill>
                    <a:sysClr val="window" lastClr="FFFFFF">
                      <a:alpha val="0"/>
                    </a:sys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내용에 있는 개요 및 현황은 사업 진행상 변동 될 수 있으므로</a:t>
            </a:r>
            <a:r>
              <a:rPr lang="en-US" altLang="ko-KR" sz="900" b="1" kern="0" dirty="0">
                <a:ln>
                  <a:solidFill>
                    <a:sysClr val="window" lastClr="FFFFFF">
                      <a:alpha val="0"/>
                    </a:sys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, </a:t>
            </a:r>
            <a:r>
              <a:rPr lang="ko-KR" altLang="en-US" sz="900" b="1" kern="0" dirty="0">
                <a:ln>
                  <a:solidFill>
                    <a:sysClr val="window" lastClr="FFFFFF">
                      <a:alpha val="0"/>
                    </a:sys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고객 안내 시 확정이 아님을 필히 첨언하여 주시기 바랍니다</a:t>
            </a:r>
            <a:r>
              <a:rPr lang="en-US" altLang="ko-KR" sz="900" kern="0" dirty="0">
                <a:ln>
                  <a:solidFill>
                    <a:sysClr val="window" lastClr="FFFFFF">
                      <a:alpha val="0"/>
                    </a:sys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.</a:t>
            </a:r>
            <a:r>
              <a:rPr lang="ko-KR" altLang="en-US" sz="900" kern="0" dirty="0">
                <a:ln>
                  <a:solidFill>
                    <a:sysClr val="window" lastClr="FFFFFF">
                      <a:alpha val="0"/>
                    </a:sys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   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 cstate="email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1836" y="212937"/>
            <a:ext cx="864678" cy="3853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3996890"/>
            <a:ext cx="9906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특별공급 기관추천 안내자료</a:t>
            </a:r>
            <a:endParaRPr lang="en-US" altLang="ko-KR" sz="24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2018.04.00.</a:t>
            </a:r>
            <a:endParaRPr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874" y="2047414"/>
            <a:ext cx="4916251" cy="57375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9249" y="2852032"/>
            <a:ext cx="7087501" cy="78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864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73051" y="543144"/>
            <a:ext cx="9359900" cy="925995"/>
          </a:xfrm>
          <a:prstGeom prst="rect">
            <a:avLst/>
          </a:prstGeom>
        </p:spPr>
        <p:txBody>
          <a:bodyPr wrap="square" tIns="108000" bIns="108000">
            <a:spAutoFit/>
          </a:bodyPr>
          <a:lstStyle/>
          <a:p>
            <a:pPr latinLnBrk="0"/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하남 </a:t>
            </a:r>
            <a:r>
              <a:rPr lang="ko-KR" altLang="en-US" sz="2800" b="1" kern="0" spc="-300" dirty="0" err="1">
                <a:solidFill>
                  <a:srgbClr val="5C2A08"/>
                </a:solidFill>
                <a:latin typeface="+mj-ea"/>
                <a:ea typeface="+mj-ea"/>
              </a:rPr>
              <a:t>감일지구</a:t>
            </a:r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 공공택지 </a:t>
            </a:r>
            <a:r>
              <a:rPr lang="en-US" altLang="ko-KR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B9BL </a:t>
            </a:r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민간참여 공공분양</a:t>
            </a:r>
          </a:p>
          <a:p>
            <a:pPr latinLnBrk="0"/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지하 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2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층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~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지상 최고 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29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층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 6</a:t>
            </a:r>
            <a:r>
              <a:rPr lang="ko-KR" altLang="en-US" kern="0" spc="-150" dirty="0" err="1">
                <a:solidFill>
                  <a:srgbClr val="5C2A08"/>
                </a:solidFill>
                <a:latin typeface="+mj-ea"/>
                <a:ea typeface="+mj-ea"/>
              </a:rPr>
              <a:t>개동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,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 총 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866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세대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, </a:t>
            </a:r>
            <a:r>
              <a:rPr lang="ko-KR" altLang="en-US" kern="0" spc="-150" dirty="0" err="1">
                <a:solidFill>
                  <a:srgbClr val="5C2A08"/>
                </a:solidFill>
                <a:latin typeface="+mj-ea"/>
                <a:ea typeface="+mj-ea"/>
              </a:rPr>
              <a:t>전세대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 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30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평형대 남향위주의 최고 수준 커뮤니티 시설</a:t>
            </a:r>
          </a:p>
        </p:txBody>
      </p:sp>
      <p:cxnSp>
        <p:nvCxnSpPr>
          <p:cNvPr id="3" name="직선 연결선 2"/>
          <p:cNvCxnSpPr/>
          <p:nvPr/>
        </p:nvCxnSpPr>
        <p:spPr>
          <a:xfrm>
            <a:off x="3838081" y="2169262"/>
            <a:ext cx="0" cy="182540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0" y="29062"/>
            <a:ext cx="2409451" cy="433553"/>
          </a:xfrm>
          <a:prstGeom prst="rect">
            <a:avLst/>
          </a:prstGeom>
        </p:spPr>
        <p:txBody>
          <a:bodyPr wrap="square" tIns="108000" bIns="108000">
            <a:spAutoFit/>
          </a:bodyPr>
          <a:lstStyle/>
          <a:p>
            <a:pPr latinLnBrk="0"/>
            <a:r>
              <a:rPr lang="en-US" altLang="ko-KR" sz="1400" kern="0" dirty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1. </a:t>
            </a:r>
            <a:r>
              <a:rPr lang="ko-KR" altLang="en-US" sz="1400" kern="0" dirty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사업개요</a:t>
            </a:r>
            <a:endParaRPr lang="en-US" altLang="ko-KR" sz="1400" kern="0" dirty="0">
              <a:solidFill>
                <a:schemeClr val="bg1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263769" y="1450731"/>
            <a:ext cx="9363808" cy="0"/>
          </a:xfrm>
          <a:custGeom>
            <a:avLst/>
            <a:gdLst>
              <a:gd name="connsiteX0" fmla="*/ 0 w 9363808"/>
              <a:gd name="connsiteY0" fmla="*/ 0 h 0"/>
              <a:gd name="connsiteX1" fmla="*/ 9363808 w 93638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363808">
                <a:moveTo>
                  <a:pt x="0" y="0"/>
                </a:moveTo>
                <a:lnTo>
                  <a:pt x="9363808" y="0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376815" y="2762412"/>
            <a:ext cx="4018174" cy="3664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xmlns="" id="{6A4AC9CF-9B67-4101-9F2B-B28D0C753D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9783707"/>
              </p:ext>
            </p:extLst>
          </p:nvPr>
        </p:nvGraphicFramePr>
        <p:xfrm>
          <a:off x="273051" y="1998138"/>
          <a:ext cx="4394199" cy="285008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461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480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781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시행사</a:t>
                      </a:r>
                      <a:endParaRPr lang="ko-KR" altLang="en-US" sz="900" b="1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하남도시공사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781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시공사</a:t>
                      </a:r>
                      <a:endParaRPr lang="ko-KR" altLang="en-US" sz="900" b="1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spc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대림산업㈜</a:t>
                      </a:r>
                      <a:r>
                        <a:rPr lang="en-US" altLang="ko-KR" sz="900" b="0" spc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b="0" spc="0" dirty="0" err="1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주관사</a:t>
                      </a:r>
                      <a:r>
                        <a:rPr lang="en-US" altLang="ko-KR" sz="900" b="0" spc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/50%), </a:t>
                      </a:r>
                      <a:r>
                        <a:rPr lang="ko-KR" altLang="en-US" sz="900" b="0" spc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㈜</a:t>
                      </a:r>
                      <a:r>
                        <a:rPr lang="ko-KR" altLang="en-US" sz="900" b="0" spc="0" dirty="0" err="1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태영건설</a:t>
                      </a:r>
                      <a:r>
                        <a:rPr lang="en-US" altLang="ko-KR" sz="900" b="0" spc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(30%),</a:t>
                      </a:r>
                      <a:r>
                        <a:rPr lang="en-US" altLang="ko-KR" sz="900" b="0" spc="0" baseline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900" b="0" spc="0" baseline="0" dirty="0" err="1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계룡건설산업</a:t>
                      </a:r>
                      <a:r>
                        <a:rPr lang="ko-KR" altLang="en-US" sz="900" b="0" spc="0" baseline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㈜</a:t>
                      </a:r>
                      <a:r>
                        <a:rPr lang="en-US" altLang="ko-KR" sz="900" b="0" spc="0" baseline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en-US" altLang="ko-KR" sz="900" b="0" spc="0" baseline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20%)</a:t>
                      </a:r>
                      <a:endParaRPr lang="ko-KR" altLang="en-US" sz="900" b="0" spc="0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781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착공일</a:t>
                      </a:r>
                      <a:r>
                        <a:rPr lang="en-US" altLang="ko-KR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입주예정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2019. 04(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예정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) / 2021.12(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예정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900" b="0" spc="0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81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대지위치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경기도 하남시 </a:t>
                      </a:r>
                      <a:r>
                        <a:rPr lang="ko-KR" altLang="en-US" sz="900" b="0" spc="0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감일지구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B9BL</a:t>
                      </a:r>
                      <a:endParaRPr lang="ko-KR" altLang="en-US" sz="900" b="0" spc="0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781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대지면적</a:t>
                      </a:r>
                      <a:r>
                        <a:rPr lang="en-US" altLang="ko-KR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연면적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6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43,339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㎡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(13,110py)/132,194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㎡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(39,989py)</a:t>
                      </a:r>
                      <a:endParaRPr lang="ko-KR" altLang="en-US" sz="900" b="0" spc="0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781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조경면적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17,365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㎡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(5,253py) / 40%</a:t>
                      </a:r>
                      <a:endParaRPr lang="ko-KR" altLang="en-US" sz="900" b="0" spc="0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781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규모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지하 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층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~19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층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29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층 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900" b="0" spc="0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개동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866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세대</a:t>
                      </a:r>
                      <a:endParaRPr lang="en-US" altLang="ko-KR" sz="900" b="0" spc="0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781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세부구성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77A</a:t>
                      </a:r>
                      <a:r>
                        <a:rPr lang="en-US" altLang="ko-KR" sz="900" b="0" spc="0" baseline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 169</a:t>
                      </a:r>
                      <a:r>
                        <a:rPr lang="ko-KR" altLang="en-US" sz="900" b="0" spc="0" baseline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세대</a:t>
                      </a:r>
                      <a:r>
                        <a:rPr lang="en-US" altLang="ko-KR" sz="900" b="0" spc="0" baseline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77B 163</a:t>
                      </a:r>
                      <a:r>
                        <a:rPr lang="ko-KR" altLang="en-US" sz="900" b="0" spc="0" baseline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세대</a:t>
                      </a:r>
                      <a:r>
                        <a:rPr lang="en-US" altLang="ko-KR" sz="900" b="0" spc="0" baseline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84A 531</a:t>
                      </a:r>
                      <a:r>
                        <a:rPr lang="ko-KR" altLang="en-US" sz="900" b="0" spc="0" baseline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세대</a:t>
                      </a:r>
                      <a:r>
                        <a:rPr lang="en-US" altLang="ko-KR" sz="900" b="0" spc="0" baseline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84B 3</a:t>
                      </a:r>
                      <a:r>
                        <a:rPr lang="ko-KR" altLang="en-US" sz="900" b="0" spc="0" baseline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세대</a:t>
                      </a:r>
                      <a:endParaRPr lang="ko-KR" altLang="en-US" sz="900" b="0" spc="0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781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주차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1,216(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세대당 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1.4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대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)/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근린생활시설 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대 제외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7813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용적률</a:t>
                      </a:r>
                      <a:r>
                        <a:rPr lang="en-US" altLang="ko-KR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건폐율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219.71%[</a:t>
                      </a:r>
                      <a:r>
                        <a:rPr kumimoji="0" lang="ko-KR" alt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법정</a:t>
                      </a: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:220%]/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17.39% [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법정 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: 50%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이하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]</a:t>
                      </a:r>
                      <a:endParaRPr lang="ko-KR" altLang="en-US" sz="900" b="0" spc="0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17813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난방시설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지역난방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5343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주민공동시설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spc="0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탑클라우드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b="0" spc="0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루프탑가든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b="0" spc="0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방갈로형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 게스트하우스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spc="0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수변카페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실내체육관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실내골프연습장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피트니스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b="0" spc="0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야외퍼팅장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b="0" spc="0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바베큐장</a:t>
                      </a:r>
                      <a:r>
                        <a:rPr lang="en-US" altLang="ko-KR" sz="900" b="0" spc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b="0" spc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경로당</a:t>
                      </a:r>
                      <a:r>
                        <a:rPr lang="en-US" altLang="ko-KR" sz="900" b="0" spc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900" b="0" spc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미니텃밭</a:t>
                      </a:r>
                      <a:r>
                        <a:rPr lang="en-US" altLang="ko-KR" sz="900" b="0" spc="0" baseline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900" b="0" spc="0" baseline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등</a:t>
                      </a:r>
                      <a:endParaRPr lang="ko-KR" altLang="en-US" sz="900" b="0" spc="0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5626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키즈시설</a:t>
                      </a:r>
                      <a:endParaRPr lang="ko-KR" altLang="en-US" sz="900" b="1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spc="0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맘스스테이션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b="0" spc="0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어린이집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실내놀이터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유아놀이터</a:t>
                      </a:r>
                      <a:r>
                        <a:rPr lang="en-US" altLang="ko-KR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b="0" spc="0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어린이놀이터 </a:t>
                      </a:r>
                      <a:r>
                        <a:rPr lang="ko-KR" altLang="en-US" sz="900" b="0" spc="0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등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122563" y="1705308"/>
            <a:ext cx="848309" cy="3334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1400" b="1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■ </a:t>
            </a:r>
            <a:r>
              <a:rPr lang="ko-KR" altLang="en-US" sz="1400" b="1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  <a:endParaRPr lang="en-US" altLang="ko-KR" sz="1400" b="1" dirty="0">
              <a:solidFill>
                <a:srgbClr val="5C2A0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7554" y="1518396"/>
            <a:ext cx="4890023" cy="3006376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7554" y="4552949"/>
            <a:ext cx="2453822" cy="1711413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09005" y="4552950"/>
            <a:ext cx="2407451" cy="1720850"/>
          </a:xfrm>
          <a:prstGeom prst="rect">
            <a:avLst/>
          </a:prstGeom>
        </p:spPr>
      </p:pic>
      <p:sp>
        <p:nvSpPr>
          <p:cNvPr id="12" name="모서리가 둥근 직사각형 11"/>
          <p:cNvSpPr/>
          <p:nvPr/>
        </p:nvSpPr>
        <p:spPr>
          <a:xfrm>
            <a:off x="7209006" y="4586217"/>
            <a:ext cx="406748" cy="129951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+mj-ea"/>
                <a:ea typeface="+mj-ea"/>
              </a:rPr>
              <a:t>102</a:t>
            </a:r>
            <a:r>
              <a:rPr lang="ko-KR" altLang="en-US" sz="800" b="1" dirty="0">
                <a:solidFill>
                  <a:schemeClr val="bg1"/>
                </a:solidFill>
                <a:latin typeface="+mj-ea"/>
                <a:ea typeface="+mj-ea"/>
              </a:rPr>
              <a:t>동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920989" y="1842257"/>
            <a:ext cx="406748" cy="129951"/>
          </a:xfrm>
          <a:prstGeom prst="roundRect">
            <a:avLst>
              <a:gd name="adj" fmla="val 50000"/>
            </a:avLst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dirty="0">
                <a:solidFill>
                  <a:srgbClr val="FFFF00"/>
                </a:solidFill>
                <a:latin typeface="+mj-ea"/>
                <a:ea typeface="+mj-ea"/>
              </a:rPr>
              <a:t>101</a:t>
            </a:r>
            <a:r>
              <a:rPr lang="ko-KR" altLang="en-US" sz="800" dirty="0">
                <a:solidFill>
                  <a:srgbClr val="FFFF00"/>
                </a:solidFill>
                <a:latin typeface="+mj-ea"/>
                <a:ea typeface="+mj-ea"/>
              </a:rPr>
              <a:t>동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6088063" y="1842257"/>
            <a:ext cx="406748" cy="129951"/>
          </a:xfrm>
          <a:prstGeom prst="roundRect">
            <a:avLst>
              <a:gd name="adj" fmla="val 50000"/>
            </a:avLst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dirty="0">
                <a:solidFill>
                  <a:srgbClr val="FFFF00"/>
                </a:solidFill>
                <a:latin typeface="+mj-ea"/>
                <a:ea typeface="+mj-ea"/>
              </a:rPr>
              <a:t>102</a:t>
            </a:r>
            <a:r>
              <a:rPr lang="ko-KR" altLang="en-US" sz="800" dirty="0">
                <a:solidFill>
                  <a:srgbClr val="FFFF00"/>
                </a:solidFill>
                <a:latin typeface="+mj-ea"/>
                <a:ea typeface="+mj-ea"/>
              </a:rPr>
              <a:t>동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743576" y="2096810"/>
            <a:ext cx="406748" cy="129951"/>
          </a:xfrm>
          <a:prstGeom prst="roundRect">
            <a:avLst>
              <a:gd name="adj" fmla="val 50000"/>
            </a:avLst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dirty="0">
                <a:solidFill>
                  <a:srgbClr val="FFFF00"/>
                </a:solidFill>
                <a:latin typeface="+mj-ea"/>
                <a:ea typeface="+mj-ea"/>
              </a:rPr>
              <a:t>104</a:t>
            </a:r>
            <a:r>
              <a:rPr lang="ko-KR" altLang="en-US" sz="800" dirty="0">
                <a:solidFill>
                  <a:srgbClr val="FFFF00"/>
                </a:solidFill>
                <a:latin typeface="+mj-ea"/>
                <a:ea typeface="+mj-ea"/>
              </a:rPr>
              <a:t>동</a:t>
            </a:r>
          </a:p>
        </p:txBody>
      </p:sp>
      <p:sp>
        <p:nvSpPr>
          <p:cNvPr id="16" name="모서리가 둥근 직사각형 15"/>
          <p:cNvSpPr/>
          <p:nvPr/>
        </p:nvSpPr>
        <p:spPr>
          <a:xfrm>
            <a:off x="5915025" y="1955523"/>
            <a:ext cx="406748" cy="129951"/>
          </a:xfrm>
          <a:prstGeom prst="roundRect">
            <a:avLst>
              <a:gd name="adj" fmla="val 50000"/>
            </a:avLst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dirty="0">
                <a:solidFill>
                  <a:srgbClr val="FFFF00"/>
                </a:solidFill>
                <a:latin typeface="+mj-ea"/>
                <a:ea typeface="+mj-ea"/>
              </a:rPr>
              <a:t>103</a:t>
            </a:r>
            <a:r>
              <a:rPr lang="ko-KR" altLang="en-US" sz="800" dirty="0">
                <a:solidFill>
                  <a:srgbClr val="FFFF00"/>
                </a:solidFill>
                <a:latin typeface="+mj-ea"/>
                <a:ea typeface="+mj-ea"/>
              </a:rPr>
              <a:t>동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7497763" y="2274260"/>
            <a:ext cx="406748" cy="129951"/>
          </a:xfrm>
          <a:prstGeom prst="roundRect">
            <a:avLst>
              <a:gd name="adj" fmla="val 50000"/>
            </a:avLst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dirty="0">
                <a:solidFill>
                  <a:srgbClr val="FFFF00"/>
                </a:solidFill>
                <a:latin typeface="+mj-ea"/>
                <a:ea typeface="+mj-ea"/>
              </a:rPr>
              <a:t>105</a:t>
            </a:r>
            <a:r>
              <a:rPr lang="ko-KR" altLang="en-US" sz="800" dirty="0">
                <a:solidFill>
                  <a:srgbClr val="FFFF00"/>
                </a:solidFill>
                <a:latin typeface="+mj-ea"/>
                <a:ea typeface="+mj-ea"/>
              </a:rPr>
              <a:t>동</a:t>
            </a:r>
          </a:p>
        </p:txBody>
      </p:sp>
      <p:sp>
        <p:nvSpPr>
          <p:cNvPr id="18" name="모서리가 둥근 직사각형 17"/>
          <p:cNvSpPr/>
          <p:nvPr/>
        </p:nvSpPr>
        <p:spPr>
          <a:xfrm>
            <a:off x="7200478" y="2047207"/>
            <a:ext cx="406748" cy="129951"/>
          </a:xfrm>
          <a:prstGeom prst="roundRect">
            <a:avLst>
              <a:gd name="adj" fmla="val 50000"/>
            </a:avLst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dirty="0">
                <a:solidFill>
                  <a:srgbClr val="FFFF00"/>
                </a:solidFill>
                <a:latin typeface="+mj-ea"/>
                <a:ea typeface="+mj-ea"/>
              </a:rPr>
              <a:t>106</a:t>
            </a:r>
            <a:r>
              <a:rPr lang="ko-KR" altLang="en-US" sz="800" dirty="0">
                <a:solidFill>
                  <a:srgbClr val="FFFF00"/>
                </a:solidFill>
                <a:latin typeface="+mj-ea"/>
                <a:ea typeface="+mj-ea"/>
              </a:rPr>
              <a:t>동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122563" y="4847773"/>
            <a:ext cx="1269899" cy="3616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1400" b="1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■ </a:t>
            </a:r>
            <a:r>
              <a:rPr lang="ko-KR" altLang="en-US" sz="1400" b="1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평형 구성</a:t>
            </a:r>
            <a:endParaRPr lang="en-US" altLang="ko-KR" sz="1400" b="1" dirty="0">
              <a:solidFill>
                <a:srgbClr val="5C2A0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245493"/>
              </p:ext>
            </p:extLst>
          </p:nvPr>
        </p:nvGraphicFramePr>
        <p:xfrm>
          <a:off x="273051" y="5172123"/>
          <a:ext cx="4394199" cy="1493637"/>
        </p:xfrm>
        <a:graphic>
          <a:graphicData uri="http://schemas.openxmlformats.org/drawingml/2006/table">
            <a:tbl>
              <a:tblPr/>
              <a:tblGrid>
                <a:gridCol w="4127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005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6005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kern="1200" spc="0" baseline="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YoonGothic Light" pitchFamily="18" charset="-127"/>
                        </a:rPr>
                        <a:t>타입</a:t>
                      </a:r>
                    </a:p>
                  </a:txBody>
                  <a:tcPr marL="9525" marR="9525" marT="9525" marB="0" anchor="ctr" horzOverflow="overflow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kern="1200" spc="0" baseline="0" dirty="0" err="1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YoonGothic Light" pitchFamily="18" charset="-127"/>
                        </a:rPr>
                        <a:t>세대수</a:t>
                      </a:r>
                      <a:endParaRPr kumimoji="1" lang="en-US" altLang="ko-KR" sz="900" b="1" kern="1200" spc="0" baseline="0" dirty="0">
                        <a:ln>
                          <a:noFill/>
                        </a:ln>
                        <a:solidFill>
                          <a:srgbClr val="E7DBD5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YoonGothic Light" pitchFamily="18" charset="-127"/>
                      </a:endParaRPr>
                    </a:p>
                  </a:txBody>
                  <a:tcPr marL="9525" marR="9525" marT="9525" marB="0" anchor="ctr" horzOverflow="overflow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kern="1200" spc="0" baseline="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YoonGothic Light" pitchFamily="18" charset="-127"/>
                        </a:rPr>
                        <a:t>비율</a:t>
                      </a:r>
                      <a:endParaRPr kumimoji="1" lang="en-US" altLang="ko-KR" sz="900" b="1" kern="1200" spc="0" baseline="0" dirty="0">
                        <a:ln>
                          <a:noFill/>
                        </a:ln>
                        <a:solidFill>
                          <a:srgbClr val="E7DBD5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YoonGothic Light" pitchFamily="18" charset="-127"/>
                      </a:endParaRPr>
                    </a:p>
                  </a:txBody>
                  <a:tcPr marL="9525" marR="9525" marT="9525" marB="0" anchor="ctr" horzOverflow="overflow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전용면적</a:t>
                      </a:r>
                      <a:endParaRPr lang="en-US" altLang="ko-KR" sz="900" b="1" kern="1200" dirty="0">
                        <a:ln>
                          <a:noFill/>
                        </a:ln>
                        <a:solidFill>
                          <a:srgbClr val="E7DBD5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 horzOverflow="overflow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900" kern="12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-윤고딕310" pitchFamily="18" charset="-127"/>
                        <a:ea typeface="-윤고딕310" pitchFamily="18" charset="-127"/>
                        <a:cs typeface="+mn-cs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8D8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공급면적</a:t>
                      </a:r>
                      <a:endParaRPr lang="en-US" altLang="ko-KR" sz="900" b="1" kern="1200" dirty="0">
                        <a:ln>
                          <a:noFill/>
                        </a:ln>
                        <a:solidFill>
                          <a:srgbClr val="E7DBD5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 horzOverflow="overflow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900" kern="12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-윤고딕310" pitchFamily="18" charset="-127"/>
                        <a:ea typeface="-윤고딕310" pitchFamily="18" charset="-127"/>
                        <a:cs typeface="+mn-cs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8D8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kern="1200" spc="0" baseline="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YoonGothic Light" pitchFamily="18" charset="-127"/>
                        </a:rPr>
                        <a:t>구조</a:t>
                      </a:r>
                      <a:endParaRPr kumimoji="1" lang="en-US" altLang="ko-KR" sz="900" b="1" kern="1200" spc="0" baseline="0" dirty="0">
                        <a:ln>
                          <a:noFill/>
                        </a:ln>
                        <a:solidFill>
                          <a:srgbClr val="E7DBD5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YoonGothic Light" pitchFamily="18" charset="-127"/>
                      </a:endParaRPr>
                    </a:p>
                  </a:txBody>
                  <a:tcPr marL="9525" marR="9525" marT="9525" marB="0" anchor="ctr" horzOverflow="overflow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00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㎡</a:t>
                      </a:r>
                      <a:endParaRPr lang="en-US" altLang="ko-KR" sz="900" b="1" kern="1200" dirty="0">
                        <a:ln>
                          <a:noFill/>
                        </a:ln>
                        <a:solidFill>
                          <a:srgbClr val="E7DBD5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 horzOverflow="overflow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PY</a:t>
                      </a:r>
                    </a:p>
                  </a:txBody>
                  <a:tcPr marL="9525" marR="9525" marT="9525" marB="0" anchor="ctr" horzOverflow="overflow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㎡</a:t>
                      </a:r>
                      <a:endParaRPr lang="en-US" altLang="ko-KR" sz="900" b="1" kern="1200" dirty="0">
                        <a:ln>
                          <a:noFill/>
                        </a:ln>
                        <a:solidFill>
                          <a:srgbClr val="E7DBD5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 horzOverflow="overflow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PY</a:t>
                      </a:r>
                    </a:p>
                  </a:txBody>
                  <a:tcPr marL="9525" marR="9525" marT="9525" marB="0" anchor="ctr" horzOverflow="overflow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005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77A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169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19.5%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77.9856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23.59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102.3843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30.97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4 bay </a:t>
                      </a:r>
                      <a:r>
                        <a:rPr lang="ko-KR" altLang="en-US" sz="800" b="0" kern="1200" dirty="0" err="1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판상형</a:t>
                      </a:r>
                      <a:endParaRPr lang="en-US" altLang="ko-KR" sz="800" b="0" kern="1200" dirty="0">
                        <a:ln>
                          <a:noFill/>
                        </a:ln>
                        <a:solidFill>
                          <a:srgbClr val="5F4638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005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77B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163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18.8%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77.9580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23.58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100.5869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30.42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이면개방 </a:t>
                      </a:r>
                      <a:r>
                        <a:rPr lang="ko-KR" altLang="en-US" sz="800" b="0" kern="1200" dirty="0" err="1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타워형</a:t>
                      </a:r>
                      <a:endParaRPr lang="en-US" altLang="ko-KR" sz="800" b="0" kern="1200" dirty="0">
                        <a:ln>
                          <a:noFill/>
                        </a:ln>
                        <a:solidFill>
                          <a:srgbClr val="5F4638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60059"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84A</a:t>
                      </a:r>
                      <a:endParaRPr lang="ko-KR" altLang="en-US" sz="800" b="0" kern="1200" dirty="0">
                        <a:ln>
                          <a:noFill/>
                        </a:ln>
                        <a:solidFill>
                          <a:srgbClr val="5F4638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531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61.3%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84.9853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25.70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109.6354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33.16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4 bay </a:t>
                      </a:r>
                      <a:r>
                        <a:rPr lang="ko-KR" altLang="en-US" sz="800" b="0" kern="1200" dirty="0" err="1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판상형</a:t>
                      </a:r>
                      <a:endParaRPr lang="en-US" altLang="ko-KR" sz="800" b="0" kern="1200" dirty="0">
                        <a:ln>
                          <a:noFill/>
                        </a:ln>
                        <a:solidFill>
                          <a:srgbClr val="5F4638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60059"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84B</a:t>
                      </a:r>
                      <a:endParaRPr lang="ko-KR" altLang="en-US" sz="800" b="0" kern="1200" dirty="0">
                        <a:ln>
                          <a:noFill/>
                        </a:ln>
                        <a:solidFill>
                          <a:srgbClr val="5F4638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0.4%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84.9644</a:t>
                      </a:r>
                      <a:endParaRPr lang="en-US" altLang="ko-KR" sz="800" b="0" i="0" u="none" strike="noStrike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25.70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112.4578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rgbClr val="5F4638"/>
                          </a:solidFill>
                          <a:effectLst/>
                          <a:latin typeface="Rix모던고딕 M" panose="02020603020101020101" pitchFamily="18" charset="-127"/>
                          <a:ea typeface="Rix모던고딕 M" panose="02020603020101020101" pitchFamily="18" charset="-127"/>
                        </a:rPr>
                        <a:t>34.01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Rix모던고딕 M" panose="02020603020101020101" pitchFamily="18" charset="-127"/>
                        <a:ea typeface="Rix모던고딕 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5 bay </a:t>
                      </a:r>
                      <a:r>
                        <a:rPr lang="ko-KR" altLang="en-US" sz="800" b="0" kern="1200" dirty="0" err="1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판상형</a:t>
                      </a:r>
                      <a:r>
                        <a:rPr lang="en-US" altLang="ko-KR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ln>
                            <a:noFill/>
                          </a:ln>
                          <a:solidFill>
                            <a:srgbClr val="5F4638"/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테라스</a:t>
                      </a:r>
                      <a:endParaRPr lang="en-US" altLang="ko-KR" sz="800" b="0" kern="1200" dirty="0">
                        <a:ln>
                          <a:noFill/>
                        </a:ln>
                        <a:solidFill>
                          <a:srgbClr val="5F4638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60059">
                <a:tc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r>
                        <a:rPr lang="ko-KR" altLang="en-US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+mj-ea"/>
                          <a:ea typeface="+mj-ea"/>
                          <a:cs typeface="+mn-cs"/>
                        </a:rPr>
                        <a:t>합계</a:t>
                      </a:r>
                      <a:endParaRPr lang="en-US" altLang="ko-KR" sz="900" b="1" kern="1200" dirty="0">
                        <a:ln>
                          <a:noFill/>
                        </a:ln>
                        <a:solidFill>
                          <a:srgbClr val="E7DBD5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>
                          <a:solidFill>
                            <a:srgbClr val="E7DBD5"/>
                          </a:solidFill>
                          <a:latin typeface="+mj-ea"/>
                          <a:ea typeface="+mj-ea"/>
                        </a:rPr>
                        <a:t>866</a:t>
                      </a:r>
                      <a:endParaRPr lang="ko-KR" altLang="en-US" sz="900" b="1" dirty="0">
                        <a:solidFill>
                          <a:srgbClr val="E7DBD5"/>
                        </a:solidFill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>
                          <a:solidFill>
                            <a:srgbClr val="E7DBD5"/>
                          </a:solidFill>
                          <a:latin typeface="+mj-ea"/>
                          <a:ea typeface="+mj-ea"/>
                        </a:rPr>
                        <a:t>100.0%</a:t>
                      </a:r>
                      <a:endParaRPr lang="ko-KR" altLang="en-US" sz="900" b="1" dirty="0">
                        <a:solidFill>
                          <a:srgbClr val="E7DBD5"/>
                        </a:solidFill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+mj-ea"/>
                          <a:ea typeface="+mj-ea"/>
                          <a:cs typeface="+mn-cs"/>
                        </a:rPr>
                        <a:t>개 평형 </a:t>
                      </a:r>
                      <a:r>
                        <a:rPr lang="en-US" altLang="ko-KR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+mj-ea"/>
                          <a:ea typeface="+mj-ea"/>
                          <a:cs typeface="+mn-cs"/>
                        </a:rPr>
                        <a:t>4</a:t>
                      </a:r>
                      <a:r>
                        <a:rPr lang="ko-KR" altLang="en-US" sz="900" b="1" kern="1200" dirty="0">
                          <a:ln>
                            <a:noFill/>
                          </a:ln>
                          <a:solidFill>
                            <a:srgbClr val="E7DBD5"/>
                          </a:solidFill>
                          <a:latin typeface="+mj-ea"/>
                          <a:ea typeface="+mj-ea"/>
                          <a:cs typeface="+mn-cs"/>
                        </a:rPr>
                        <a:t>개 타입 구성</a:t>
                      </a:r>
                      <a:endParaRPr lang="en-US" altLang="ko-KR" sz="900" b="1" kern="1200" dirty="0">
                        <a:ln>
                          <a:noFill/>
                        </a:ln>
                        <a:solidFill>
                          <a:srgbClr val="E7DBD5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endParaRPr lang="en-US" altLang="ko-KR" sz="800" b="0" kern="12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1" hangingPunct="1">
                        <a:lnSpc>
                          <a:spcPct val="100000"/>
                        </a:lnSpc>
                      </a:pPr>
                      <a:endParaRPr lang="en-US" altLang="ko-KR" sz="800" b="0" kern="12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241096" y="6261707"/>
            <a:ext cx="2274982" cy="2654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900" dirty="0" smtClean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900" dirty="0" smtClean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인허가 과정에서 변경 될 수 있습니다</a:t>
            </a:r>
            <a:r>
              <a:rPr lang="en-US" altLang="ko-KR" sz="900" dirty="0" smtClean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900" dirty="0">
              <a:solidFill>
                <a:srgbClr val="5C2A0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4699205" y="6032172"/>
            <a:ext cx="2791149" cy="2473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9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9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이미지 컷으로 인허가 과정에서 변경 될 수 있음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4699205" y="4278751"/>
            <a:ext cx="2791149" cy="2473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9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9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이미지 컷으로 인허가 과정에서 변경 될 수 있음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7677150" y="6492875"/>
            <a:ext cx="2228850" cy="365125"/>
          </a:xfrm>
        </p:spPr>
        <p:txBody>
          <a:bodyPr/>
          <a:lstStyle/>
          <a:p>
            <a:fld id="{7B34E45F-EF7C-431D-B612-5290AC55634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7284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626574"/>
              </p:ext>
            </p:extLst>
          </p:nvPr>
        </p:nvGraphicFramePr>
        <p:xfrm>
          <a:off x="273051" y="2007140"/>
          <a:ext cx="9023349" cy="4266659"/>
        </p:xfrm>
        <a:graphic>
          <a:graphicData uri="http://schemas.openxmlformats.org/drawingml/2006/table">
            <a:tbl>
              <a:tblPr/>
              <a:tblGrid>
                <a:gridCol w="784224">
                  <a:extLst>
                    <a:ext uri="{9D8B030D-6E8A-4147-A177-3AD203B41FA5}">
                      <a16:colId xmlns:a16="http://schemas.microsoft.com/office/drawing/2014/main" xmlns="" val="450197551"/>
                    </a:ext>
                  </a:extLst>
                </a:gridCol>
                <a:gridCol w="1885950">
                  <a:extLst>
                    <a:ext uri="{9D8B030D-6E8A-4147-A177-3AD203B41FA5}">
                      <a16:colId xmlns:a16="http://schemas.microsoft.com/office/drawing/2014/main" xmlns="" val="554102562"/>
                    </a:ext>
                  </a:extLst>
                </a:gridCol>
                <a:gridCol w="63531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1783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특별공급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pc="0" baseline="0" dirty="0" err="1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신청구분</a:t>
                      </a:r>
                      <a:endParaRPr lang="ko-KR" altLang="en-US" sz="1000" b="0" i="0" u="none" strike="noStrike" kern="1200" spc="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무주택 세대 구성원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무주택 세대주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노부모부양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생애최초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29426172"/>
                  </a:ext>
                </a:extLst>
              </a:tr>
              <a:tr h="30178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kern="1200" spc="-10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종류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기관추천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다자녀가구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신혼부부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노부모부양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생애최초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6233102"/>
                  </a:ext>
                </a:extLst>
              </a:tr>
              <a:tr h="30178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kern="1200" spc="-10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소득</a:t>
                      </a:r>
                      <a:r>
                        <a:rPr lang="en-US" altLang="ko-KR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자산요건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다자녀가구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신혼부부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노부모부양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생애최초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606253"/>
                  </a:ext>
                </a:extLst>
              </a:tr>
              <a:tr h="431394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kern="1200" spc="-10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pc="-15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청약통장 기간</a:t>
                      </a:r>
                      <a:r>
                        <a:rPr lang="en-US" altLang="ko-KR" sz="1000" b="0" i="0" u="none" strike="noStrike" kern="1200" spc="-15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spc="-15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지역</a:t>
                      </a:r>
                      <a:r>
                        <a:rPr lang="en-US" altLang="ko-KR" sz="1000" b="0" i="0" u="none" strike="noStrike" kern="1200" spc="-15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</a:t>
                      </a:r>
                      <a:r>
                        <a:rPr lang="ko-KR" altLang="en-US" sz="1000" b="0" i="0" u="none" strike="noStrike" kern="1200" spc="-15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예치금 충족</a:t>
                      </a:r>
                      <a:r>
                        <a:rPr lang="en-US" altLang="ko-KR" sz="1000" b="0" i="0" u="none" strike="noStrike" kern="1200" spc="-15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b="0" i="0" u="none" strike="noStrike" kern="1200" spc="-15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개월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(6</a:t>
                      </a:r>
                      <a:r>
                        <a:rPr lang="ko-KR" altLang="en-US" sz="900" b="0" i="0" u="none" strike="noStrike" kern="1200" spc="0" baseline="0" dirty="0" err="1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회차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기관추천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유공자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철거민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장애인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제외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신혼부부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다자녀가구</a:t>
                      </a:r>
                      <a:endParaRPr lang="en-US" altLang="ko-KR" sz="900" b="0" i="0" u="none" strike="noStrike" kern="1200" spc="0" baseline="0" dirty="0" smtClean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fontAlgn="ctr"/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24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개월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(24</a:t>
                      </a:r>
                      <a:r>
                        <a:rPr lang="ko-KR" altLang="en-US" sz="900" b="0" i="0" u="none" strike="noStrike" kern="1200" spc="0" baseline="0" dirty="0" err="1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회차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노부모부양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생애최초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예치금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600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만원 이상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47729632"/>
                  </a:ext>
                </a:extLst>
              </a:tr>
              <a:tr h="30178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kern="1200" spc="-10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청약통장 종류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주택청약종합저축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청약저축</a:t>
                      </a:r>
                      <a:endParaRPr lang="en-US" altLang="ko-KR" sz="900" b="0" i="0" u="none" strike="noStrike" kern="1200" spc="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3930505"/>
                  </a:ext>
                </a:extLst>
              </a:tr>
              <a:tr h="72496">
                <a:tc gridSpan="3">
                  <a:txBody>
                    <a:bodyPr/>
                    <a:lstStyle/>
                    <a:p>
                      <a:pPr algn="ctr" fontAlgn="ctr"/>
                      <a:endParaRPr lang="ko-KR" altLang="en-US" sz="400" b="0" i="0" u="none" strike="noStrike" kern="1200" spc="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300" b="0" i="0" u="none" strike="noStrike" kern="1200" spc="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1000" b="0" i="0" u="none" strike="noStrike" kern="1200" spc="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5091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일반공급</a:t>
                      </a:r>
                    </a:p>
                  </a:txBody>
                  <a:tcPr marL="3588" marR="3588" marT="3588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pc="0" baseline="0" dirty="0" err="1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청약신청</a:t>
                      </a:r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자격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무주택 세대 구성원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(1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순위는 무주택 세대주만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900" b="0" i="0" u="none" strike="noStrike" kern="1200" spc="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64332611"/>
                  </a:ext>
                </a:extLst>
              </a:tr>
              <a:tr h="36509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kern="1200" spc="-10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순위 자격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청약통장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종합저축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저축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24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개월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(24</a:t>
                      </a:r>
                      <a:r>
                        <a:rPr lang="ko-KR" altLang="en-US" sz="900" b="0" i="0" u="none" strike="noStrike" kern="1200" spc="0" baseline="0" dirty="0" err="1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회차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지역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충족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세대주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 err="1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세대원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전원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5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년 내 당첨 없는 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자</a:t>
                      </a:r>
                      <a:endParaRPr lang="ko-KR" altLang="en-US" sz="900" b="0" i="0" u="none" strike="noStrike" kern="1200" spc="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97978349"/>
                  </a:ext>
                </a:extLst>
              </a:tr>
              <a:tr h="36509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kern="1200" spc="-10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순위 자격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청약통장 가입자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통장종류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예치금 무관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900" b="0" i="0" u="none" strike="noStrike" kern="1200" spc="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59236030"/>
                  </a:ext>
                </a:extLst>
              </a:tr>
              <a:tr h="36509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kern="1200" spc="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입주자 선정방법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지역별 비율 공급</a:t>
                      </a:r>
                      <a:r>
                        <a:rPr lang="en-US" altLang="ko-KR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(30%/20%/50%)</a:t>
                      </a:r>
                      <a:r>
                        <a:rPr lang="ko-KR" altLang="en-US" sz="900" b="0" i="0" u="none" strike="noStrike" kern="1200" spc="0" baseline="0" dirty="0" smtClean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및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년 이상 무주택세대 구성원으로 저축 총액 많은 자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※1</a:t>
                      </a:r>
                      <a:r>
                        <a:rPr lang="ko-KR" altLang="en-US" sz="900" b="0" i="0" u="none" strike="noStrike" kern="1200" spc="0" baseline="0" dirty="0" err="1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회차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최대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10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만원 까지 인정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17902277"/>
                  </a:ext>
                </a:extLst>
              </a:tr>
              <a:tr h="36509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청약 지역 우선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kern="1200" spc="-10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하남시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년 이상 거주자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30%,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경기도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년 이상 거주자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20%,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수도권 거주자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50%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64143128"/>
                  </a:ext>
                </a:extLst>
              </a:tr>
              <a:tr h="36509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전매제한</a:t>
                      </a:r>
                      <a:r>
                        <a:rPr lang="en-US" altLang="ko-KR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거주의무 기간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kern="1200" spc="-10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당첨자 발표일 이후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5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 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최초 입주 가능일로 부터 </a:t>
                      </a:r>
                      <a:r>
                        <a:rPr lang="en-US" altLang="ko-KR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년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15334787"/>
                  </a:ext>
                </a:extLst>
              </a:tr>
              <a:tr h="36509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무주택 세대 구성원 기간 유지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kern="1200" spc="-100" baseline="0" dirty="0">
                        <a:ln>
                          <a:solidFill>
                            <a:schemeClr val="tx1">
                              <a:alpha val="2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588" marR="3588" marT="35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kern="1200" spc="0" baseline="0" dirty="0">
                          <a:ln>
                            <a:solidFill>
                              <a:schemeClr val="tx1">
                                <a:alpha val="2000"/>
                              </a:schemeClr>
                            </a:solidFill>
                          </a:ln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입주 시까지</a:t>
                      </a:r>
                    </a:p>
                  </a:txBody>
                  <a:tcPr marL="3588" marR="3588" marT="3588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76785481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0" y="29062"/>
            <a:ext cx="2409451" cy="433553"/>
          </a:xfrm>
          <a:prstGeom prst="rect">
            <a:avLst/>
          </a:prstGeom>
        </p:spPr>
        <p:txBody>
          <a:bodyPr wrap="square" tIns="108000" bIns="108000">
            <a:spAutoFit/>
          </a:bodyPr>
          <a:lstStyle/>
          <a:p>
            <a:pPr latinLnBrk="0"/>
            <a:r>
              <a:rPr lang="en-US" altLang="ko-KR" sz="1400" kern="0" dirty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2. </a:t>
            </a:r>
            <a:r>
              <a:rPr lang="ko-KR" altLang="en-US" sz="1400" kern="0" dirty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청약 조건</a:t>
            </a:r>
            <a:endParaRPr lang="en-US" altLang="ko-KR" sz="1400" kern="0" dirty="0">
              <a:solidFill>
                <a:schemeClr val="bg1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4" name="자유형 3"/>
          <p:cNvSpPr/>
          <p:nvPr/>
        </p:nvSpPr>
        <p:spPr>
          <a:xfrm>
            <a:off x="263769" y="1450731"/>
            <a:ext cx="9363808" cy="0"/>
          </a:xfrm>
          <a:custGeom>
            <a:avLst/>
            <a:gdLst>
              <a:gd name="connsiteX0" fmla="*/ 0 w 9363808"/>
              <a:gd name="connsiteY0" fmla="*/ 0 h 0"/>
              <a:gd name="connsiteX1" fmla="*/ 9363808 w 93638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363808">
                <a:moveTo>
                  <a:pt x="0" y="0"/>
                </a:moveTo>
                <a:lnTo>
                  <a:pt x="9363808" y="0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73051" y="543144"/>
            <a:ext cx="9359900" cy="925995"/>
          </a:xfrm>
          <a:prstGeom prst="rect">
            <a:avLst/>
          </a:prstGeom>
        </p:spPr>
        <p:txBody>
          <a:bodyPr wrap="square" tIns="108000" bIns="108000">
            <a:spAutoFit/>
          </a:bodyPr>
          <a:lstStyle/>
          <a:p>
            <a:pPr latinLnBrk="0"/>
            <a:r>
              <a:rPr lang="en-US" altLang="ko-KR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84㎡ </a:t>
            </a:r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이하 공공분양으로 특별공급 비율</a:t>
            </a:r>
            <a:r>
              <a:rPr lang="en-US" altLang="ko-KR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(</a:t>
            </a:r>
            <a:r>
              <a:rPr lang="en-US" altLang="ko-KR" sz="2800" b="1" kern="0" spc="-300" dirty="0" smtClean="0">
                <a:solidFill>
                  <a:srgbClr val="5C2A08"/>
                </a:solidFill>
                <a:latin typeface="+mj-ea"/>
                <a:ea typeface="+mj-ea"/>
              </a:rPr>
              <a:t>75%)</a:t>
            </a:r>
            <a:endParaRPr lang="en-US" altLang="ko-KR" sz="2800" b="1" kern="0" spc="-300" dirty="0">
              <a:solidFill>
                <a:srgbClr val="5C2A08"/>
              </a:solidFill>
              <a:latin typeface="+mj-ea"/>
              <a:ea typeface="+mj-ea"/>
            </a:endParaRPr>
          </a:p>
          <a:p>
            <a:pPr latinLnBrk="0"/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특별공급 소득제한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(</a:t>
            </a:r>
            <a:r>
              <a:rPr lang="ko-KR" altLang="en-US" kern="0" spc="-150" dirty="0" err="1">
                <a:solidFill>
                  <a:srgbClr val="5C2A08"/>
                </a:solidFill>
                <a:latin typeface="+mj-ea"/>
                <a:ea typeface="+mj-ea"/>
              </a:rPr>
              <a:t>생초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,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다자녀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,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신혼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,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노부모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) 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및 지역우선 공급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(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하남시 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1</a:t>
            </a:r>
            <a:r>
              <a:rPr lang="ko-KR" altLang="en-US" kern="0" spc="-150" dirty="0" err="1">
                <a:solidFill>
                  <a:srgbClr val="5C2A08"/>
                </a:solidFill>
                <a:latin typeface="+mj-ea"/>
                <a:ea typeface="+mj-ea"/>
              </a:rPr>
              <a:t>년거주자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 우선 공급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(30%))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122563" y="1705308"/>
            <a:ext cx="1269899" cy="3616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1400" b="1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■ </a:t>
            </a:r>
            <a:r>
              <a:rPr lang="ko-KR" altLang="en-US" sz="1400" b="1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청약 조건</a:t>
            </a:r>
            <a:endParaRPr lang="en-US" altLang="ko-KR" sz="1400" b="1" dirty="0">
              <a:solidFill>
                <a:srgbClr val="5C2A0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241096" y="6261707"/>
            <a:ext cx="2826415" cy="2654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900" dirty="0" smtClean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900" dirty="0" smtClean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최종 입주자 모집공고를 꼭 확인하시기 바랍니다</a:t>
            </a:r>
            <a:r>
              <a:rPr lang="en-US" altLang="ko-KR" sz="900" dirty="0" smtClean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900" dirty="0">
              <a:solidFill>
                <a:srgbClr val="5C2A0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7677150" y="6492875"/>
            <a:ext cx="2228850" cy="365125"/>
          </a:xfrm>
        </p:spPr>
        <p:txBody>
          <a:bodyPr/>
          <a:lstStyle/>
          <a:p>
            <a:fld id="{7B34E45F-EF7C-431D-B612-5290AC55634D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1880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561" y="1835260"/>
            <a:ext cx="8644877" cy="446875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704" y="4592251"/>
            <a:ext cx="8790405" cy="1706014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29062"/>
            <a:ext cx="2409451" cy="433553"/>
          </a:xfrm>
          <a:prstGeom prst="rect">
            <a:avLst/>
          </a:prstGeom>
        </p:spPr>
        <p:txBody>
          <a:bodyPr wrap="square" tIns="108000" bIns="108000">
            <a:spAutoFit/>
          </a:bodyPr>
          <a:lstStyle/>
          <a:p>
            <a:pPr latinLnBrk="0"/>
            <a:r>
              <a:rPr lang="en-US" altLang="ko-KR" sz="1400" kern="0" dirty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3. </a:t>
            </a:r>
            <a:r>
              <a:rPr lang="ko-KR" altLang="en-US" sz="1400" kern="0" dirty="0" smtClean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입지 환경</a:t>
            </a:r>
            <a:endParaRPr lang="en-US" altLang="ko-KR" sz="1400" kern="0" dirty="0">
              <a:solidFill>
                <a:schemeClr val="bg1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263769" y="1450731"/>
            <a:ext cx="9363808" cy="0"/>
          </a:xfrm>
          <a:custGeom>
            <a:avLst/>
            <a:gdLst>
              <a:gd name="connsiteX0" fmla="*/ 0 w 9363808"/>
              <a:gd name="connsiteY0" fmla="*/ 0 h 0"/>
              <a:gd name="connsiteX1" fmla="*/ 9363808 w 93638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363808">
                <a:moveTo>
                  <a:pt x="0" y="0"/>
                </a:moveTo>
                <a:lnTo>
                  <a:pt x="9363808" y="0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73050" y="543144"/>
            <a:ext cx="9632949" cy="925995"/>
          </a:xfrm>
          <a:prstGeom prst="rect">
            <a:avLst/>
          </a:prstGeom>
        </p:spPr>
        <p:txBody>
          <a:bodyPr wrap="square" tIns="108000" bIns="108000">
            <a:spAutoFit/>
          </a:bodyPr>
          <a:lstStyle/>
          <a:p>
            <a:pPr latinLnBrk="0"/>
            <a:r>
              <a:rPr lang="ko-KR" altLang="en-US" sz="2800" b="1" kern="0" spc="-300" dirty="0" err="1" smtClean="0">
                <a:solidFill>
                  <a:srgbClr val="5C2A08"/>
                </a:solidFill>
                <a:latin typeface="+mj-ea"/>
                <a:ea typeface="+mj-ea"/>
              </a:rPr>
              <a:t>감일지구</a:t>
            </a:r>
            <a:r>
              <a:rPr lang="ko-KR" altLang="en-US" sz="2800" b="1" kern="0" spc="-300" dirty="0" smtClean="0">
                <a:solidFill>
                  <a:srgbClr val="5C2A08"/>
                </a:solidFill>
                <a:latin typeface="+mj-ea"/>
                <a:ea typeface="+mj-ea"/>
              </a:rPr>
              <a:t> 단지 중 서울 </a:t>
            </a:r>
            <a:r>
              <a:rPr lang="ko-KR" altLang="en-US" sz="2800" b="1" kern="0" spc="-300" dirty="0" err="1" smtClean="0">
                <a:solidFill>
                  <a:srgbClr val="5C2A08"/>
                </a:solidFill>
                <a:latin typeface="+mj-ea"/>
                <a:ea typeface="+mj-ea"/>
              </a:rPr>
              <a:t>최인접</a:t>
            </a:r>
            <a:r>
              <a:rPr lang="ko-KR" altLang="en-US" sz="2800" b="1" kern="0" spc="-300" dirty="0" smtClean="0">
                <a:solidFill>
                  <a:srgbClr val="5C2A08"/>
                </a:solidFill>
                <a:latin typeface="+mj-ea"/>
                <a:ea typeface="+mj-ea"/>
              </a:rPr>
              <a:t> 생활권</a:t>
            </a:r>
            <a:endParaRPr lang="en-US" altLang="ko-KR" sz="2800" b="1" kern="0" spc="-300" dirty="0">
              <a:solidFill>
                <a:srgbClr val="5C2A08"/>
              </a:solidFill>
              <a:latin typeface="+mj-ea"/>
              <a:ea typeface="+mj-ea"/>
            </a:endParaRPr>
          </a:p>
          <a:p>
            <a:pPr latinLnBrk="0"/>
            <a:r>
              <a:rPr lang="ko-KR" altLang="en-US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차량 이용 시 잠실 약</a:t>
            </a:r>
            <a:r>
              <a:rPr lang="en-US" altLang="ko-KR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15</a:t>
            </a:r>
            <a:r>
              <a:rPr lang="ko-KR" altLang="en-US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분</a:t>
            </a:r>
            <a:r>
              <a:rPr lang="en-US" altLang="ko-KR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, </a:t>
            </a:r>
            <a:r>
              <a:rPr lang="ko-KR" altLang="en-US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강남 </a:t>
            </a:r>
            <a:r>
              <a:rPr lang="ko-KR" altLang="en-US" kern="0" spc="-400" dirty="0">
                <a:solidFill>
                  <a:srgbClr val="5C2A08"/>
                </a:solidFill>
                <a:latin typeface="+mj-ea"/>
                <a:ea typeface="+mj-ea"/>
              </a:rPr>
              <a:t>약 </a:t>
            </a:r>
            <a:r>
              <a:rPr lang="en-US" altLang="ko-KR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25</a:t>
            </a:r>
            <a:r>
              <a:rPr lang="ko-KR" altLang="en-US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분 대 이동 </a:t>
            </a:r>
            <a:r>
              <a:rPr lang="ko-KR" altLang="en-US" kern="0" spc="-400" dirty="0" err="1" smtClean="0">
                <a:solidFill>
                  <a:srgbClr val="5C2A08"/>
                </a:solidFill>
                <a:latin typeface="+mj-ea"/>
                <a:ea typeface="+mj-ea"/>
              </a:rPr>
              <a:t>가능ㅣ차량</a:t>
            </a:r>
            <a:r>
              <a:rPr lang="ko-KR" altLang="en-US" kern="0" spc="-400" dirty="0">
                <a:solidFill>
                  <a:srgbClr val="5C2A08"/>
                </a:solidFill>
                <a:latin typeface="+mj-ea"/>
                <a:ea typeface="+mj-ea"/>
              </a:rPr>
              <a:t> </a:t>
            </a:r>
            <a:r>
              <a:rPr lang="ko-KR" altLang="en-US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약</a:t>
            </a:r>
            <a:r>
              <a:rPr lang="en-US" altLang="ko-KR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5</a:t>
            </a:r>
            <a:r>
              <a:rPr lang="ko-KR" altLang="en-US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분 거리 </a:t>
            </a:r>
            <a:r>
              <a:rPr lang="ko-KR" altLang="en-US" kern="0" spc="-400" dirty="0" err="1" smtClean="0">
                <a:solidFill>
                  <a:srgbClr val="5C2A08"/>
                </a:solidFill>
                <a:latin typeface="+mj-ea"/>
                <a:ea typeface="+mj-ea"/>
              </a:rPr>
              <a:t>거여역</a:t>
            </a:r>
            <a:r>
              <a:rPr lang="ko-KR" altLang="en-US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 및 도보 약</a:t>
            </a:r>
            <a:r>
              <a:rPr lang="en-US" altLang="ko-KR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10</a:t>
            </a:r>
            <a:r>
              <a:rPr lang="ko-KR" altLang="en-US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분거리 </a:t>
            </a:r>
            <a:r>
              <a:rPr lang="en-US" altLang="ko-KR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3</a:t>
            </a:r>
            <a:r>
              <a:rPr lang="ko-KR" altLang="en-US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호선 연장선 </a:t>
            </a:r>
            <a:r>
              <a:rPr lang="ko-KR" altLang="en-US" kern="0" spc="-400" dirty="0" err="1" smtClean="0">
                <a:solidFill>
                  <a:srgbClr val="5C2A08"/>
                </a:solidFill>
                <a:latin typeface="+mj-ea"/>
                <a:ea typeface="+mj-ea"/>
              </a:rPr>
              <a:t>예정역</a:t>
            </a:r>
            <a:r>
              <a:rPr lang="ko-KR" altLang="en-US" kern="0" spc="-400" dirty="0" smtClean="0">
                <a:solidFill>
                  <a:srgbClr val="5C2A08"/>
                </a:solidFill>
                <a:latin typeface="+mj-ea"/>
                <a:ea typeface="+mj-ea"/>
              </a:rPr>
              <a:t>  위치</a:t>
            </a:r>
            <a:endParaRPr lang="en-US" altLang="ko-KR" kern="0" spc="-400" dirty="0">
              <a:solidFill>
                <a:srgbClr val="5C2A08"/>
              </a:solidFill>
              <a:latin typeface="+mj-ea"/>
              <a:ea typeface="+mj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44524" y="5269203"/>
            <a:ext cx="8638060" cy="1054135"/>
            <a:chOff x="644524" y="5239038"/>
            <a:chExt cx="8638060" cy="105413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xmlns="" id="{4F367EA8-A8C3-489B-AA63-AD6055994CBD}"/>
                </a:ext>
              </a:extLst>
            </p:cNvPr>
            <p:cNvSpPr/>
            <p:nvPr/>
          </p:nvSpPr>
          <p:spPr>
            <a:xfrm>
              <a:off x="644524" y="5239038"/>
              <a:ext cx="2105408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서울 송파 </a:t>
              </a: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최인접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거리</a:t>
              </a:r>
              <a:endParaRPr lang="en-US" altLang="ko-KR" sz="900" b="1" spc="-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지하철 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호선 연장선 </a:t>
              </a: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예정역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도보 약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10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분</a:t>
              </a:r>
              <a:endParaRPr lang="en-US" altLang="ko-KR" sz="900" b="1" spc="-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5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호선 </a:t>
              </a: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거여역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차량 약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5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분 거리 위치</a:t>
              </a:r>
              <a:endParaRPr lang="en-US" altLang="ko-KR" sz="900" b="1" spc="-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서하남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IC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이용 광역 접근 용이</a:t>
              </a:r>
              <a:endParaRPr lang="en-US" altLang="ko-KR" sz="900" b="1" spc="-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xmlns="" id="{4F367EA8-A8C3-489B-AA63-AD6055994CBD}"/>
                </a:ext>
              </a:extLst>
            </p:cNvPr>
            <p:cNvSpPr/>
            <p:nvPr/>
          </p:nvSpPr>
          <p:spPr>
            <a:xfrm>
              <a:off x="2822283" y="5239038"/>
              <a:ext cx="2130717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감일지구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內 초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3,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중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2,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고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1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예정</a:t>
              </a:r>
              <a:endParaRPr lang="en-US" altLang="ko-KR" sz="900" b="1" spc="-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B7BL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인근 초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3·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중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2 2019.09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월 개교 예정</a:t>
              </a:r>
              <a:endParaRPr lang="en-US" altLang="ko-KR" sz="900" b="1" spc="-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송파구 및 대치동 학원가 이용 가능</a:t>
              </a:r>
              <a:endParaRPr lang="en-US" altLang="ko-KR" sz="900" b="1" spc="-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인근 교육 유해시설 無</a:t>
              </a:r>
              <a:endParaRPr lang="en-US" altLang="ko-KR" sz="900" b="1" spc="-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xmlns="" id="{4F367EA8-A8C3-489B-AA63-AD6055994CBD}"/>
                </a:ext>
              </a:extLst>
            </p:cNvPr>
            <p:cNvSpPr/>
            <p:nvPr/>
          </p:nvSpPr>
          <p:spPr>
            <a:xfrm>
              <a:off x="5003007" y="5239038"/>
              <a:ext cx="2099458" cy="10541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대형마트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및 공원 등 반경 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5km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거리 위치</a:t>
              </a:r>
              <a:endParaRPr lang="en-US" altLang="ko-KR" sz="900" b="1" spc="-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스타필드 위례 직선 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2.7km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거리</a:t>
              </a:r>
              <a:endParaRPr lang="en-US" altLang="ko-KR" sz="900" b="1" spc="-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롯데월드몰</a:t>
              </a:r>
              <a:r>
                <a:rPr lang="en-US" altLang="ko-KR" sz="900" b="1" spc="-10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직선 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4.5km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거리</a:t>
              </a:r>
              <a:endParaRPr lang="en-US" altLang="ko-KR" sz="900" b="1" spc="-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올림픽 공원 직선 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2.5km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거리</a:t>
              </a:r>
              <a:endParaRPr lang="en-US" altLang="ko-KR" sz="900" b="1" spc="-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가락 농수산물도매시장 직선 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3.5km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거리</a:t>
              </a:r>
              <a:endParaRPr lang="en-US" altLang="ko-KR" sz="900" b="1" spc="-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xmlns="" id="{4F367EA8-A8C3-489B-AA63-AD6055994CBD}"/>
                </a:ext>
              </a:extLst>
            </p:cNvPr>
            <p:cNvSpPr/>
            <p:nvPr/>
          </p:nvSpPr>
          <p:spPr>
            <a:xfrm>
              <a:off x="7164380" y="5239038"/>
              <a:ext cx="2118204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바로 옆 </a:t>
              </a: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천마산위치로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자연친화 단지</a:t>
              </a:r>
              <a:endParaRPr lang="en-US" altLang="ko-KR" sz="900" b="1" spc="-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유해시설 없고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주변 환경 우수한 단지</a:t>
              </a:r>
              <a:endParaRPr lang="en-US" altLang="ko-KR" sz="900" b="1" spc="-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서울 </a:t>
              </a: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접근성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매우 우수</a:t>
              </a:r>
              <a:endParaRPr lang="en-US" altLang="ko-KR" sz="900" b="1" spc="-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marL="92075" indent="-92075">
                <a:lnSpc>
                  <a:spcPts val="1500"/>
                </a:lnSpc>
                <a:buFont typeface="Arial" panose="020B0604020202020204" pitchFamily="34" charset="0"/>
                <a:buChar char="•"/>
              </a:pP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송파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위례</a:t>
              </a:r>
              <a:r>
                <a:rPr lang="en-US" altLang="ko-KR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감일의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ko-KR" altLang="en-US" sz="900" b="1" spc="-10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트리플</a:t>
              </a:r>
              <a:r>
                <a:rPr lang="ko-KR" altLang="en-US" sz="900" b="1" spc="-10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생활권 가능</a:t>
              </a:r>
              <a:endParaRPr lang="en-US" altLang="ko-KR" sz="900" b="1" spc="-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4</a:t>
            </a:fld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xmlns="" id="{02BB8325-D080-45A3-9D1D-C47427C1CEEF}"/>
              </a:ext>
            </a:extLst>
          </p:cNvPr>
          <p:cNvGrpSpPr/>
          <p:nvPr/>
        </p:nvGrpSpPr>
        <p:grpSpPr>
          <a:xfrm>
            <a:off x="-10749598" y="5590511"/>
            <a:ext cx="9645650" cy="1844531"/>
            <a:chOff x="-123825" y="4655860"/>
            <a:chExt cx="9645650" cy="1844531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xmlns="" id="{E9D46834-7DA4-4A40-BB1B-0E6BF104261D}"/>
                </a:ext>
              </a:extLst>
            </p:cNvPr>
            <p:cNvSpPr/>
            <p:nvPr/>
          </p:nvSpPr>
          <p:spPr>
            <a:xfrm>
              <a:off x="7907" y="4854391"/>
              <a:ext cx="2336024" cy="1644080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 w="63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xmlns="" id="{BF2A1B92-B674-4032-847C-DEDDC71634D4}"/>
                </a:ext>
              </a:extLst>
            </p:cNvPr>
            <p:cNvSpPr/>
            <p:nvPr/>
          </p:nvSpPr>
          <p:spPr>
            <a:xfrm>
              <a:off x="548973" y="4863883"/>
              <a:ext cx="178411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500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교통 환경</a:t>
              </a:r>
              <a:r>
                <a:rPr lang="ko-KR" altLang="en-US" sz="1600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r>
                <a:rPr lang="en-US" altLang="ko-KR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“</a:t>
              </a:r>
              <a:r>
                <a:rPr lang="ko-KR" altLang="en-US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우수</a:t>
              </a:r>
              <a:r>
                <a:rPr lang="en-US" altLang="ko-KR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”</a:t>
              </a:r>
              <a:endParaRPr lang="ko-KR" altLang="en-US" spc="-5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71D080BA-2DC8-4480-9F6F-15CB2094BB76}"/>
                </a:ext>
              </a:extLst>
            </p:cNvPr>
            <p:cNvCxnSpPr/>
            <p:nvPr/>
          </p:nvCxnSpPr>
          <p:spPr>
            <a:xfrm>
              <a:off x="589518" y="5257822"/>
              <a:ext cx="16545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타원형 설명선 119">
              <a:extLst>
                <a:ext uri="{FF2B5EF4-FFF2-40B4-BE49-F238E27FC236}">
                  <a16:creationId xmlns:a16="http://schemas.microsoft.com/office/drawing/2014/main" xmlns="" id="{25B675B6-2C09-4B50-B5B2-BBE3C0A0D8D8}"/>
                </a:ext>
              </a:extLst>
            </p:cNvPr>
            <p:cNvSpPr/>
            <p:nvPr/>
          </p:nvSpPr>
          <p:spPr>
            <a:xfrm>
              <a:off x="-123825" y="4665023"/>
              <a:ext cx="693330" cy="682359"/>
            </a:xfrm>
            <a:prstGeom prst="wedgeEllipseCallout">
              <a:avLst>
                <a:gd name="adj1" fmla="val 37913"/>
                <a:gd name="adj2" fmla="val 50326"/>
              </a:avLst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sz="1799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xmlns="" id="{EA655344-3023-4F5F-B4A0-DB4DDA1AF9BF}"/>
                </a:ext>
              </a:extLst>
            </p:cNvPr>
            <p:cNvSpPr/>
            <p:nvPr/>
          </p:nvSpPr>
          <p:spPr>
            <a:xfrm>
              <a:off x="2404792" y="4845964"/>
              <a:ext cx="2336024" cy="1644080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 w="63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타원형 설명선 121">
              <a:extLst>
                <a:ext uri="{FF2B5EF4-FFF2-40B4-BE49-F238E27FC236}">
                  <a16:creationId xmlns:a16="http://schemas.microsoft.com/office/drawing/2014/main" xmlns="" id="{37903B10-D9B7-4955-A83F-3FA174E3E797}"/>
                </a:ext>
              </a:extLst>
            </p:cNvPr>
            <p:cNvSpPr/>
            <p:nvPr/>
          </p:nvSpPr>
          <p:spPr>
            <a:xfrm>
              <a:off x="2273061" y="4656596"/>
              <a:ext cx="693330" cy="682359"/>
            </a:xfrm>
            <a:prstGeom prst="wedgeEllipseCallout">
              <a:avLst>
                <a:gd name="adj1" fmla="val 37913"/>
                <a:gd name="adj2" fmla="val 50326"/>
              </a:avLst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sz="1799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xmlns="" id="{2549FA97-E82D-4760-9275-003D0E4DA18A}"/>
                </a:ext>
              </a:extLst>
            </p:cNvPr>
            <p:cNvSpPr/>
            <p:nvPr/>
          </p:nvSpPr>
          <p:spPr>
            <a:xfrm>
              <a:off x="2952242" y="4858386"/>
              <a:ext cx="178411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500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통학 </a:t>
              </a:r>
              <a:r>
                <a:rPr lang="ko-KR" altLang="en-US" sz="1500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환경</a:t>
              </a:r>
              <a:r>
                <a:rPr lang="ko-KR" altLang="en-US" sz="1600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r>
                <a:rPr lang="en-US" altLang="ko-KR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“</a:t>
              </a:r>
              <a:r>
                <a:rPr lang="ko-KR" altLang="en-US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양호</a:t>
              </a:r>
              <a:r>
                <a:rPr lang="en-US" altLang="ko-KR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”</a:t>
              </a:r>
              <a:endParaRPr lang="ko-KR" altLang="en-US" spc="-5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xmlns="" id="{E5077EE9-8A16-4089-92F4-D3515E68FE5B}"/>
                </a:ext>
              </a:extLst>
            </p:cNvPr>
            <p:cNvCxnSpPr/>
            <p:nvPr/>
          </p:nvCxnSpPr>
          <p:spPr>
            <a:xfrm>
              <a:off x="2992787" y="5252325"/>
              <a:ext cx="16545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A6E6E102-50C9-41CC-9F0B-01EB2D24EBF5}"/>
                </a:ext>
              </a:extLst>
            </p:cNvPr>
            <p:cNvSpPr/>
            <p:nvPr/>
          </p:nvSpPr>
          <p:spPr>
            <a:xfrm>
              <a:off x="4791493" y="4856311"/>
              <a:ext cx="2336024" cy="1644080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 w="63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타원형 설명선 208">
              <a:extLst>
                <a:ext uri="{FF2B5EF4-FFF2-40B4-BE49-F238E27FC236}">
                  <a16:creationId xmlns:a16="http://schemas.microsoft.com/office/drawing/2014/main" xmlns="" id="{937C3EBE-2770-48D6-A8EB-78B433198E38}"/>
                </a:ext>
              </a:extLst>
            </p:cNvPr>
            <p:cNvSpPr/>
            <p:nvPr/>
          </p:nvSpPr>
          <p:spPr>
            <a:xfrm>
              <a:off x="4659761" y="4666943"/>
              <a:ext cx="693330" cy="682359"/>
            </a:xfrm>
            <a:prstGeom prst="wedgeEllipseCallout">
              <a:avLst>
                <a:gd name="adj1" fmla="val 37913"/>
                <a:gd name="adj2" fmla="val 50326"/>
              </a:avLst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sz="1799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xmlns="" id="{2BFDA00F-3F23-4BB9-808C-6D7BA5D7E47A}"/>
                </a:ext>
              </a:extLst>
            </p:cNvPr>
            <p:cNvSpPr/>
            <p:nvPr/>
          </p:nvSpPr>
          <p:spPr>
            <a:xfrm>
              <a:off x="5338942" y="4868733"/>
              <a:ext cx="178411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500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생활 편의</a:t>
              </a:r>
              <a:r>
                <a:rPr lang="ko-KR" altLang="en-US" sz="1600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r>
                <a:rPr lang="en-US" altLang="ko-KR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“</a:t>
              </a:r>
              <a:r>
                <a:rPr lang="ko-KR" altLang="en-US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우수</a:t>
              </a:r>
              <a:r>
                <a:rPr lang="en-US" altLang="ko-KR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”</a:t>
              </a:r>
              <a:endParaRPr lang="ko-KR" altLang="en-US" spc="-5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xmlns="" id="{E5F2EB91-FE0B-4288-A665-0E7A6ED6E6FB}"/>
                </a:ext>
              </a:extLst>
            </p:cNvPr>
            <p:cNvCxnSpPr/>
            <p:nvPr/>
          </p:nvCxnSpPr>
          <p:spPr>
            <a:xfrm>
              <a:off x="5379487" y="5262672"/>
              <a:ext cx="16545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xmlns="" id="{42959F6C-98B0-4162-B547-7CEFC6E3B00C}"/>
                </a:ext>
              </a:extLst>
            </p:cNvPr>
            <p:cNvSpPr/>
            <p:nvPr/>
          </p:nvSpPr>
          <p:spPr>
            <a:xfrm>
              <a:off x="7185801" y="4845228"/>
              <a:ext cx="2336024" cy="1644080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 w="63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타원형 설명선 213">
              <a:extLst>
                <a:ext uri="{FF2B5EF4-FFF2-40B4-BE49-F238E27FC236}">
                  <a16:creationId xmlns:a16="http://schemas.microsoft.com/office/drawing/2014/main" xmlns="" id="{D6D9C87F-5D4A-44EC-8622-7688B12376CC}"/>
                </a:ext>
              </a:extLst>
            </p:cNvPr>
            <p:cNvSpPr/>
            <p:nvPr/>
          </p:nvSpPr>
          <p:spPr>
            <a:xfrm>
              <a:off x="7054069" y="4655860"/>
              <a:ext cx="693330" cy="682359"/>
            </a:xfrm>
            <a:prstGeom prst="wedgeEllipseCallout">
              <a:avLst>
                <a:gd name="adj1" fmla="val 37913"/>
                <a:gd name="adj2" fmla="val 50326"/>
              </a:avLst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sz="1799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42BCE5A0-FFA4-4D24-9785-CFC632638A22}"/>
                </a:ext>
              </a:extLst>
            </p:cNvPr>
            <p:cNvSpPr/>
            <p:nvPr/>
          </p:nvSpPr>
          <p:spPr>
            <a:xfrm>
              <a:off x="7733251" y="4857650"/>
              <a:ext cx="178411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500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주거 환경</a:t>
              </a:r>
              <a:r>
                <a:rPr lang="ko-KR" altLang="en-US" sz="1600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r>
                <a:rPr lang="en-US" altLang="ko-KR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“</a:t>
              </a:r>
              <a:r>
                <a:rPr lang="ko-KR" altLang="en-US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우수</a:t>
              </a:r>
              <a:r>
                <a:rPr lang="en-US" altLang="ko-KR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”</a:t>
              </a:r>
              <a:endParaRPr lang="ko-KR" altLang="en-US" spc="-5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39" name="직선 연결선 38">
              <a:extLst>
                <a:ext uri="{FF2B5EF4-FFF2-40B4-BE49-F238E27FC236}">
                  <a16:creationId xmlns:a16="http://schemas.microsoft.com/office/drawing/2014/main" xmlns="" id="{EB4BD990-69A8-4192-81FB-488077361358}"/>
                </a:ext>
              </a:extLst>
            </p:cNvPr>
            <p:cNvCxnSpPr/>
            <p:nvPr/>
          </p:nvCxnSpPr>
          <p:spPr>
            <a:xfrm>
              <a:off x="7773796" y="5251589"/>
              <a:ext cx="16545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xmlns="" id="{87F9F817-1468-4370-8614-EB3909CB1A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91074" y="4756816"/>
              <a:ext cx="460547" cy="453260"/>
            </a:xfrm>
            <a:prstGeom prst="rect">
              <a:avLst/>
            </a:prstGeom>
          </p:spPr>
        </p:pic>
        <p:pic>
          <p:nvPicPr>
            <p:cNvPr id="41" name="그림 40">
              <a:extLst>
                <a:ext uri="{FF2B5EF4-FFF2-40B4-BE49-F238E27FC236}">
                  <a16:creationId xmlns:a16="http://schemas.microsoft.com/office/drawing/2014/main" xmlns="" id="{213FE93E-AAB7-41DF-B6E9-5101A9D378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89889" y="4813410"/>
              <a:ext cx="433076" cy="426223"/>
            </a:xfrm>
            <a:prstGeom prst="rect">
              <a:avLst/>
            </a:prstGeom>
          </p:spPr>
        </p:pic>
        <p:pic>
          <p:nvPicPr>
            <p:cNvPr id="42" name="그림 41">
              <a:extLst>
                <a:ext uri="{FF2B5EF4-FFF2-40B4-BE49-F238E27FC236}">
                  <a16:creationId xmlns:a16="http://schemas.microsoft.com/office/drawing/2014/main" xmlns="" id="{B84FBD8C-FCD0-4385-B2C9-3FF2D93FC99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-88440" y="4729838"/>
              <a:ext cx="621084" cy="552731"/>
            </a:xfrm>
            <a:prstGeom prst="rect">
              <a:avLst/>
            </a:prstGeom>
          </p:spPr>
        </p:pic>
        <p:pic>
          <p:nvPicPr>
            <p:cNvPr id="43" name="그림 42">
              <a:extLst>
                <a:ext uri="{FF2B5EF4-FFF2-40B4-BE49-F238E27FC236}">
                  <a16:creationId xmlns:a16="http://schemas.microsoft.com/office/drawing/2014/main" xmlns="" id="{B6F2DE38-1841-4FEE-AF98-432D2C3D6C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082292" y="4716172"/>
              <a:ext cx="634298" cy="5202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4374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29062"/>
            <a:ext cx="2409451" cy="433553"/>
          </a:xfrm>
          <a:prstGeom prst="rect">
            <a:avLst/>
          </a:prstGeom>
        </p:spPr>
        <p:txBody>
          <a:bodyPr wrap="square" tIns="108000" bIns="108000">
            <a:spAutoFit/>
          </a:bodyPr>
          <a:lstStyle/>
          <a:p>
            <a:pPr latinLnBrk="0"/>
            <a:r>
              <a:rPr lang="en-US" altLang="ko-KR" sz="1400" kern="0" dirty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4. </a:t>
            </a:r>
            <a:r>
              <a:rPr lang="ko-KR" altLang="en-US" sz="1400" kern="0" dirty="0" err="1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감일지구</a:t>
            </a:r>
            <a:r>
              <a:rPr lang="ko-KR" altLang="en-US" sz="1400" kern="0" dirty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공급 현황</a:t>
            </a:r>
            <a:endParaRPr lang="en-US" altLang="ko-KR" sz="1400" kern="0" dirty="0">
              <a:solidFill>
                <a:schemeClr val="bg1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13" name="자유형 12"/>
          <p:cNvSpPr/>
          <p:nvPr/>
        </p:nvSpPr>
        <p:spPr>
          <a:xfrm>
            <a:off x="263769" y="1450731"/>
            <a:ext cx="9363808" cy="0"/>
          </a:xfrm>
          <a:custGeom>
            <a:avLst/>
            <a:gdLst>
              <a:gd name="connsiteX0" fmla="*/ 0 w 9363808"/>
              <a:gd name="connsiteY0" fmla="*/ 0 h 0"/>
              <a:gd name="connsiteX1" fmla="*/ 9363808 w 93638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363808">
                <a:moveTo>
                  <a:pt x="0" y="0"/>
                </a:moveTo>
                <a:lnTo>
                  <a:pt x="9363808" y="0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73051" y="543144"/>
            <a:ext cx="9359900" cy="925995"/>
          </a:xfrm>
          <a:prstGeom prst="rect">
            <a:avLst/>
          </a:prstGeom>
        </p:spPr>
        <p:txBody>
          <a:bodyPr wrap="square" tIns="108000" bIns="108000">
            <a:spAutoFit/>
          </a:bodyPr>
          <a:lstStyle/>
          <a:p>
            <a:pPr latinLnBrk="0"/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총 </a:t>
            </a:r>
            <a:r>
              <a:rPr lang="en-US" altLang="ko-KR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18</a:t>
            </a:r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개 블록</a:t>
            </a:r>
            <a:r>
              <a:rPr lang="en-US" altLang="ko-KR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(</a:t>
            </a:r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민간 </a:t>
            </a:r>
            <a:r>
              <a:rPr lang="en-US" altLang="ko-KR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6</a:t>
            </a:r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개</a:t>
            </a:r>
            <a:r>
              <a:rPr lang="en-US" altLang="ko-KR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, </a:t>
            </a:r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공공</a:t>
            </a:r>
            <a:r>
              <a:rPr lang="en-US" altLang="ko-KR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12</a:t>
            </a:r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개</a:t>
            </a:r>
            <a:r>
              <a:rPr lang="en-US" altLang="ko-KR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) </a:t>
            </a:r>
            <a:r>
              <a:rPr lang="ko-KR" altLang="en-US" sz="2800" b="1" kern="0" spc="-300" dirty="0">
                <a:solidFill>
                  <a:srgbClr val="5C2A08"/>
                </a:solidFill>
                <a:latin typeface="+mj-ea"/>
                <a:ea typeface="+mj-ea"/>
              </a:rPr>
              <a:t>중 민간참여 공공분양 </a:t>
            </a:r>
            <a:r>
              <a:rPr lang="ko-KR" altLang="en-US" sz="2800" b="1" kern="0" spc="-300" dirty="0" err="1">
                <a:solidFill>
                  <a:srgbClr val="5C2A08"/>
                </a:solidFill>
                <a:latin typeface="+mj-ea"/>
                <a:ea typeface="+mj-ea"/>
              </a:rPr>
              <a:t>사업지</a:t>
            </a:r>
            <a:endParaRPr lang="en-US" altLang="ko-KR" sz="2800" b="1" kern="0" spc="-300" dirty="0">
              <a:solidFill>
                <a:srgbClr val="5C2A08"/>
              </a:solidFill>
              <a:latin typeface="+mj-ea"/>
              <a:ea typeface="+mj-ea"/>
            </a:endParaRPr>
          </a:p>
          <a:p>
            <a:pPr latinLnBrk="0"/>
            <a:r>
              <a:rPr lang="ko-KR" altLang="en-US" kern="0" spc="-150" dirty="0" smtClean="0">
                <a:solidFill>
                  <a:srgbClr val="5C2A08"/>
                </a:solidFill>
                <a:latin typeface="+mj-ea"/>
                <a:ea typeface="+mj-ea"/>
              </a:rPr>
              <a:t>하남 감일 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공공주택지구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(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사업기간 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‘10.05~’20.12)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 총 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13,120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호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(31,817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명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)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예정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, 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총 면적 </a:t>
            </a:r>
            <a:r>
              <a:rPr lang="en-US" altLang="ko-KR" kern="0" spc="-150" dirty="0">
                <a:solidFill>
                  <a:srgbClr val="5C2A08"/>
                </a:solidFill>
                <a:latin typeface="+mj-ea"/>
                <a:ea typeface="+mj-ea"/>
              </a:rPr>
              <a:t>1,687,570.4</a:t>
            </a:r>
            <a:r>
              <a:rPr lang="ko-KR" altLang="en-US" kern="0" spc="-150" dirty="0">
                <a:solidFill>
                  <a:srgbClr val="5C2A08"/>
                </a:solidFill>
                <a:latin typeface="+mj-ea"/>
                <a:ea typeface="+mj-ea"/>
              </a:rPr>
              <a:t>㎡</a:t>
            </a:r>
            <a:endParaRPr lang="en-US" altLang="ko-KR" kern="0" spc="-150" dirty="0">
              <a:solidFill>
                <a:srgbClr val="5C2A08"/>
              </a:solidFill>
              <a:latin typeface="+mj-ea"/>
              <a:ea typeface="+mj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122563" y="1705308"/>
            <a:ext cx="2714205" cy="3616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1400" b="1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■ </a:t>
            </a:r>
            <a:r>
              <a:rPr lang="ko-KR" altLang="en-US" sz="1400" b="1" dirty="0" err="1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감일지구</a:t>
            </a:r>
            <a:r>
              <a:rPr lang="ko-KR" altLang="en-US" sz="1400" b="1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공급 및 예정 현황</a:t>
            </a:r>
            <a:endParaRPr lang="en-US" altLang="ko-KR" sz="1400" b="1" dirty="0">
              <a:solidFill>
                <a:srgbClr val="5C2A0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2696"/>
              </p:ext>
            </p:extLst>
          </p:nvPr>
        </p:nvGraphicFramePr>
        <p:xfrm>
          <a:off x="305862" y="2022831"/>
          <a:ext cx="4718573" cy="4278517"/>
        </p:xfrm>
        <a:graphic>
          <a:graphicData uri="http://schemas.openxmlformats.org/drawingml/2006/table">
            <a:tbl>
              <a:tblPr/>
              <a:tblGrid>
                <a:gridCol w="506163"/>
                <a:gridCol w="5061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264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2349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9289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9289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9289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775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0189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9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블록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공급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 dirty="0" err="1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세대수</a:t>
                      </a:r>
                      <a:endParaRPr lang="ko-KR" altLang="en-US" sz="9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 dirty="0" err="1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분양시기</a:t>
                      </a:r>
                      <a:endParaRPr lang="ko-KR" altLang="en-US" sz="9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평형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분양가</a:t>
                      </a:r>
                      <a:r>
                        <a:rPr lang="en-US" altLang="ko-KR" sz="900" b="1" i="0" u="none" strike="noStrike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b="1" i="0" u="none" strike="noStrike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평</a:t>
                      </a:r>
                      <a:r>
                        <a:rPr lang="en-US" altLang="ko-KR" sz="900" b="1" i="0" u="none" strike="noStrike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2569">
                <a:tc rowSpan="14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공급</a:t>
                      </a:r>
                      <a:endParaRPr lang="en-US" sz="1000" b="1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B7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공공분양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934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‘16.10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30~34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13,590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A1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임대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(10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년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669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‘17.10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B5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임대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(10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년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753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‘17.10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24~34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A4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공공분양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586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‘17.10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21~35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14,630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B6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민간분양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현대</a:t>
                      </a:r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932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‘18.04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29~33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16,600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C2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민간분양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포스코</a:t>
                      </a:r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881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‘18.04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35~60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17,070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C3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민간분양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대우</a:t>
                      </a:r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790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‘18.04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35~38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16,870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A6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행복주택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672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‘18.11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이하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9137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A3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임대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국민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영구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1,094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‘18.12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A5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임대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(10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년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645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‘18.12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이하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B1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임대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(10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년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714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‘18.12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24~34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B3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공공분양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854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‘18.12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24~34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16,000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B4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공공분양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847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‘18.12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24~34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16,000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A2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 err="1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행복주택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425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’19.01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이하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9137"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예정</a:t>
                      </a:r>
                      <a:endParaRPr lang="en-US" sz="1000" b="1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B9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당 </a:t>
                      </a:r>
                      <a:r>
                        <a:rPr lang="en-US" altLang="ko-KR" sz="1000" b="1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PJT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866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’19.04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 smtClean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30~34</a:t>
                      </a:r>
                      <a:endParaRPr lang="en-US" altLang="ko-KR" sz="1000" b="1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ko-KR" altLang="en-US" sz="1000" b="1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B2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민간분양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한양</a:t>
                      </a:r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560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‘19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 상반기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24~34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22569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A7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공공분양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신혼희망타운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LH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분양 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340</a:t>
                      </a:r>
                    </a:p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임대 </a:t>
                      </a:r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170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’19.10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</a:t>
                      </a:r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이하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29137">
                <a:tc vMerge="1">
                  <a:txBody>
                    <a:bodyPr/>
                    <a:lstStyle/>
                    <a:p>
                      <a:pPr algn="ctr" rtl="0" fontAlgn="ctr"/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B8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공공지원</a:t>
                      </a:r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민간임대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제일</a:t>
                      </a:r>
                      <a:endParaRPr lang="en-US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866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‘21.00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0" i="0" u="none" strike="noStrike" dirty="0">
                          <a:solidFill>
                            <a:srgbClr val="5F4638"/>
                          </a:solidFill>
                          <a:effectLst/>
                          <a:latin typeface="+mj-ea"/>
                          <a:ea typeface="+mj-ea"/>
                        </a:rPr>
                        <a:t>24~34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altLang="ko-KR" sz="800" b="0" i="0" u="none" strike="noStrike" dirty="0">
                        <a:solidFill>
                          <a:srgbClr val="5F4638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463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  <p:sp>
        <p:nvSpPr>
          <p:cNvPr id="17" name="직사각형 16"/>
          <p:cNvSpPr/>
          <p:nvPr/>
        </p:nvSpPr>
        <p:spPr>
          <a:xfrm>
            <a:off x="294591" y="5375713"/>
            <a:ext cx="4728754" cy="211115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02386" y="2022831"/>
            <a:ext cx="4190949" cy="4234860"/>
          </a:xfrm>
          <a:prstGeom prst="rect">
            <a:avLst/>
          </a:prstGeom>
          <a:ln w="3175">
            <a:solidFill>
              <a:srgbClr val="5C2A08"/>
            </a:solidFill>
          </a:ln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65EC7146-91C3-4ADD-BCC7-7ADB633164ED}"/>
              </a:ext>
            </a:extLst>
          </p:cNvPr>
          <p:cNvSpPr/>
          <p:nvPr/>
        </p:nvSpPr>
        <p:spPr>
          <a:xfrm>
            <a:off x="5934099" y="4269877"/>
            <a:ext cx="420307" cy="26161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  <a:scene3d>
              <a:camera prst="orthographicFront"/>
              <a:lightRig rig="threePt" dir="t"/>
            </a:scene3d>
            <a:sp3d extrusionH="50800" contourW="25400">
              <a:bevelT w="0" h="127000"/>
              <a:bevelB w="50800" h="50800"/>
              <a:contourClr>
                <a:schemeClr val="bg1"/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0" cap="none" normalizeH="0" baseline="0" noProof="0" dirty="0">
                <a:ln w="3175" cmpd="sng">
                  <a:solidFill>
                    <a:prstClr val="black">
                      <a:alpha val="2000"/>
                    </a:prst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ea"/>
                <a:ea typeface="+mj-ea"/>
              </a:rPr>
              <a:t>B9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ADB320B1-6C8C-45F6-B780-01D0D581B6C1}"/>
              </a:ext>
            </a:extLst>
          </p:cNvPr>
          <p:cNvSpPr/>
          <p:nvPr/>
        </p:nvSpPr>
        <p:spPr>
          <a:xfrm>
            <a:off x="7342154" y="5290238"/>
            <a:ext cx="708528" cy="123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 extrusionH="57150">
              <a:bevelT w="0"/>
              <a:contourClr>
                <a:schemeClr val="tx1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 smtClean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’19.09</a:t>
            </a:r>
            <a:r>
              <a:rPr kumimoji="1" lang="ko-KR" altLang="en-US" sz="800" dirty="0" smtClean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개교 예정</a:t>
            </a:r>
            <a:endParaRPr kumimoji="1" lang="en-US" altLang="ko-KR" sz="800" dirty="0">
              <a:solidFill>
                <a:schemeClr val="tx1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ADB320B1-6C8C-45F6-B780-01D0D581B6C1}"/>
              </a:ext>
            </a:extLst>
          </p:cNvPr>
          <p:cNvSpPr/>
          <p:nvPr/>
        </p:nvSpPr>
        <p:spPr>
          <a:xfrm>
            <a:off x="7342154" y="5481271"/>
            <a:ext cx="708528" cy="123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 extrusionH="57150">
              <a:bevelT w="0"/>
              <a:contourClr>
                <a:schemeClr val="tx1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 smtClean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’19.09</a:t>
            </a:r>
            <a:r>
              <a:rPr kumimoji="1" lang="ko-KR" altLang="en-US" sz="800" dirty="0" smtClean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개교 예정</a:t>
            </a:r>
            <a:endParaRPr kumimoji="1" lang="en-US" altLang="ko-KR" sz="800" dirty="0">
              <a:solidFill>
                <a:schemeClr val="tx1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ADB320B1-6C8C-45F6-B780-01D0D581B6C1}"/>
              </a:ext>
            </a:extLst>
          </p:cNvPr>
          <p:cNvSpPr/>
          <p:nvPr/>
        </p:nvSpPr>
        <p:spPr>
          <a:xfrm>
            <a:off x="7974289" y="2854510"/>
            <a:ext cx="708527" cy="123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 extrusionH="57150">
              <a:bevelT w="0"/>
              <a:contourClr>
                <a:schemeClr val="tx1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 smtClean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’21.03</a:t>
            </a:r>
            <a:r>
              <a:rPr kumimoji="1" lang="ko-KR" altLang="en-US" sz="800" dirty="0" smtClean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개교 예정</a:t>
            </a:r>
            <a:endParaRPr kumimoji="1" lang="en-US" altLang="ko-KR" sz="800" dirty="0">
              <a:solidFill>
                <a:schemeClr val="tx1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ADB320B1-6C8C-45F6-B780-01D0D581B6C1}"/>
              </a:ext>
            </a:extLst>
          </p:cNvPr>
          <p:cNvSpPr/>
          <p:nvPr/>
        </p:nvSpPr>
        <p:spPr>
          <a:xfrm>
            <a:off x="7783789" y="3204554"/>
            <a:ext cx="708527" cy="123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 extrusionH="57150">
              <a:bevelT w="0"/>
              <a:contourClr>
                <a:schemeClr val="tx1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 smtClean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’21.03</a:t>
            </a:r>
            <a:r>
              <a:rPr kumimoji="1" lang="ko-KR" altLang="en-US" sz="800" dirty="0" smtClean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개교 예정</a:t>
            </a:r>
            <a:endParaRPr kumimoji="1" lang="en-US" altLang="ko-KR" sz="800" dirty="0">
              <a:solidFill>
                <a:schemeClr val="tx1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1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29062"/>
            <a:ext cx="2409451" cy="433553"/>
          </a:xfrm>
          <a:prstGeom prst="rect">
            <a:avLst/>
          </a:prstGeom>
        </p:spPr>
        <p:txBody>
          <a:bodyPr wrap="square" tIns="108000" bIns="108000">
            <a:spAutoFit/>
          </a:bodyPr>
          <a:lstStyle/>
          <a:p>
            <a:pPr latinLnBrk="0"/>
            <a:r>
              <a:rPr lang="en-US" altLang="ko-KR" sz="1400" kern="0" dirty="0" smtClean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5. </a:t>
            </a:r>
            <a:r>
              <a:rPr lang="ko-KR" altLang="en-US" sz="1400" kern="0" dirty="0" smtClean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공급세대</a:t>
            </a:r>
            <a:endParaRPr lang="en-US" altLang="ko-KR" sz="1400" kern="0" dirty="0">
              <a:solidFill>
                <a:schemeClr val="bg1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122563" y="740110"/>
            <a:ext cx="1207382" cy="3616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1400" b="1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■ </a:t>
            </a:r>
            <a:r>
              <a:rPr lang="ko-KR" altLang="en-US" sz="1400" b="1" dirty="0" smtClean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공급세대</a:t>
            </a:r>
            <a:endParaRPr lang="en-US" altLang="ko-KR" sz="1400" b="1" dirty="0">
              <a:solidFill>
                <a:srgbClr val="5C2A0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4889065"/>
              </p:ext>
            </p:extLst>
          </p:nvPr>
        </p:nvGraphicFramePr>
        <p:xfrm>
          <a:off x="273051" y="1160465"/>
          <a:ext cx="9446681" cy="35385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5607"/>
                <a:gridCol w="695190"/>
                <a:gridCol w="663962"/>
                <a:gridCol w="624519"/>
                <a:gridCol w="624519"/>
                <a:gridCol w="624519"/>
                <a:gridCol w="624519"/>
                <a:gridCol w="624519"/>
                <a:gridCol w="477703"/>
                <a:gridCol w="477703"/>
                <a:gridCol w="477703"/>
                <a:gridCol w="477703"/>
                <a:gridCol w="477703"/>
                <a:gridCol w="477703"/>
                <a:gridCol w="477703"/>
                <a:gridCol w="477703"/>
                <a:gridCol w="477703"/>
              </a:tblGrid>
              <a:tr h="226716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주택형</a:t>
                      </a:r>
                      <a:endParaRPr lang="ko-KR" altLang="en-US" sz="12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24150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전체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공급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세대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241502"/>
                    </a:solidFill>
                  </a:tcPr>
                </a:tc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특별공급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일반</a:t>
                      </a:r>
                      <a:endParaRPr lang="en-US" altLang="ko-KR" sz="1200" b="1" i="0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공급</a:t>
                      </a:r>
                      <a:endParaRPr lang="ko-KR" altLang="en-US" sz="12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241502"/>
                    </a:solidFill>
                  </a:tcPr>
                </a:tc>
              </a:tr>
              <a:tr h="226716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특별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공급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세대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24150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다자녀가구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5C2A0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신혼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부부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5C2A0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생애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최초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5C2A0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노부모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부양</a:t>
                      </a:r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5C2A08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kern="1200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기관추천</a:t>
                      </a:r>
                      <a:endParaRPr lang="ko-KR" altLang="en-US" sz="1200" b="1" i="0" u="none" strike="noStrike" kern="1200" dirty="0">
                        <a:solidFill>
                          <a:srgbClr val="E7DBD5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062" marR="6062" marT="6062" marB="0" anchor="ctr">
                    <a:solidFill>
                      <a:srgbClr val="5C2A0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1794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주택형</a:t>
                      </a:r>
                      <a:endParaRPr lang="ko-KR" altLang="en-US" sz="12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약식표기</a:t>
                      </a:r>
                      <a:endParaRPr lang="ko-KR" altLang="en-US" sz="12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국가</a:t>
                      </a:r>
                      <a:endParaRPr lang="en-US" altLang="ko-KR" sz="10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유공자</a:t>
                      </a:r>
                      <a:endParaRPr lang="ko-KR" altLang="en-US" sz="10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장애인</a:t>
                      </a:r>
                      <a:endParaRPr lang="ko-KR" altLang="en-US" sz="10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북한</a:t>
                      </a:r>
                      <a:endParaRPr lang="en-US" altLang="ko-KR" sz="10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이탈</a:t>
                      </a:r>
                      <a:endParaRPr lang="en-US" altLang="ko-KR" sz="10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주민</a:t>
                      </a:r>
                      <a:endParaRPr lang="ko-KR" altLang="en-US" sz="10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장기</a:t>
                      </a:r>
                      <a:endParaRPr lang="en-US" altLang="ko-KR" sz="10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복무</a:t>
                      </a:r>
                      <a:endParaRPr lang="en-US" altLang="ko-KR" sz="10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제대</a:t>
                      </a:r>
                      <a:endParaRPr lang="en-US" altLang="ko-KR" sz="10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군인</a:t>
                      </a:r>
                      <a:endParaRPr lang="ko-KR" altLang="en-US" sz="10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중소</a:t>
                      </a:r>
                      <a:endParaRPr lang="en-US" altLang="ko-KR" sz="10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기업</a:t>
                      </a:r>
                      <a:endParaRPr lang="en-US" altLang="ko-KR" sz="10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근로자</a:t>
                      </a:r>
                      <a:endParaRPr lang="ko-KR" altLang="en-US" sz="10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우수</a:t>
                      </a:r>
                      <a:endParaRPr lang="en-US" altLang="ko-KR" sz="10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선수</a:t>
                      </a:r>
                      <a:endParaRPr lang="ko-KR" altLang="en-US" sz="10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다문화</a:t>
                      </a:r>
                      <a:endParaRPr lang="en-US" altLang="ko-KR" sz="1000" b="1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가족</a:t>
                      </a:r>
                      <a:endParaRPr lang="ko-KR" altLang="en-US" sz="1000" b="1" i="0" u="none" strike="noStrike" dirty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E7DBD5"/>
                          </a:solidFill>
                          <a:effectLst/>
                          <a:latin typeface="+mj-ea"/>
                          <a:ea typeface="+mj-ea"/>
                        </a:rPr>
                        <a:t>계</a:t>
                      </a:r>
                      <a:endParaRPr lang="en-US" altLang="ko-KR" sz="1200" b="1" i="0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5C2A08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 smtClean="0">
                        <a:solidFill>
                          <a:srgbClr val="E7DBD5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solidFill>
                      <a:srgbClr val="241502"/>
                    </a:solidFill>
                  </a:tcPr>
                </a:tc>
              </a:tr>
              <a:tr h="4534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77.9856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+mj-ea"/>
                          <a:ea typeface="+mj-ea"/>
                        </a:rPr>
                        <a:t>77A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169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128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17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34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17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34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>
                          <a:effectLst/>
                          <a:latin typeface="+mj-ea"/>
                          <a:ea typeface="+mj-ea"/>
                        </a:rPr>
                        <a:t>77.9580</a:t>
                      </a:r>
                      <a:endParaRPr lang="en-US" altLang="ko-KR" sz="1200" b="0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+mj-ea"/>
                          <a:ea typeface="+mj-ea"/>
                        </a:rPr>
                        <a:t>77B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163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125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17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49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33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17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38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34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>
                          <a:effectLst/>
                          <a:latin typeface="+mj-ea"/>
                          <a:ea typeface="+mj-ea"/>
                        </a:rPr>
                        <a:t>84.9853</a:t>
                      </a:r>
                      <a:endParaRPr lang="en-US" altLang="ko-KR" sz="1200" b="0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+mj-ea"/>
                          <a:ea typeface="+mj-ea"/>
                        </a:rPr>
                        <a:t>84A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531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398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160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107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27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52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133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34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>
                          <a:effectLst/>
                          <a:latin typeface="+mj-ea"/>
                          <a:ea typeface="+mj-ea"/>
                        </a:rPr>
                        <a:t>84.9644</a:t>
                      </a:r>
                      <a:endParaRPr lang="en-US" altLang="ko-KR" sz="1200" b="0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+mj-ea"/>
                          <a:ea typeface="+mj-ea"/>
                        </a:rPr>
                        <a:t>84B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3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-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-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>
                          <a:effectLst/>
                          <a:latin typeface="+mj-ea"/>
                          <a:ea typeface="+mj-ea"/>
                        </a:rPr>
                        <a:t>-</a:t>
                      </a:r>
                      <a:endParaRPr lang="en-US" altLang="ko-KR" sz="1200" b="0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>
                          <a:effectLst/>
                          <a:latin typeface="+mj-ea"/>
                          <a:ea typeface="+mj-ea"/>
                        </a:rPr>
                        <a:t>-</a:t>
                      </a:r>
                      <a:endParaRPr lang="en-US" altLang="ko-KR" sz="1200" b="0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>
                          <a:effectLst/>
                          <a:latin typeface="+mj-ea"/>
                          <a:ea typeface="+mj-ea"/>
                        </a:rPr>
                        <a:t>-</a:t>
                      </a:r>
                      <a:endParaRPr lang="en-US" altLang="ko-KR" sz="1200" b="0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-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-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-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-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0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343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+mj-ea"/>
                          <a:ea typeface="+mj-ea"/>
                        </a:rPr>
                        <a:t>합계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866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653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86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261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175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45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+mj-ea"/>
                          <a:ea typeface="+mj-ea"/>
                        </a:rPr>
                        <a:t>86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213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2" marR="6062" marT="6062" marB="0" anchor="ctr">
                    <a:lnL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C2A0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E45F-EF7C-431D-B612-5290AC55634D}" type="slidenum">
              <a:rPr lang="ko-KR" altLang="en-US" smtClean="0"/>
              <a:t>6</a:t>
            </a:fld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506475"/>
              </p:ext>
            </p:extLst>
          </p:nvPr>
        </p:nvGraphicFramePr>
        <p:xfrm>
          <a:off x="419982" y="5093934"/>
          <a:ext cx="2801788" cy="12736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3406"/>
                <a:gridCol w="610775"/>
                <a:gridCol w="581965"/>
                <a:gridCol w="547393"/>
                <a:gridCol w="478249"/>
              </a:tblGrid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계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경기도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인천</a:t>
                      </a:r>
                      <a:endParaRPr lang="ko-KR" altLang="en-US" sz="1000" b="1" i="0" u="none" strike="noStrike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서울시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6209"/>
                    </a:solidFill>
                  </a:tcPr>
                </a:tc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77A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77B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84A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84B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+mn-ea"/>
                          <a:ea typeface="+mn-ea"/>
                        </a:rPr>
                        <a:t>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526394"/>
              </p:ext>
            </p:extLst>
          </p:nvPr>
        </p:nvGraphicFramePr>
        <p:xfrm>
          <a:off x="3518782" y="5093934"/>
          <a:ext cx="2801788" cy="12736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3406"/>
                <a:gridCol w="610775"/>
                <a:gridCol w="581965"/>
                <a:gridCol w="547393"/>
                <a:gridCol w="478249"/>
              </a:tblGrid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계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경기도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인천</a:t>
                      </a:r>
                      <a:endParaRPr lang="ko-KR" altLang="en-US" sz="1000" b="1" i="0" u="none" strike="noStrike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620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서울시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6209"/>
                    </a:solidFill>
                  </a:tcPr>
                </a:tc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77A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77B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84A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84B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+mn-ea"/>
                          <a:ea typeface="+mn-ea"/>
                        </a:rPr>
                        <a:t>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273051" y="4812577"/>
            <a:ext cx="1976823" cy="298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1200" b="1" spc="-150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■ </a:t>
            </a:r>
            <a:r>
              <a:rPr lang="ko-KR" altLang="en-US" sz="1200" b="1" spc="-150" dirty="0" smtClean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장애인 기관추천 세대 배분</a:t>
            </a:r>
            <a:endParaRPr lang="en-US" altLang="ko-KR" sz="1200" b="1" spc="-150" dirty="0">
              <a:solidFill>
                <a:srgbClr val="5C2A0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994E27F3-5579-4E79-B8EC-8C8C4057A119}"/>
              </a:ext>
            </a:extLst>
          </p:cNvPr>
          <p:cNvSpPr/>
          <p:nvPr/>
        </p:nvSpPr>
        <p:spPr>
          <a:xfrm>
            <a:off x="3376360" y="4812577"/>
            <a:ext cx="224612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1200" b="1" spc="-150" dirty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■ </a:t>
            </a:r>
            <a:r>
              <a:rPr lang="ko-KR" altLang="en-US" sz="1200" b="1" spc="-150" dirty="0" smtClean="0">
                <a:solidFill>
                  <a:srgbClr val="5C2A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다문화가족 기관추천 세대 배분</a:t>
            </a:r>
            <a:endParaRPr lang="en-US" altLang="ko-KR" sz="1200" b="1" spc="-150" dirty="0">
              <a:solidFill>
                <a:srgbClr val="5C2A0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3131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1205</Words>
  <Application>Microsoft Office PowerPoint</Application>
  <PresentationFormat>A4 용지(210x297mm)</PresentationFormat>
  <Paragraphs>477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abcd5</dc:creator>
  <cp:lastModifiedBy>user</cp:lastModifiedBy>
  <cp:revision>6</cp:revision>
  <dcterms:created xsi:type="dcterms:W3CDTF">2019-04-02T09:47:12Z</dcterms:created>
  <dcterms:modified xsi:type="dcterms:W3CDTF">2019-04-08T06:41:23Z</dcterms:modified>
</cp:coreProperties>
</file>