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3.xml" ContentType="application/vnd.openxmlformats-officedocument.presentationml.notesSlide+xml"/>
  <Override PartName="/ppt/charts/chart4.xml" ContentType="application/vnd.openxmlformats-officedocument.drawingml.chart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9"/>
  </p:notesMasterIdLst>
  <p:sldIdLst>
    <p:sldId id="262" r:id="rId2"/>
    <p:sldId id="382" r:id="rId3"/>
    <p:sldId id="394" r:id="rId4"/>
    <p:sldId id="396" r:id="rId5"/>
    <p:sldId id="397" r:id="rId6"/>
    <p:sldId id="398" r:id="rId7"/>
    <p:sldId id="378" r:id="rId8"/>
    <p:sldId id="395" r:id="rId9"/>
    <p:sldId id="391" r:id="rId10"/>
    <p:sldId id="386" r:id="rId11"/>
    <p:sldId id="374" r:id="rId12"/>
    <p:sldId id="401" r:id="rId13"/>
    <p:sldId id="399" r:id="rId14"/>
    <p:sldId id="400" r:id="rId15"/>
    <p:sldId id="402" r:id="rId16"/>
    <p:sldId id="403" r:id="rId17"/>
    <p:sldId id="404" r:id="rId18"/>
    <p:sldId id="370" r:id="rId19"/>
    <p:sldId id="363" r:id="rId20"/>
    <p:sldId id="360" r:id="rId21"/>
    <p:sldId id="270" r:id="rId22"/>
    <p:sldId id="362" r:id="rId23"/>
    <p:sldId id="364" r:id="rId24"/>
    <p:sldId id="387" r:id="rId25"/>
    <p:sldId id="388" r:id="rId26"/>
    <p:sldId id="389" r:id="rId27"/>
    <p:sldId id="390" r:id="rId28"/>
  </p:sldIdLst>
  <p:sldSz cx="9906000" cy="6858000" type="A4"/>
  <p:notesSz cx="6858000" cy="9144000"/>
  <p:embeddedFontLst>
    <p:embeddedFont>
      <p:font typeface="맑은 고딕" pitchFamily="50" charset="-127"/>
      <p:regular r:id="rId30"/>
      <p:bold r:id="rId31"/>
    </p:embeddedFont>
    <p:embeddedFont>
      <p:font typeface="-윤고딕340" pitchFamily="18" charset="-127"/>
      <p:regular r:id="rId32"/>
    </p:embeddedFont>
    <p:embeddedFont>
      <p:font typeface="-윤고딕350" pitchFamily="18" charset="-127"/>
      <p:regular r:id="rId33"/>
    </p:embeddedFont>
    <p:embeddedFont>
      <p:font typeface="HY신명조" pitchFamily="18" charset="-127"/>
      <p:regular r:id="rId34"/>
    </p:embeddedFont>
    <p:embeddedFont>
      <p:font typeface="나눔고딕 ExtraBold" charset="-127"/>
      <p:bold r:id="rId35"/>
    </p:embeddedFont>
    <p:embeddedFont>
      <p:font typeface="-윤고딕320" pitchFamily="18" charset="-127"/>
      <p:regular r:id="rId36"/>
    </p:embeddedFont>
    <p:embeddedFont>
      <p:font typeface="나눔손글씨 펜" pitchFamily="66" charset="-127"/>
      <p:regular r:id="rId37"/>
    </p:embeddedFont>
    <p:embeddedFont>
      <p:font typeface="-윤고딕330" pitchFamily="18" charset="-127"/>
      <p:regular r:id="rId38"/>
    </p:embeddedFont>
  </p:embeddedFontLst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맑은 고딕" pitchFamily="50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맑은 고딕" pitchFamily="50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맑은 고딕" pitchFamily="50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맑은 고딕" pitchFamily="50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맑은 고딕" pitchFamily="50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맑은 고딕" pitchFamily="50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맑은 고딕" pitchFamily="50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맑은 고딕" pitchFamily="50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맑은 고딕" pitchFamily="50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A9A9"/>
    <a:srgbClr val="A1A1A1"/>
    <a:srgbClr val="969696"/>
    <a:srgbClr val="2D11FB"/>
    <a:srgbClr val="DDDDDD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28" autoAdjust="0"/>
    <p:restoredTop sz="95326" autoAdjust="0"/>
  </p:normalViewPr>
  <p:slideViewPr>
    <p:cSldViewPr>
      <p:cViewPr>
        <p:scale>
          <a:sx n="75" d="100"/>
          <a:sy n="75" d="100"/>
        </p:scale>
        <p:origin x="-1541" y="-341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01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Office_Excel_____111111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221122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111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444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marker>
            <c:symbol val="none"/>
          </c:marker>
          <c:cat>
            <c:numRef>
              <c:f>Sheet1!$A$2:$A$6</c:f>
              <c:numCache>
                <c:formatCode>General</c:formatCode>
                <c:ptCount val="5"/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열2</c:v>
                </c:pt>
              </c:strCache>
            </c:strRef>
          </c:tx>
          <c:marker>
            <c:symbol val="none"/>
          </c:marker>
          <c:cat>
            <c:numRef>
              <c:f>Sheet1!$A$2:$A$6</c:f>
              <c:numCache>
                <c:formatCode>General</c:formatCode>
                <c:ptCount val="5"/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7.2</c:v>
                </c:pt>
                <c:pt idx="1">
                  <c:v>8.1</c:v>
                </c:pt>
                <c:pt idx="2">
                  <c:v>8</c:v>
                </c:pt>
                <c:pt idx="3">
                  <c:v>7.8</c:v>
                </c:pt>
                <c:pt idx="4">
                  <c:v>8.7000000000000011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열3</c:v>
                </c:pt>
              </c:strCache>
            </c:strRef>
          </c:tx>
          <c:marker>
            <c:symbol val="none"/>
          </c:marker>
          <c:cat>
            <c:numRef>
              <c:f>Sheet1!$A$2:$A$6</c:f>
              <c:numCache>
                <c:formatCode>General</c:formatCode>
                <c:ptCount val="5"/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9184384"/>
        <c:axId val="47209792"/>
      </c:lineChart>
      <c:catAx>
        <c:axId val="7918438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47209792"/>
        <c:crosses val="autoZero"/>
        <c:auto val="1"/>
        <c:lblAlgn val="ctr"/>
        <c:lblOffset val="100"/>
        <c:noMultiLvlLbl val="0"/>
      </c:catAx>
      <c:valAx>
        <c:axId val="4720979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7918438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196000</c:v>
                </c:pt>
                <c:pt idx="1">
                  <c:v>252000</c:v>
                </c:pt>
                <c:pt idx="2">
                  <c:v>237000</c:v>
                </c:pt>
                <c:pt idx="3">
                  <c:v>256000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열2</c:v>
                </c:pt>
              </c:strCache>
            </c:strRef>
          </c:tx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22000</c:v>
                </c:pt>
                <c:pt idx="1">
                  <c:v>32000</c:v>
                </c:pt>
                <c:pt idx="2">
                  <c:v>27000</c:v>
                </c:pt>
                <c:pt idx="3">
                  <c:v>24000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열3</c:v>
                </c:pt>
              </c:strCache>
            </c:strRef>
          </c:tx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9677440"/>
        <c:axId val="79388672"/>
      </c:barChart>
      <c:catAx>
        <c:axId val="11967744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79388672"/>
        <c:crosses val="autoZero"/>
        <c:auto val="1"/>
        <c:lblAlgn val="ctr"/>
        <c:lblOffset val="100"/>
        <c:noMultiLvlLbl val="0"/>
      </c:catAx>
      <c:valAx>
        <c:axId val="7938867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119677440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/>
          <a:lstStyle/>
          <a:p>
            <a:pPr>
              <a:defRPr b="1" spc="-300">
                <a:latin typeface="+mn-ea"/>
                <a:ea typeface="+mn-ea"/>
              </a:defRPr>
            </a:pPr>
            <a:r>
              <a:rPr lang="ko-KR" altLang="en-US" sz="1400" b="1" spc="-300" dirty="0">
                <a:solidFill>
                  <a:schemeClr val="tx2">
                    <a:lumMod val="50000"/>
                  </a:schemeClr>
                </a:solidFill>
                <a:latin typeface="+mn-ea"/>
                <a:ea typeface="+mn-ea"/>
              </a:rPr>
              <a:t>의약품 중 </a:t>
            </a:r>
            <a:r>
              <a:rPr lang="ko-KR" altLang="en-US" sz="1400" b="1" spc="-150" dirty="0" smtClean="0">
                <a:solidFill>
                  <a:schemeClr val="tx2">
                    <a:lumMod val="50000"/>
                  </a:schemeClr>
                </a:solidFill>
                <a:latin typeface="+mn-ea"/>
                <a:ea typeface="+mn-ea"/>
              </a:rPr>
              <a:t>바이오 의약품</a:t>
            </a:r>
            <a:r>
              <a:rPr lang="ko-KR" altLang="en-US" sz="1400" b="1" spc="-300" dirty="0" smtClean="0">
                <a:solidFill>
                  <a:schemeClr val="tx2">
                    <a:lumMod val="50000"/>
                  </a:schemeClr>
                </a:solidFill>
                <a:latin typeface="+mn-ea"/>
                <a:ea typeface="+mn-ea"/>
              </a:rPr>
              <a:t> </a:t>
            </a:r>
            <a:r>
              <a:rPr lang="ko-KR" altLang="en-US" sz="1400" b="1" spc="-300" dirty="0">
                <a:solidFill>
                  <a:schemeClr val="tx2">
                    <a:lumMod val="50000"/>
                  </a:schemeClr>
                </a:solidFill>
                <a:latin typeface="+mn-ea"/>
                <a:ea typeface="+mn-ea"/>
              </a:rPr>
              <a:t>비중</a:t>
            </a:r>
          </a:p>
        </c:rich>
      </c:tx>
      <c:layout>
        <c:manualLayout>
          <c:xMode val="edge"/>
          <c:yMode val="edge"/>
          <c:x val="0.15381482556359954"/>
          <c:y val="8.8194758848438068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4.9329531510694864E-2"/>
          <c:y val="0.17718473420770584"/>
          <c:w val="0.90134093697861062"/>
          <c:h val="0.400256068859595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의약품 중 바이오의약품 비중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accent1">
                  <a:alpha val="74000"/>
                </a:schemeClr>
              </a:solidFill>
            </c:spPr>
          </c:dPt>
          <c:cat>
            <c:numRef>
              <c:f>Sheet1!$A$2:$A$3</c:f>
              <c:numCache>
                <c:formatCode>General</c:formatCode>
                <c:ptCount val="2"/>
                <c:pt idx="0">
                  <c:v>2004</c:v>
                </c:pt>
                <c:pt idx="1">
                  <c:v>2018</c:v>
                </c:pt>
              </c:numCache>
            </c:numRef>
          </c:cat>
          <c:val>
            <c:numRef>
              <c:f>Sheet1!$B$2:$B$3</c:f>
              <c:numCache>
                <c:formatCode>0%</c:formatCode>
                <c:ptCount val="2"/>
                <c:pt idx="0">
                  <c:v>0.17</c:v>
                </c:pt>
                <c:pt idx="1">
                  <c:v>0.49000000000000021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2018</c:v>
                </c:pt>
              </c:strCache>
            </c:strRef>
          </c:tx>
          <c:invertIfNegative val="0"/>
          <c:cat>
            <c:numRef>
              <c:f>Sheet1!$A$2:$A$3</c:f>
              <c:numCache>
                <c:formatCode>General</c:formatCode>
                <c:ptCount val="2"/>
                <c:pt idx="0">
                  <c:v>2004</c:v>
                </c:pt>
                <c:pt idx="1">
                  <c:v>2018</c:v>
                </c:pt>
              </c:numCache>
            </c:numRef>
          </c:cat>
          <c:val>
            <c:numRef>
              <c:f>Sheet1!$C$2:$C$3</c:f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계열 3</c:v>
                </c:pt>
              </c:strCache>
            </c:strRef>
          </c:tx>
          <c:invertIfNegative val="0"/>
          <c:cat>
            <c:numRef>
              <c:f>Sheet1!$A$2:$A$3</c:f>
              <c:numCache>
                <c:formatCode>General</c:formatCode>
                <c:ptCount val="2"/>
                <c:pt idx="0">
                  <c:v>2004</c:v>
                </c:pt>
                <c:pt idx="1">
                  <c:v>2018</c:v>
                </c:pt>
              </c:numCache>
            </c:numRef>
          </c:cat>
          <c:val>
            <c:numRef>
              <c:f>Sheet1!$D$2:$D$3</c:f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overlap val="9"/>
        <c:axId val="194221568"/>
        <c:axId val="97711168"/>
      </c:barChart>
      <c:catAx>
        <c:axId val="1942215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solidFill>
                  <a:schemeClr val="tx2">
                    <a:lumMod val="50000"/>
                  </a:schemeClr>
                </a:solidFill>
                <a:latin typeface="-윤고딕330" panose="02030504000101010101" charset="-127"/>
                <a:ea typeface="-윤고딕330" panose="02030504000101010101" charset="-127"/>
              </a:defRPr>
            </a:pPr>
            <a:endParaRPr lang="ko-KR"/>
          </a:p>
        </c:txPr>
        <c:crossAx val="97711168"/>
        <c:crosses val="autoZero"/>
        <c:auto val="1"/>
        <c:lblAlgn val="ctr"/>
        <c:lblOffset val="100"/>
        <c:noMultiLvlLbl val="0"/>
      </c:catAx>
      <c:valAx>
        <c:axId val="97711168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0%" sourceLinked="1"/>
        <c:majorTickMark val="none"/>
        <c:minorTickMark val="none"/>
        <c:tickLblPos val="none"/>
        <c:spPr>
          <a:ln>
            <a:noFill/>
          </a:ln>
        </c:spPr>
        <c:crossAx val="194221568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800"/>
      </a:pPr>
      <a:endParaRPr lang="ko-KR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연봉</c:v>
                </c:pt>
              </c:strCache>
            </c:strRef>
          </c:tx>
          <c:dLbls>
            <c:dLbl>
              <c:idx val="0"/>
              <c:layout>
                <c:manualLayout>
                  <c:x val="-0.27399212587490324"/>
                  <c:y val="-0.182873473645809"/>
                </c:manualLayout>
              </c:layout>
              <c:tx>
                <c:rich>
                  <a:bodyPr/>
                  <a:lstStyle/>
                  <a:p>
                    <a:r>
                      <a:rPr lang="ko-KR" altLang="en-US" sz="1000" b="0" dirty="0" smtClean="0">
                        <a:solidFill>
                          <a:schemeClr val="bg1"/>
                        </a:solidFill>
                        <a:latin typeface="Yoon 윤고딕 330_TT" pitchFamily="18" charset="-127"/>
                        <a:ea typeface="Yoon 윤고딕 330_TT" pitchFamily="18" charset="-127"/>
                      </a:rPr>
                      <a:t>인</a:t>
                    </a:r>
                    <a:r>
                      <a:rPr lang="ko-KR" altLang="en-US" dirty="0" smtClean="0">
                        <a:solidFill>
                          <a:schemeClr val="bg1"/>
                        </a:solidFill>
                      </a:rPr>
                      <a:t>상</a:t>
                    </a:r>
                    <a:r>
                      <a:rPr lang="ko-KR" altLang="en-US" dirty="0">
                        <a:solidFill>
                          <a:schemeClr val="bg1"/>
                        </a:solidFill>
                      </a:rPr>
                      <a:t>
</a:t>
                    </a:r>
                    <a:r>
                      <a:rPr lang="en-US" altLang="ko-KR" dirty="0">
                        <a:solidFill>
                          <a:schemeClr val="bg1"/>
                        </a:solidFill>
                      </a:rPr>
                      <a:t>69%</a:t>
                    </a:r>
                    <a:endParaRPr lang="ko-KR" altLang="en-US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24567582768581267"/>
                  <c:y val="6.2188333147790216E-2"/>
                </c:manualLayout>
              </c:layout>
              <c:tx>
                <c:rich>
                  <a:bodyPr/>
                  <a:lstStyle/>
                  <a:p>
                    <a:r>
                      <a:rPr lang="ko-KR" altLang="en-US" sz="1000" dirty="0">
                        <a:solidFill>
                          <a:schemeClr val="bg1"/>
                        </a:solidFill>
                        <a:latin typeface="Yoon 윤고딕 330_TT" pitchFamily="18" charset="-127"/>
                        <a:ea typeface="Yoon 윤고딕 330_TT" pitchFamily="18" charset="-127"/>
                      </a:rPr>
                      <a:t>동</a:t>
                    </a:r>
                    <a:r>
                      <a:rPr lang="ko-KR" altLang="en-US" dirty="0">
                        <a:solidFill>
                          <a:schemeClr val="bg1"/>
                        </a:solidFill>
                      </a:rPr>
                      <a:t>결
</a:t>
                    </a:r>
                    <a:r>
                      <a:rPr lang="en-US" altLang="ko-KR" dirty="0">
                        <a:solidFill>
                          <a:schemeClr val="bg1"/>
                        </a:solidFill>
                      </a:rPr>
                      <a:t>25%</a:t>
                    </a:r>
                    <a:endParaRPr lang="ko-KR" altLang="en-US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8899462559715607"/>
                  <c:y val="5.0403349079614496E-2"/>
                </c:manualLayout>
              </c:layout>
              <c:tx>
                <c:rich>
                  <a:bodyPr/>
                  <a:lstStyle/>
                  <a:p>
                    <a:r>
                      <a:rPr lang="ko-KR" sz="1000">
                        <a:latin typeface="Yoon 윤고딕 330_TT" pitchFamily="18" charset="-127"/>
                        <a:ea typeface="Yoon 윤고딕 330_TT" pitchFamily="18" charset="-127"/>
                      </a:rPr>
                      <a:t>삭</a:t>
                    </a:r>
                    <a:r>
                      <a:rPr lang="ko-KR"/>
                      <a:t>감
</a:t>
                    </a:r>
                    <a:r>
                      <a:rPr lang="en-US"/>
                      <a:t>6%</a:t>
                    </a:r>
                    <a:endParaRPr lang="ko-KR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000">
                    <a:latin typeface="Yoon 윤고딕 330_TT" pitchFamily="18" charset="-127"/>
                    <a:ea typeface="Yoon 윤고딕 330_TT" pitchFamily="18" charset="-127"/>
                  </a:defRPr>
                </a:pPr>
                <a:endParaRPr lang="ko-KR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Sheet1!$A$2:$A$4</c:f>
              <c:strCache>
                <c:ptCount val="3"/>
                <c:pt idx="0">
                  <c:v>인상</c:v>
                </c:pt>
                <c:pt idx="1">
                  <c:v>동결</c:v>
                </c:pt>
                <c:pt idx="2">
                  <c:v>삭감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68.599999999999994</c:v>
                </c:pt>
                <c:pt idx="1">
                  <c:v>25.6</c:v>
                </c:pt>
                <c:pt idx="2">
                  <c:v>5.8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A737B3-850C-4C7C-ADBA-3EC745B82617}" type="doc">
      <dgm:prSet loTypeId="urn:microsoft.com/office/officeart/2005/8/layout/matrix2" loCatId="matrix" qsTypeId="urn:microsoft.com/office/officeart/2005/8/quickstyle/3d3" qsCatId="3D" csTypeId="urn:microsoft.com/office/officeart/2005/8/colors/accent0_1" csCatId="mainScheme" phldr="1"/>
      <dgm:spPr/>
      <dgm:t>
        <a:bodyPr/>
        <a:lstStyle/>
        <a:p>
          <a:pPr latinLnBrk="1"/>
          <a:endParaRPr lang="ko-KR" altLang="en-US"/>
        </a:p>
      </dgm:t>
    </dgm:pt>
    <dgm:pt modelId="{2BCFB1F1-B02A-4775-A1C6-6C3D5A8B28C0}">
      <dgm:prSet phldrT="[텍스트]" custT="1"/>
      <dgm:spPr/>
      <dgm:t>
        <a:bodyPr>
          <a:sp3d extrusionH="57150">
            <a:bevelT w="69850" h="38100" prst="cross"/>
          </a:sp3d>
        </a:bodyPr>
        <a:lstStyle/>
        <a:p>
          <a:pPr latinLnBrk="1"/>
          <a:r>
            <a:rPr lang="en-US" altLang="ko-KR" sz="4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rPr>
            <a:t>S</a:t>
          </a:r>
          <a:endParaRPr lang="ko-KR" altLang="en-US" sz="4000" b="1" dirty="0">
            <a:solidFill>
              <a:schemeClr val="tx1">
                <a:lumMod val="75000"/>
                <a:lumOff val="25000"/>
              </a:schemeClr>
            </a:solidFill>
            <a:latin typeface="-윤고딕330" pitchFamily="18" charset="-127"/>
            <a:ea typeface="-윤고딕330" pitchFamily="18" charset="-127"/>
          </a:endParaRPr>
        </a:p>
      </dgm:t>
    </dgm:pt>
    <dgm:pt modelId="{D3D0F65E-6C7A-4966-B0C8-41BD183DD897}" type="parTrans" cxnId="{6042F23A-2F88-496B-8D30-3C6F1D88DDE7}">
      <dgm:prSet/>
      <dgm:spPr/>
      <dgm:t>
        <a:bodyPr/>
        <a:lstStyle/>
        <a:p>
          <a:pPr latinLnBrk="1"/>
          <a:endParaRPr lang="ko-KR" altLang="en-US"/>
        </a:p>
      </dgm:t>
    </dgm:pt>
    <dgm:pt modelId="{B1E659BF-2EA7-4794-84DA-32613F84CDA2}" type="sibTrans" cxnId="{6042F23A-2F88-496B-8D30-3C6F1D88DDE7}">
      <dgm:prSet/>
      <dgm:spPr/>
      <dgm:t>
        <a:bodyPr/>
        <a:lstStyle/>
        <a:p>
          <a:pPr latinLnBrk="1"/>
          <a:endParaRPr lang="ko-KR" altLang="en-US"/>
        </a:p>
      </dgm:t>
    </dgm:pt>
    <dgm:pt modelId="{A98007E2-6517-430E-A2EE-2EF7C2464E1C}">
      <dgm:prSet phldrT="[텍스트]" custT="1"/>
      <dgm:spPr/>
      <dgm:t>
        <a:bodyPr>
          <a:sp3d extrusionH="57150">
            <a:bevelT w="69850" h="38100" prst="cross"/>
          </a:sp3d>
        </a:bodyPr>
        <a:lstStyle/>
        <a:p>
          <a:pPr latinLnBrk="1"/>
          <a:r>
            <a:rPr lang="en-US" altLang="ko-KR" sz="4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rPr>
            <a:t>W</a:t>
          </a:r>
          <a:endParaRPr lang="ko-KR" altLang="en-US" sz="4000" b="1" dirty="0">
            <a:solidFill>
              <a:schemeClr val="tx1">
                <a:lumMod val="75000"/>
                <a:lumOff val="25000"/>
              </a:schemeClr>
            </a:solidFill>
            <a:latin typeface="-윤고딕330" pitchFamily="18" charset="-127"/>
            <a:ea typeface="-윤고딕330" pitchFamily="18" charset="-127"/>
          </a:endParaRPr>
        </a:p>
      </dgm:t>
    </dgm:pt>
    <dgm:pt modelId="{CB0492DF-3E80-42C0-BC59-833640B1BA2E}" type="parTrans" cxnId="{9338F26B-4158-41E6-B2C5-DFAF8DE31290}">
      <dgm:prSet/>
      <dgm:spPr/>
      <dgm:t>
        <a:bodyPr/>
        <a:lstStyle/>
        <a:p>
          <a:pPr latinLnBrk="1"/>
          <a:endParaRPr lang="ko-KR" altLang="en-US"/>
        </a:p>
      </dgm:t>
    </dgm:pt>
    <dgm:pt modelId="{B1C6CEA5-4970-4428-9E47-BD429A05CCF0}" type="sibTrans" cxnId="{9338F26B-4158-41E6-B2C5-DFAF8DE31290}">
      <dgm:prSet/>
      <dgm:spPr/>
      <dgm:t>
        <a:bodyPr/>
        <a:lstStyle/>
        <a:p>
          <a:pPr latinLnBrk="1"/>
          <a:endParaRPr lang="ko-KR" altLang="en-US"/>
        </a:p>
      </dgm:t>
    </dgm:pt>
    <dgm:pt modelId="{EDF15851-5A2C-417B-BDD5-ABAE6C295E25}">
      <dgm:prSet phldrT="[텍스트]" custT="1"/>
      <dgm:spPr/>
      <dgm:t>
        <a:bodyPr>
          <a:sp3d extrusionH="57150">
            <a:bevelT w="69850" h="38100" prst="cross"/>
          </a:sp3d>
        </a:bodyPr>
        <a:lstStyle/>
        <a:p>
          <a:pPr latinLnBrk="1"/>
          <a:r>
            <a:rPr lang="en-US" altLang="ko-KR" sz="4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rPr>
            <a:t>O</a:t>
          </a:r>
          <a:endParaRPr lang="ko-KR" altLang="en-US" sz="4000" b="1" dirty="0">
            <a:solidFill>
              <a:schemeClr val="tx1">
                <a:lumMod val="75000"/>
                <a:lumOff val="25000"/>
              </a:schemeClr>
            </a:solidFill>
            <a:latin typeface="-윤고딕330" pitchFamily="18" charset="-127"/>
            <a:ea typeface="-윤고딕330" pitchFamily="18" charset="-127"/>
          </a:endParaRPr>
        </a:p>
      </dgm:t>
    </dgm:pt>
    <dgm:pt modelId="{E50E04FD-2F63-4690-9AC1-1794E4C4BB3E}" type="parTrans" cxnId="{71E89DB5-A1EA-4FE4-8B40-9FD470439292}">
      <dgm:prSet/>
      <dgm:spPr/>
      <dgm:t>
        <a:bodyPr/>
        <a:lstStyle/>
        <a:p>
          <a:pPr latinLnBrk="1"/>
          <a:endParaRPr lang="ko-KR" altLang="en-US"/>
        </a:p>
      </dgm:t>
    </dgm:pt>
    <dgm:pt modelId="{3C35D003-35A8-4AC4-B4DA-A9C7590BA54F}" type="sibTrans" cxnId="{71E89DB5-A1EA-4FE4-8B40-9FD470439292}">
      <dgm:prSet/>
      <dgm:spPr/>
      <dgm:t>
        <a:bodyPr/>
        <a:lstStyle/>
        <a:p>
          <a:pPr latinLnBrk="1"/>
          <a:endParaRPr lang="ko-KR" altLang="en-US"/>
        </a:p>
      </dgm:t>
    </dgm:pt>
    <dgm:pt modelId="{A0C0F728-F0CE-40C3-BC6A-7F1856E49870}">
      <dgm:prSet phldrT="[텍스트]" custT="1"/>
      <dgm:spPr/>
      <dgm:t>
        <a:bodyPr>
          <a:sp3d extrusionH="57150">
            <a:bevelT w="69850" h="38100" prst="cross"/>
          </a:sp3d>
        </a:bodyPr>
        <a:lstStyle/>
        <a:p>
          <a:pPr latinLnBrk="1"/>
          <a:r>
            <a:rPr lang="en-US" altLang="ko-KR" sz="4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rPr>
            <a:t>T</a:t>
          </a:r>
          <a:endParaRPr lang="ko-KR" altLang="en-US" sz="4000" b="1" dirty="0">
            <a:solidFill>
              <a:schemeClr val="tx1">
                <a:lumMod val="75000"/>
                <a:lumOff val="25000"/>
              </a:schemeClr>
            </a:solidFill>
            <a:latin typeface="-윤고딕330" pitchFamily="18" charset="-127"/>
            <a:ea typeface="-윤고딕330" pitchFamily="18" charset="-127"/>
          </a:endParaRPr>
        </a:p>
      </dgm:t>
    </dgm:pt>
    <dgm:pt modelId="{BDF564EA-EA52-4AC2-8FAE-551262954DEA}" type="parTrans" cxnId="{9F5C4049-76CC-4D61-83AC-799583AD2A2A}">
      <dgm:prSet/>
      <dgm:spPr/>
      <dgm:t>
        <a:bodyPr/>
        <a:lstStyle/>
        <a:p>
          <a:pPr latinLnBrk="1"/>
          <a:endParaRPr lang="ko-KR" altLang="en-US"/>
        </a:p>
      </dgm:t>
    </dgm:pt>
    <dgm:pt modelId="{937A29C6-C5B0-419B-9E34-13E09F80734F}" type="sibTrans" cxnId="{9F5C4049-76CC-4D61-83AC-799583AD2A2A}">
      <dgm:prSet/>
      <dgm:spPr/>
      <dgm:t>
        <a:bodyPr/>
        <a:lstStyle/>
        <a:p>
          <a:pPr latinLnBrk="1"/>
          <a:endParaRPr lang="ko-KR" altLang="en-US"/>
        </a:p>
      </dgm:t>
    </dgm:pt>
    <dgm:pt modelId="{C4C6CC60-8D79-41DA-84BB-22385BA83619}" type="pres">
      <dgm:prSet presAssocID="{01A737B3-850C-4C7C-ADBA-3EC745B82617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2027A4A-DBBF-4EED-A216-0762246A3863}" type="pres">
      <dgm:prSet presAssocID="{01A737B3-850C-4C7C-ADBA-3EC745B82617}" presName="axisShape" presStyleLbl="bgShp" presStyleIdx="0" presStyleCnt="1" custScaleX="100000" custScaleY="27500" custLinFactNeighborY="0"/>
      <dgm:spPr>
        <a:prstGeom prst="mathMinus">
          <a:avLst/>
        </a:prstGeom>
        <a:solidFill>
          <a:schemeClr val="bg1">
            <a:lumMod val="85000"/>
          </a:schemeClr>
        </a:solidFill>
        <a:ln>
          <a:noFill/>
        </a:ln>
      </dgm:spPr>
      <dgm:t>
        <a:bodyPr/>
        <a:lstStyle/>
        <a:p>
          <a:pPr latinLnBrk="1"/>
          <a:endParaRPr lang="ko-KR" altLang="en-US"/>
        </a:p>
      </dgm:t>
    </dgm:pt>
    <dgm:pt modelId="{E8216196-F3BE-450C-A9CA-8C63D147A0C5}" type="pres">
      <dgm:prSet presAssocID="{01A737B3-850C-4C7C-ADBA-3EC745B82617}" presName="rect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86732B4-7DE9-4E29-8CEC-A03614C22AB6}" type="pres">
      <dgm:prSet presAssocID="{01A737B3-850C-4C7C-ADBA-3EC745B82617}" presName="rect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E6107DE-1388-4246-9757-24AF1B39422A}" type="pres">
      <dgm:prSet presAssocID="{01A737B3-850C-4C7C-ADBA-3EC745B82617}" presName="rect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79D7594-2737-466A-AD22-C10662A27F95}" type="pres">
      <dgm:prSet presAssocID="{01A737B3-850C-4C7C-ADBA-3EC745B82617}" presName="rect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3DBB6D0F-D6E9-4A9C-A1AE-B54372B49FC0}" type="presOf" srcId="{EDF15851-5A2C-417B-BDD5-ABAE6C295E25}" destId="{5E6107DE-1388-4246-9757-24AF1B39422A}" srcOrd="0" destOrd="0" presId="urn:microsoft.com/office/officeart/2005/8/layout/matrix2"/>
    <dgm:cxn modelId="{71E89DB5-A1EA-4FE4-8B40-9FD470439292}" srcId="{01A737B3-850C-4C7C-ADBA-3EC745B82617}" destId="{EDF15851-5A2C-417B-BDD5-ABAE6C295E25}" srcOrd="2" destOrd="0" parTransId="{E50E04FD-2F63-4690-9AC1-1794E4C4BB3E}" sibTransId="{3C35D003-35A8-4AC4-B4DA-A9C7590BA54F}"/>
    <dgm:cxn modelId="{FA5FBC97-DC83-474E-9ACE-E5D91B9E00F3}" type="presOf" srcId="{2BCFB1F1-B02A-4775-A1C6-6C3D5A8B28C0}" destId="{E8216196-F3BE-450C-A9CA-8C63D147A0C5}" srcOrd="0" destOrd="0" presId="urn:microsoft.com/office/officeart/2005/8/layout/matrix2"/>
    <dgm:cxn modelId="{92BB2482-EEF4-46D8-B95D-C5D462E87D84}" type="presOf" srcId="{A0C0F728-F0CE-40C3-BC6A-7F1856E49870}" destId="{779D7594-2737-466A-AD22-C10662A27F95}" srcOrd="0" destOrd="0" presId="urn:microsoft.com/office/officeart/2005/8/layout/matrix2"/>
    <dgm:cxn modelId="{6042F23A-2F88-496B-8D30-3C6F1D88DDE7}" srcId="{01A737B3-850C-4C7C-ADBA-3EC745B82617}" destId="{2BCFB1F1-B02A-4775-A1C6-6C3D5A8B28C0}" srcOrd="0" destOrd="0" parTransId="{D3D0F65E-6C7A-4966-B0C8-41BD183DD897}" sibTransId="{B1E659BF-2EA7-4794-84DA-32613F84CDA2}"/>
    <dgm:cxn modelId="{004D3A58-DE84-437A-971B-994249EB6D5E}" type="presOf" srcId="{A98007E2-6517-430E-A2EE-2EF7C2464E1C}" destId="{986732B4-7DE9-4E29-8CEC-A03614C22AB6}" srcOrd="0" destOrd="0" presId="urn:microsoft.com/office/officeart/2005/8/layout/matrix2"/>
    <dgm:cxn modelId="{9F5C4049-76CC-4D61-83AC-799583AD2A2A}" srcId="{01A737B3-850C-4C7C-ADBA-3EC745B82617}" destId="{A0C0F728-F0CE-40C3-BC6A-7F1856E49870}" srcOrd="3" destOrd="0" parTransId="{BDF564EA-EA52-4AC2-8FAE-551262954DEA}" sibTransId="{937A29C6-C5B0-419B-9E34-13E09F80734F}"/>
    <dgm:cxn modelId="{56FBE8E5-8A12-4A6E-8B3F-1E163ECB28BC}" type="presOf" srcId="{01A737B3-850C-4C7C-ADBA-3EC745B82617}" destId="{C4C6CC60-8D79-41DA-84BB-22385BA83619}" srcOrd="0" destOrd="0" presId="urn:microsoft.com/office/officeart/2005/8/layout/matrix2"/>
    <dgm:cxn modelId="{9338F26B-4158-41E6-B2C5-DFAF8DE31290}" srcId="{01A737B3-850C-4C7C-ADBA-3EC745B82617}" destId="{A98007E2-6517-430E-A2EE-2EF7C2464E1C}" srcOrd="1" destOrd="0" parTransId="{CB0492DF-3E80-42C0-BC59-833640B1BA2E}" sibTransId="{B1C6CEA5-4970-4428-9E47-BD429A05CCF0}"/>
    <dgm:cxn modelId="{C107C43C-80F9-4F05-8701-A1C9AEBC326E}" type="presParOf" srcId="{C4C6CC60-8D79-41DA-84BB-22385BA83619}" destId="{82027A4A-DBBF-4EED-A216-0762246A3863}" srcOrd="0" destOrd="0" presId="urn:microsoft.com/office/officeart/2005/8/layout/matrix2"/>
    <dgm:cxn modelId="{87C82931-69B3-47EC-B97E-7D8FEBACFAC6}" type="presParOf" srcId="{C4C6CC60-8D79-41DA-84BB-22385BA83619}" destId="{E8216196-F3BE-450C-A9CA-8C63D147A0C5}" srcOrd="1" destOrd="0" presId="urn:microsoft.com/office/officeart/2005/8/layout/matrix2"/>
    <dgm:cxn modelId="{9B8CD0F1-08EB-419D-A07E-4D5131E0A63C}" type="presParOf" srcId="{C4C6CC60-8D79-41DA-84BB-22385BA83619}" destId="{986732B4-7DE9-4E29-8CEC-A03614C22AB6}" srcOrd="2" destOrd="0" presId="urn:microsoft.com/office/officeart/2005/8/layout/matrix2"/>
    <dgm:cxn modelId="{ADC3DD54-58F8-467B-AA47-0B667FAE1288}" type="presParOf" srcId="{C4C6CC60-8D79-41DA-84BB-22385BA83619}" destId="{5E6107DE-1388-4246-9757-24AF1B39422A}" srcOrd="3" destOrd="0" presId="urn:microsoft.com/office/officeart/2005/8/layout/matrix2"/>
    <dgm:cxn modelId="{1D2AFB31-93CF-474E-8462-DD6B494C0231}" type="presParOf" srcId="{C4C6CC60-8D79-41DA-84BB-22385BA83619}" destId="{779D7594-2737-466A-AD22-C10662A27F95}" srcOrd="4" destOrd="0" presId="urn:microsoft.com/office/officeart/2005/8/layout/matrix2"/>
  </dgm:cxnLst>
  <dgm:bg/>
  <dgm:whole>
    <a:ln w="3175"/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027A4A-DBBF-4EED-A216-0762246A3863}">
      <dsp:nvSpPr>
        <dsp:cNvPr id="0" name=""/>
        <dsp:cNvSpPr/>
      </dsp:nvSpPr>
      <dsp:spPr>
        <a:xfrm>
          <a:off x="255021" y="526429"/>
          <a:ext cx="1452219" cy="399360"/>
        </a:xfrm>
        <a:prstGeom prst="mathMinus">
          <a:avLst/>
        </a:prstGeom>
        <a:solidFill>
          <a:schemeClr val="bg1">
            <a:lumMod val="85000"/>
          </a:schemeClr>
        </a:solidFill>
        <a:ln w="9525" cap="flat" cmpd="sng" algn="ctr">
          <a:noFill/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216196-F3BE-450C-A9CA-8C63D147A0C5}">
      <dsp:nvSpPr>
        <dsp:cNvPr id="0" name=""/>
        <dsp:cNvSpPr/>
      </dsp:nvSpPr>
      <dsp:spPr>
        <a:xfrm>
          <a:off x="349415" y="94394"/>
          <a:ext cx="580887" cy="58088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  <a:sp3d extrusionH="57150">
            <a:bevelT w="69850" h="38100" prst="cross"/>
          </a:sp3d>
        </a:bodyPr>
        <a:lstStyle/>
        <a:p>
          <a:pPr lvl="0" algn="ctr" defTabSz="1778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4000" b="1" kern="1200" dirty="0" smtClean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rPr>
            <a:t>S</a:t>
          </a:r>
          <a:endParaRPr lang="ko-KR" altLang="en-US" sz="4000" b="1" kern="1200" dirty="0">
            <a:solidFill>
              <a:schemeClr val="tx1">
                <a:lumMod val="75000"/>
                <a:lumOff val="25000"/>
              </a:schemeClr>
            </a:solidFill>
            <a:latin typeface="-윤고딕330" pitchFamily="18" charset="-127"/>
            <a:ea typeface="-윤고딕330" pitchFamily="18" charset="-127"/>
          </a:endParaRPr>
        </a:p>
      </dsp:txBody>
      <dsp:txXfrm>
        <a:off x="377772" y="122751"/>
        <a:ext cx="524173" cy="524173"/>
      </dsp:txXfrm>
    </dsp:sp>
    <dsp:sp modelId="{986732B4-7DE9-4E29-8CEC-A03614C22AB6}">
      <dsp:nvSpPr>
        <dsp:cNvPr id="0" name=""/>
        <dsp:cNvSpPr/>
      </dsp:nvSpPr>
      <dsp:spPr>
        <a:xfrm>
          <a:off x="1031958" y="94394"/>
          <a:ext cx="580887" cy="58088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  <a:sp3d extrusionH="57150">
            <a:bevelT w="69850" h="38100" prst="cross"/>
          </a:sp3d>
        </a:bodyPr>
        <a:lstStyle/>
        <a:p>
          <a:pPr lvl="0" algn="ctr" defTabSz="1778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4000" b="1" kern="1200" dirty="0" smtClean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rPr>
            <a:t>W</a:t>
          </a:r>
          <a:endParaRPr lang="ko-KR" altLang="en-US" sz="4000" b="1" kern="1200" dirty="0">
            <a:solidFill>
              <a:schemeClr val="tx1">
                <a:lumMod val="75000"/>
                <a:lumOff val="25000"/>
              </a:schemeClr>
            </a:solidFill>
            <a:latin typeface="-윤고딕330" pitchFamily="18" charset="-127"/>
            <a:ea typeface="-윤고딕330" pitchFamily="18" charset="-127"/>
          </a:endParaRPr>
        </a:p>
      </dsp:txBody>
      <dsp:txXfrm>
        <a:off x="1060315" y="122751"/>
        <a:ext cx="524173" cy="524173"/>
      </dsp:txXfrm>
    </dsp:sp>
    <dsp:sp modelId="{5E6107DE-1388-4246-9757-24AF1B39422A}">
      <dsp:nvSpPr>
        <dsp:cNvPr id="0" name=""/>
        <dsp:cNvSpPr/>
      </dsp:nvSpPr>
      <dsp:spPr>
        <a:xfrm>
          <a:off x="349415" y="776937"/>
          <a:ext cx="580887" cy="58088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  <a:sp3d extrusionH="57150">
            <a:bevelT w="69850" h="38100" prst="cross"/>
          </a:sp3d>
        </a:bodyPr>
        <a:lstStyle/>
        <a:p>
          <a:pPr lvl="0" algn="ctr" defTabSz="1778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4000" b="1" kern="1200" dirty="0" smtClean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rPr>
            <a:t>O</a:t>
          </a:r>
          <a:endParaRPr lang="ko-KR" altLang="en-US" sz="4000" b="1" kern="1200" dirty="0">
            <a:solidFill>
              <a:schemeClr val="tx1">
                <a:lumMod val="75000"/>
                <a:lumOff val="25000"/>
              </a:schemeClr>
            </a:solidFill>
            <a:latin typeface="-윤고딕330" pitchFamily="18" charset="-127"/>
            <a:ea typeface="-윤고딕330" pitchFamily="18" charset="-127"/>
          </a:endParaRPr>
        </a:p>
      </dsp:txBody>
      <dsp:txXfrm>
        <a:off x="377772" y="805294"/>
        <a:ext cx="524173" cy="524173"/>
      </dsp:txXfrm>
    </dsp:sp>
    <dsp:sp modelId="{779D7594-2737-466A-AD22-C10662A27F95}">
      <dsp:nvSpPr>
        <dsp:cNvPr id="0" name=""/>
        <dsp:cNvSpPr/>
      </dsp:nvSpPr>
      <dsp:spPr>
        <a:xfrm>
          <a:off x="1031958" y="776937"/>
          <a:ext cx="580887" cy="58088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  <a:sp3d extrusionH="57150">
            <a:bevelT w="69850" h="38100" prst="cross"/>
          </a:sp3d>
        </a:bodyPr>
        <a:lstStyle/>
        <a:p>
          <a:pPr lvl="0" algn="ctr" defTabSz="1778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4000" b="1" kern="1200" dirty="0" smtClean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rPr>
            <a:t>T</a:t>
          </a:r>
          <a:endParaRPr lang="ko-KR" altLang="en-US" sz="4000" b="1" kern="1200" dirty="0">
            <a:solidFill>
              <a:schemeClr val="tx1">
                <a:lumMod val="75000"/>
                <a:lumOff val="25000"/>
              </a:schemeClr>
            </a:solidFill>
            <a:latin typeface="-윤고딕330" pitchFamily="18" charset="-127"/>
            <a:ea typeface="-윤고딕330" pitchFamily="18" charset="-127"/>
          </a:endParaRPr>
        </a:p>
      </dsp:txBody>
      <dsp:txXfrm>
        <a:off x="1060315" y="805294"/>
        <a:ext cx="524173" cy="5241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0.65217</cdr:x>
      <cdr:y>0.1875</cdr:y>
    </cdr:from>
    <cdr:to>
      <cdr:x>0.71739</cdr:x>
      <cdr:y>0.28125</cdr:y>
    </cdr:to>
    <cdr:sp macro="" textlink="">
      <cdr:nvSpPr>
        <cdr:cNvPr id="2" name="타원 1"/>
        <cdr:cNvSpPr/>
      </cdr:nvSpPr>
      <cdr:spPr>
        <a:xfrm xmlns:a="http://schemas.openxmlformats.org/drawingml/2006/main">
          <a:off x="2160240" y="432048"/>
          <a:ext cx="216033" cy="216024"/>
        </a:xfrm>
        <a:prstGeom xmlns:a="http://schemas.openxmlformats.org/drawingml/2006/main" prst="ellipse">
          <a:avLst/>
        </a:prstGeom>
        <a:solidFill xmlns:a="http://schemas.openxmlformats.org/drawingml/2006/main">
          <a:srgbClr val="00B0F0"/>
        </a:solidFill>
        <a:ln xmlns:a="http://schemas.openxmlformats.org/drawingml/2006/main" w="2540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ko-KR"/>
          </a:defPPr>
          <a:lvl1pPr algn="l" rtl="0" fontAlgn="base" latinLnBrk="1">
            <a:spcBef>
              <a:spcPct val="0"/>
            </a:spcBef>
            <a:spcAft>
              <a:spcPct val="0"/>
            </a:spcAft>
            <a:defRPr kumimoji="1" kern="1200">
              <a:solidFill>
                <a:sysClr val="window" lastClr="FFFFFF"/>
              </a:solidFill>
              <a:latin typeface="맑은 고딕"/>
            </a:defRPr>
          </a:lvl1pPr>
          <a:lvl2pPr marL="457200" algn="l" rtl="0" fontAlgn="base" latinLnBrk="1">
            <a:spcBef>
              <a:spcPct val="0"/>
            </a:spcBef>
            <a:spcAft>
              <a:spcPct val="0"/>
            </a:spcAft>
            <a:defRPr kumimoji="1" kern="1200">
              <a:solidFill>
                <a:sysClr val="window" lastClr="FFFFFF"/>
              </a:solidFill>
              <a:latin typeface="맑은 고딕"/>
            </a:defRPr>
          </a:lvl2pPr>
          <a:lvl3pPr marL="914400" algn="l" rtl="0" fontAlgn="base" latinLnBrk="1">
            <a:spcBef>
              <a:spcPct val="0"/>
            </a:spcBef>
            <a:spcAft>
              <a:spcPct val="0"/>
            </a:spcAft>
            <a:defRPr kumimoji="1" kern="1200">
              <a:solidFill>
                <a:sysClr val="window" lastClr="FFFFFF"/>
              </a:solidFill>
              <a:latin typeface="맑은 고딕"/>
            </a:defRPr>
          </a:lvl3pPr>
          <a:lvl4pPr marL="1371600" algn="l" rtl="0" fontAlgn="base" latinLnBrk="1">
            <a:spcBef>
              <a:spcPct val="0"/>
            </a:spcBef>
            <a:spcAft>
              <a:spcPct val="0"/>
            </a:spcAft>
            <a:defRPr kumimoji="1" kern="1200">
              <a:solidFill>
                <a:sysClr val="window" lastClr="FFFFFF"/>
              </a:solidFill>
              <a:latin typeface="맑은 고딕"/>
            </a:defRPr>
          </a:lvl4pPr>
          <a:lvl5pPr marL="1828800" algn="l" rtl="0" fontAlgn="base" latinLnBrk="1">
            <a:spcBef>
              <a:spcPct val="0"/>
            </a:spcBef>
            <a:spcAft>
              <a:spcPct val="0"/>
            </a:spcAft>
            <a:defRPr kumimoji="1" kern="1200">
              <a:solidFill>
                <a:sysClr val="window" lastClr="FFFFFF"/>
              </a:solidFill>
              <a:latin typeface="맑은 고딕"/>
            </a:defRPr>
          </a:lvl5pPr>
          <a:lvl6pPr marL="2286000" algn="l" defTabSz="914400" rtl="0" eaLnBrk="1" latinLnBrk="1" hangingPunct="1">
            <a:defRPr kumimoji="1" kern="1200">
              <a:solidFill>
                <a:sysClr val="window" lastClr="FFFFFF"/>
              </a:solidFill>
              <a:latin typeface="맑은 고딕"/>
            </a:defRPr>
          </a:lvl6pPr>
          <a:lvl7pPr marL="2743200" algn="l" defTabSz="914400" rtl="0" eaLnBrk="1" latinLnBrk="1" hangingPunct="1">
            <a:defRPr kumimoji="1" kern="1200">
              <a:solidFill>
                <a:sysClr val="window" lastClr="FFFFFF"/>
              </a:solidFill>
              <a:latin typeface="맑은 고딕"/>
            </a:defRPr>
          </a:lvl7pPr>
          <a:lvl8pPr marL="3200400" algn="l" defTabSz="914400" rtl="0" eaLnBrk="1" latinLnBrk="1" hangingPunct="1">
            <a:defRPr kumimoji="1" kern="1200">
              <a:solidFill>
                <a:sysClr val="window" lastClr="FFFFFF"/>
              </a:solidFill>
              <a:latin typeface="맑은 고딕"/>
            </a:defRPr>
          </a:lvl8pPr>
          <a:lvl9pPr marL="3657600" algn="l" defTabSz="914400" rtl="0" eaLnBrk="1" latinLnBrk="1" hangingPunct="1">
            <a:defRPr kumimoji="1" kern="1200">
              <a:solidFill>
                <a:sysClr val="window" lastClr="FFFFFF"/>
              </a:solidFill>
              <a:latin typeface="맑은 고딕"/>
            </a:defRPr>
          </a:lvl9pPr>
        </a:lstStyle>
        <a:p xmlns:a="http://schemas.openxmlformats.org/drawingml/2006/main">
          <a:pPr algn="ctr"/>
          <a:endParaRPr lang="ko-KR" altLang="en-US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0.62234</cdr:x>
      <cdr:y>0.31295</cdr:y>
    </cdr:from>
    <cdr:to>
      <cdr:x>0.83665</cdr:x>
      <cdr:y>0.42308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1755196" y="1216061"/>
          <a:ext cx="604416" cy="4279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ko-KR" sz="1600" b="1" dirty="0" smtClean="0">
              <a:solidFill>
                <a:schemeClr val="bg1"/>
              </a:solidFill>
              <a:latin typeface="-윤고딕330" panose="02030504000101010101" pitchFamily="18" charset="-127"/>
              <a:ea typeface="-윤고딕330" panose="02030504000101010101" pitchFamily="18" charset="-127"/>
            </a:rPr>
            <a:t>49%</a:t>
          </a:r>
          <a:endParaRPr lang="ko-KR" altLang="en-US" sz="1600" b="1" dirty="0">
            <a:solidFill>
              <a:schemeClr val="bg1"/>
            </a:solidFill>
            <a:latin typeface="-윤고딕330" panose="02030504000101010101" pitchFamily="18" charset="-127"/>
            <a:ea typeface="-윤고딕330" panose="02030504000101010101" pitchFamily="18" charset="-127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EB2A12E3-3F4E-499A-B284-7A97012DD83E}" type="datetimeFigureOut">
              <a:rPr lang="ko-KR" altLang="en-US"/>
              <a:pPr>
                <a:defRPr/>
              </a:pPr>
              <a:t>2013-11-21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9D6E1679-F79D-44BE-8FE7-4348CC3B752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21583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6E1679-F79D-44BE-8FE7-4348CC3B752F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6721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6E1679-F79D-44BE-8FE7-4348CC3B752F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6E1679-F79D-44BE-8FE7-4348CC3B752F}" type="slidenum">
              <a:rPr lang="ko-KR" altLang="en-US" smtClean="0"/>
              <a:pPr>
                <a:defRPr/>
              </a:pPr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6E1679-F79D-44BE-8FE7-4348CC3B752F}" type="slidenum">
              <a:rPr lang="ko-KR" altLang="en-US" smtClean="0"/>
              <a:pPr>
                <a:defRPr/>
              </a:pPr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6E1679-F79D-44BE-8FE7-4348CC3B752F}" type="slidenum">
              <a:rPr lang="ko-KR" altLang="en-US" smtClean="0"/>
              <a:pPr>
                <a:defRPr/>
              </a:pPr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6E1679-F79D-44BE-8FE7-4348CC3B752F}" type="slidenum">
              <a:rPr lang="ko-KR" altLang="en-US" smtClean="0"/>
              <a:pPr>
                <a:defRPr/>
              </a:pPr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6E1679-F79D-44BE-8FE7-4348CC3B752F}" type="slidenum">
              <a:rPr lang="ko-KR" altLang="en-US" smtClean="0"/>
              <a:pPr>
                <a:defRPr/>
              </a:pPr>
              <a:t>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6E1679-F79D-44BE-8FE7-4348CC3B752F}" type="slidenum">
              <a:rPr lang="ko-KR" altLang="en-US" smtClean="0"/>
              <a:pPr>
                <a:defRPr/>
              </a:pPr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4096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BFE20526-7800-43BF-850C-88ABC2389C30}" type="slidenum">
              <a:rPr kumimoji="0" lang="ko-KR" altLang="en-US" smtClean="0">
                <a:ea typeface="맑은 고딕" pitchFamily="50" charset="-127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kumimoji="0" lang="ko-KR" altLang="en-US" smtClean="0">
              <a:ea typeface="맑은 고딕" pitchFamily="50" charset="-127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52500" y="685800"/>
            <a:ext cx="4953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4506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FEB7A65B-E642-4F9C-B869-BF8EB6C614EA}" type="slidenum">
              <a:rPr kumimoji="0" lang="ko-KR" altLang="en-US" smtClean="0">
                <a:ea typeface="맑은 고딕" pitchFamily="50" charset="-127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kumimoji="0" lang="ko-KR" altLang="en-US" smtClean="0">
              <a:ea typeface="맑은 고딕" pitchFamily="50" charset="-127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52500" y="685800"/>
            <a:ext cx="4953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4608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69F669DA-9382-4CA9-ADB1-05B5A5C8CF27}" type="slidenum">
              <a:rPr kumimoji="0" lang="ko-KR" altLang="en-US" smtClean="0">
                <a:ea typeface="맑은 고딕" pitchFamily="50" charset="-127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kumimoji="0" lang="ko-KR" altLang="en-US" smtClean="0">
              <a:ea typeface="맑은 고딕" pitchFamily="50" charset="-127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4608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69F669DA-9382-4CA9-ADB1-05B5A5C8CF27}" type="slidenum">
              <a:rPr kumimoji="0" lang="ko-KR" altLang="en-US" smtClean="0">
                <a:ea typeface="맑은 고딕" pitchFamily="50" charset="-127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kumimoji="0" lang="ko-KR" altLang="en-US" smtClean="0">
              <a:ea typeface="맑은 고딕" pitchFamily="50" charset="-127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018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72CFE8-2F35-4E8E-9CBB-3F0D7AC79178}" type="slidenum">
              <a:rPr kumimoji="0" lang="ko-KR" altLang="en-US" smtClean="0">
                <a:ea typeface="맑은 고딕" pitchFamily="50" charset="-127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kumimoji="0" lang="ko-KR" altLang="en-US" smtClean="0">
              <a:ea typeface="맑은 고딕" pitchFamily="50" charset="-127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6E1679-F79D-44BE-8FE7-4348CC3B752F}" type="slidenum">
              <a:rPr lang="ko-KR" altLang="en-US" smtClean="0"/>
              <a:pPr>
                <a:defRPr/>
              </a:pPr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16199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D6E1679-F79D-44BE-8FE7-4348CC3B752F}" type="slidenum">
              <a:rPr lang="ko-KR" altLang="en-US" smtClean="0"/>
              <a:pPr>
                <a:defRPr/>
              </a:pPr>
              <a:t>27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30"/>
            <a:ext cx="84201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E293C-602C-435D-BEA8-2D2F6A6827D6}" type="datetimeFigureOut">
              <a:rPr lang="ko-KR" altLang="en-US"/>
              <a:pPr>
                <a:defRPr/>
              </a:pPr>
              <a:t>2013-11-21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1F730-D0DC-4B26-A8BE-C8518300CE0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0115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BCA61-986C-421F-990D-C8F73AA84965}" type="datetimeFigureOut">
              <a:rPr lang="ko-KR" altLang="en-US"/>
              <a:pPr>
                <a:defRPr/>
              </a:pPr>
              <a:t>2013-11-21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303C8D-C6A1-411F-BD79-DA9EF9924A2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1475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5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54F8F-A458-4BF6-96AC-B1C53ABD57B7}" type="datetimeFigureOut">
              <a:rPr lang="ko-KR" altLang="en-US"/>
              <a:pPr>
                <a:defRPr/>
              </a:pPr>
              <a:t>2013-11-21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2F17C-DC7C-4342-8BDF-3E8B40B41F7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0067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4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4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023679-FD94-47FF-B316-628F49E703CE}" type="datetimeFigureOut">
              <a:rPr lang="ko-KR" altLang="en-US"/>
              <a:pPr>
                <a:defRPr/>
              </a:pPr>
              <a:t>2013-11-21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00640-A3F1-4BFF-8F10-10371BA08EC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6206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3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3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59136-4143-40C6-A8B2-13C3D78B33D6}" type="datetimeFigureOut">
              <a:rPr lang="ko-KR" altLang="en-US"/>
              <a:pPr>
                <a:defRPr/>
              </a:pPr>
              <a:t>2013-11-21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F88DA-72F4-4B1B-BD4C-22037D06130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64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E6AFC-056C-4CDC-8E11-B0E2F3EB7185}" type="datetimeFigureOut">
              <a:rPr lang="ko-KR" altLang="en-US"/>
              <a:pPr>
                <a:defRPr/>
              </a:pPr>
              <a:t>2013-11-21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F8E032-A3A0-4DAF-B347-93F7B2EBCCA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9083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1F215-CEE9-4F65-B3E8-D346D4924BF9}" type="datetimeFigureOut">
              <a:rPr lang="ko-KR" altLang="en-US"/>
              <a:pPr>
                <a:defRPr/>
              </a:pPr>
              <a:t>2013-11-21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F6980-167E-475F-9F07-8728FE46AA9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9587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2" y="273052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2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203AC-3DA9-4162-AC47-7FFACBB0F022}" type="datetimeFigureOut">
              <a:rPr lang="ko-KR" altLang="en-US"/>
              <a:pPr>
                <a:defRPr/>
              </a:pPr>
              <a:t>2013-11-21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4BAF1-3086-4621-AD26-E3E9FA27AA7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0806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DB61F-EAA4-4E4F-B14C-E124E82A813F}" type="datetimeFigureOut">
              <a:rPr lang="ko-KR" altLang="en-US"/>
              <a:pPr>
                <a:defRPr/>
              </a:pPr>
              <a:t>2013-11-21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C78805-472F-40E1-9896-116FCAAD6ED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8688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548806-309E-4085-8B95-703DD24E62D5}" type="datetimeFigureOut">
              <a:rPr lang="ko-KR" altLang="en-US"/>
              <a:pPr>
                <a:defRPr/>
              </a:pPr>
              <a:t>2013-11-21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7F008-BC98-4F7B-8913-ADB166F004F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6906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6D85AF-34C6-493A-BCB9-71ACD5659542}" type="datetimeFigureOut">
              <a:rPr lang="ko-KR" altLang="en-US"/>
              <a:pPr>
                <a:defRPr/>
              </a:pPr>
              <a:t>2013-11-21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AFE9F-E0C9-49A6-8F8D-E886D75D0BA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7428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95A13C4-F00D-4187-8940-84A323C1E790}" type="datetimeFigureOut">
              <a:rPr lang="ko-KR" altLang="en-US"/>
              <a:pPr>
                <a:defRPr/>
              </a:pPr>
              <a:t>2013-11-21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B37DE7E-42A4-40D8-A3BD-171652A0C39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1.jpeg"/><Relationship Id="rId7" Type="http://schemas.microsoft.com/office/2007/relationships/hdphoto" Target="../media/hdphoto2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jpeg"/><Relationship Id="rId9" Type="http://schemas.microsoft.com/office/2007/relationships/hdphoto" Target="../media/hdphoto3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microsoft.com/office/2007/relationships/hdphoto" Target="../media/hdphoto4.wdp"/><Relationship Id="rId7" Type="http://schemas.microsoft.com/office/2007/relationships/hdphoto" Target="../media/hdphoto6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microsoft.com/office/2007/relationships/hdphoto" Target="../media/hdphoto5.wdp"/><Relationship Id="rId4" Type="http://schemas.openxmlformats.org/officeDocument/2006/relationships/image" Target="../media/image10.jpeg"/><Relationship Id="rId9" Type="http://schemas.microsoft.com/office/2007/relationships/hdphoto" Target="../media/hdphoto7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microsoft.com/office/2007/relationships/hdphoto" Target="../media/hdphoto8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7.png"/><Relationship Id="rId7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28.jpeg"/><Relationship Id="rId4" Type="http://schemas.openxmlformats.org/officeDocument/2006/relationships/image" Target="../media/image8.png"/><Relationship Id="rId9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0.wdp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gif"/><Relationship Id="rId5" Type="http://schemas.openxmlformats.org/officeDocument/2006/relationships/image" Target="../media/image38.jpeg"/><Relationship Id="rId4" Type="http://schemas.openxmlformats.org/officeDocument/2006/relationships/image" Target="../media/image37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microsoft.com/office/2007/relationships/hdphoto" Target="../media/hdphoto4.wdp"/><Relationship Id="rId7" Type="http://schemas.microsoft.com/office/2007/relationships/hdphoto" Target="../media/hdphoto6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microsoft.com/office/2007/relationships/hdphoto" Target="../media/hdphoto5.wdp"/><Relationship Id="rId4" Type="http://schemas.openxmlformats.org/officeDocument/2006/relationships/image" Target="../media/image10.jpeg"/><Relationship Id="rId9" Type="http://schemas.microsoft.com/office/2007/relationships/hdphoto" Target="../media/hdphoto7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2.wdp"/><Relationship Id="rId5" Type="http://schemas.openxmlformats.org/officeDocument/2006/relationships/image" Target="../media/image45.png"/><Relationship Id="rId4" Type="http://schemas.openxmlformats.org/officeDocument/2006/relationships/image" Target="../media/image4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16" descr="https://fbcdn-sphotos-g-a.akamaihd.net/hphotos-ak-ash3/1235989_531637703583872_1774685737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872" y="4763126"/>
            <a:ext cx="748712" cy="1711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4" descr="https://fbcdn-sphotos-h-a.akamaihd.net/hphotos-ak-prn2/1234285_427072337404110_806498151_n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284"/>
          <a:stretch/>
        </p:blipFill>
        <p:spPr bwMode="auto">
          <a:xfrm>
            <a:off x="4569594" y="4814385"/>
            <a:ext cx="638453" cy="1643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8" descr="https://fbcdn-sphotos-b-a.akamaihd.net/hphotos-ak-prn1/1238876_414228928677394_1839377209_n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380" t="-371" r="15795"/>
          <a:stretch/>
        </p:blipFill>
        <p:spPr bwMode="auto">
          <a:xfrm>
            <a:off x="5226152" y="4878181"/>
            <a:ext cx="564397" cy="1580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2" descr="https://fbcdn-sphotos-h-a.akamaihd.net/hphotos-ak-ash3/1185015_414228558677431_1325157336_n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909" t="1045"/>
          <a:stretch/>
        </p:blipFill>
        <p:spPr bwMode="auto">
          <a:xfrm>
            <a:off x="5883207" y="4916635"/>
            <a:ext cx="491921" cy="1558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04528" y="2599744"/>
            <a:ext cx="8496944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en-US" altLang="ko-KR" sz="4800" b="1" dirty="0" smtClean="0">
                <a:latin typeface="나눔손글씨 펜" pitchFamily="66" charset="-127"/>
                <a:ea typeface="나눔손글씨 펜" pitchFamily="66" charset="-127"/>
              </a:rPr>
              <a:t>4</a:t>
            </a:r>
            <a:r>
              <a:rPr lang="ko-KR" altLang="en-US" sz="4800" b="1" dirty="0" smtClean="0">
                <a:latin typeface="나눔손글씨 펜" pitchFamily="66" charset="-127"/>
                <a:ea typeface="나눔손글씨 펜" pitchFamily="66" charset="-127"/>
              </a:rPr>
              <a:t>인</a:t>
            </a:r>
            <a:r>
              <a:rPr lang="en-US" altLang="ko-KR" sz="4800" b="1" dirty="0" smtClean="0">
                <a:latin typeface="나눔손글씨 펜" pitchFamily="66" charset="-127"/>
                <a:ea typeface="나눔손글씨 펜" pitchFamily="66" charset="-127"/>
              </a:rPr>
              <a:t>4</a:t>
            </a:r>
            <a:r>
              <a:rPr lang="ko-KR" altLang="en-US" sz="4800" b="1" dirty="0" smtClean="0">
                <a:latin typeface="나눔손글씨 펜" pitchFamily="66" charset="-127"/>
                <a:ea typeface="나눔손글씨 펜" pitchFamily="66" charset="-127"/>
              </a:rPr>
              <a:t>색 </a:t>
            </a:r>
            <a:r>
              <a:rPr lang="en-US" altLang="ko-KR" sz="4800" b="1" dirty="0" smtClean="0">
                <a:latin typeface="나눔손글씨 펜" pitchFamily="66" charset="-127"/>
                <a:ea typeface="나눔손글씨 펜" pitchFamily="66" charset="-127"/>
              </a:rPr>
              <a:t>ZOOM(</a:t>
            </a:r>
            <a:r>
              <a:rPr lang="ko-KR" altLang="en-US" sz="4800" b="1" dirty="0" smtClean="0">
                <a:latin typeface="나눔손글씨 펜" pitchFamily="66" charset="-127"/>
                <a:ea typeface="나눔손글씨 펜" pitchFamily="66" charset="-127"/>
              </a:rPr>
              <a:t>줌</a:t>
            </a:r>
            <a:r>
              <a:rPr lang="en-US" altLang="ko-KR" sz="4800" b="1" dirty="0" smtClean="0">
                <a:latin typeface="나눔손글씨 펜" pitchFamily="66" charset="-127"/>
                <a:ea typeface="나눔손글씨 펜" pitchFamily="66" charset="-127"/>
              </a:rPr>
              <a:t>)</a:t>
            </a:r>
            <a:r>
              <a:rPr lang="ko-KR" altLang="en-US" sz="4800" b="1" dirty="0" smtClean="0">
                <a:latin typeface="나눔손글씨 펜" pitchFamily="66" charset="-127"/>
                <a:ea typeface="나눔손글씨 펜" pitchFamily="66" charset="-127"/>
              </a:rPr>
              <a:t>의 </a:t>
            </a:r>
            <a:endParaRPr lang="en-US" altLang="ko-KR" sz="4800" b="1" dirty="0" smtClean="0">
              <a:latin typeface="나눔손글씨 펜" pitchFamily="66" charset="-127"/>
              <a:ea typeface="나눔손글씨 펜" pitchFamily="66" charset="-127"/>
            </a:endParaRPr>
          </a:p>
          <a:p>
            <a:pPr algn="ctr"/>
            <a:r>
              <a:rPr lang="ko-KR" altLang="en-US" sz="4800" b="1" dirty="0" smtClean="0">
                <a:latin typeface="나눔손글씨 펜" pitchFamily="66" charset="-127"/>
                <a:ea typeface="나눔손글씨 펜" pitchFamily="66" charset="-127"/>
              </a:rPr>
              <a:t>희망이음 이야기</a:t>
            </a:r>
            <a:endParaRPr lang="ko-KR" altLang="en-US" sz="4800" b="1" dirty="0"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6350" y="168275"/>
            <a:ext cx="604838" cy="246063"/>
          </a:xfrm>
          <a:prstGeom prst="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srgbClr val="C00000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611561" y="168895"/>
            <a:ext cx="9294440" cy="24351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defRPr/>
            </a:pPr>
            <a:r>
              <a:rPr kumimoji="0" lang="en-US" altLang="ko-KR" sz="1400" b="1" dirty="0" smtClean="0">
                <a:solidFill>
                  <a:schemeClr val="bg1"/>
                </a:solidFill>
                <a:latin typeface="Arial" charset="0"/>
                <a:ea typeface="-윤고딕330" pitchFamily="18" charset="-127"/>
              </a:rPr>
              <a:t>2</a:t>
            </a:r>
            <a:r>
              <a:rPr kumimoji="0" lang="en-US" altLang="ko-KR" sz="1400" b="1" baseline="30000" dirty="0" smtClean="0">
                <a:solidFill>
                  <a:schemeClr val="bg1"/>
                </a:solidFill>
                <a:latin typeface="Arial" charset="0"/>
                <a:ea typeface="-윤고딕330" pitchFamily="18" charset="-127"/>
              </a:rPr>
              <a:t>nd</a:t>
            </a:r>
            <a:r>
              <a:rPr kumimoji="0" lang="en-US" altLang="ko-KR" sz="1400" b="1" dirty="0" smtClean="0">
                <a:solidFill>
                  <a:schemeClr val="bg1"/>
                </a:solidFill>
                <a:latin typeface="Arial" charset="0"/>
                <a:ea typeface="-윤고딕330" pitchFamily="18" charset="-127"/>
              </a:rPr>
              <a:t> </a:t>
            </a:r>
            <a:r>
              <a:rPr kumimoji="0" lang="ko-KR" altLang="en-US" sz="1400" b="1" dirty="0" smtClean="0">
                <a:solidFill>
                  <a:schemeClr val="bg1"/>
                </a:solidFill>
                <a:latin typeface="Arial" charset="0"/>
                <a:ea typeface="-윤고딕330" pitchFamily="18" charset="-127"/>
              </a:rPr>
              <a:t>대학생 지역우수기업 희망이음 프로젝트</a:t>
            </a:r>
          </a:p>
        </p:txBody>
      </p:sp>
      <p:sp>
        <p:nvSpPr>
          <p:cNvPr id="32" name="직사각형 31"/>
          <p:cNvSpPr/>
          <p:nvPr/>
        </p:nvSpPr>
        <p:spPr>
          <a:xfrm>
            <a:off x="344488" y="765175"/>
            <a:ext cx="9271000" cy="56975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cha(수정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9073" y="3087800"/>
            <a:ext cx="1384127" cy="2692064"/>
          </a:xfrm>
          <a:prstGeom prst="rect">
            <a:avLst/>
          </a:prstGeom>
        </p:spPr>
      </p:pic>
      <p:pic>
        <p:nvPicPr>
          <p:cNvPr id="5" name="그림 4" descr="ch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1828" y="2899544"/>
            <a:ext cx="2946032" cy="2946032"/>
          </a:xfrm>
          <a:prstGeom prst="rect">
            <a:avLst/>
          </a:prstGeom>
        </p:spPr>
      </p:pic>
      <p:pic>
        <p:nvPicPr>
          <p:cNvPr id="6" name="그림 5" descr="cha(보비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72880" y="3429000"/>
            <a:ext cx="647619" cy="2260318"/>
          </a:xfrm>
          <a:prstGeom prst="rect">
            <a:avLst/>
          </a:prstGeom>
        </p:spPr>
      </p:pic>
      <p:pic>
        <p:nvPicPr>
          <p:cNvPr id="7" name="그림 6" descr="cha(선미)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911122" y="3068960"/>
            <a:ext cx="1714286" cy="2709099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344488" y="796642"/>
            <a:ext cx="6109098" cy="4001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 smtClean="0">
                <a:latin typeface="-윤고딕330" pitchFamily="18" charset="-127"/>
                <a:ea typeface="-윤고딕330" pitchFamily="18" charset="-127"/>
              </a:rPr>
              <a:t>ZOOM</a:t>
            </a:r>
            <a:r>
              <a:rPr kumimoji="0" lang="ko-KR" altLang="en-US" sz="2000" dirty="0" smtClean="0">
                <a:latin typeface="-윤고딕330" pitchFamily="18" charset="-127"/>
                <a:ea typeface="-윤고딕330" pitchFamily="18" charset="-127"/>
              </a:rPr>
              <a:t>팀을 소개합니다</a:t>
            </a:r>
            <a:r>
              <a:rPr kumimoji="0" lang="en-US" altLang="ko-KR" sz="2000" dirty="0" smtClean="0">
                <a:latin typeface="-윤고딕330" pitchFamily="18" charset="-127"/>
                <a:ea typeface="-윤고딕330" pitchFamily="18" charset="-127"/>
              </a:rPr>
              <a:t>.</a:t>
            </a:r>
            <a:endParaRPr kumimoji="0" lang="en-US" altLang="ko-KR" sz="200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6350" y="168275"/>
            <a:ext cx="604838" cy="246063"/>
          </a:xfrm>
          <a:prstGeom prst="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srgbClr val="C00000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11561" y="168895"/>
            <a:ext cx="9294440" cy="24351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defRPr/>
            </a:pPr>
            <a:r>
              <a:rPr kumimoji="0" lang="en-US" altLang="ko-KR" sz="1400" b="1" dirty="0" smtClean="0">
                <a:solidFill>
                  <a:schemeClr val="bg1"/>
                </a:solidFill>
                <a:latin typeface="Arial" charset="0"/>
                <a:ea typeface="-윤고딕330" pitchFamily="18" charset="-127"/>
              </a:rPr>
              <a:t>2</a:t>
            </a:r>
            <a:r>
              <a:rPr kumimoji="0" lang="en-US" altLang="ko-KR" sz="1400" b="1" baseline="30000" dirty="0" smtClean="0">
                <a:solidFill>
                  <a:schemeClr val="bg1"/>
                </a:solidFill>
                <a:latin typeface="Arial" charset="0"/>
                <a:ea typeface="-윤고딕330" pitchFamily="18" charset="-127"/>
              </a:rPr>
              <a:t>nd</a:t>
            </a:r>
            <a:r>
              <a:rPr kumimoji="0" lang="en-US" altLang="ko-KR" sz="1400" b="1" dirty="0" smtClean="0">
                <a:solidFill>
                  <a:schemeClr val="bg1"/>
                </a:solidFill>
                <a:latin typeface="Arial" charset="0"/>
                <a:ea typeface="-윤고딕330" pitchFamily="18" charset="-127"/>
              </a:rPr>
              <a:t> </a:t>
            </a:r>
            <a:r>
              <a:rPr kumimoji="0" lang="ko-KR" altLang="en-US" sz="1400" b="1" dirty="0" smtClean="0">
                <a:solidFill>
                  <a:schemeClr val="bg1"/>
                </a:solidFill>
                <a:latin typeface="Arial" charset="0"/>
                <a:ea typeface="-윤고딕330" pitchFamily="18" charset="-127"/>
              </a:rPr>
              <a:t>대학생 지역우수기업 희망이음 프로젝트</a:t>
            </a:r>
          </a:p>
        </p:txBody>
      </p:sp>
      <p:sp>
        <p:nvSpPr>
          <p:cNvPr id="10" name="모서리가 둥근 사각형 설명선 9"/>
          <p:cNvSpPr/>
          <p:nvPr/>
        </p:nvSpPr>
        <p:spPr>
          <a:xfrm rot="21384412">
            <a:off x="2180535" y="1577204"/>
            <a:ext cx="2120896" cy="1210462"/>
          </a:xfrm>
          <a:prstGeom prst="wedgeRoundRectCallout">
            <a:avLst>
              <a:gd name="adj1" fmla="val 31125"/>
              <a:gd name="adj2" fmla="val 107870"/>
              <a:gd name="adj3" fmla="val 16667"/>
            </a:avLst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 rot="21388640">
            <a:off x="1814459" y="1740968"/>
            <a:ext cx="28238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잘하는 게 뭔지도 </a:t>
            </a:r>
            <a:endParaRPr lang="en-US" altLang="ko-KR" sz="1400" spc="-15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/>
            <a:r>
              <a:rPr lang="ko-KR" altLang="en-US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모르겠고</a:t>
            </a:r>
            <a:r>
              <a:rPr lang="en-US" altLang="ko-KR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, </a:t>
            </a:r>
            <a:r>
              <a:rPr lang="ko-KR" altLang="en-US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뭘 좋아하는지도 </a:t>
            </a:r>
            <a:endParaRPr lang="en-US" altLang="ko-KR" sz="1400" spc="-15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/>
            <a:r>
              <a:rPr lang="ko-KR" altLang="en-US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헷갈리고</a:t>
            </a:r>
            <a:r>
              <a:rPr lang="en-US" altLang="ko-KR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, </a:t>
            </a:r>
            <a:r>
              <a:rPr lang="ko-KR" altLang="en-US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어떤 방향으로 </a:t>
            </a:r>
            <a:endParaRPr lang="en-US" altLang="ko-KR" sz="1400" spc="-15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/>
            <a:r>
              <a:rPr lang="ko-KR" altLang="en-US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취업해야 </a:t>
            </a:r>
            <a:r>
              <a:rPr lang="ko-KR" altLang="en-US" sz="1400" spc="-150" dirty="0">
                <a:solidFill>
                  <a:schemeClr val="bg1"/>
                </a:solidFill>
                <a:latin typeface="+mn-ea"/>
                <a:ea typeface="+mn-ea"/>
              </a:rPr>
              <a:t> </a:t>
            </a:r>
            <a:r>
              <a:rPr lang="ko-KR" altLang="en-US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하지</a:t>
            </a:r>
            <a:r>
              <a:rPr lang="en-US" altLang="ko-KR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?</a:t>
            </a:r>
            <a:endParaRPr lang="ko-KR" altLang="en-US" sz="1400" spc="-15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2" name="모서리가 둥근 사각형 설명선 11"/>
          <p:cNvSpPr/>
          <p:nvPr/>
        </p:nvSpPr>
        <p:spPr>
          <a:xfrm rot="737369">
            <a:off x="7305744" y="1725695"/>
            <a:ext cx="2067415" cy="1354785"/>
          </a:xfrm>
          <a:prstGeom prst="wedgeRoundRectCallout">
            <a:avLst>
              <a:gd name="adj1" fmla="val 1451"/>
              <a:gd name="adj2" fmla="val 85879"/>
              <a:gd name="adj3" fmla="val 16667"/>
            </a:avLst>
          </a:prstGeom>
          <a:solidFill>
            <a:schemeClr val="tx1">
              <a:lumMod val="85000"/>
              <a:lumOff val="1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TextBox 12"/>
          <p:cNvSpPr txBox="1"/>
          <p:nvPr/>
        </p:nvSpPr>
        <p:spPr>
          <a:xfrm rot="751664">
            <a:off x="7239978" y="1995276"/>
            <a:ext cx="213223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어떻게 해야 </a:t>
            </a:r>
            <a:r>
              <a:rPr lang="en-US" altLang="ko-KR" sz="1400" spc="-150" dirty="0" smtClean="0">
                <a:solidFill>
                  <a:schemeClr val="bg1"/>
                </a:solidFill>
                <a:latin typeface="+mn-ea"/>
                <a:ea typeface="+mn-ea"/>
              </a:rPr>
              <a:t/>
            </a:r>
            <a:br>
              <a:rPr lang="en-US" altLang="ko-KR" sz="1400" spc="-150" dirty="0" smtClean="0">
                <a:solidFill>
                  <a:schemeClr val="bg1"/>
                </a:solidFill>
                <a:latin typeface="+mn-ea"/>
                <a:ea typeface="+mn-ea"/>
              </a:rPr>
            </a:br>
            <a:r>
              <a:rPr lang="ko-KR" altLang="en-US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꼭 맞는 직장을 찾아서</a:t>
            </a:r>
            <a:r>
              <a:rPr lang="en-US" altLang="ko-KR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, </a:t>
            </a:r>
            <a:br>
              <a:rPr lang="en-US" altLang="ko-KR" sz="1400" spc="-150" dirty="0" smtClean="0">
                <a:solidFill>
                  <a:schemeClr val="bg1"/>
                </a:solidFill>
                <a:latin typeface="+mn-ea"/>
                <a:ea typeface="+mn-ea"/>
              </a:rPr>
            </a:br>
            <a:r>
              <a:rPr lang="ko-KR" altLang="en-US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오래 다닐 수 있을까</a:t>
            </a:r>
            <a:r>
              <a:rPr lang="en-US" altLang="ko-KR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? </a:t>
            </a:r>
            <a:endParaRPr lang="ko-KR" altLang="en-US" sz="1400" spc="-15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7" name="모서리가 둥근 사각형 설명선 16"/>
          <p:cNvSpPr/>
          <p:nvPr/>
        </p:nvSpPr>
        <p:spPr>
          <a:xfrm rot="20753024">
            <a:off x="383449" y="2096407"/>
            <a:ext cx="1684186" cy="1709009"/>
          </a:xfrm>
          <a:prstGeom prst="wedgeRoundRectCallout">
            <a:avLst>
              <a:gd name="adj1" fmla="val 52173"/>
              <a:gd name="adj2" fmla="val 65853"/>
              <a:gd name="adj3" fmla="val 16667"/>
            </a:avLst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TextBox 17"/>
          <p:cNvSpPr txBox="1"/>
          <p:nvPr/>
        </p:nvSpPr>
        <p:spPr>
          <a:xfrm rot="20746306">
            <a:off x="122625" y="2240667"/>
            <a:ext cx="20882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남들 하는 </a:t>
            </a:r>
            <a:r>
              <a:rPr lang="ko-KR" altLang="en-US" sz="1400" spc="-150" dirty="0" err="1" smtClean="0">
                <a:solidFill>
                  <a:schemeClr val="bg1"/>
                </a:solidFill>
                <a:latin typeface="+mn-ea"/>
                <a:ea typeface="+mn-ea"/>
              </a:rPr>
              <a:t>토익</a:t>
            </a:r>
            <a:r>
              <a:rPr lang="en-US" altLang="ko-KR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,</a:t>
            </a:r>
          </a:p>
          <a:p>
            <a:pPr algn="ctr"/>
            <a:r>
              <a:rPr lang="ko-KR" altLang="en-US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대외활동</a:t>
            </a:r>
            <a:r>
              <a:rPr lang="en-US" altLang="ko-KR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, </a:t>
            </a:r>
            <a:r>
              <a:rPr lang="ko-KR" altLang="en-US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봉사활동</a:t>
            </a:r>
            <a:endParaRPr lang="en-US" altLang="ko-KR" sz="1400" spc="-15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/>
            <a:r>
              <a:rPr lang="ko-KR" altLang="en-US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하고 있는데도 </a:t>
            </a:r>
            <a:r>
              <a:rPr lang="en-US" altLang="ko-KR" sz="1400" spc="-150" dirty="0" smtClean="0">
                <a:solidFill>
                  <a:schemeClr val="bg1"/>
                </a:solidFill>
                <a:latin typeface="+mn-ea"/>
                <a:ea typeface="+mn-ea"/>
              </a:rPr>
              <a:t/>
            </a:r>
            <a:br>
              <a:rPr lang="en-US" altLang="ko-KR" sz="1400" spc="-150" dirty="0" smtClean="0">
                <a:solidFill>
                  <a:schemeClr val="bg1"/>
                </a:solidFill>
                <a:latin typeface="+mn-ea"/>
                <a:ea typeface="+mn-ea"/>
              </a:rPr>
            </a:br>
            <a:r>
              <a:rPr lang="ko-KR" altLang="en-US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불안해</a:t>
            </a:r>
            <a:r>
              <a:rPr lang="en-US" altLang="ko-KR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!</a:t>
            </a:r>
          </a:p>
          <a:p>
            <a:pPr algn="ctr"/>
            <a:r>
              <a:rPr lang="ko-KR" altLang="en-US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좋은 회사</a:t>
            </a:r>
            <a:r>
              <a:rPr lang="en-US" altLang="ko-KR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, </a:t>
            </a:r>
            <a:r>
              <a:rPr lang="ko-KR" altLang="en-US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정말</a:t>
            </a:r>
            <a:endParaRPr lang="en-US" altLang="ko-KR" sz="1400" spc="-15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/>
            <a:r>
              <a:rPr lang="ko-KR" altLang="en-US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갈 수 있을까</a:t>
            </a:r>
            <a:r>
              <a:rPr lang="en-US" altLang="ko-KR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?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317970" y="570166"/>
            <a:ext cx="6109098" cy="33855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누구나 가지고 있을 법한 취업 고민</a:t>
            </a:r>
            <a:r>
              <a:rPr kumimoji="0" lang="en-US" altLang="ko-KR" sz="16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16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우리도 예외는 아니다</a:t>
            </a:r>
            <a:r>
              <a:rPr kumimoji="0" lang="en-US" altLang="ko-KR" sz="16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. </a:t>
            </a:r>
            <a:endParaRPr kumimoji="0" lang="en-US" altLang="ko-KR" sz="1600" dirty="0">
              <a:solidFill>
                <a:schemeClr val="bg1">
                  <a:lumMod val="5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568624" y="5877272"/>
            <a:ext cx="1728192" cy="34624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en-US" altLang="ko-KR" sz="1600" dirty="0" smtClean="0">
                <a:latin typeface="-윤고딕330" pitchFamily="18" charset="-127"/>
                <a:ea typeface="-윤고딕330" pitchFamily="18" charset="-127"/>
              </a:rPr>
              <a:t>[25</a:t>
            </a:r>
            <a:r>
              <a:rPr lang="ko-KR" altLang="en-US" sz="1600" dirty="0" smtClean="0">
                <a:latin typeface="-윤고딕330" pitchFamily="18" charset="-127"/>
                <a:ea typeface="-윤고딕330" pitchFamily="18" charset="-127"/>
              </a:rPr>
              <a:t>세</a:t>
            </a:r>
            <a:r>
              <a:rPr lang="en-US" altLang="ko-KR" sz="1600" dirty="0" smtClean="0"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600" dirty="0" smtClean="0">
                <a:latin typeface="-윤고딕330" pitchFamily="18" charset="-127"/>
                <a:ea typeface="-윤고딕330" pitchFamily="18" charset="-127"/>
              </a:rPr>
              <a:t>경지윤</a:t>
            </a:r>
            <a:r>
              <a:rPr lang="en-US" altLang="ko-KR" sz="1600" dirty="0" smtClean="0">
                <a:latin typeface="-윤고딕330" pitchFamily="18" charset="-127"/>
                <a:ea typeface="-윤고딕330" pitchFamily="18" charset="-127"/>
              </a:rPr>
              <a:t>]</a:t>
            </a:r>
            <a:endParaRPr lang="ko-KR" altLang="en-US" sz="160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4" name="모서리가 둥근 사각형 설명선 23"/>
          <p:cNvSpPr/>
          <p:nvPr/>
        </p:nvSpPr>
        <p:spPr>
          <a:xfrm rot="11045232">
            <a:off x="4610497" y="1501368"/>
            <a:ext cx="2413843" cy="1196855"/>
          </a:xfrm>
          <a:prstGeom prst="wedgeRoundRectCallout">
            <a:avLst>
              <a:gd name="adj1" fmla="val 5747"/>
              <a:gd name="adj2" fmla="val -108848"/>
              <a:gd name="adj3" fmla="val 16667"/>
            </a:avLst>
          </a:prstGeom>
          <a:solidFill>
            <a:srgbClr val="A9A9A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TextBox 24"/>
          <p:cNvSpPr txBox="1"/>
          <p:nvPr/>
        </p:nvSpPr>
        <p:spPr>
          <a:xfrm rot="217493">
            <a:off x="4592960" y="1725184"/>
            <a:ext cx="244827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“</a:t>
            </a:r>
            <a:r>
              <a:rPr lang="ko-KR" altLang="en-US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이곳에 다녀서 정말 행복해</a:t>
            </a:r>
            <a:r>
              <a:rPr lang="en-US" altLang="ko-KR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!”</a:t>
            </a:r>
            <a:r>
              <a:rPr lang="ko-KR" altLang="en-US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라고 할 수 있는</a:t>
            </a:r>
            <a:r>
              <a:rPr lang="en-US" altLang="ko-KR" sz="1400" spc="-150" dirty="0">
                <a:solidFill>
                  <a:schemeClr val="bg1"/>
                </a:solidFill>
                <a:latin typeface="+mn-ea"/>
                <a:ea typeface="+mn-ea"/>
              </a:rPr>
              <a:t> </a:t>
            </a:r>
            <a:r>
              <a:rPr lang="ko-KR" altLang="en-US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회사는 어디 있지</a:t>
            </a:r>
            <a:r>
              <a:rPr lang="en-US" altLang="ko-KR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? </a:t>
            </a:r>
          </a:p>
          <a:p>
            <a:pPr algn="ctr"/>
            <a:r>
              <a:rPr lang="ko-KR" altLang="en-US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취업은 어떻게 하는 걸까</a:t>
            </a:r>
            <a:r>
              <a:rPr lang="en-US" altLang="ko-KR" sz="1400" spc="-150" dirty="0" smtClean="0">
                <a:solidFill>
                  <a:schemeClr val="bg1"/>
                </a:solidFill>
                <a:latin typeface="+mn-ea"/>
                <a:ea typeface="+mn-ea"/>
              </a:rPr>
              <a:t>?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271416" y="5878363"/>
            <a:ext cx="1728192" cy="34624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en-US" altLang="ko-KR" sz="1600" dirty="0" smtClean="0">
                <a:latin typeface="-윤고딕330" pitchFamily="18" charset="-127"/>
                <a:ea typeface="-윤고딕330" pitchFamily="18" charset="-127"/>
              </a:rPr>
              <a:t>[24</a:t>
            </a:r>
            <a:r>
              <a:rPr lang="ko-KR" altLang="en-US" sz="1600" dirty="0" smtClean="0">
                <a:latin typeface="-윤고딕330" pitchFamily="18" charset="-127"/>
                <a:ea typeface="-윤고딕330" pitchFamily="18" charset="-127"/>
              </a:rPr>
              <a:t>세</a:t>
            </a:r>
            <a:r>
              <a:rPr lang="en-US" altLang="ko-KR" sz="1600" dirty="0" smtClean="0"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600" dirty="0" err="1" smtClean="0">
                <a:latin typeface="-윤고딕330" pitchFamily="18" charset="-127"/>
                <a:ea typeface="-윤고딕330" pitchFamily="18" charset="-127"/>
              </a:rPr>
              <a:t>이보비</a:t>
            </a:r>
            <a:r>
              <a:rPr lang="en-US" altLang="ko-KR" sz="1600" dirty="0" smtClean="0">
                <a:latin typeface="-윤고딕330" pitchFamily="18" charset="-127"/>
                <a:ea typeface="-윤고딕330" pitchFamily="18" charset="-127"/>
              </a:rPr>
              <a:t>]</a:t>
            </a:r>
            <a:endParaRPr lang="ko-KR" altLang="en-US" sz="160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037708" y="5878363"/>
            <a:ext cx="1728192" cy="34624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en-US" altLang="ko-KR" sz="1600" dirty="0" smtClean="0">
                <a:latin typeface="-윤고딕330" pitchFamily="18" charset="-127"/>
                <a:ea typeface="-윤고딕330" pitchFamily="18" charset="-127"/>
              </a:rPr>
              <a:t>[22</a:t>
            </a:r>
            <a:r>
              <a:rPr lang="ko-KR" altLang="en-US" sz="1600" dirty="0" smtClean="0">
                <a:latin typeface="-윤고딕330" pitchFamily="18" charset="-127"/>
                <a:ea typeface="-윤고딕330" pitchFamily="18" charset="-127"/>
              </a:rPr>
              <a:t>세</a:t>
            </a:r>
            <a:r>
              <a:rPr lang="en-US" altLang="ko-KR" sz="1600" dirty="0" smtClean="0"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600" dirty="0" smtClean="0">
                <a:latin typeface="-윤고딕330" pitchFamily="18" charset="-127"/>
                <a:ea typeface="-윤고딕330" pitchFamily="18" charset="-127"/>
              </a:rPr>
              <a:t>최수정</a:t>
            </a:r>
            <a:r>
              <a:rPr lang="en-US" altLang="ko-KR" sz="1600" dirty="0" smtClean="0">
                <a:latin typeface="-윤고딕330" pitchFamily="18" charset="-127"/>
                <a:ea typeface="-윤고딕330" pitchFamily="18" charset="-127"/>
              </a:rPr>
              <a:t>]</a:t>
            </a:r>
            <a:endParaRPr lang="ko-KR" altLang="en-US" sz="160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765900" y="5877272"/>
            <a:ext cx="1728192" cy="34624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en-US" altLang="ko-KR" sz="1600" dirty="0" smtClean="0">
                <a:latin typeface="-윤고딕330" pitchFamily="18" charset="-127"/>
                <a:ea typeface="-윤고딕330" pitchFamily="18" charset="-127"/>
              </a:rPr>
              <a:t>[24</a:t>
            </a:r>
            <a:r>
              <a:rPr lang="ko-KR" altLang="en-US" sz="1600" dirty="0" smtClean="0">
                <a:latin typeface="-윤고딕330" pitchFamily="18" charset="-127"/>
                <a:ea typeface="-윤고딕330" pitchFamily="18" charset="-127"/>
              </a:rPr>
              <a:t>세</a:t>
            </a:r>
            <a:r>
              <a:rPr lang="en-US" altLang="ko-KR" sz="1600" dirty="0" smtClean="0"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600" dirty="0" smtClean="0">
                <a:latin typeface="-윤고딕330" pitchFamily="18" charset="-127"/>
                <a:ea typeface="-윤고딕330" pitchFamily="18" charset="-127"/>
              </a:rPr>
              <a:t>조선미</a:t>
            </a:r>
            <a:r>
              <a:rPr lang="en-US" altLang="ko-KR" sz="1600" dirty="0" smtClean="0">
                <a:latin typeface="-윤고딕330" pitchFamily="18" charset="-127"/>
                <a:ea typeface="-윤고딕330" pitchFamily="18" charset="-127"/>
              </a:rPr>
              <a:t>]</a:t>
            </a:r>
            <a:endParaRPr lang="ko-KR" altLang="en-US" sz="1600" dirty="0">
              <a:latin typeface="-윤고딕330" pitchFamily="18" charset="-127"/>
              <a:ea typeface="-윤고딕330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16" descr="https://fbcdn-sphotos-g-a.akamaihd.net/hphotos-ak-ash3/1235989_531637703583872_1774685737_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Grayscale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128" y="2492896"/>
            <a:ext cx="1424766" cy="4006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4" descr="https://fbcdn-sphotos-h-a.akamaihd.net/hphotos-ak-prn2/1234285_427072337404110_806498151_n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encilGrayscale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284"/>
          <a:stretch/>
        </p:blipFill>
        <p:spPr bwMode="auto">
          <a:xfrm>
            <a:off x="7041232" y="2636912"/>
            <a:ext cx="1214943" cy="3846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8" descr="https://fbcdn-sphotos-b-a.akamaihd.net/hphotos-ak-prn1/1238876_414228928677394_1839377209_n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PencilGrayscale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380" t="-371" r="15795"/>
          <a:stretch/>
        </p:blipFill>
        <p:spPr bwMode="auto">
          <a:xfrm>
            <a:off x="7833320" y="2780928"/>
            <a:ext cx="1074023" cy="3700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721832" y="1797640"/>
            <a:ext cx="2663216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1. </a:t>
            </a:r>
            <a:r>
              <a:rPr kumimoji="0" lang="en-US" altLang="ko-KR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ZOOM in </a:t>
            </a:r>
            <a:r>
              <a:rPr kumimoji="0" lang="ko-KR" altLang="en-US" sz="16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구직환경</a:t>
            </a:r>
            <a:endParaRPr kumimoji="0" lang="ko-KR" altLang="en-US" sz="1600" spc="-150" dirty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721832" y="2852936"/>
            <a:ext cx="2159160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2. </a:t>
            </a:r>
            <a:r>
              <a:rPr kumimoji="0" lang="en-US" altLang="ko-KR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ZOOM in </a:t>
            </a:r>
            <a:r>
              <a:rPr kumimoji="0" lang="ko-KR" altLang="en-US" sz="16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희망이음</a:t>
            </a:r>
            <a:endParaRPr kumimoji="0" lang="ko-KR" altLang="en-US" sz="1600" spc="-150" dirty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721831" y="3212976"/>
            <a:ext cx="2536949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3. </a:t>
            </a:r>
            <a:r>
              <a:rPr kumimoji="0" lang="en-US" altLang="ko-KR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ZOOM in </a:t>
            </a:r>
            <a:r>
              <a:rPr kumimoji="0" lang="ko-KR" altLang="en-US" sz="16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건실한 중소기업</a:t>
            </a:r>
            <a:endParaRPr kumimoji="0" lang="ko-KR" altLang="en-US" sz="1600" spc="-150" dirty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721832" y="3573016"/>
            <a:ext cx="244719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4. </a:t>
            </a:r>
            <a:r>
              <a:rPr kumimoji="0" lang="en-US" altLang="ko-KR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ZOOM in </a:t>
            </a:r>
            <a:r>
              <a:rPr kumimoji="0" lang="ko-KR" altLang="en-US" sz="16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바이넥스</a:t>
            </a:r>
            <a:endParaRPr kumimoji="0" lang="ko-KR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721832" y="4509120"/>
            <a:ext cx="2303176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5. ZOOM in </a:t>
            </a:r>
            <a:r>
              <a:rPr kumimoji="0" lang="ko-KR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희망</a:t>
            </a:r>
            <a:endParaRPr kumimoji="0" lang="ko-KR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 rot="19598505">
            <a:off x="2117725" y="1373188"/>
            <a:ext cx="417513" cy="12223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srgbClr val="C00000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246686" y="1429386"/>
            <a:ext cx="1483258" cy="216024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>
                <a:solidFill>
                  <a:schemeClr val="bg1"/>
                </a:solidFill>
                <a:latin typeface="-윤고딕350" pitchFamily="18" charset="-127"/>
                <a:ea typeface="-윤고딕350" pitchFamily="18" charset="-127"/>
              </a:rPr>
              <a:t>CONTENTS</a:t>
            </a:r>
            <a:endParaRPr kumimoji="0" lang="ko-KR" altLang="en-US" sz="1600" dirty="0">
              <a:solidFill>
                <a:schemeClr val="bg1"/>
              </a:solidFill>
              <a:latin typeface="-윤고딕350" pitchFamily="18" charset="-127"/>
              <a:ea typeface="-윤고딕350" pitchFamily="18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6350" y="168275"/>
            <a:ext cx="604838" cy="246063"/>
          </a:xfrm>
          <a:prstGeom prst="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solidFill>
                <a:srgbClr val="C00000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11561" y="168895"/>
            <a:ext cx="9294440" cy="24351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defRPr/>
            </a:pPr>
            <a:r>
              <a:rPr kumimoji="0" lang="en-US" altLang="ko-KR" sz="1400" b="1" dirty="0" smtClean="0">
                <a:solidFill>
                  <a:schemeClr val="bg1"/>
                </a:solidFill>
                <a:latin typeface="Arial" charset="0"/>
                <a:ea typeface="-윤고딕330" pitchFamily="18" charset="-127"/>
              </a:rPr>
              <a:t>2</a:t>
            </a:r>
            <a:r>
              <a:rPr kumimoji="0" lang="en-US" altLang="ko-KR" sz="1400" b="1" baseline="30000" dirty="0" smtClean="0">
                <a:solidFill>
                  <a:schemeClr val="bg1"/>
                </a:solidFill>
                <a:latin typeface="Arial" charset="0"/>
                <a:ea typeface="-윤고딕330" pitchFamily="18" charset="-127"/>
              </a:rPr>
              <a:t>nd</a:t>
            </a:r>
            <a:r>
              <a:rPr kumimoji="0" lang="en-US" altLang="ko-KR" sz="1400" b="1" dirty="0" smtClean="0">
                <a:solidFill>
                  <a:schemeClr val="bg1"/>
                </a:solidFill>
                <a:latin typeface="Arial" charset="0"/>
                <a:ea typeface="-윤고딕330" pitchFamily="18" charset="-127"/>
              </a:rPr>
              <a:t> </a:t>
            </a:r>
            <a:r>
              <a:rPr kumimoji="0" lang="ko-KR" altLang="en-US" sz="1400" b="1" dirty="0" smtClean="0">
                <a:solidFill>
                  <a:schemeClr val="bg1"/>
                </a:solidFill>
                <a:latin typeface="Arial" charset="0"/>
                <a:ea typeface="-윤고딕330" pitchFamily="18" charset="-127"/>
              </a:rPr>
              <a:t>대학생 지역우수기업 희망이음 프로젝트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865308" y="2159421"/>
            <a:ext cx="1943676" cy="646331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-윤고딕320" pitchFamily="18" charset="-127"/>
                <a:ea typeface="-윤고딕320" pitchFamily="18" charset="-127"/>
              </a:rPr>
              <a:t>- </a:t>
            </a:r>
            <a:r>
              <a:rPr kumimoji="0" lang="ko-KR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취업은 왜 힘들까</a:t>
            </a:r>
            <a:r>
              <a:rPr kumimoji="0"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-윤고딕320" pitchFamily="18" charset="-127"/>
                <a:ea typeface="-윤고딕320" pitchFamily="18" charset="-127"/>
              </a:rPr>
              <a:t>?</a:t>
            </a:r>
            <a:endParaRPr kumimoji="0" lang="en-US" altLang="ko-KR" sz="1200" dirty="0">
              <a:solidFill>
                <a:schemeClr val="tx1">
                  <a:lumMod val="65000"/>
                  <a:lumOff val="3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-윤고딕320" pitchFamily="18" charset="-127"/>
                <a:ea typeface="-윤고딕320" pitchFamily="18" charset="-127"/>
              </a:rPr>
              <a:t>- </a:t>
            </a:r>
            <a:r>
              <a:rPr kumimoji="0" lang="ko-KR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중소기업 인력난</a:t>
            </a:r>
            <a:endParaRPr kumimoji="0" lang="en-US" altLang="ko-KR" sz="1200" dirty="0">
              <a:solidFill>
                <a:schemeClr val="tx1">
                  <a:lumMod val="65000"/>
                  <a:lumOff val="3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-윤고딕320" pitchFamily="18" charset="-127"/>
                <a:ea typeface="-윤고딕320" pitchFamily="18" charset="-127"/>
              </a:rPr>
              <a:t>- </a:t>
            </a:r>
            <a:r>
              <a:rPr kumimoji="0" lang="ko-KR" altLang="en-US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미스매칭</a:t>
            </a:r>
            <a:r>
              <a:rPr kumimoji="0" lang="ko-KR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원인 집중탐구</a:t>
            </a:r>
            <a:endParaRPr kumimoji="0"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65308" y="3899960"/>
            <a:ext cx="1296144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바이오 시장</a:t>
            </a:r>
            <a:endParaRPr kumimoji="0" lang="en-US" altLang="ko-KR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-윤고딕320" pitchFamily="18" charset="-127"/>
                <a:ea typeface="-윤고딕320" pitchFamily="18" charset="-127"/>
              </a:rPr>
              <a:t>기업분석</a:t>
            </a:r>
            <a:endParaRPr kumimoji="0" lang="en-US" altLang="ko-KR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느낀</a:t>
            </a:r>
            <a:r>
              <a:rPr kumimoji="0" lang="ko-KR" altLang="en-US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점</a:t>
            </a:r>
            <a:endParaRPr kumimoji="0"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344488" y="765175"/>
            <a:ext cx="9271000" cy="56975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28" name="Picture 22" descr="https://fbcdn-sphotos-h-a.akamaihd.net/hphotos-ak-ash3/1185015_414228558677431_1325157336_n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PencilGrayscale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909" t="1045"/>
          <a:stretch/>
        </p:blipFill>
        <p:spPr bwMode="auto">
          <a:xfrm>
            <a:off x="8625408" y="2805752"/>
            <a:ext cx="936104" cy="3647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 rot="20781848">
            <a:off x="6421797" y="3205645"/>
            <a:ext cx="5423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선미</a:t>
            </a:r>
            <a:endParaRPr lang="ko-KR" altLang="en-US" sz="1400" dirty="0">
              <a:solidFill>
                <a:schemeClr val="tx2">
                  <a:lumMod val="60000"/>
                  <a:lumOff val="4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 rot="599364">
            <a:off x="7268371" y="3113668"/>
            <a:ext cx="5423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보비</a:t>
            </a:r>
            <a:endParaRPr lang="ko-KR" altLang="en-US" sz="1400" dirty="0">
              <a:solidFill>
                <a:schemeClr val="tx2">
                  <a:lumMod val="60000"/>
                  <a:lumOff val="4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 rot="20910471">
            <a:off x="8129827" y="3142287"/>
            <a:ext cx="5423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수정</a:t>
            </a:r>
            <a:endParaRPr lang="ko-KR" altLang="en-US" sz="1400" dirty="0">
              <a:solidFill>
                <a:schemeClr val="tx2">
                  <a:lumMod val="60000"/>
                  <a:lumOff val="4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 rot="900712">
            <a:off x="8988541" y="3056233"/>
            <a:ext cx="5423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지윤</a:t>
            </a:r>
            <a:endParaRPr lang="ko-KR" altLang="en-US" sz="1400" dirty="0">
              <a:solidFill>
                <a:schemeClr val="tx2">
                  <a:lumMod val="60000"/>
                  <a:lumOff val="4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09634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한쪽 모서리가 잘린 사각형 58"/>
          <p:cNvSpPr/>
          <p:nvPr/>
        </p:nvSpPr>
        <p:spPr>
          <a:xfrm>
            <a:off x="4543532" y="1646316"/>
            <a:ext cx="4895850" cy="3744416"/>
          </a:xfrm>
          <a:prstGeom prst="snip1Rect">
            <a:avLst>
              <a:gd name="adj" fmla="val 10553"/>
            </a:avLst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aphicFrame>
        <p:nvGraphicFramePr>
          <p:cNvPr id="40" name="차트 39"/>
          <p:cNvGraphicFramePr/>
          <p:nvPr>
            <p:extLst>
              <p:ext uri="{D42A27DB-BD31-4B8C-83A1-F6EECF244321}">
                <p14:modId xmlns:p14="http://schemas.microsoft.com/office/powerpoint/2010/main" val="109372240"/>
              </p:ext>
            </p:extLst>
          </p:nvPr>
        </p:nvGraphicFramePr>
        <p:xfrm>
          <a:off x="704528" y="2708920"/>
          <a:ext cx="3312368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6" name="직사각형 35"/>
          <p:cNvSpPr/>
          <p:nvPr/>
        </p:nvSpPr>
        <p:spPr>
          <a:xfrm>
            <a:off x="512299" y="1637881"/>
            <a:ext cx="3959225" cy="3752850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1" name="타원 40"/>
          <p:cNvSpPr/>
          <p:nvPr/>
        </p:nvSpPr>
        <p:spPr>
          <a:xfrm>
            <a:off x="1064568" y="3284984"/>
            <a:ext cx="216024" cy="21602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2" name="타원 41"/>
          <p:cNvSpPr/>
          <p:nvPr/>
        </p:nvSpPr>
        <p:spPr>
          <a:xfrm>
            <a:off x="1640632" y="3140968"/>
            <a:ext cx="216024" cy="21602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3" name="타원 42"/>
          <p:cNvSpPr/>
          <p:nvPr/>
        </p:nvSpPr>
        <p:spPr>
          <a:xfrm>
            <a:off x="2360712" y="3140968"/>
            <a:ext cx="216024" cy="21602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848544" y="3522494"/>
            <a:ext cx="72008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n-US" altLang="ko-KR" sz="1600" dirty="0" smtClean="0">
                <a:latin typeface="-윤고딕320" pitchFamily="18" charset="-127"/>
                <a:ea typeface="-윤고딕320" pitchFamily="18" charset="-127"/>
              </a:rPr>
              <a:t>7.1%</a:t>
            </a:r>
            <a:endParaRPr lang="ko-KR" altLang="en-US" sz="1600" dirty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496616" y="2780928"/>
            <a:ext cx="72008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n-US" altLang="ko-KR" sz="1600" dirty="0" smtClean="0">
                <a:latin typeface="-윤고딕320" pitchFamily="18" charset="-127"/>
                <a:ea typeface="-윤고딕320" pitchFamily="18" charset="-127"/>
              </a:rPr>
              <a:t>8.1%</a:t>
            </a:r>
            <a:endParaRPr lang="ko-KR" altLang="en-US" sz="1600" dirty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216696" y="2780928"/>
            <a:ext cx="72008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n-US" altLang="ko-KR" sz="1600" dirty="0" smtClean="0">
                <a:latin typeface="-윤고딕320" pitchFamily="18" charset="-127"/>
                <a:ea typeface="-윤고딕320" pitchFamily="18" charset="-127"/>
              </a:rPr>
              <a:t>8%</a:t>
            </a:r>
            <a:endParaRPr lang="ko-KR" altLang="en-US" sz="1600" dirty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648744" y="3429000"/>
            <a:ext cx="72008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n-US" altLang="ko-KR" sz="1600" dirty="0" smtClean="0">
                <a:latin typeface="-윤고딕320" pitchFamily="18" charset="-127"/>
                <a:ea typeface="-윤고딕320" pitchFamily="18" charset="-127"/>
              </a:rPr>
              <a:t>7.8%</a:t>
            </a:r>
            <a:endParaRPr lang="ko-KR" altLang="en-US" sz="1600" dirty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511084" y="4238603"/>
            <a:ext cx="3960440" cy="738664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청년실업 </a:t>
            </a:r>
            <a:r>
              <a:rPr kumimoji="0"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100</a:t>
            </a:r>
            <a:r>
              <a:rPr kumimoji="0"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만 시대가 지속되고 있음</a:t>
            </a:r>
            <a:endParaRPr kumimoji="0" lang="en-US" altLang="ko-KR" sz="14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청년고용을 위한 다양한 정책을 펼치고 있지만</a:t>
            </a:r>
            <a:endParaRPr kumimoji="0" lang="en-US" altLang="ko-KR" sz="1400" spc="-150" dirty="0">
              <a:solidFill>
                <a:srgbClr val="0070C0"/>
              </a:solidFill>
              <a:latin typeface="-윤고딕330" pitchFamily="18" charset="-127"/>
              <a:ea typeface="-윤고딕330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청년실업률은 계속 증가하고 있음</a:t>
            </a:r>
            <a:endParaRPr kumimoji="0" lang="en-US" altLang="ko-KR" sz="1400" spc="-150" dirty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231164" y="1718323"/>
            <a:ext cx="2664296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40" pitchFamily="18" charset="-127"/>
                <a:ea typeface="-윤고딕340" pitchFamily="18" charset="-127"/>
              </a:rPr>
              <a:t>연간 청년실업률</a:t>
            </a:r>
            <a:endParaRPr kumimoji="0" lang="ko-KR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970135" y="2015066"/>
            <a:ext cx="3186354" cy="253916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50" spc="-150" dirty="0" smtClean="0">
                <a:latin typeface="+mn-lt"/>
                <a:ea typeface="+mn-ea"/>
              </a:rPr>
              <a:t>통계청 </a:t>
            </a:r>
            <a:r>
              <a:rPr kumimoji="0" lang="en-US" altLang="ko-KR" sz="1050" spc="-150" dirty="0" smtClean="0">
                <a:latin typeface="+mn-lt"/>
                <a:ea typeface="+mn-ea"/>
              </a:rPr>
              <a:t>( 18</a:t>
            </a:r>
            <a:r>
              <a:rPr kumimoji="0" lang="ko-KR" altLang="en-US" sz="1050" spc="-150" dirty="0" smtClean="0">
                <a:latin typeface="+mn-lt"/>
                <a:ea typeface="+mn-ea"/>
              </a:rPr>
              <a:t>세</a:t>
            </a:r>
            <a:r>
              <a:rPr kumimoji="0" lang="en-US" altLang="ko-KR" sz="1050" spc="-150" dirty="0" smtClean="0">
                <a:latin typeface="+mn-lt"/>
                <a:ea typeface="+mn-ea"/>
              </a:rPr>
              <a:t> </a:t>
            </a:r>
            <a:r>
              <a:rPr kumimoji="0" lang="ko-KR" altLang="en-US" sz="1050" spc="-150" dirty="0" smtClean="0">
                <a:latin typeface="+mn-lt"/>
                <a:ea typeface="+mn-ea"/>
              </a:rPr>
              <a:t>이상 </a:t>
            </a:r>
            <a:r>
              <a:rPr kumimoji="0" lang="en-US" altLang="ko-KR" sz="1050" spc="-150" dirty="0" smtClean="0">
                <a:latin typeface="+mn-lt"/>
                <a:ea typeface="+mn-ea"/>
              </a:rPr>
              <a:t>24</a:t>
            </a:r>
            <a:r>
              <a:rPr kumimoji="0" lang="ko-KR" altLang="en-US" sz="1050" spc="-150" dirty="0" smtClean="0">
                <a:latin typeface="+mn-lt"/>
                <a:ea typeface="+mn-ea"/>
              </a:rPr>
              <a:t>세 미만 지표</a:t>
            </a:r>
            <a:r>
              <a:rPr kumimoji="0" lang="en-US" altLang="ko-KR" sz="1050" spc="-150" dirty="0" smtClean="0">
                <a:latin typeface="+mn-lt"/>
                <a:ea typeface="+mn-ea"/>
              </a:rPr>
              <a:t>)</a:t>
            </a:r>
            <a:endParaRPr kumimoji="0" lang="ko-KR" altLang="en-US" sz="1050" spc="-150" dirty="0">
              <a:latin typeface="+mn-lt"/>
              <a:ea typeface="+mn-ea"/>
            </a:endParaRPr>
          </a:p>
        </p:txBody>
      </p:sp>
      <p:pic>
        <p:nvPicPr>
          <p:cNvPr id="53" name="그림 52" descr="3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1564" y="1718322"/>
            <a:ext cx="792088" cy="873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TextBox 53"/>
          <p:cNvSpPr txBox="1"/>
          <p:nvPr/>
        </p:nvSpPr>
        <p:spPr>
          <a:xfrm>
            <a:off x="4723150" y="2494898"/>
            <a:ext cx="1008112" cy="323165"/>
          </a:xfrm>
          <a:prstGeom prst="rect">
            <a:avLst/>
          </a:prstGeom>
          <a:noFill/>
        </p:spPr>
        <p:txBody>
          <a:bodyPr>
            <a:spAutoFit/>
            <a:scene3d>
              <a:camera prst="perspectiveFront"/>
              <a:lightRig rig="threePt" dir="t"/>
            </a:scene3d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kumimoji="0" lang="en-US" altLang="ko-KR" sz="1000" spc="-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24</a:t>
            </a:r>
            <a:r>
              <a:rPr kumimoji="0" lang="ko-KR" altLang="en-US" sz="1000" spc="-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세</a:t>
            </a:r>
            <a:r>
              <a:rPr kumimoji="0" lang="en-US" altLang="ko-KR" sz="10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  </a:t>
            </a:r>
            <a:r>
              <a:rPr kumimoji="0" lang="ko-KR" altLang="en-US" sz="1000" spc="-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휴학생</a:t>
            </a:r>
            <a:r>
              <a:rPr kumimoji="0" lang="en-US" altLang="ko-KR" sz="1000" spc="-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)</a:t>
            </a:r>
            <a:endParaRPr kumimoji="0" lang="ko-KR" altLang="en-US" sz="1000" spc="-100" dirty="0">
              <a:solidFill>
                <a:schemeClr val="tx1">
                  <a:lumMod val="85000"/>
                  <a:lumOff val="1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55" name="그림 55" descr="1.jpg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000"/>
          <a:stretch>
            <a:fillRect/>
          </a:stretch>
        </p:blipFill>
        <p:spPr bwMode="auto">
          <a:xfrm>
            <a:off x="4831564" y="2942459"/>
            <a:ext cx="792088" cy="800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" name="TextBox 55"/>
          <p:cNvSpPr txBox="1"/>
          <p:nvPr/>
        </p:nvSpPr>
        <p:spPr>
          <a:xfrm>
            <a:off x="4664968" y="3734547"/>
            <a:ext cx="1091812" cy="3231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Front"/>
              <a:lightRig rig="threePt" dir="t"/>
            </a:scene3d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kumimoji="0" lang="en-US" altLang="ko-KR" sz="1000" spc="-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23</a:t>
            </a:r>
            <a:r>
              <a:rPr kumimoji="0" lang="ko-KR" altLang="en-US" sz="1000" spc="-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세</a:t>
            </a:r>
            <a:r>
              <a:rPr kumimoji="0" lang="en-US" altLang="ko-KR" sz="10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1000" spc="-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대학 재학생</a:t>
            </a:r>
            <a:r>
              <a:rPr kumimoji="0" lang="en-US" altLang="ko-KR" sz="1000" spc="-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)</a:t>
            </a:r>
            <a:endParaRPr kumimoji="0" lang="ko-KR" altLang="en-US" sz="1000" spc="-100" dirty="0">
              <a:solidFill>
                <a:schemeClr val="tx1">
                  <a:lumMod val="85000"/>
                  <a:lumOff val="1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57" name="그림 58" descr="미나언니얼굴.jpg"/>
          <p:cNvPicPr>
            <a:picLocks/>
          </p:cNvPicPr>
          <p:nvPr/>
        </p:nvPicPr>
        <p:blipFill>
          <a:blip r:embed="rId6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1564" y="4022579"/>
            <a:ext cx="792088" cy="8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Box 57"/>
          <p:cNvSpPr txBox="1"/>
          <p:nvPr/>
        </p:nvSpPr>
        <p:spPr>
          <a:xfrm>
            <a:off x="4735507" y="4886675"/>
            <a:ext cx="1008112" cy="323165"/>
          </a:xfrm>
          <a:prstGeom prst="rect">
            <a:avLst/>
          </a:prstGeom>
          <a:noFill/>
        </p:spPr>
        <p:txBody>
          <a:bodyPr>
            <a:spAutoFit/>
            <a:scene3d>
              <a:camera prst="perspectiveFront"/>
              <a:lightRig rig="threePt" dir="t"/>
            </a:scene3d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(27</a:t>
            </a:r>
            <a:r>
              <a:rPr kumimoji="0" lang="ko-KR" altLang="en-US" sz="10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세</a:t>
            </a:r>
            <a:r>
              <a:rPr kumimoji="0" lang="en-US" altLang="ko-KR" sz="10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1000" spc="-1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취준생</a:t>
            </a:r>
            <a:r>
              <a:rPr kumimoji="0" lang="en-US" altLang="ko-KR" sz="10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)</a:t>
            </a:r>
            <a:endParaRPr kumimoji="0" lang="ko-KR" altLang="en-US" sz="1000" spc="-100" dirty="0">
              <a:solidFill>
                <a:schemeClr val="tx1">
                  <a:lumMod val="85000"/>
                  <a:lumOff val="1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5623652" y="1843755"/>
            <a:ext cx="3865852" cy="738664"/>
          </a:xfrm>
          <a:prstGeom prst="rect">
            <a:avLst/>
          </a:prstGeom>
          <a:noFill/>
        </p:spPr>
        <p:txBody>
          <a:bodyPr>
            <a:spAutoFit/>
            <a:scene3d>
              <a:camera prst="perspectiveFront"/>
              <a:lightRig rig="threePt" dir="t"/>
            </a:scene3d>
            <a:sp3d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요새 취업하기가 하늘의 </a:t>
            </a:r>
            <a:r>
              <a:rPr kumimoji="0" lang="ko-KR" altLang="en-US" sz="1400" spc="-15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별따기에요</a:t>
            </a:r>
            <a:r>
              <a:rPr kumimoji="0"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요새 </a:t>
            </a:r>
            <a:r>
              <a:rPr kumimoji="0" lang="ko-KR" altLang="en-US" sz="1400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취업 </a:t>
            </a:r>
            <a:r>
              <a:rPr kumimoji="0" lang="en-US" altLang="ko-KR" sz="1400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8</a:t>
            </a:r>
            <a:r>
              <a:rPr kumimoji="0" lang="ko-KR" altLang="en-US" sz="1400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대 </a:t>
            </a:r>
            <a:r>
              <a:rPr kumimoji="0" lang="ko-KR" altLang="en-US" sz="1400" spc="-150" dirty="0" err="1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스펙</a:t>
            </a:r>
            <a:r>
              <a:rPr kumimoji="0" lang="ko-KR" altLang="en-US" sz="1400" spc="-15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이라는</a:t>
            </a:r>
            <a:r>
              <a:rPr kumimoji="0"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말이 있죠</a:t>
            </a:r>
            <a:r>
              <a:rPr kumimoji="0"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?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인턴에 봉사활동에</a:t>
            </a:r>
            <a:r>
              <a:rPr kumimoji="0"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… </a:t>
            </a:r>
            <a:r>
              <a:rPr kumimoji="0"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정말 답답해요</a:t>
            </a:r>
            <a:r>
              <a:rPr kumimoji="0"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</a:p>
        </p:txBody>
      </p:sp>
      <p:sp>
        <p:nvSpPr>
          <p:cNvPr id="61" name="직사각형 60"/>
          <p:cNvSpPr/>
          <p:nvPr/>
        </p:nvSpPr>
        <p:spPr>
          <a:xfrm>
            <a:off x="5629540" y="3014467"/>
            <a:ext cx="3859964" cy="738664"/>
          </a:xfrm>
          <a:prstGeom prst="rect">
            <a:avLst/>
          </a:prstGeom>
          <a:noFill/>
        </p:spPr>
        <p:txBody>
          <a:bodyPr>
            <a:spAutoFit/>
            <a:scene3d>
              <a:camera prst="perspectiveFront"/>
              <a:lightRig rig="threePt" dir="t"/>
            </a:scene3d>
            <a:sp3d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학점 잘 받으래서 잘 받고</a:t>
            </a:r>
            <a:r>
              <a:rPr kumimoji="0"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외국어능력 필수래서</a:t>
            </a:r>
            <a:endParaRPr kumimoji="0" lang="en-US" altLang="ko-KR" sz="14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TOEIC </a:t>
            </a:r>
            <a:r>
              <a:rPr kumimoji="0"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및 토스 준비했어요</a:t>
            </a:r>
            <a:r>
              <a:rPr kumimoji="0"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. </a:t>
            </a:r>
            <a:r>
              <a:rPr kumimoji="0"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그런데도 서류에서</a:t>
            </a:r>
            <a:endParaRPr kumimoji="0" lang="en-US" altLang="ko-KR" sz="14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다 떨어져요</a:t>
            </a:r>
            <a:r>
              <a:rPr kumimoji="0"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. </a:t>
            </a:r>
            <a:r>
              <a:rPr kumimoji="0"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어떻게 해야 되죠</a:t>
            </a:r>
            <a:r>
              <a:rPr kumimoji="0"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? </a:t>
            </a:r>
            <a:endParaRPr kumimoji="0" lang="en-US" altLang="ko-KR" sz="1400" spc="-150" dirty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5629540" y="4291447"/>
            <a:ext cx="3859964" cy="738664"/>
          </a:xfrm>
          <a:prstGeom prst="rect">
            <a:avLst/>
          </a:prstGeom>
          <a:noFill/>
        </p:spPr>
        <p:txBody>
          <a:bodyPr>
            <a:spAutoFit/>
            <a:scene3d>
              <a:camera prst="perspectiveFront"/>
              <a:lightRig rig="threePt" dir="t"/>
            </a:scene3d>
            <a:sp3d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특별한 경험</a:t>
            </a:r>
            <a:r>
              <a:rPr kumimoji="0"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특별한 스토리를 만들기 위해</a:t>
            </a:r>
            <a:endParaRPr kumimoji="0" lang="en-US" altLang="ko-KR" sz="14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대외활동만 </a:t>
            </a:r>
            <a:r>
              <a:rPr kumimoji="0"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5</a:t>
            </a:r>
            <a:r>
              <a:rPr kumimoji="0"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개 이상했어요</a:t>
            </a:r>
            <a:r>
              <a:rPr kumimoji="0"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. </a:t>
            </a:r>
            <a:r>
              <a:rPr kumimoji="0"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그런데도 서류에 떨어지다니</a:t>
            </a:r>
            <a:endParaRPr kumimoji="0" lang="en-US" altLang="ko-KR" sz="14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뭐가 문제죠</a:t>
            </a:r>
            <a:r>
              <a:rPr kumimoji="0"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?</a:t>
            </a:r>
            <a:endParaRPr kumimoji="0" lang="en-US" altLang="ko-KR" sz="1400" spc="-150" dirty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4028897" y="5517232"/>
            <a:ext cx="6396711" cy="3693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8</a:t>
            </a:r>
            <a:r>
              <a:rPr kumimoji="0" lang="ko-KR" altLang="en-US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대 </a:t>
            </a:r>
            <a:r>
              <a:rPr kumimoji="0" lang="ko-KR" altLang="en-US" spc="-15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스펙</a:t>
            </a:r>
            <a:r>
              <a:rPr kumimoji="0" lang="en-US" altLang="ko-KR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,. </a:t>
            </a:r>
            <a:r>
              <a:rPr kumimoji="0" lang="ko-KR" altLang="en-US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취업 재수생 등 취업에 관련된 신조어 등장</a:t>
            </a:r>
            <a:endParaRPr kumimoji="0" lang="en-US" altLang="ko-KR" spc="-150" dirty="0">
              <a:solidFill>
                <a:srgbClr val="0070C0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5658568" y="5868561"/>
            <a:ext cx="3183885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200" spc="-150" dirty="0" smtClean="0">
                <a:solidFill>
                  <a:srgbClr val="0070C0"/>
                </a:solidFill>
                <a:latin typeface="나눔손글씨 펜" pitchFamily="66" charset="-127"/>
                <a:ea typeface="나눔손글씨 펜" pitchFamily="66" charset="-127"/>
              </a:rPr>
              <a:t>줄지 않는 연간 </a:t>
            </a:r>
            <a:r>
              <a:rPr kumimoji="0" lang="ko-KR" altLang="en-US" sz="3200" spc="-150" dirty="0" err="1" smtClean="0">
                <a:solidFill>
                  <a:srgbClr val="0070C0"/>
                </a:solidFill>
                <a:latin typeface="나눔손글씨 펜" pitchFamily="66" charset="-127"/>
                <a:ea typeface="나눔손글씨 펜" pitchFamily="66" charset="-127"/>
              </a:rPr>
              <a:t>청년실업업률</a:t>
            </a:r>
            <a:endParaRPr kumimoji="0" lang="en-US" altLang="ko-KR" sz="3200" spc="-150" dirty="0">
              <a:solidFill>
                <a:srgbClr val="0070C0"/>
              </a:solidFill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44488" y="765175"/>
            <a:ext cx="9271000" cy="56975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33" name="직사각형 32"/>
          <p:cNvSpPr/>
          <p:nvPr/>
        </p:nvSpPr>
        <p:spPr>
          <a:xfrm>
            <a:off x="332285" y="764704"/>
            <a:ext cx="6109098" cy="4001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dirty="0" smtClean="0">
                <a:latin typeface="-윤고딕330" pitchFamily="18" charset="-127"/>
                <a:ea typeface="-윤고딕330" pitchFamily="18" charset="-127"/>
              </a:rPr>
              <a:t>청년실업 </a:t>
            </a:r>
            <a:r>
              <a:rPr kumimoji="0" lang="en-US" altLang="ko-KR" sz="2000" dirty="0" smtClean="0">
                <a:latin typeface="-윤고딕330" pitchFamily="18" charset="-127"/>
                <a:ea typeface="-윤고딕330" pitchFamily="18" charset="-127"/>
              </a:rPr>
              <a:t>100</a:t>
            </a:r>
            <a:r>
              <a:rPr kumimoji="0" lang="ko-KR" altLang="en-US" sz="2000" dirty="0" smtClean="0">
                <a:latin typeface="-윤고딕330" pitchFamily="18" charset="-127"/>
                <a:ea typeface="-윤고딕330" pitchFamily="18" charset="-127"/>
              </a:rPr>
              <a:t>만 시대</a:t>
            </a:r>
            <a:r>
              <a:rPr kumimoji="0" lang="en-US" altLang="ko-KR" sz="2000" dirty="0" smtClean="0"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2000" dirty="0" smtClean="0">
                <a:latin typeface="-윤고딕330" pitchFamily="18" charset="-127"/>
                <a:ea typeface="-윤고딕330" pitchFamily="18" charset="-127"/>
              </a:rPr>
              <a:t>왜 취업이 힘든가</a:t>
            </a:r>
            <a:r>
              <a:rPr kumimoji="0" lang="en-US" altLang="ko-KR" sz="2000" dirty="0" smtClean="0">
                <a:latin typeface="-윤고딕330" pitchFamily="18" charset="-127"/>
                <a:ea typeface="-윤고딕330" pitchFamily="18" charset="-127"/>
              </a:rPr>
              <a:t>?</a:t>
            </a:r>
            <a:endParaRPr kumimoji="0" lang="en-US" altLang="ko-KR" sz="200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4" name="도넛 33"/>
          <p:cNvSpPr/>
          <p:nvPr/>
        </p:nvSpPr>
        <p:spPr>
          <a:xfrm rot="20323660">
            <a:off x="8251545" y="794821"/>
            <a:ext cx="1195323" cy="1253425"/>
          </a:xfrm>
          <a:prstGeom prst="donut">
            <a:avLst>
              <a:gd name="adj" fmla="val 11433"/>
            </a:avLst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5" name="모서리가 둥근 직사각형 34"/>
          <p:cNvSpPr/>
          <p:nvPr/>
        </p:nvSpPr>
        <p:spPr>
          <a:xfrm rot="20323660">
            <a:off x="9098563" y="1855354"/>
            <a:ext cx="142054" cy="961483"/>
          </a:xfrm>
          <a:prstGeom prst="roundRect">
            <a:avLst>
              <a:gd name="adj" fmla="val 50000"/>
            </a:avLst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8237138" y="1142259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en-US" altLang="ko-KR" dirty="0" smtClean="0">
                <a:latin typeface="-윤고딕330" pitchFamily="18" charset="-127"/>
                <a:ea typeface="-윤고딕330" pitchFamily="18" charset="-127"/>
              </a:rPr>
              <a:t>ZOOM </a:t>
            </a:r>
          </a:p>
          <a:p>
            <a:pPr algn="ctr"/>
            <a:r>
              <a:rPr lang="en-US" altLang="ko-KR" dirty="0" smtClean="0">
                <a:latin typeface="-윤고딕330" pitchFamily="18" charset="-127"/>
                <a:ea typeface="-윤고딕330" pitchFamily="18" charset="-127"/>
              </a:rPr>
              <a:t>IN</a:t>
            </a:r>
            <a:endParaRPr lang="ko-KR" altLang="en-US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3440832" y="2996952"/>
            <a:ext cx="216024" cy="21602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3224808" y="2636912"/>
            <a:ext cx="72008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n-US" altLang="ko-KR" sz="1600" dirty="0" smtClean="0">
                <a:latin typeface="-윤고딕320" pitchFamily="18" charset="-127"/>
                <a:ea typeface="-윤고딕320" pitchFamily="18" charset="-127"/>
              </a:rPr>
              <a:t>8.7%</a:t>
            </a:r>
            <a:endParaRPr lang="ko-KR" altLang="en-US" sz="1600" dirty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728864" y="2636912"/>
            <a:ext cx="720080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n-US" altLang="ko-KR" sz="1200" dirty="0" smtClean="0">
                <a:latin typeface="-윤고딕320" pitchFamily="18" charset="-127"/>
                <a:ea typeface="-윤고딕320" pitchFamily="18" charset="-127"/>
              </a:rPr>
              <a:t>[2013</a:t>
            </a:r>
            <a:r>
              <a:rPr lang="ko-KR" altLang="en-US" sz="1200" dirty="0" smtClean="0">
                <a:latin typeface="-윤고딕320" pitchFamily="18" charset="-127"/>
                <a:ea typeface="-윤고딕320" pitchFamily="18" charset="-127"/>
              </a:rPr>
              <a:t>년</a:t>
            </a:r>
            <a:r>
              <a:rPr lang="en-US" altLang="ko-KR" sz="1200" dirty="0" smtClean="0">
                <a:latin typeface="-윤고딕320" pitchFamily="18" charset="-127"/>
                <a:ea typeface="-윤고딕320" pitchFamily="18" charset="-127"/>
              </a:rPr>
              <a:t>]</a:t>
            </a:r>
            <a:endParaRPr lang="ko-KR" altLang="en-US" sz="1200" dirty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992560" y="5528265"/>
            <a:ext cx="4896544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ko-KR" altLang="en-US" sz="1200" dirty="0" smtClean="0">
                <a:latin typeface="-윤고딕320" pitchFamily="18" charset="-127"/>
                <a:ea typeface="-윤고딕320" pitchFamily="18" charset="-127"/>
              </a:rPr>
              <a:t>출처 </a:t>
            </a:r>
            <a:r>
              <a:rPr lang="en-US" altLang="ko-KR" sz="1200" dirty="0" smtClean="0">
                <a:latin typeface="-윤고딕320" pitchFamily="18" charset="-127"/>
                <a:ea typeface="-윤고딕320" pitchFamily="18" charset="-127"/>
              </a:rPr>
              <a:t>: </a:t>
            </a:r>
            <a:r>
              <a:rPr lang="ko-KR" altLang="en-US" sz="1200" dirty="0" smtClean="0">
                <a:latin typeface="-윤고딕320" pitchFamily="18" charset="-127"/>
                <a:ea typeface="-윤고딕320" pitchFamily="18" charset="-127"/>
              </a:rPr>
              <a:t>통계청</a:t>
            </a:r>
            <a:r>
              <a:rPr lang="en-US" altLang="ko-KR" sz="1200" dirty="0" smtClean="0">
                <a:latin typeface="-윤고딕320" pitchFamily="18" charset="-127"/>
                <a:ea typeface="-윤고딕320" pitchFamily="18" charset="-127"/>
              </a:rPr>
              <a:t>, 2013</a:t>
            </a:r>
            <a:r>
              <a:rPr lang="ko-KR" altLang="en-US" sz="1200" dirty="0" smtClean="0">
                <a:latin typeface="-윤고딕320" pitchFamily="18" charset="-127"/>
                <a:ea typeface="-윤고딕320" pitchFamily="18" charset="-127"/>
              </a:rPr>
              <a:t>년 </a:t>
            </a:r>
            <a:r>
              <a:rPr lang="en-US" altLang="ko-KR" sz="1200" dirty="0" smtClean="0">
                <a:latin typeface="-윤고딕320" pitchFamily="18" charset="-127"/>
                <a:ea typeface="-윤고딕320" pitchFamily="18" charset="-127"/>
              </a:rPr>
              <a:t>“</a:t>
            </a:r>
            <a:r>
              <a:rPr lang="ko-KR" altLang="en-US" sz="1200" dirty="0" smtClean="0">
                <a:latin typeface="-윤고딕320" pitchFamily="18" charset="-127"/>
                <a:ea typeface="-윤고딕320" pitchFamily="18" charset="-127"/>
              </a:rPr>
              <a:t>연간 청년실업률</a:t>
            </a:r>
            <a:r>
              <a:rPr lang="en-US" altLang="ko-KR" sz="1200" dirty="0" smtClean="0">
                <a:latin typeface="-윤고딕320" pitchFamily="18" charset="-127"/>
                <a:ea typeface="-윤고딕320" pitchFamily="18" charset="-127"/>
              </a:rPr>
              <a:t>”</a:t>
            </a:r>
            <a:endParaRPr lang="ko-KR" altLang="en-US" sz="1200" dirty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52090" y="287070"/>
            <a:ext cx="8401821" cy="2616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구 직 환 경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망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음</a:t>
            </a:r>
            <a:r>
              <a:rPr kumimoji="0" lang="ko-KR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건 실 한 중 소 기 업 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넥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I   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망 을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Z O </a:t>
            </a:r>
            <a:r>
              <a:rPr kumimoji="0" lang="en-US" altLang="ko-KR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O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M  I N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하 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I </a:t>
            </a:r>
            <a:endParaRPr kumimoji="0" lang="ko-KR" altLang="en-US" sz="1100" dirty="0">
              <a:solidFill>
                <a:schemeClr val="bg1">
                  <a:lumMod val="5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043157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한쪽 모서리가 잘린 사각형 19"/>
          <p:cNvSpPr/>
          <p:nvPr/>
        </p:nvSpPr>
        <p:spPr>
          <a:xfrm>
            <a:off x="4543532" y="1988842"/>
            <a:ext cx="4895850" cy="3744416"/>
          </a:xfrm>
          <a:prstGeom prst="snip1Rect">
            <a:avLst>
              <a:gd name="adj" fmla="val 10553"/>
            </a:avLst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12299" y="1980407"/>
            <a:ext cx="3959225" cy="3752850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aphicFrame>
        <p:nvGraphicFramePr>
          <p:cNvPr id="9" name="차트 8"/>
          <p:cNvGraphicFramePr/>
          <p:nvPr>
            <p:extLst>
              <p:ext uri="{D42A27DB-BD31-4B8C-83A1-F6EECF244321}">
                <p14:modId xmlns:p14="http://schemas.microsoft.com/office/powerpoint/2010/main" val="2828266998"/>
              </p:ext>
            </p:extLst>
          </p:nvPr>
        </p:nvGraphicFramePr>
        <p:xfrm>
          <a:off x="632520" y="2708921"/>
          <a:ext cx="3240360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직사각형 9"/>
          <p:cNvSpPr/>
          <p:nvPr/>
        </p:nvSpPr>
        <p:spPr>
          <a:xfrm>
            <a:off x="488504" y="2060849"/>
            <a:ext cx="3978442" cy="32316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5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대</a:t>
            </a:r>
            <a:r>
              <a:rPr kumimoji="0" lang="en-US" altLang="ko-KR" sz="15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15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중소기업 인력 부족 현황</a:t>
            </a:r>
            <a:endParaRPr kumimoji="0" lang="ko-KR" altLang="en-US" sz="1500" spc="-150" dirty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06506" y="2312006"/>
            <a:ext cx="3978442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2013  </a:t>
            </a:r>
            <a:r>
              <a:rPr kumimoji="0" lang="ko-KR" altLang="en-US" sz="12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중소기업 인력난에 대해 </a:t>
            </a:r>
            <a:r>
              <a:rPr kumimoji="0" lang="en-US" altLang="ko-KR" sz="12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(</a:t>
            </a:r>
            <a:r>
              <a:rPr kumimoji="0"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단위 </a:t>
            </a:r>
            <a:r>
              <a:rPr kumimoji="0" lang="ko-KR" altLang="en-US" sz="12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명</a:t>
            </a:r>
            <a:r>
              <a:rPr kumimoji="0" lang="en-US" altLang="ko-KR" sz="12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)</a:t>
            </a:r>
            <a:endParaRPr kumimoji="0" lang="ko-KR" altLang="en-US" sz="1200" spc="-15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79664" y="2348880"/>
            <a:ext cx="648072" cy="2880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ko-KR" altLang="en-US" sz="1200" dirty="0" smtClean="0">
                <a:latin typeface="-윤고딕320" pitchFamily="18" charset="-127"/>
                <a:ea typeface="-윤고딕320" pitchFamily="18" charset="-127"/>
              </a:rPr>
              <a:t>대기업</a:t>
            </a:r>
            <a:endParaRPr lang="ko-KR" altLang="en-US" sz="1200" dirty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923680" y="2204864"/>
            <a:ext cx="288032" cy="144016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728864" y="2863969"/>
            <a:ext cx="792088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ko-KR" altLang="en-US" sz="1200" smtClean="0">
                <a:latin typeface="-윤고딕320" pitchFamily="18" charset="-127"/>
                <a:ea typeface="-윤고딕320" pitchFamily="18" charset="-127"/>
              </a:rPr>
              <a:t>중소기업</a:t>
            </a:r>
            <a:endParaRPr lang="ko-KR" altLang="en-US" sz="1200" dirty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923680" y="2708920"/>
            <a:ext cx="288032" cy="144016"/>
          </a:xfrm>
          <a:prstGeom prst="rect">
            <a:avLst/>
          </a:prstGeom>
          <a:solidFill>
            <a:srgbClr val="0070C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60512" y="5199584"/>
            <a:ext cx="3960440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 smtClean="0">
                <a:latin typeface="-윤고딕320" pitchFamily="18" charset="-127"/>
                <a:ea typeface="-윤고딕320" pitchFamily="18" charset="-127"/>
              </a:rPr>
              <a:t>한쪽에서는 청년 실업자가 늘고 있지만</a:t>
            </a:r>
            <a:r>
              <a:rPr lang="en-US" altLang="ko-KR" sz="1200" dirty="0" smtClean="0">
                <a:latin typeface="-윤고딕320" pitchFamily="18" charset="-127"/>
                <a:ea typeface="-윤고딕320" pitchFamily="18" charset="-127"/>
              </a:rPr>
              <a:t>, </a:t>
            </a:r>
            <a:r>
              <a:rPr lang="ko-KR" altLang="en-US" sz="1200" dirty="0" smtClean="0">
                <a:latin typeface="-윤고딕320" pitchFamily="18" charset="-127"/>
                <a:ea typeface="-윤고딕320" pitchFamily="18" charset="-127"/>
              </a:rPr>
              <a:t>다른 쪽인 중소기업에서는 인력이 부족한 </a:t>
            </a:r>
            <a:r>
              <a:rPr lang="en-US" altLang="ko-KR" sz="1200" dirty="0" smtClean="0">
                <a:latin typeface="-윤고딕320" pitchFamily="18" charset="-127"/>
                <a:ea typeface="-윤고딕320" pitchFamily="18" charset="-127"/>
              </a:rPr>
              <a:t>'</a:t>
            </a:r>
            <a:r>
              <a:rPr lang="ko-KR" altLang="en-US" sz="1200" dirty="0" smtClean="0">
                <a:latin typeface="-윤고딕320" pitchFamily="18" charset="-127"/>
                <a:ea typeface="-윤고딕320" pitchFamily="18" charset="-127"/>
              </a:rPr>
              <a:t>미스매치</a:t>
            </a:r>
            <a:r>
              <a:rPr lang="en-US" altLang="ko-KR" sz="1200" dirty="0" smtClean="0">
                <a:latin typeface="-윤고딕320" pitchFamily="18" charset="-127"/>
                <a:ea typeface="-윤고딕320" pitchFamily="18" charset="-127"/>
              </a:rPr>
              <a:t>' </a:t>
            </a:r>
            <a:r>
              <a:rPr lang="ko-KR" altLang="en-US" sz="1200" dirty="0" smtClean="0">
                <a:latin typeface="-윤고딕320" pitchFamily="18" charset="-127"/>
                <a:ea typeface="-윤고딕320" pitchFamily="18" charset="-127"/>
              </a:rPr>
              <a:t>현상이 나타나고 있음</a:t>
            </a:r>
            <a:endParaRPr kumimoji="0" lang="en-US" altLang="ko-KR" sz="1200" spc="-150" dirty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232920" y="4725145"/>
            <a:ext cx="633670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갈수록 심각해지는 양극화 현상</a:t>
            </a:r>
            <a:r>
              <a:rPr kumimoji="0" lang="en-US" altLang="ko-KR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인력부족 </a:t>
            </a:r>
            <a:r>
              <a:rPr kumimoji="0" lang="ko-KR" altLang="en-US" spc="-150" dirty="0" err="1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미스매칭</a:t>
            </a:r>
            <a:r>
              <a:rPr kumimoji="0" lang="ko-KR" altLang="en-US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현상이 일어나는 이유는</a:t>
            </a:r>
            <a:r>
              <a:rPr kumimoji="0" lang="en-US" altLang="ko-KR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?</a:t>
            </a:r>
            <a:endParaRPr kumimoji="0" lang="en-US" altLang="ko-KR" spc="-150" dirty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24" name="그림 23" descr="cha(수정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76936" y="2996953"/>
            <a:ext cx="1384127" cy="2692064"/>
          </a:xfrm>
          <a:prstGeom prst="rect">
            <a:avLst/>
          </a:prstGeom>
        </p:spPr>
      </p:pic>
      <p:sp>
        <p:nvSpPr>
          <p:cNvPr id="26" name="모서리가 둥근 사각형 설명선 25"/>
          <p:cNvSpPr/>
          <p:nvPr/>
        </p:nvSpPr>
        <p:spPr>
          <a:xfrm>
            <a:off x="5457056" y="2204865"/>
            <a:ext cx="3096344" cy="1800200"/>
          </a:xfrm>
          <a:prstGeom prst="wedgeRoundRectCallout">
            <a:avLst>
              <a:gd name="adj1" fmla="val -38470"/>
              <a:gd name="adj2" fmla="val 65094"/>
              <a:gd name="adj3" fmla="val 16667"/>
            </a:avLst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5585520" y="2492897"/>
            <a:ext cx="296788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뿌리산업의 근간이라고 </a:t>
            </a:r>
            <a:endParaRPr lang="en-US" altLang="ko-KR" dirty="0" smtClean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  <a:p>
            <a:r>
              <a:rPr lang="ko-KR" altLang="en-US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볼 수 있는 중소기업에 대한 인력 부족현상</a:t>
            </a:r>
            <a:r>
              <a:rPr lang="en-US" altLang="ko-KR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왜 이런 현상이 발생하는 걸까요</a:t>
            </a:r>
            <a:r>
              <a:rPr lang="en-US" altLang="ko-KR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?</a:t>
            </a:r>
            <a:endParaRPr lang="ko-KR" altLang="en-US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344488" y="765175"/>
            <a:ext cx="9271000" cy="56975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31" name="직사각형 30"/>
          <p:cNvSpPr/>
          <p:nvPr/>
        </p:nvSpPr>
        <p:spPr>
          <a:xfrm>
            <a:off x="332285" y="764704"/>
            <a:ext cx="6109098" cy="4001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dirty="0" smtClean="0">
                <a:latin typeface="-윤고딕330" pitchFamily="18" charset="-127"/>
                <a:ea typeface="-윤고딕330" pitchFamily="18" charset="-127"/>
              </a:rPr>
              <a:t>이에 반해 중소기업의 인력난은 심화</a:t>
            </a:r>
            <a:endParaRPr kumimoji="0" lang="en-US" altLang="ko-KR" sz="200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58716" y="3119760"/>
            <a:ext cx="1296144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n-US" altLang="ko-KR" sz="1200" b="1" dirty="0" smtClean="0">
                <a:latin typeface="-윤고딕320" pitchFamily="18" charset="-127"/>
                <a:ea typeface="-윤고딕320" pitchFamily="18" charset="-127"/>
              </a:rPr>
              <a:t>25</a:t>
            </a:r>
            <a:r>
              <a:rPr lang="ko-KR" altLang="en-US" sz="1200" b="1" dirty="0" smtClean="0">
                <a:latin typeface="-윤고딕320" pitchFamily="18" charset="-127"/>
                <a:ea typeface="-윤고딕320" pitchFamily="18" charset="-127"/>
              </a:rPr>
              <a:t>만 </a:t>
            </a:r>
            <a:r>
              <a:rPr lang="en-US" altLang="ko-KR" sz="1200" b="1" dirty="0" smtClean="0">
                <a:latin typeface="-윤고딕320" pitchFamily="18" charset="-127"/>
                <a:ea typeface="-윤고딕320" pitchFamily="18" charset="-127"/>
              </a:rPr>
              <a:t>6</a:t>
            </a:r>
            <a:r>
              <a:rPr lang="ko-KR" altLang="en-US" sz="1200" b="1" dirty="0" smtClean="0">
                <a:latin typeface="-윤고딕320" pitchFamily="18" charset="-127"/>
                <a:ea typeface="-윤고딕320" pitchFamily="18" charset="-127"/>
              </a:rPr>
              <a:t>천</a:t>
            </a:r>
            <a:endParaRPr lang="ko-KR" altLang="en-US" sz="1200" b="1" dirty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67160" y="2995285"/>
            <a:ext cx="1296144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n-US" altLang="ko-KR" sz="1200" dirty="0" smtClean="0">
                <a:latin typeface="-윤고딕320" pitchFamily="18" charset="-127"/>
                <a:ea typeface="-윤고딕320" pitchFamily="18" charset="-127"/>
              </a:rPr>
              <a:t>2</a:t>
            </a:r>
            <a:r>
              <a:rPr lang="ko-KR" altLang="en-US" sz="1200" dirty="0" smtClean="0">
                <a:latin typeface="-윤고딕320" pitchFamily="18" charset="-127"/>
                <a:ea typeface="-윤고딕320" pitchFamily="18" charset="-127"/>
              </a:rPr>
              <a:t>만 </a:t>
            </a:r>
            <a:r>
              <a:rPr lang="en-US" altLang="ko-KR" sz="1200" dirty="0" smtClean="0">
                <a:latin typeface="-윤고딕320" pitchFamily="18" charset="-127"/>
                <a:ea typeface="-윤고딕320" pitchFamily="18" charset="-127"/>
              </a:rPr>
              <a:t>4</a:t>
            </a:r>
            <a:r>
              <a:rPr lang="ko-KR" altLang="en-US" sz="1200" dirty="0" smtClean="0">
                <a:latin typeface="-윤고딕320" pitchFamily="18" charset="-127"/>
                <a:ea typeface="-윤고딕320" pitchFamily="18" charset="-127"/>
              </a:rPr>
              <a:t>천</a:t>
            </a:r>
            <a:endParaRPr lang="ko-KR" altLang="en-US" sz="1200" dirty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92560" y="5733256"/>
            <a:ext cx="460851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ko-KR" altLang="en-US" sz="1200" dirty="0" smtClean="0">
                <a:latin typeface="-윤고딕320" pitchFamily="18" charset="-127"/>
                <a:ea typeface="-윤고딕320" pitchFamily="18" charset="-127"/>
              </a:rPr>
              <a:t>출처 </a:t>
            </a:r>
            <a:r>
              <a:rPr lang="en-US" altLang="ko-KR" sz="1200" dirty="0" smtClean="0">
                <a:latin typeface="-윤고딕320" pitchFamily="18" charset="-127"/>
                <a:ea typeface="-윤고딕320" pitchFamily="18" charset="-127"/>
              </a:rPr>
              <a:t>: </a:t>
            </a:r>
            <a:r>
              <a:rPr lang="ko-KR" altLang="en-US" sz="1200" dirty="0" smtClean="0">
                <a:latin typeface="-윤고딕320" pitchFamily="18" charset="-127"/>
                <a:ea typeface="-윤고딕320" pitchFamily="18" charset="-127"/>
              </a:rPr>
              <a:t>중소기업청</a:t>
            </a:r>
            <a:r>
              <a:rPr lang="en-US" altLang="ko-KR" sz="1200" dirty="0" smtClean="0">
                <a:latin typeface="-윤고딕320" pitchFamily="18" charset="-127"/>
                <a:ea typeface="-윤고딕320" pitchFamily="18" charset="-127"/>
              </a:rPr>
              <a:t>, 2013</a:t>
            </a:r>
            <a:r>
              <a:rPr lang="ko-KR" altLang="en-US" sz="1200" dirty="0" smtClean="0">
                <a:latin typeface="-윤고딕320" pitchFamily="18" charset="-127"/>
                <a:ea typeface="-윤고딕320" pitchFamily="18" charset="-127"/>
              </a:rPr>
              <a:t>년</a:t>
            </a:r>
            <a:r>
              <a:rPr lang="en-US" altLang="ko-KR" sz="1200" dirty="0" smtClean="0">
                <a:latin typeface="-윤고딕320" pitchFamily="18" charset="-127"/>
                <a:ea typeface="-윤고딕320" pitchFamily="18" charset="-127"/>
              </a:rPr>
              <a:t>“</a:t>
            </a:r>
            <a:r>
              <a:rPr lang="ko-KR" altLang="en-US" sz="1200" dirty="0" smtClean="0">
                <a:latin typeface="-윤고딕320" pitchFamily="18" charset="-127"/>
                <a:ea typeface="-윤고딕320" pitchFamily="18" charset="-127"/>
              </a:rPr>
              <a:t>중소기업 인력난</a:t>
            </a:r>
            <a:r>
              <a:rPr lang="en-US" altLang="ko-KR" sz="1200" dirty="0" smtClean="0">
                <a:latin typeface="-윤고딕320" pitchFamily="18" charset="-127"/>
                <a:ea typeface="-윤고딕320" pitchFamily="18" charset="-127"/>
              </a:rPr>
              <a:t>”</a:t>
            </a:r>
            <a:endParaRPr lang="ko-KR" altLang="en-US" sz="1200" dirty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68092" y="3670424"/>
            <a:ext cx="1296144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n-US" altLang="ko-KR" sz="1200" b="1" dirty="0" smtClean="0">
                <a:latin typeface="-윤고딕320" pitchFamily="18" charset="-127"/>
                <a:ea typeface="-윤고딕320" pitchFamily="18" charset="-127"/>
              </a:rPr>
              <a:t>23</a:t>
            </a:r>
            <a:r>
              <a:rPr lang="ko-KR" altLang="en-US" sz="1200" b="1" dirty="0" smtClean="0">
                <a:latin typeface="-윤고딕320" pitchFamily="18" charset="-127"/>
                <a:ea typeface="-윤고딕320" pitchFamily="18" charset="-127"/>
              </a:rPr>
              <a:t>만 </a:t>
            </a:r>
            <a:r>
              <a:rPr lang="en-US" altLang="ko-KR" sz="1200" b="1" dirty="0" smtClean="0">
                <a:latin typeface="-윤고딕320" pitchFamily="18" charset="-127"/>
                <a:ea typeface="-윤고딕320" pitchFamily="18" charset="-127"/>
              </a:rPr>
              <a:t>7</a:t>
            </a:r>
            <a:r>
              <a:rPr lang="ko-KR" altLang="en-US" sz="1200" b="1" dirty="0" smtClean="0">
                <a:latin typeface="-윤고딕320" pitchFamily="18" charset="-127"/>
                <a:ea typeface="-윤고딕320" pitchFamily="18" charset="-127"/>
              </a:rPr>
              <a:t>천</a:t>
            </a:r>
            <a:endParaRPr lang="ko-KR" altLang="en-US" sz="1200" b="1" dirty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212108" y="4233788"/>
            <a:ext cx="1296144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n-US" altLang="ko-KR" sz="1200" b="1" dirty="0" smtClean="0">
                <a:latin typeface="-윤고딕320" pitchFamily="18" charset="-127"/>
                <a:ea typeface="-윤고딕320" pitchFamily="18" charset="-127"/>
              </a:rPr>
              <a:t>25</a:t>
            </a:r>
            <a:r>
              <a:rPr lang="ko-KR" altLang="en-US" sz="1200" b="1" dirty="0" smtClean="0">
                <a:latin typeface="-윤고딕320" pitchFamily="18" charset="-127"/>
                <a:ea typeface="-윤고딕320" pitchFamily="18" charset="-127"/>
              </a:rPr>
              <a:t>만 </a:t>
            </a:r>
            <a:r>
              <a:rPr lang="en-US" altLang="ko-KR" sz="1200" b="1" dirty="0" smtClean="0">
                <a:latin typeface="-윤고딕320" pitchFamily="18" charset="-127"/>
                <a:ea typeface="-윤고딕320" pitchFamily="18" charset="-127"/>
              </a:rPr>
              <a:t>2</a:t>
            </a:r>
            <a:r>
              <a:rPr lang="ko-KR" altLang="en-US" sz="1200" b="1" dirty="0" smtClean="0">
                <a:latin typeface="-윤고딕320" pitchFamily="18" charset="-127"/>
                <a:ea typeface="-윤고딕320" pitchFamily="18" charset="-127"/>
              </a:rPr>
              <a:t>천</a:t>
            </a:r>
            <a:endParaRPr lang="ko-KR" altLang="en-US" sz="1200" b="1" dirty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661444" y="4797152"/>
            <a:ext cx="1296144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n-US" altLang="ko-KR" sz="1200" b="1" dirty="0" smtClean="0">
                <a:latin typeface="-윤고딕320" pitchFamily="18" charset="-127"/>
                <a:ea typeface="-윤고딕320" pitchFamily="18" charset="-127"/>
              </a:rPr>
              <a:t>19</a:t>
            </a:r>
            <a:r>
              <a:rPr lang="ko-KR" altLang="en-US" sz="1200" b="1" dirty="0" smtClean="0">
                <a:latin typeface="-윤고딕320" pitchFamily="18" charset="-127"/>
                <a:ea typeface="-윤고딕320" pitchFamily="18" charset="-127"/>
              </a:rPr>
              <a:t>만 </a:t>
            </a:r>
            <a:r>
              <a:rPr lang="en-US" altLang="ko-KR" sz="1200" b="1" dirty="0" smtClean="0">
                <a:latin typeface="-윤고딕320" pitchFamily="18" charset="-127"/>
                <a:ea typeface="-윤고딕320" pitchFamily="18" charset="-127"/>
              </a:rPr>
              <a:t>6</a:t>
            </a:r>
            <a:r>
              <a:rPr lang="ko-KR" altLang="en-US" sz="1200" b="1" dirty="0" smtClean="0">
                <a:latin typeface="-윤고딕320" pitchFamily="18" charset="-127"/>
                <a:ea typeface="-윤고딕320" pitchFamily="18" charset="-127"/>
              </a:rPr>
              <a:t>천</a:t>
            </a:r>
            <a:endParaRPr lang="ko-KR" altLang="en-US" sz="1200" b="1" dirty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979860" y="3526408"/>
            <a:ext cx="1296144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n-US" altLang="ko-KR" sz="1200" dirty="0" smtClean="0">
                <a:latin typeface="-윤고딕320" pitchFamily="18" charset="-127"/>
                <a:ea typeface="-윤고딕320" pitchFamily="18" charset="-127"/>
              </a:rPr>
              <a:t>2</a:t>
            </a:r>
            <a:r>
              <a:rPr lang="ko-KR" altLang="en-US" sz="1200" dirty="0" smtClean="0">
                <a:latin typeface="-윤고딕320" pitchFamily="18" charset="-127"/>
                <a:ea typeface="-윤고딕320" pitchFamily="18" charset="-127"/>
              </a:rPr>
              <a:t>만 </a:t>
            </a:r>
            <a:r>
              <a:rPr lang="en-US" altLang="ko-KR" sz="1200" dirty="0" smtClean="0">
                <a:latin typeface="-윤고딕320" pitchFamily="18" charset="-127"/>
                <a:ea typeface="-윤고딕320" pitchFamily="18" charset="-127"/>
              </a:rPr>
              <a:t>7</a:t>
            </a:r>
            <a:r>
              <a:rPr lang="ko-KR" altLang="en-US" sz="1200" dirty="0" smtClean="0">
                <a:latin typeface="-윤고딕320" pitchFamily="18" charset="-127"/>
                <a:ea typeface="-윤고딕320" pitchFamily="18" charset="-127"/>
              </a:rPr>
              <a:t>천</a:t>
            </a:r>
            <a:endParaRPr lang="ko-KR" altLang="en-US" sz="1200" dirty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051868" y="4100805"/>
            <a:ext cx="1296144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n-US" altLang="ko-KR" sz="1200" dirty="0" smtClean="0">
                <a:latin typeface="-윤고딕320" pitchFamily="18" charset="-127"/>
                <a:ea typeface="-윤고딕320" pitchFamily="18" charset="-127"/>
              </a:rPr>
              <a:t>3</a:t>
            </a:r>
            <a:r>
              <a:rPr lang="ko-KR" altLang="en-US" sz="1200" dirty="0" smtClean="0">
                <a:latin typeface="-윤고딕320" pitchFamily="18" charset="-127"/>
                <a:ea typeface="-윤고딕320" pitchFamily="18" charset="-127"/>
              </a:rPr>
              <a:t>만</a:t>
            </a:r>
            <a:r>
              <a:rPr lang="en-US" altLang="ko-KR" sz="1200" dirty="0" smtClean="0">
                <a:latin typeface="-윤고딕320" pitchFamily="18" charset="-127"/>
                <a:ea typeface="-윤고딕320" pitchFamily="18" charset="-127"/>
              </a:rPr>
              <a:t> 2</a:t>
            </a:r>
            <a:r>
              <a:rPr lang="ko-KR" altLang="en-US" sz="1200" dirty="0" smtClean="0">
                <a:latin typeface="-윤고딕320" pitchFamily="18" charset="-127"/>
                <a:ea typeface="-윤고딕320" pitchFamily="18" charset="-127"/>
              </a:rPr>
              <a:t>천</a:t>
            </a:r>
            <a:endParaRPr lang="ko-KR" altLang="en-US" sz="1200" dirty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945952" y="4665836"/>
            <a:ext cx="1296144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n-US" altLang="ko-KR" sz="1200" dirty="0" smtClean="0">
                <a:latin typeface="-윤고딕320" pitchFamily="18" charset="-127"/>
                <a:ea typeface="-윤고딕320" pitchFamily="18" charset="-127"/>
              </a:rPr>
              <a:t>2</a:t>
            </a:r>
            <a:r>
              <a:rPr lang="ko-KR" altLang="en-US" sz="1200" dirty="0" smtClean="0">
                <a:latin typeface="-윤고딕320" pitchFamily="18" charset="-127"/>
                <a:ea typeface="-윤고딕320" pitchFamily="18" charset="-127"/>
              </a:rPr>
              <a:t>만 </a:t>
            </a:r>
            <a:r>
              <a:rPr lang="en-US" altLang="ko-KR" sz="1200" dirty="0" smtClean="0">
                <a:latin typeface="-윤고딕320" pitchFamily="18" charset="-127"/>
                <a:ea typeface="-윤고딕320" pitchFamily="18" charset="-127"/>
              </a:rPr>
              <a:t>2</a:t>
            </a:r>
            <a:r>
              <a:rPr lang="ko-KR" altLang="en-US" sz="1200" dirty="0" smtClean="0">
                <a:latin typeface="-윤고딕320" pitchFamily="18" charset="-127"/>
                <a:ea typeface="-윤고딕320" pitchFamily="18" charset="-127"/>
              </a:rPr>
              <a:t>천</a:t>
            </a:r>
            <a:endParaRPr lang="ko-KR" altLang="en-US" sz="1200" dirty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04528" y="2822739"/>
            <a:ext cx="864096" cy="2462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n-US" altLang="ko-KR" sz="1000" dirty="0" smtClean="0">
                <a:latin typeface="-윤고딕320" pitchFamily="18" charset="-127"/>
                <a:ea typeface="-윤고딕320" pitchFamily="18" charset="-127"/>
              </a:rPr>
              <a:t>2012</a:t>
            </a:r>
            <a:r>
              <a:rPr lang="ko-KR" altLang="en-US" sz="1000" dirty="0" smtClean="0">
                <a:latin typeface="-윤고딕320" pitchFamily="18" charset="-127"/>
                <a:ea typeface="-윤고딕320" pitchFamily="18" charset="-127"/>
              </a:rPr>
              <a:t>년</a:t>
            </a:r>
            <a:endParaRPr lang="ko-KR" altLang="en-US" sz="1000" dirty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04528" y="3382392"/>
            <a:ext cx="864096" cy="2462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n-US" altLang="ko-KR" sz="1000" dirty="0" smtClean="0">
                <a:latin typeface="-윤고딕320" pitchFamily="18" charset="-127"/>
                <a:ea typeface="-윤고딕320" pitchFamily="18" charset="-127"/>
              </a:rPr>
              <a:t>2011</a:t>
            </a:r>
            <a:r>
              <a:rPr lang="ko-KR" altLang="en-US" sz="1000" dirty="0" smtClean="0">
                <a:latin typeface="-윤고딕320" pitchFamily="18" charset="-127"/>
                <a:ea typeface="-윤고딕320" pitchFamily="18" charset="-127"/>
              </a:rPr>
              <a:t>년</a:t>
            </a:r>
            <a:endParaRPr lang="ko-KR" altLang="en-US" sz="1000" dirty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04528" y="3949467"/>
            <a:ext cx="864096" cy="2462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n-US" altLang="ko-KR" sz="1000" dirty="0" smtClean="0">
                <a:latin typeface="-윤고딕320" pitchFamily="18" charset="-127"/>
                <a:ea typeface="-윤고딕320" pitchFamily="18" charset="-127"/>
              </a:rPr>
              <a:t>2010</a:t>
            </a:r>
            <a:r>
              <a:rPr lang="ko-KR" altLang="en-US" sz="1000" dirty="0" smtClean="0">
                <a:latin typeface="-윤고딕320" pitchFamily="18" charset="-127"/>
                <a:ea typeface="-윤고딕320" pitchFamily="18" charset="-127"/>
              </a:rPr>
              <a:t>년</a:t>
            </a:r>
            <a:endParaRPr lang="ko-KR" altLang="en-US" sz="1000" dirty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04528" y="4525531"/>
            <a:ext cx="864096" cy="2462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n-US" altLang="ko-KR" sz="1000" dirty="0" smtClean="0">
                <a:latin typeface="-윤고딕320" pitchFamily="18" charset="-127"/>
                <a:ea typeface="-윤고딕320" pitchFamily="18" charset="-127"/>
              </a:rPr>
              <a:t>2009</a:t>
            </a:r>
            <a:r>
              <a:rPr lang="ko-KR" altLang="en-US" sz="1000" dirty="0" smtClean="0">
                <a:latin typeface="-윤고딕320" pitchFamily="18" charset="-127"/>
                <a:ea typeface="-윤고딕320" pitchFamily="18" charset="-127"/>
              </a:rPr>
              <a:t>년</a:t>
            </a:r>
            <a:endParaRPr lang="ko-KR" altLang="en-US" sz="1000" dirty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52090" y="287070"/>
            <a:ext cx="8401821" cy="2616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구 직 환 경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망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음</a:t>
            </a:r>
            <a:r>
              <a:rPr kumimoji="0" lang="ko-KR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건 실 한 중 소 기 업 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넥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I   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망 을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Z O </a:t>
            </a:r>
            <a:r>
              <a:rPr kumimoji="0" lang="en-US" altLang="ko-KR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O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M  I N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하 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I </a:t>
            </a:r>
            <a:endParaRPr kumimoji="0" lang="ko-KR" altLang="en-US" sz="1100" dirty="0">
              <a:solidFill>
                <a:schemeClr val="bg1">
                  <a:lumMod val="5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943962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타원형 설명선 42"/>
          <p:cNvSpPr/>
          <p:nvPr/>
        </p:nvSpPr>
        <p:spPr>
          <a:xfrm>
            <a:off x="560512" y="2852936"/>
            <a:ext cx="2880320" cy="1368152"/>
          </a:xfrm>
          <a:prstGeom prst="wedgeEllipseCallou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직사각형 20"/>
          <p:cNvSpPr/>
          <p:nvPr/>
        </p:nvSpPr>
        <p:spPr>
          <a:xfrm>
            <a:off x="1424608" y="783942"/>
            <a:ext cx="5976664" cy="4001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청년실업 </a:t>
            </a:r>
            <a:r>
              <a:rPr kumimoji="0" lang="en-US" altLang="ko-KR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100</a:t>
            </a:r>
            <a:r>
              <a:rPr kumimoji="0" lang="ko-KR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만 시대</a:t>
            </a:r>
            <a:r>
              <a:rPr kumimoji="0" lang="en-US" altLang="ko-KR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20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중소기업 인력난은 오히려 심화</a:t>
            </a:r>
            <a:endParaRPr kumimoji="0" lang="en-US" altLang="ko-KR" sz="2000" dirty="0">
              <a:solidFill>
                <a:srgbClr val="0070C0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46314" y="1171352"/>
            <a:ext cx="5268786" cy="338554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한 쪽에서는 청년실업</a:t>
            </a:r>
            <a:r>
              <a:rPr kumimoji="0" lang="en-US" altLang="ko-KR" sz="16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16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한 쪽에서는 중소기업 인력난</a:t>
            </a:r>
            <a:r>
              <a:rPr kumimoji="0" lang="en-US" altLang="ko-KR" sz="16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…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1475408" y="1408986"/>
            <a:ext cx="5268786" cy="338554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MISSMATCHING</a:t>
            </a:r>
            <a:r>
              <a:rPr kumimoji="0" lang="ko-KR" altLang="en-US" sz="16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 일어나는 까닭</a:t>
            </a:r>
            <a:r>
              <a:rPr kumimoji="0" lang="ko-KR" altLang="en-US" sz="16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은</a:t>
            </a:r>
            <a:r>
              <a:rPr kumimoji="0" lang="en-US" altLang="ko-KR" sz="16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?</a:t>
            </a:r>
          </a:p>
        </p:txBody>
      </p:sp>
      <p:sp>
        <p:nvSpPr>
          <p:cNvPr id="11" name="도넛 10"/>
          <p:cNvSpPr/>
          <p:nvPr/>
        </p:nvSpPr>
        <p:spPr>
          <a:xfrm rot="20323660">
            <a:off x="186651" y="490891"/>
            <a:ext cx="1195323" cy="1253425"/>
          </a:xfrm>
          <a:prstGeom prst="donut">
            <a:avLst>
              <a:gd name="adj" fmla="val 11433"/>
            </a:avLst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 rot="20323660">
            <a:off x="946110" y="1621814"/>
            <a:ext cx="142054" cy="961483"/>
          </a:xfrm>
          <a:prstGeom prst="roundRect">
            <a:avLst>
              <a:gd name="adj" fmla="val 50000"/>
            </a:avLst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00472" y="836712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en-US" altLang="ko-KR" dirty="0" smtClean="0">
                <a:latin typeface="-윤고딕330" pitchFamily="18" charset="-127"/>
                <a:ea typeface="-윤고딕330" pitchFamily="18" charset="-127"/>
              </a:rPr>
              <a:t>ZOOM </a:t>
            </a:r>
          </a:p>
          <a:p>
            <a:pPr algn="ctr"/>
            <a:r>
              <a:rPr lang="en-US" altLang="ko-KR" dirty="0" smtClean="0">
                <a:latin typeface="-윤고딕330" pitchFamily="18" charset="-127"/>
                <a:ea typeface="-윤고딕330" pitchFamily="18" charset="-127"/>
              </a:rPr>
              <a:t>IN</a:t>
            </a:r>
            <a:endParaRPr lang="ko-KR" altLang="en-US" dirty="0"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17" name="그림 16" descr="Untitled-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4488" y="4077072"/>
            <a:ext cx="952381" cy="2298413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6852692" y="2711545"/>
            <a:ext cx="2664296" cy="1647825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6852692" y="4413097"/>
            <a:ext cx="2664296" cy="1647825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4090233" y="4410839"/>
            <a:ext cx="2664297" cy="1647825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4090233" y="2709287"/>
            <a:ext cx="2664297" cy="1647825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5025008" y="3665374"/>
            <a:ext cx="179887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50" pitchFamily="18" charset="-127"/>
                <a:ea typeface="-윤고딕350" pitchFamily="18" charset="-127"/>
              </a:rPr>
              <a:t>74.2%</a:t>
            </a:r>
            <a:endParaRPr kumimoji="0" lang="ko-KR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-윤고딕350" pitchFamily="18" charset="-127"/>
              <a:ea typeface="-윤고딕350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897216" y="3651072"/>
            <a:ext cx="1872208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50" pitchFamily="18" charset="-127"/>
                <a:ea typeface="-윤고딕350" pitchFamily="18" charset="-127"/>
              </a:rPr>
              <a:t>33.3%</a:t>
            </a:r>
            <a:endParaRPr kumimoji="0" lang="ko-KR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-윤고딕350" pitchFamily="18" charset="-127"/>
              <a:ea typeface="-윤고딕350" pitchFamily="18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025008" y="5362461"/>
            <a:ext cx="1944216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50" pitchFamily="18" charset="-127"/>
                <a:ea typeface="-윤고딕350" pitchFamily="18" charset="-127"/>
              </a:rPr>
              <a:t>47.7%</a:t>
            </a:r>
            <a:endParaRPr kumimoji="0" lang="ko-KR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-윤고딕350" pitchFamily="18" charset="-127"/>
              <a:ea typeface="-윤고딕350" pitchFamily="18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897216" y="5348159"/>
            <a:ext cx="1870878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50" pitchFamily="18" charset="-127"/>
                <a:ea typeface="-윤고딕350" pitchFamily="18" charset="-127"/>
              </a:rPr>
              <a:t>14.4%</a:t>
            </a:r>
            <a:endParaRPr kumimoji="0" lang="ko-KR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-윤고딕350" pitchFamily="18" charset="-127"/>
              <a:ea typeface="-윤고딕350" pitchFamily="18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090234" y="2776136"/>
            <a:ext cx="2376264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연봉이 낮거나</a:t>
            </a:r>
            <a:r>
              <a:rPr kumimoji="0" lang="en-US" altLang="ko-KR" sz="16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혹은</a:t>
            </a:r>
            <a:r>
              <a:rPr kumimoji="0" lang="en-US" altLang="ko-KR" sz="16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6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복지제도가 </a:t>
            </a:r>
            <a:endParaRPr kumimoji="0" lang="en-US" altLang="ko-KR" sz="1600" spc="-150" dirty="0" smtClean="0">
              <a:solidFill>
                <a:schemeClr val="tx1">
                  <a:lumMod val="85000"/>
                  <a:lumOff val="1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잘 안 갖춰져 있을 것 같아서</a:t>
            </a:r>
            <a:endParaRPr kumimoji="0" lang="ko-KR" altLang="en-US" sz="1600" spc="-150" dirty="0">
              <a:solidFill>
                <a:schemeClr val="tx1">
                  <a:lumMod val="85000"/>
                  <a:lumOff val="1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72480" y="3265820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en-US" altLang="ko-KR" sz="1400" dirty="0" smtClean="0">
                <a:solidFill>
                  <a:schemeClr val="bg1"/>
                </a:solidFill>
                <a:latin typeface="-윤고딕350" pitchFamily="18" charset="-127"/>
                <a:ea typeface="-윤고딕350" pitchFamily="18" charset="-127"/>
              </a:rPr>
              <a:t>20</a:t>
            </a:r>
            <a:r>
              <a:rPr lang="ko-KR" altLang="en-US" sz="1400" dirty="0" smtClean="0">
                <a:solidFill>
                  <a:schemeClr val="bg1"/>
                </a:solidFill>
                <a:latin typeface="-윤고딕350" pitchFamily="18" charset="-127"/>
                <a:ea typeface="-윤고딕350" pitchFamily="18" charset="-127"/>
              </a:rPr>
              <a:t>년 넘게 공부했는데 </a:t>
            </a:r>
            <a:endParaRPr lang="en-US" altLang="ko-KR" sz="1400" dirty="0" smtClean="0">
              <a:solidFill>
                <a:schemeClr val="bg1"/>
              </a:solidFill>
              <a:latin typeface="-윤고딕350" pitchFamily="18" charset="-127"/>
              <a:ea typeface="-윤고딕350" pitchFamily="18" charset="-127"/>
            </a:endParaRPr>
          </a:p>
          <a:p>
            <a:pPr algn="ctr"/>
            <a:r>
              <a:rPr lang="ko-KR" altLang="en-US" sz="1400" dirty="0" smtClean="0">
                <a:solidFill>
                  <a:schemeClr val="bg1"/>
                </a:solidFill>
                <a:latin typeface="-윤고딕350" pitchFamily="18" charset="-127"/>
                <a:ea typeface="-윤고딕350" pitchFamily="18" charset="-127"/>
              </a:rPr>
              <a:t>중소기업에 취업하라고</a:t>
            </a:r>
            <a:r>
              <a:rPr lang="en-US" altLang="ko-KR" sz="1400" dirty="0" smtClean="0">
                <a:solidFill>
                  <a:schemeClr val="bg1"/>
                </a:solidFill>
                <a:latin typeface="-윤고딕350" pitchFamily="18" charset="-127"/>
                <a:ea typeface="-윤고딕350" pitchFamily="18" charset="-127"/>
              </a:rPr>
              <a:t>?</a:t>
            </a:r>
            <a:endParaRPr lang="ko-KR" altLang="en-US" sz="1400" dirty="0">
              <a:solidFill>
                <a:schemeClr val="bg1"/>
              </a:solidFill>
              <a:latin typeface="-윤고딕350" pitchFamily="18" charset="-127"/>
              <a:ea typeface="-윤고딕350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6996708" y="2774028"/>
            <a:ext cx="2509091" cy="58477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교육 및 자기계발 체계가</a:t>
            </a:r>
            <a:endParaRPr kumimoji="0" lang="en-US" altLang="ko-KR" sz="16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미비할 것 같아서</a:t>
            </a:r>
            <a:endParaRPr kumimoji="0" lang="ko-KR" altLang="en-US" sz="1600" spc="-150" dirty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46" name="Picture 11" descr="D:\케라시스\이미지\단발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70" t="33122" r="32565" b="37024"/>
          <a:stretch>
            <a:fillRect/>
          </a:stretch>
        </p:blipFill>
        <p:spPr bwMode="auto">
          <a:xfrm>
            <a:off x="8796908" y="3638124"/>
            <a:ext cx="836612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12" descr="D:\케라시스\이미지\여자 머리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68" t="32954" r="34665" b="34091"/>
          <a:stretch>
            <a:fillRect/>
          </a:stretch>
        </p:blipFill>
        <p:spPr bwMode="auto">
          <a:xfrm>
            <a:off x="8712200" y="5204143"/>
            <a:ext cx="881063" cy="88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10" descr="D:\케라시스\이미지\똥머리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2" t="31886" r="33844" b="34071"/>
          <a:stretch>
            <a:fillRect/>
          </a:stretch>
        </p:blipFill>
        <p:spPr bwMode="auto">
          <a:xfrm>
            <a:off x="3984318" y="5229543"/>
            <a:ext cx="858838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13" descr="D:\케라시스\이미지\웨이브 머리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72" t="30272" r="31763" b="35435"/>
          <a:stretch>
            <a:fillRect/>
          </a:stretch>
        </p:blipFill>
        <p:spPr bwMode="auto">
          <a:xfrm>
            <a:off x="4077534" y="3640232"/>
            <a:ext cx="69850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TextBox 49"/>
          <p:cNvSpPr txBox="1"/>
          <p:nvPr/>
        </p:nvSpPr>
        <p:spPr>
          <a:xfrm>
            <a:off x="4090234" y="4486171"/>
            <a:ext cx="2368233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자기발전 없이 </a:t>
            </a:r>
            <a:endParaRPr kumimoji="0" lang="en-US" altLang="ko-KR" sz="1600" spc="-150" dirty="0" smtClean="0">
              <a:solidFill>
                <a:schemeClr val="tx1">
                  <a:lumMod val="85000"/>
                  <a:lumOff val="1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없이</a:t>
            </a:r>
            <a:r>
              <a:rPr kumimoji="0" lang="en-US" altLang="ko-KR" sz="16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6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나태해질 것 같아서</a:t>
            </a:r>
            <a:endParaRPr kumimoji="0" lang="en-US" altLang="ko-KR" sz="1600" spc="-150" dirty="0" smtClean="0">
              <a:solidFill>
                <a:schemeClr val="tx1">
                  <a:lumMod val="85000"/>
                  <a:lumOff val="1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7007897" y="4556071"/>
            <a:ext cx="2509091" cy="615553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중소기업에 다닌다고</a:t>
            </a:r>
            <a:endParaRPr kumimoji="0" lang="en-US" altLang="ko-KR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이야기하기가 꺼려져서</a:t>
            </a:r>
            <a:endParaRPr kumimoji="0" lang="ko-KR" altLang="en-US" sz="1600" spc="-150" dirty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4664968" y="6117977"/>
            <a:ext cx="4896544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r"/>
            <a:r>
              <a:rPr lang="ko-KR" altLang="en-US" sz="1100" dirty="0" smtClean="0">
                <a:latin typeface="-윤고딕320" pitchFamily="18" charset="-127"/>
                <a:ea typeface="-윤고딕320" pitchFamily="18" charset="-127"/>
              </a:rPr>
              <a:t>출처 </a:t>
            </a:r>
            <a:r>
              <a:rPr lang="en-US" altLang="ko-KR" sz="1100" dirty="0" smtClean="0">
                <a:latin typeface="-윤고딕320" pitchFamily="18" charset="-127"/>
                <a:ea typeface="-윤고딕320" pitchFamily="18" charset="-127"/>
              </a:rPr>
              <a:t>: </a:t>
            </a:r>
            <a:r>
              <a:rPr lang="ko-KR" altLang="en-US" sz="1100" dirty="0" err="1" smtClean="0">
                <a:latin typeface="-윤고딕320" pitchFamily="18" charset="-127"/>
                <a:ea typeface="-윤고딕320" pitchFamily="18" charset="-127"/>
              </a:rPr>
              <a:t>잡코리아</a:t>
            </a:r>
            <a:r>
              <a:rPr lang="en-US" altLang="ko-KR" sz="1100" dirty="0" smtClean="0">
                <a:latin typeface="-윤고딕320" pitchFamily="18" charset="-127"/>
                <a:ea typeface="-윤고딕320" pitchFamily="18" charset="-127"/>
              </a:rPr>
              <a:t>(N=751)</a:t>
            </a:r>
            <a:endParaRPr lang="ko-KR" altLang="en-US" sz="1100" dirty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1424608" y="5004465"/>
            <a:ext cx="1834156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2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손글씨 펜" pitchFamily="66" charset="-127"/>
                <a:ea typeface="나눔손글씨 펜" pitchFamily="66" charset="-127"/>
              </a:rPr>
              <a:t>아이러니한 현실</a:t>
            </a:r>
            <a:endParaRPr kumimoji="0" lang="en-US" altLang="ko-KR" sz="3200" spc="-150" dirty="0">
              <a:solidFill>
                <a:schemeClr val="tx1">
                  <a:lumMod val="85000"/>
                  <a:lumOff val="15000"/>
                </a:schemeClr>
              </a:solidFill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344488" y="765175"/>
            <a:ext cx="9271000" cy="56975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752090" y="287070"/>
            <a:ext cx="8401821" cy="2616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구 직 환 경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망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음</a:t>
            </a:r>
            <a:r>
              <a:rPr kumimoji="0" lang="ko-KR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건 실 한 중 소 기 업 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넥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I   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망 을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Z O </a:t>
            </a:r>
            <a:r>
              <a:rPr kumimoji="0" lang="en-US" altLang="ko-KR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O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M  I N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하 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I </a:t>
            </a:r>
            <a:endParaRPr kumimoji="0" lang="ko-KR" altLang="en-US" sz="1100" dirty="0">
              <a:solidFill>
                <a:schemeClr val="bg1">
                  <a:lumMod val="5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4077534" y="2132856"/>
            <a:ext cx="5449498" cy="646331"/>
          </a:xfrm>
          <a:prstGeom prst="rect">
            <a:avLst/>
          </a:prstGeom>
          <a:solidFill>
            <a:schemeClr val="tx1">
              <a:lumMod val="85000"/>
              <a:lumOff val="15000"/>
              <a:alpha val="83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r"/>
            <a:r>
              <a:rPr lang="ko-KR" altLang="en-US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중소기업을 </a:t>
            </a:r>
            <a:endParaRPr lang="en-US" altLang="ko-KR" dirty="0" smtClean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  <a:p>
            <a:pPr algn="r"/>
            <a:r>
              <a:rPr lang="ko-KR" altLang="en-US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기피하는 이유는 무엇입니까</a:t>
            </a:r>
            <a:r>
              <a:rPr lang="en-US" altLang="ko-KR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?</a:t>
            </a:r>
            <a:endParaRPr lang="ko-KR" altLang="en-US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651149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344488" y="765175"/>
            <a:ext cx="9288462" cy="3071813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745088" y="3573016"/>
            <a:ext cx="4248150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600" spc="-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40" pitchFamily="18" charset="-127"/>
                <a:ea typeface="-윤고딕340" pitchFamily="18" charset="-127"/>
              </a:rPr>
              <a:t>6.0 : 1</a:t>
            </a:r>
            <a:endParaRPr kumimoji="0" lang="ko-KR" altLang="en-US" sz="9600" spc="-300" dirty="0">
              <a:solidFill>
                <a:schemeClr val="tx1">
                  <a:lumMod val="85000"/>
                  <a:lumOff val="15000"/>
                </a:schemeClr>
              </a:soli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52800" y="5837783"/>
            <a:ext cx="6480720" cy="61555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spc="-150" dirty="0" smtClean="0">
                <a:latin typeface="-윤고딕320" pitchFamily="18" charset="-127"/>
                <a:ea typeface="-윤고딕320" pitchFamily="18" charset="-127"/>
              </a:rPr>
              <a:t>작년 </a:t>
            </a:r>
            <a:r>
              <a:rPr kumimoji="0" lang="en-US" altLang="ko-KR" sz="1600" spc="-150" dirty="0" smtClean="0">
                <a:latin typeface="-윤고딕320" pitchFamily="18" charset="-127"/>
                <a:ea typeface="-윤고딕320" pitchFamily="18" charset="-127"/>
              </a:rPr>
              <a:t>8.: 1</a:t>
            </a:r>
            <a:r>
              <a:rPr kumimoji="0" lang="ko-KR" altLang="en-US" sz="1600" spc="-150" dirty="0" smtClean="0">
                <a:latin typeface="-윤고딕320" pitchFamily="18" charset="-127"/>
                <a:ea typeface="-윤고딕320" pitchFamily="18" charset="-127"/>
              </a:rPr>
              <a:t>의 경쟁률에서 올해는 </a:t>
            </a:r>
            <a:r>
              <a:rPr kumimoji="0" lang="en-US" altLang="ko-KR" sz="1600" spc="-150" dirty="0" smtClean="0">
                <a:latin typeface="-윤고딕320" pitchFamily="18" charset="-127"/>
                <a:ea typeface="-윤고딕320" pitchFamily="18" charset="-127"/>
              </a:rPr>
              <a:t>6:1</a:t>
            </a:r>
            <a:r>
              <a:rPr kumimoji="0" lang="ko-KR" altLang="en-US" sz="1600" spc="-150" dirty="0" smtClean="0">
                <a:latin typeface="-윤고딕320" pitchFamily="18" charset="-127"/>
                <a:ea typeface="-윤고딕320" pitchFamily="18" charset="-127"/>
              </a:rPr>
              <a:t>로 줄어들어</a:t>
            </a:r>
            <a:endParaRPr kumimoji="0" lang="en-US" altLang="ko-KR" spc="-150" dirty="0">
              <a:latin typeface="-윤고딕320" pitchFamily="18" charset="-127"/>
              <a:ea typeface="-윤고딕320" pitchFamily="18" charset="-127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pc="-150" dirty="0" smtClean="0">
                <a:latin typeface="-윤고딕320" pitchFamily="18" charset="-127"/>
                <a:ea typeface="-윤고딕320" pitchFamily="18" charset="-127"/>
              </a:rPr>
              <a:t>대졸자들의 </a:t>
            </a:r>
            <a:r>
              <a:rPr kumimoji="0" lang="ko-KR" altLang="en-US" spc="-150" dirty="0" smtClean="0">
                <a:solidFill>
                  <a:srgbClr val="0070C0"/>
                </a:solidFill>
                <a:latin typeface="-윤고딕320" pitchFamily="18" charset="-127"/>
                <a:ea typeface="-윤고딕320" pitchFamily="18" charset="-127"/>
              </a:rPr>
              <a:t>대기업 선호현상이 심화</a:t>
            </a:r>
            <a:r>
              <a:rPr kumimoji="0" lang="ko-KR" altLang="en-US" spc="-150" dirty="0" smtClean="0">
                <a:latin typeface="-윤고딕320" pitchFamily="18" charset="-127"/>
                <a:ea typeface="-윤고딕320" pitchFamily="18" charset="-127"/>
              </a:rPr>
              <a:t>되고 있음을 나타냄</a:t>
            </a:r>
            <a:endParaRPr kumimoji="0" lang="en-US" altLang="ko-KR" spc="-150" dirty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32286" y="764704"/>
            <a:ext cx="6276898" cy="58477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spc="-150" dirty="0" smtClean="0"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2013</a:t>
            </a:r>
            <a:r>
              <a:rPr kumimoji="0" lang="ko-KR" altLang="en-US" sz="1600" spc="-150" dirty="0" smtClean="0"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년 대졸 신입사원 채용실태 조사에 결과에 따르면</a:t>
            </a:r>
            <a:endParaRPr kumimoji="0" lang="en-US" altLang="ko-KR" sz="1600" spc="-150" dirty="0">
              <a:solidFill>
                <a:schemeClr val="bg1"/>
              </a:solidFill>
              <a:latin typeface="-윤고딕320" pitchFamily="18" charset="-127"/>
              <a:ea typeface="-윤고딕32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spc="-150" dirty="0" smtClean="0"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대기업 경쟁률은 </a:t>
            </a:r>
            <a:r>
              <a:rPr kumimoji="0" lang="en-US" altLang="ko-KR" sz="1600" spc="-150" dirty="0" smtClean="0"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31.3 : 1</a:t>
            </a:r>
            <a:r>
              <a:rPr kumimoji="0" lang="ko-KR" altLang="en-US" sz="1600" spc="-150" dirty="0" smtClean="0"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로 나타났으며 중소기업 경쟁률의 </a:t>
            </a:r>
            <a:r>
              <a:rPr kumimoji="0" lang="en-US" altLang="ko-KR" sz="1600" spc="-150" dirty="0" smtClean="0"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5</a:t>
            </a:r>
            <a:r>
              <a:rPr kumimoji="0" lang="ko-KR" altLang="en-US" sz="1600" spc="-150" dirty="0" smtClean="0"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배가 넘는 수치</a:t>
            </a:r>
            <a:endParaRPr kumimoji="0" lang="ko-KR" altLang="en-US" sz="1600" spc="-150" dirty="0">
              <a:solidFill>
                <a:schemeClr val="bg1"/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44488" y="765175"/>
            <a:ext cx="9271000" cy="56975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169544" y="2492896"/>
            <a:ext cx="475200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600" spc="-300" dirty="0" smtClean="0">
                <a:solidFill>
                  <a:schemeClr val="bg1"/>
                </a:solidFill>
                <a:latin typeface="-윤고딕340" pitchFamily="18" charset="-127"/>
                <a:ea typeface="-윤고딕340" pitchFamily="18" charset="-127"/>
              </a:rPr>
              <a:t>31.3</a:t>
            </a:r>
            <a:r>
              <a:rPr kumimoji="0" lang="ko-KR" altLang="en-US" sz="9600" spc="-300" dirty="0" smtClean="0">
                <a:solidFill>
                  <a:schemeClr val="bg1"/>
                </a:soli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kumimoji="0" lang="en-US" altLang="ko-KR" sz="9600" spc="-300" dirty="0" smtClean="0">
                <a:solidFill>
                  <a:schemeClr val="bg1"/>
                </a:solidFill>
                <a:latin typeface="-윤고딕340" pitchFamily="18" charset="-127"/>
                <a:ea typeface="-윤고딕340" pitchFamily="18" charset="-127"/>
              </a:rPr>
              <a:t>:</a:t>
            </a:r>
            <a:r>
              <a:rPr kumimoji="0" lang="ko-KR" altLang="en-US" sz="9600" spc="-300" dirty="0" smtClean="0">
                <a:solidFill>
                  <a:schemeClr val="bg1"/>
                </a:soli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kumimoji="0" lang="en-US" altLang="ko-KR" sz="9600" spc="-300" dirty="0" smtClean="0">
                <a:solidFill>
                  <a:schemeClr val="bg1"/>
                </a:solidFill>
                <a:latin typeface="-윤고딕340" pitchFamily="18" charset="-127"/>
                <a:ea typeface="-윤고딕340" pitchFamily="18" charset="-127"/>
              </a:rPr>
              <a:t>1</a:t>
            </a:r>
            <a:endParaRPr kumimoji="0" lang="ko-KR" altLang="en-US" sz="9600" spc="-300" dirty="0">
              <a:solidFill>
                <a:schemeClr val="bg1"/>
              </a:solidFill>
              <a:latin typeface="-윤고딕340" pitchFamily="18" charset="-127"/>
              <a:ea typeface="-윤고딕340" pitchFamily="18" charset="-127"/>
            </a:endParaRPr>
          </a:p>
        </p:txBody>
      </p:sp>
      <p:pic>
        <p:nvPicPr>
          <p:cNvPr id="18" name="그림 17" descr="1302-1_clipped_rev_1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2480" y="1844824"/>
            <a:ext cx="2736304" cy="466539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44488" y="1328068"/>
            <a:ext cx="4896544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ko-KR" altLang="en-US" sz="1200" dirty="0" smtClean="0">
                <a:solidFill>
                  <a:schemeClr val="bg1">
                    <a:lumMod val="6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출처 </a:t>
            </a:r>
            <a:r>
              <a:rPr lang="en-US" altLang="ko-KR" sz="1200" dirty="0" smtClean="0">
                <a:solidFill>
                  <a:schemeClr val="bg1">
                    <a:lumMod val="65000"/>
                  </a:schemeClr>
                </a:solidFill>
                <a:latin typeface="-윤고딕320" pitchFamily="18" charset="-127"/>
                <a:ea typeface="-윤고딕320" pitchFamily="18" charset="-127"/>
              </a:rPr>
              <a:t>: </a:t>
            </a:r>
            <a:r>
              <a:rPr lang="ko-KR" altLang="en-US" sz="1200" dirty="0" smtClean="0">
                <a:solidFill>
                  <a:schemeClr val="bg1">
                    <a:lumMod val="65000"/>
                  </a:schemeClr>
                </a:solidFill>
                <a:latin typeface="-윤고딕320" pitchFamily="18" charset="-127"/>
                <a:ea typeface="-윤고딕320" pitchFamily="18" charset="-127"/>
              </a:rPr>
              <a:t>통계청 </a:t>
            </a:r>
            <a:r>
              <a:rPr lang="en-US" altLang="ko-KR" sz="1200" dirty="0" smtClean="0">
                <a:solidFill>
                  <a:schemeClr val="bg1">
                    <a:lumMod val="65000"/>
                  </a:schemeClr>
                </a:solidFill>
                <a:latin typeface="-윤고딕320" pitchFamily="18" charset="-127"/>
                <a:ea typeface="-윤고딕320" pitchFamily="18" charset="-127"/>
              </a:rPr>
              <a:t>“2013 </a:t>
            </a:r>
            <a:r>
              <a:rPr lang="ko-KR" altLang="en-US" sz="1200" dirty="0" smtClean="0">
                <a:solidFill>
                  <a:schemeClr val="bg1">
                    <a:lumMod val="6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대졸 신입사원 채용실태</a:t>
            </a:r>
            <a:r>
              <a:rPr lang="en-US" altLang="ko-KR" sz="1200" dirty="0" smtClean="0">
                <a:solidFill>
                  <a:schemeClr val="bg1">
                    <a:lumMod val="65000"/>
                  </a:schemeClr>
                </a:solidFill>
                <a:latin typeface="-윤고딕320" pitchFamily="18" charset="-127"/>
                <a:ea typeface="-윤고딕320" pitchFamily="18" charset="-127"/>
              </a:rPr>
              <a:t>”</a:t>
            </a:r>
            <a:endParaRPr lang="ko-KR" altLang="en-US" sz="1200" dirty="0">
              <a:solidFill>
                <a:schemeClr val="bg1">
                  <a:lumMod val="6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52090" y="287070"/>
            <a:ext cx="8401821" cy="2616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구 직 환 경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망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음</a:t>
            </a:r>
            <a:r>
              <a:rPr kumimoji="0" lang="ko-KR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건 실 한 중 소 기 업 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넥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I   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망 을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Z O </a:t>
            </a:r>
            <a:r>
              <a:rPr kumimoji="0" lang="en-US" altLang="ko-KR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O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M  I N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하 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I </a:t>
            </a:r>
            <a:endParaRPr kumimoji="0" lang="ko-KR" altLang="en-US" sz="1100" dirty="0">
              <a:solidFill>
                <a:schemeClr val="bg1">
                  <a:lumMod val="5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hp3d.com.br/wp-content/uploads/2013/08/interroga%C3%A7%C3%A3o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046" y="-99392"/>
            <a:ext cx="9960598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-159568" y="2492896"/>
            <a:ext cx="10153128" cy="2304256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b="1" dirty="0" smtClean="0">
                <a:latin typeface="-윤고딕330" pitchFamily="18" charset="-127"/>
                <a:ea typeface="-윤고딕330" pitchFamily="18" charset="-127"/>
              </a:rPr>
              <a:t>하지</a:t>
            </a:r>
            <a:r>
              <a:rPr lang="ko-KR" altLang="en-US" sz="4000" b="1" dirty="0">
                <a:latin typeface="-윤고딕330" pitchFamily="18" charset="-127"/>
                <a:ea typeface="-윤고딕330" pitchFamily="18" charset="-127"/>
              </a:rPr>
              <a:t>만</a:t>
            </a:r>
            <a:r>
              <a:rPr lang="en-US" altLang="ko-KR" sz="4000" b="1" dirty="0" smtClean="0">
                <a:latin typeface="-윤고딕330" pitchFamily="18" charset="-127"/>
                <a:ea typeface="-윤고딕330" pitchFamily="18" charset="-127"/>
              </a:rPr>
              <a:t>,</a:t>
            </a:r>
            <a:r>
              <a:rPr lang="en-US" altLang="ko-KR" b="1" dirty="0" smtClean="0"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b="1" dirty="0" smtClean="0">
                <a:latin typeface="-윤고딕330" pitchFamily="18" charset="-127"/>
                <a:ea typeface="-윤고딕330" pitchFamily="18" charset="-127"/>
              </a:rPr>
            </a:br>
            <a:r>
              <a:rPr lang="ko-KR" altLang="en-US" sz="2400" b="1" dirty="0" smtClean="0">
                <a:latin typeface="-윤고딕330" pitchFamily="18" charset="-127"/>
                <a:ea typeface="-윤고딕330" pitchFamily="18" charset="-127"/>
              </a:rPr>
              <a:t>당신</a:t>
            </a:r>
            <a:r>
              <a:rPr lang="ko-KR" altLang="en-US" sz="2400" b="1" dirty="0">
                <a:latin typeface="-윤고딕330" pitchFamily="18" charset="-127"/>
                <a:ea typeface="-윤고딕330" pitchFamily="18" charset="-127"/>
              </a:rPr>
              <a:t>이</a:t>
            </a:r>
            <a:r>
              <a:rPr lang="ko-KR" altLang="en-US" sz="2400" b="1" dirty="0" smtClean="0">
                <a:latin typeface="-윤고딕330" pitchFamily="18" charset="-127"/>
                <a:ea typeface="-윤고딕330" pitchFamily="18" charset="-127"/>
              </a:rPr>
              <a:t> 하고 싶은 것과 바라는 것마저 제쳐두고</a:t>
            </a:r>
            <a:endParaRPr lang="en-US" altLang="ko-KR" sz="2400" b="1" dirty="0" smtClean="0">
              <a:latin typeface="-윤고딕330" pitchFamily="18" charset="-127"/>
              <a:ea typeface="-윤고딕330" pitchFamily="18" charset="-127"/>
            </a:endParaRPr>
          </a:p>
          <a:p>
            <a:pPr algn="ctr"/>
            <a:r>
              <a:rPr lang="ko-KR" altLang="en-US" sz="2400" b="1" dirty="0" smtClean="0">
                <a:latin typeface="-윤고딕330" pitchFamily="18" charset="-127"/>
                <a:ea typeface="-윤고딕330" pitchFamily="18" charset="-127"/>
              </a:rPr>
              <a:t>대기업만 고집하는 것이 능사일까요</a:t>
            </a:r>
            <a:r>
              <a:rPr lang="en-US" altLang="ko-KR" sz="2400" b="1" dirty="0" smtClean="0">
                <a:latin typeface="-윤고딕330" pitchFamily="18" charset="-127"/>
                <a:ea typeface="-윤고딕330" pitchFamily="18" charset="-127"/>
              </a:rPr>
              <a:t>?</a:t>
            </a:r>
            <a:r>
              <a:rPr lang="ko-KR" altLang="en-US" sz="2400" b="1" dirty="0" smtClean="0">
                <a:latin typeface="-윤고딕330" pitchFamily="18" charset="-127"/>
                <a:ea typeface="-윤고딕330" pitchFamily="18" charset="-127"/>
              </a:rPr>
              <a:t> </a:t>
            </a:r>
            <a:endParaRPr lang="en-US" altLang="ko-KR" sz="2400" b="1" dirty="0" smtClean="0"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777267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04922" y="3212976"/>
            <a:ext cx="3072614" cy="1080120"/>
          </a:xfrm>
          <a:prstGeom prst="rect">
            <a:avLst/>
          </a:prstGeom>
        </p:spPr>
      </p:pic>
      <p:sp>
        <p:nvSpPr>
          <p:cNvPr id="4" name="도넛 3"/>
          <p:cNvSpPr/>
          <p:nvPr/>
        </p:nvSpPr>
        <p:spPr>
          <a:xfrm rot="20323660">
            <a:off x="198811" y="864812"/>
            <a:ext cx="3819748" cy="3883827"/>
          </a:xfrm>
          <a:prstGeom prst="donut">
            <a:avLst>
              <a:gd name="adj" fmla="val 11433"/>
            </a:avLst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 rot="20323660">
            <a:off x="2683883" y="4170810"/>
            <a:ext cx="549856" cy="2678700"/>
          </a:xfrm>
          <a:prstGeom prst="roundRect">
            <a:avLst>
              <a:gd name="adj" fmla="val 50000"/>
            </a:avLst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457056" y="1238841"/>
            <a:ext cx="3744416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ko-KR" altLang="en-US" sz="32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기업과 대학생의 </a:t>
            </a:r>
            <a:endParaRPr lang="ko-KR" altLang="en-US" sz="3200" dirty="0">
              <a:solidFill>
                <a:srgbClr val="0070C0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448944" y="1949931"/>
            <a:ext cx="2592288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n-US" altLang="ko-KR" sz="4800" dirty="0" smtClean="0">
                <a:solidFill>
                  <a:srgbClr val="002060"/>
                </a:solidFill>
                <a:latin typeface="-윤고딕350" pitchFamily="18" charset="-127"/>
                <a:ea typeface="-윤고딕350" pitchFamily="18" charset="-127"/>
              </a:rPr>
              <a:t>“</a:t>
            </a:r>
            <a:r>
              <a:rPr lang="ko-KR" altLang="en-US" sz="4800" dirty="0" smtClean="0">
                <a:solidFill>
                  <a:srgbClr val="002060"/>
                </a:solidFill>
                <a:latin typeface="-윤고딕330" pitchFamily="18" charset="-127"/>
                <a:ea typeface="-윤고딕330" pitchFamily="18" charset="-127"/>
              </a:rPr>
              <a:t>기분</a:t>
            </a:r>
            <a:endParaRPr lang="ko-KR" altLang="en-US" sz="4800" dirty="0">
              <a:solidFill>
                <a:srgbClr val="002060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49144" y="1772816"/>
            <a:ext cx="864096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ko-KR" altLang="en-US" sz="6000" dirty="0" err="1" smtClean="0">
                <a:solidFill>
                  <a:srgbClr val="002060"/>
                </a:solidFill>
                <a:latin typeface="-윤고딕330" pitchFamily="18" charset="-127"/>
                <a:ea typeface="-윤고딕330" pitchFamily="18" charset="-127"/>
              </a:rPr>
              <a:t>좋</a:t>
            </a:r>
            <a:endParaRPr lang="ko-KR" altLang="en-US" sz="6000" dirty="0">
              <a:solidFill>
                <a:srgbClr val="002060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969224" y="1772816"/>
            <a:ext cx="864096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ko-KR" altLang="en-US" sz="6000" dirty="0" smtClean="0">
                <a:solidFill>
                  <a:srgbClr val="002060"/>
                </a:solidFill>
                <a:latin typeface="-윤고딕330" pitchFamily="18" charset="-127"/>
                <a:ea typeface="-윤고딕330" pitchFamily="18" charset="-127"/>
              </a:rPr>
              <a:t>은</a:t>
            </a:r>
            <a:endParaRPr lang="ko-KR" altLang="en-US" sz="6000" dirty="0">
              <a:solidFill>
                <a:srgbClr val="002060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89304" y="1929532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ko-KR" altLang="en-US" sz="4800" dirty="0" smtClean="0">
                <a:solidFill>
                  <a:srgbClr val="002060"/>
                </a:solidFill>
                <a:latin typeface="-윤고딕330" pitchFamily="18" charset="-127"/>
                <a:ea typeface="-윤고딕330" pitchFamily="18" charset="-127"/>
              </a:rPr>
              <a:t>만남</a:t>
            </a:r>
            <a:r>
              <a:rPr lang="en-US" altLang="ko-KR" sz="4800" dirty="0" smtClean="0">
                <a:solidFill>
                  <a:srgbClr val="002060"/>
                </a:solidFill>
                <a:latin typeface="-윤고딕330" pitchFamily="18" charset="-127"/>
                <a:ea typeface="-윤고딕330" pitchFamily="18" charset="-127"/>
              </a:rPr>
              <a:t>”</a:t>
            </a:r>
            <a:endParaRPr lang="ko-KR" altLang="en-US" sz="4800" dirty="0" smtClean="0">
              <a:solidFill>
                <a:srgbClr val="002060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55443" y="3356992"/>
            <a:ext cx="2304256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ko-KR" altLang="en-US" sz="1400" dirty="0" smtClean="0">
                <a:latin typeface="-윤고딕320" pitchFamily="18" charset="-127"/>
                <a:ea typeface="-윤고딕320" pitchFamily="18" charset="-127"/>
              </a:rPr>
              <a:t>취업을 준비하는 대학생과</a:t>
            </a:r>
            <a:endParaRPr lang="en-US" altLang="ko-KR" sz="1400" dirty="0" smtClean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44888" y="3625279"/>
            <a:ext cx="345638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ko-KR" altLang="en-US" sz="1400" smtClean="0">
                <a:latin typeface="-윤고딕320" pitchFamily="18" charset="-127"/>
                <a:ea typeface="-윤고딕320" pitchFamily="18" charset="-127"/>
              </a:rPr>
              <a:t>지역 우수기업을 희망으로 연결하는</a:t>
            </a:r>
            <a:endParaRPr lang="en-US" altLang="ko-KR" sz="1400" dirty="0" smtClean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338836" y="3894261"/>
            <a:ext cx="2486372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ko-KR" altLang="en-US" sz="1400" dirty="0" smtClean="0">
                <a:latin typeface="-윤고딕320" pitchFamily="18" charset="-127"/>
                <a:ea typeface="-윤고딕320" pitchFamily="18" charset="-127"/>
              </a:rPr>
              <a:t>대한민국의 희망이음 프로젝트</a:t>
            </a:r>
            <a:endParaRPr lang="en-US" altLang="ko-KR" sz="1400" dirty="0" smtClean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44488" y="5052953"/>
            <a:ext cx="9271000" cy="1400383"/>
          </a:xfrm>
          <a:prstGeom prst="rect">
            <a:avLst/>
          </a:prstGeom>
          <a:solidFill>
            <a:schemeClr val="tx1">
              <a:alpha val="82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000" spc="-150" dirty="0" smtClean="0">
                <a:solidFill>
                  <a:schemeClr val="bg1"/>
                </a:solidFill>
                <a:latin typeface="나눔손글씨 펜" pitchFamily="66" charset="-127"/>
                <a:ea typeface="나눔손글씨 펜" pitchFamily="66" charset="-127"/>
              </a:rPr>
              <a:t>ZOOM</a:t>
            </a:r>
            <a:r>
              <a:rPr lang="ko-KR" altLang="en-US" sz="4000" spc="-150" dirty="0" smtClean="0">
                <a:solidFill>
                  <a:schemeClr val="bg1"/>
                </a:solidFill>
                <a:latin typeface="나눔손글씨 펜" pitchFamily="66" charset="-127"/>
                <a:ea typeface="나눔손글씨 펜" pitchFamily="66" charset="-127"/>
              </a:rPr>
              <a:t>팀</a:t>
            </a:r>
            <a:r>
              <a:rPr lang="en-US" altLang="ko-KR" sz="4000" spc="-150" dirty="0" smtClean="0">
                <a:solidFill>
                  <a:schemeClr val="bg1"/>
                </a:solidFill>
                <a:latin typeface="나눔손글씨 펜" pitchFamily="66" charset="-127"/>
                <a:ea typeface="나눔손글씨 펜" pitchFamily="66" charset="-127"/>
              </a:rPr>
              <a:t>,</a:t>
            </a:r>
            <a:r>
              <a:rPr lang="ko-KR" altLang="en-US" sz="4000" spc="-150" dirty="0" smtClean="0">
                <a:solidFill>
                  <a:schemeClr val="bg1"/>
                </a:solidFill>
                <a:latin typeface="나눔손글씨 펜" pitchFamily="66" charset="-127"/>
                <a:ea typeface="나눔손글씨 펜" pitchFamily="66" charset="-127"/>
              </a:rPr>
              <a:t> 희망이음을</a:t>
            </a:r>
            <a:r>
              <a:rPr lang="ko-KR" altLang="en-US" sz="4000" spc="-150" dirty="0" smtClean="0">
                <a:solidFill>
                  <a:srgbClr val="FF0000"/>
                </a:solidFill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en-US" altLang="ko-KR" sz="4000" b="1" spc="-150" dirty="0" smtClean="0">
                <a:solidFill>
                  <a:srgbClr val="FF0000"/>
                </a:solidFill>
                <a:latin typeface="나눔손글씨 펜" pitchFamily="66" charset="-127"/>
                <a:ea typeface="나눔손글씨 펜" pitchFamily="66" charset="-127"/>
              </a:rPr>
              <a:t>ZOOM IN </a:t>
            </a:r>
            <a:r>
              <a:rPr lang="ko-KR" altLang="en-US" sz="4000" spc="-150" dirty="0" smtClean="0">
                <a:solidFill>
                  <a:schemeClr val="bg1"/>
                </a:solidFill>
                <a:latin typeface="나눔손글씨 펜" pitchFamily="66" charset="-127"/>
                <a:ea typeface="나눔손글씨 펜" pitchFamily="66" charset="-127"/>
              </a:rPr>
              <a:t>하다</a:t>
            </a:r>
            <a:r>
              <a:rPr lang="en-US" altLang="ko-KR" sz="4000" spc="-150" dirty="0" smtClean="0">
                <a:solidFill>
                  <a:schemeClr val="bg1"/>
                </a:solidFill>
                <a:latin typeface="나눔손글씨 펜" pitchFamily="66" charset="-127"/>
                <a:ea typeface="나눔손글씨 펜" pitchFamily="66" charset="-127"/>
              </a:rPr>
              <a:t>!</a:t>
            </a:r>
            <a:r>
              <a:rPr lang="en-US" altLang="ko-KR" sz="40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손글씨 펜" pitchFamily="66" charset="-127"/>
                <a:ea typeface="나눔손글씨 펜" pitchFamily="66" charset="-127"/>
              </a:rPr>
              <a:t> </a:t>
            </a:r>
            <a:endParaRPr lang="en-US" altLang="ko-KR" spc="-150" dirty="0" smtClean="0">
              <a:solidFill>
                <a:schemeClr val="tx1">
                  <a:lumMod val="85000"/>
                  <a:lumOff val="15000"/>
                </a:schemeClr>
              </a:solidFill>
              <a:latin typeface="나눔손글씨 펜" pitchFamily="66" charset="-127"/>
              <a:ea typeface="나눔손글씨 펜" pitchFamily="66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500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기업과 대학생의 기분 좋은 만남</a:t>
            </a:r>
            <a:r>
              <a:rPr kumimoji="0" lang="en-US" altLang="ko-KR" sz="1500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1500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희망이음 프로젝트</a:t>
            </a:r>
            <a:r>
              <a:rPr kumimoji="0" lang="en-US" altLang="ko-KR" sz="1500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500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대기업에만 몰두하는 우리 대학생들을 위해  마련된 희망이음</a:t>
            </a:r>
            <a:r>
              <a:rPr kumimoji="0" lang="en-US" altLang="ko-KR" sz="1500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500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ZOOM</a:t>
            </a:r>
            <a:r>
              <a:rPr kumimoji="0" lang="ko-KR" altLang="en-US" sz="1500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팀이 희망이음에 대해 파헤쳐보도록 하겠습니다</a:t>
            </a:r>
            <a:r>
              <a:rPr kumimoji="0" lang="en-US" altLang="ko-KR" sz="1500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!</a:t>
            </a:r>
            <a:endParaRPr kumimoji="0" lang="en-US" altLang="ko-KR" sz="1500" spc="-150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7" name="그림 6" descr="ch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663624" y="3911968"/>
            <a:ext cx="2946032" cy="2946032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920552" y="2060848"/>
            <a:ext cx="2448272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en-US" altLang="ko-KR" sz="5400" dirty="0" smtClean="0">
                <a:latin typeface="-윤고딕330" pitchFamily="18" charset="-127"/>
                <a:ea typeface="-윤고딕330" pitchFamily="18" charset="-127"/>
              </a:rPr>
              <a:t>ZOOM </a:t>
            </a:r>
          </a:p>
          <a:p>
            <a:pPr algn="ctr"/>
            <a:r>
              <a:rPr lang="en-US" altLang="ko-KR" sz="5400" dirty="0" smtClean="0">
                <a:latin typeface="-윤고딕330" pitchFamily="18" charset="-127"/>
                <a:ea typeface="-윤고딕330" pitchFamily="18" charset="-127"/>
              </a:rPr>
              <a:t>IN</a:t>
            </a:r>
            <a:endParaRPr lang="ko-KR" altLang="en-US" sz="540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44488" y="765175"/>
            <a:ext cx="9271000" cy="56975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752090" y="287070"/>
            <a:ext cx="8401821" cy="2616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구 직 환 경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망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음</a:t>
            </a:r>
            <a:r>
              <a:rPr kumimoji="0" lang="ko-KR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건 실 한 중 소 기 업 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넥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I   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망 을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Z O </a:t>
            </a:r>
            <a:r>
              <a:rPr kumimoji="0" lang="en-US" altLang="ko-KR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O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M  I N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하 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I </a:t>
            </a:r>
            <a:endParaRPr kumimoji="0" lang="ko-KR" altLang="en-US" sz="1100" dirty="0">
              <a:solidFill>
                <a:schemeClr val="bg1">
                  <a:lumMod val="5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직사각형 53"/>
          <p:cNvSpPr/>
          <p:nvPr/>
        </p:nvSpPr>
        <p:spPr>
          <a:xfrm>
            <a:off x="332286" y="796642"/>
            <a:ext cx="3684610" cy="4001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 smtClean="0">
                <a:latin typeface="-윤고딕330" pitchFamily="18" charset="-127"/>
                <a:ea typeface="-윤고딕330" pitchFamily="18" charset="-127"/>
              </a:rPr>
              <a:t>ZOOM</a:t>
            </a:r>
            <a:r>
              <a:rPr kumimoji="0" lang="ko-KR" altLang="en-US" sz="2000" dirty="0" smtClean="0">
                <a:latin typeface="-윤고딕330" pitchFamily="18" charset="-127"/>
                <a:ea typeface="-윤고딕330" pitchFamily="18" charset="-127"/>
              </a:rPr>
              <a:t>팀이 </a:t>
            </a:r>
            <a:r>
              <a:rPr kumimoji="0" lang="en-US" altLang="ko-KR" sz="2000" dirty="0" smtClean="0">
                <a:latin typeface="-윤고딕330" pitchFamily="18" charset="-127"/>
                <a:ea typeface="-윤고딕330" pitchFamily="18" charset="-127"/>
              </a:rPr>
              <a:t>ZOOM IN</a:t>
            </a:r>
            <a:r>
              <a:rPr kumimoji="0" lang="ko-KR" altLang="en-US" sz="2000" dirty="0" smtClean="0">
                <a:latin typeface="-윤고딕330" pitchFamily="18" charset="-127"/>
                <a:ea typeface="-윤고딕330" pitchFamily="18" charset="-127"/>
              </a:rPr>
              <a:t>한 기업들</a:t>
            </a:r>
            <a:endParaRPr kumimoji="0" lang="en-US" altLang="ko-KR" sz="200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44488" y="765175"/>
            <a:ext cx="9271000" cy="56975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9698" name="Picture 2" descr="http://kids.cha.go.kr/html/_images/school/sub02_03_01_01.gif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3344135" y="1853133"/>
            <a:ext cx="3193041" cy="4312171"/>
          </a:xfrm>
          <a:prstGeom prst="rect">
            <a:avLst/>
          </a:prstGeom>
          <a:noFill/>
        </p:spPr>
      </p:pic>
      <p:cxnSp>
        <p:nvCxnSpPr>
          <p:cNvPr id="29" name="직선 연결선 28"/>
          <p:cNvCxnSpPr/>
          <p:nvPr/>
        </p:nvCxnSpPr>
        <p:spPr>
          <a:xfrm>
            <a:off x="4592960" y="3861048"/>
            <a:ext cx="2232248" cy="792088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그룹 37"/>
          <p:cNvGrpSpPr/>
          <p:nvPr/>
        </p:nvGrpSpPr>
        <p:grpSpPr>
          <a:xfrm>
            <a:off x="6825208" y="4293096"/>
            <a:ext cx="2016224" cy="936104"/>
            <a:chOff x="6825208" y="4509120"/>
            <a:chExt cx="2016224" cy="936104"/>
          </a:xfrm>
        </p:grpSpPr>
        <p:sp>
          <p:nvSpPr>
            <p:cNvPr id="31" name="직사각형 30"/>
            <p:cNvSpPr/>
            <p:nvPr/>
          </p:nvSpPr>
          <p:spPr>
            <a:xfrm>
              <a:off x="6825208" y="4515328"/>
              <a:ext cx="2016224" cy="929896"/>
            </a:xfrm>
            <a:prstGeom prst="rect">
              <a:avLst/>
            </a:prstGeom>
            <a:noFill/>
            <a:ln w="3175">
              <a:solidFill>
                <a:schemeClr val="bg1">
                  <a:lumMod val="6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6825208" y="4509120"/>
              <a:ext cx="2016224" cy="36004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500" dirty="0" smtClean="0">
                  <a:latin typeface="-윤고딕330" pitchFamily="18" charset="-127"/>
                  <a:ea typeface="-윤고딕330" pitchFamily="18" charset="-127"/>
                </a:rPr>
                <a:t>2. </a:t>
              </a:r>
              <a:r>
                <a:rPr kumimoji="0" lang="ko-KR" altLang="en-US" sz="1500" dirty="0" smtClean="0">
                  <a:latin typeface="-윤고딕330" pitchFamily="18" charset="-127"/>
                  <a:ea typeface="-윤고딕330" pitchFamily="18" charset="-127"/>
                </a:rPr>
                <a:t>한미스위스광학</a:t>
              </a:r>
              <a:endParaRPr kumimoji="0" lang="ko-KR" altLang="en-US" sz="1500" dirty="0"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6897216" y="4922948"/>
              <a:ext cx="194421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>
                <a:buFont typeface="Arial" pitchFamily="34" charset="0"/>
                <a:buChar char="•"/>
              </a:pPr>
              <a:r>
                <a:rPr lang="ko-KR" altLang="en-US" sz="1200" dirty="0" smtClean="0">
                  <a:latin typeface="-윤고딕320" pitchFamily="18" charset="-127"/>
                  <a:ea typeface="-윤고딕320" pitchFamily="18" charset="-127"/>
                </a:rPr>
                <a:t> 대전광역시 중구 소재</a:t>
              </a:r>
              <a:endParaRPr lang="en-US" altLang="ko-KR" sz="1200" dirty="0" smtClean="0">
                <a:latin typeface="-윤고딕320" pitchFamily="18" charset="-127"/>
                <a:ea typeface="-윤고딕320" pitchFamily="18" charset="-127"/>
              </a:endParaRPr>
            </a:p>
            <a:p>
              <a:pPr>
                <a:buFont typeface="Arial" pitchFamily="34" charset="0"/>
                <a:buChar char="•"/>
              </a:pPr>
              <a:r>
                <a:rPr lang="ko-KR" altLang="en-US" sz="1200" dirty="0" smtClean="0">
                  <a:latin typeface="-윤고딕320" pitchFamily="18" charset="-127"/>
                  <a:ea typeface="-윤고딕320" pitchFamily="18" charset="-127"/>
                </a:rPr>
                <a:t> 안경렌즈제조업</a:t>
              </a:r>
              <a:endParaRPr lang="en-US" altLang="ko-KR" sz="1200" dirty="0" smtClean="0">
                <a:latin typeface="-윤고딕320" pitchFamily="18" charset="-127"/>
                <a:ea typeface="-윤고딕320" pitchFamily="18" charset="-127"/>
              </a:endParaRPr>
            </a:p>
          </p:txBody>
        </p:sp>
      </p:grpSp>
      <p:cxnSp>
        <p:nvCxnSpPr>
          <p:cNvPr id="39" name="직선 연결선 38"/>
          <p:cNvCxnSpPr/>
          <p:nvPr/>
        </p:nvCxnSpPr>
        <p:spPr>
          <a:xfrm flipV="1">
            <a:off x="5025008" y="2132856"/>
            <a:ext cx="1944216" cy="1152128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 flipV="1">
            <a:off x="4592960" y="2132856"/>
            <a:ext cx="2376264" cy="792088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직선 연결선 61"/>
          <p:cNvCxnSpPr/>
          <p:nvPr/>
        </p:nvCxnSpPr>
        <p:spPr>
          <a:xfrm>
            <a:off x="3080792" y="2348880"/>
            <a:ext cx="936104" cy="508829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그룹 68"/>
          <p:cNvGrpSpPr/>
          <p:nvPr/>
        </p:nvGrpSpPr>
        <p:grpSpPr>
          <a:xfrm>
            <a:off x="1064568" y="1988840"/>
            <a:ext cx="2016224" cy="936104"/>
            <a:chOff x="6825208" y="4509120"/>
            <a:chExt cx="2016224" cy="936104"/>
          </a:xfrm>
        </p:grpSpPr>
        <p:sp>
          <p:nvSpPr>
            <p:cNvPr id="70" name="직사각형 69"/>
            <p:cNvSpPr/>
            <p:nvPr/>
          </p:nvSpPr>
          <p:spPr>
            <a:xfrm>
              <a:off x="6825208" y="4515328"/>
              <a:ext cx="2016224" cy="929896"/>
            </a:xfrm>
            <a:prstGeom prst="rect">
              <a:avLst/>
            </a:prstGeom>
            <a:noFill/>
            <a:ln w="3175">
              <a:solidFill>
                <a:schemeClr val="bg1">
                  <a:lumMod val="6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71" name="직사각형 70"/>
            <p:cNvSpPr/>
            <p:nvPr/>
          </p:nvSpPr>
          <p:spPr>
            <a:xfrm>
              <a:off x="6825208" y="4509120"/>
              <a:ext cx="2016224" cy="360040"/>
            </a:xfrm>
            <a:prstGeom prst="rect">
              <a:avLst/>
            </a:prstGeom>
            <a:solidFill>
              <a:srgbClr val="FF0000">
                <a:alpha val="80000"/>
              </a:srgb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500" dirty="0" smtClean="0">
                  <a:latin typeface="-윤고딕330" pitchFamily="18" charset="-127"/>
                  <a:ea typeface="-윤고딕330" pitchFamily="18" charset="-127"/>
                </a:rPr>
                <a:t>4. </a:t>
              </a:r>
              <a:r>
                <a:rPr kumimoji="0" lang="ko-KR" altLang="en-US" sz="1500" dirty="0" err="1" smtClean="0">
                  <a:latin typeface="-윤고딕330" pitchFamily="18" charset="-127"/>
                  <a:ea typeface="-윤고딕330" pitchFamily="18" charset="-127"/>
                </a:rPr>
                <a:t>바이넥스</a:t>
              </a:r>
              <a:endParaRPr kumimoji="0" lang="ko-KR" altLang="en-US" sz="1500" dirty="0"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6897216" y="4922948"/>
              <a:ext cx="194421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>
                <a:buFont typeface="Arial" pitchFamily="34" charset="0"/>
                <a:buChar char="•"/>
              </a:pPr>
              <a:r>
                <a:rPr lang="ko-KR" altLang="en-US" sz="1200" dirty="0" smtClean="0">
                  <a:latin typeface="-윤고딕320" pitchFamily="18" charset="-127"/>
                  <a:ea typeface="-윤고딕320" pitchFamily="18" charset="-127"/>
                </a:rPr>
                <a:t> 인천광역시 연수구 소재</a:t>
              </a:r>
              <a:endParaRPr lang="en-US" altLang="ko-KR" sz="1200" dirty="0" smtClean="0">
                <a:latin typeface="-윤고딕320" pitchFamily="18" charset="-127"/>
                <a:ea typeface="-윤고딕320" pitchFamily="18" charset="-127"/>
              </a:endParaRPr>
            </a:p>
            <a:p>
              <a:pPr>
                <a:buFont typeface="Arial" pitchFamily="34" charset="0"/>
                <a:buChar char="•"/>
              </a:pPr>
              <a:r>
                <a:rPr lang="ko-KR" altLang="en-US" sz="1200" dirty="0" smtClean="0">
                  <a:latin typeface="-윤고딕320" pitchFamily="18" charset="-127"/>
                  <a:ea typeface="-윤고딕320" pitchFamily="18" charset="-127"/>
                </a:rPr>
                <a:t> 완제 의약품 제조업</a:t>
              </a:r>
              <a:endParaRPr lang="en-US" altLang="ko-KR" sz="1200" dirty="0" smtClean="0">
                <a:latin typeface="-윤고딕320" pitchFamily="18" charset="-127"/>
                <a:ea typeface="-윤고딕320" pitchFamily="18" charset="-127"/>
              </a:endParaRPr>
            </a:p>
          </p:txBody>
        </p:sp>
      </p:grpSp>
      <p:cxnSp>
        <p:nvCxnSpPr>
          <p:cNvPr id="76" name="직선 연결선 75"/>
          <p:cNvCxnSpPr/>
          <p:nvPr/>
        </p:nvCxnSpPr>
        <p:spPr>
          <a:xfrm flipV="1">
            <a:off x="2288704" y="2924946"/>
            <a:ext cx="1736576" cy="1584174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그룹 77"/>
          <p:cNvGrpSpPr/>
          <p:nvPr/>
        </p:nvGrpSpPr>
        <p:grpSpPr>
          <a:xfrm>
            <a:off x="1136576" y="4149080"/>
            <a:ext cx="2115126" cy="936104"/>
            <a:chOff x="6825208" y="4509120"/>
            <a:chExt cx="2115126" cy="936104"/>
          </a:xfrm>
        </p:grpSpPr>
        <p:sp>
          <p:nvSpPr>
            <p:cNvPr id="79" name="직사각형 78"/>
            <p:cNvSpPr/>
            <p:nvPr/>
          </p:nvSpPr>
          <p:spPr>
            <a:xfrm>
              <a:off x="6825208" y="4515328"/>
              <a:ext cx="2016224" cy="929896"/>
            </a:xfrm>
            <a:prstGeom prst="rect">
              <a:avLst/>
            </a:prstGeom>
            <a:noFill/>
            <a:ln w="3175">
              <a:solidFill>
                <a:schemeClr val="bg1">
                  <a:lumMod val="6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80" name="직사각형 79"/>
            <p:cNvSpPr/>
            <p:nvPr/>
          </p:nvSpPr>
          <p:spPr>
            <a:xfrm>
              <a:off x="6825208" y="4509120"/>
              <a:ext cx="2016224" cy="36004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500" dirty="0" smtClean="0">
                  <a:latin typeface="-윤고딕330" pitchFamily="18" charset="-127"/>
                  <a:ea typeface="-윤고딕330" pitchFamily="18" charset="-127"/>
                </a:rPr>
                <a:t>3. </a:t>
              </a:r>
              <a:r>
                <a:rPr kumimoji="0" lang="ko-KR" altLang="en-US" sz="1500" dirty="0" err="1" smtClean="0">
                  <a:latin typeface="-윤고딕330" pitchFamily="18" charset="-127"/>
                  <a:ea typeface="-윤고딕330" pitchFamily="18" charset="-127"/>
                </a:rPr>
                <a:t>하온아텍</a:t>
              </a:r>
              <a:endParaRPr kumimoji="0" lang="ko-KR" altLang="en-US" sz="1500" dirty="0"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6852102" y="4922948"/>
              <a:ext cx="20882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>
                <a:buFont typeface="Arial" pitchFamily="34" charset="0"/>
                <a:buChar char="•"/>
              </a:pPr>
              <a:r>
                <a:rPr lang="ko-KR" altLang="en-US" sz="1200" dirty="0" smtClean="0">
                  <a:latin typeface="-윤고딕320" pitchFamily="18" charset="-127"/>
                  <a:ea typeface="-윤고딕320" pitchFamily="18" charset="-127"/>
                </a:rPr>
                <a:t> 인천광역시 부평구 소재</a:t>
              </a:r>
              <a:endParaRPr lang="en-US" altLang="ko-KR" sz="1200" dirty="0" smtClean="0">
                <a:latin typeface="-윤고딕320" pitchFamily="18" charset="-127"/>
                <a:ea typeface="-윤고딕320" pitchFamily="18" charset="-127"/>
              </a:endParaRPr>
            </a:p>
            <a:p>
              <a:pPr>
                <a:buFont typeface="Arial" pitchFamily="34" charset="0"/>
                <a:buChar char="•"/>
              </a:pPr>
              <a:r>
                <a:rPr lang="ko-KR" altLang="en-US" sz="1200" dirty="0" smtClean="0">
                  <a:latin typeface="-윤고딕320" pitchFamily="18" charset="-127"/>
                  <a:ea typeface="-윤고딕320" pitchFamily="18" charset="-127"/>
                </a:rPr>
                <a:t> 무대 기계장치 제조 및 설치</a:t>
              </a:r>
              <a:endParaRPr lang="en-US" altLang="ko-KR" sz="1200" dirty="0" smtClean="0">
                <a:latin typeface="-윤고딕320" pitchFamily="18" charset="-127"/>
                <a:ea typeface="-윤고딕320" pitchFamily="18" charset="-127"/>
              </a:endParaRPr>
            </a:p>
          </p:txBody>
        </p:sp>
      </p:grpSp>
      <p:pic>
        <p:nvPicPr>
          <p:cNvPr id="29699" name="Picture 3" descr="C:\Users\choi\Desktop\KakaoTalk_8166c0ff75135e0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06056" flipH="1">
            <a:off x="4912401" y="2625646"/>
            <a:ext cx="452256" cy="1578462"/>
          </a:xfrm>
          <a:prstGeom prst="rect">
            <a:avLst/>
          </a:prstGeom>
          <a:noFill/>
        </p:spPr>
      </p:pic>
      <p:pic>
        <p:nvPicPr>
          <p:cNvPr id="29700" name="Picture 4" descr="C:\Users\choi\Desktop\KakaoTalk_a1d6cfede7a15798.jpg"/>
          <p:cNvPicPr>
            <a:picLocks noChangeAspect="1" noChangeArrowheads="1"/>
          </p:cNvPicPr>
          <p:nvPr/>
        </p:nvPicPr>
        <p:blipFill>
          <a:blip r:embed="rId4" cstate="print"/>
          <a:srcRect l="17647" r="35294"/>
          <a:stretch>
            <a:fillRect/>
          </a:stretch>
        </p:blipFill>
        <p:spPr bwMode="auto">
          <a:xfrm>
            <a:off x="4411077" y="2551570"/>
            <a:ext cx="576064" cy="1813534"/>
          </a:xfrm>
          <a:prstGeom prst="rect">
            <a:avLst/>
          </a:prstGeom>
          <a:noFill/>
        </p:spPr>
      </p:pic>
      <p:pic>
        <p:nvPicPr>
          <p:cNvPr id="29701" name="Picture 5" descr="C:\Users\choi\Desktop\KakaoTalk_aa4078ce097fa627.jpg"/>
          <p:cNvPicPr>
            <a:picLocks noChangeAspect="1" noChangeArrowheads="1"/>
          </p:cNvPicPr>
          <p:nvPr/>
        </p:nvPicPr>
        <p:blipFill>
          <a:blip r:embed="rId5" cstate="print"/>
          <a:srcRect l="12791"/>
          <a:stretch>
            <a:fillRect/>
          </a:stretch>
        </p:blipFill>
        <p:spPr bwMode="auto">
          <a:xfrm rot="443866">
            <a:off x="5159898" y="2645730"/>
            <a:ext cx="837777" cy="1619098"/>
          </a:xfrm>
          <a:prstGeom prst="rect">
            <a:avLst/>
          </a:prstGeom>
          <a:noFill/>
        </p:spPr>
      </p:pic>
      <p:pic>
        <p:nvPicPr>
          <p:cNvPr id="29702" name="Picture 6" descr="C:\Users\choi\Desktop\KakaoTalk_6749fe7626b2b70e.jpg"/>
          <p:cNvPicPr>
            <a:picLocks noChangeAspect="1" noChangeArrowheads="1"/>
          </p:cNvPicPr>
          <p:nvPr/>
        </p:nvPicPr>
        <p:blipFill>
          <a:blip r:embed="rId6" cstate="print"/>
          <a:srcRect l="46746"/>
          <a:stretch>
            <a:fillRect/>
          </a:stretch>
        </p:blipFill>
        <p:spPr bwMode="auto">
          <a:xfrm rot="21233577">
            <a:off x="3894742" y="2451340"/>
            <a:ext cx="926521" cy="1814123"/>
          </a:xfrm>
          <a:prstGeom prst="rect">
            <a:avLst/>
          </a:prstGeom>
          <a:noFill/>
        </p:spPr>
      </p:pic>
      <p:sp>
        <p:nvSpPr>
          <p:cNvPr id="59" name="직사각형 58"/>
          <p:cNvSpPr/>
          <p:nvPr/>
        </p:nvSpPr>
        <p:spPr>
          <a:xfrm>
            <a:off x="6969224" y="1995048"/>
            <a:ext cx="2016224" cy="929896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1" name="TextBox 60"/>
          <p:cNvSpPr txBox="1"/>
          <p:nvPr/>
        </p:nvSpPr>
        <p:spPr>
          <a:xfrm>
            <a:off x="7041232" y="2402668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200" dirty="0" smtClean="0">
                <a:latin typeface="-윤고딕320" pitchFamily="18" charset="-127"/>
                <a:ea typeface="-윤고딕320" pitchFamily="18" charset="-127"/>
              </a:rPr>
              <a:t> 경기도 안양시 소재</a:t>
            </a:r>
            <a:endParaRPr lang="en-US" altLang="ko-KR" sz="1200" dirty="0" smtClean="0">
              <a:latin typeface="-윤고딕320" pitchFamily="18" charset="-127"/>
              <a:ea typeface="-윤고딕320" pitchFamily="18" charset="-127"/>
            </a:endParaRPr>
          </a:p>
          <a:p>
            <a:pPr>
              <a:buFont typeface="Arial" pitchFamily="34" charset="0"/>
              <a:buChar char="•"/>
            </a:pPr>
            <a:r>
              <a:rPr lang="ko-KR" altLang="en-US" sz="1200" dirty="0" smtClean="0">
                <a:latin typeface="-윤고딕320" pitchFamily="18" charset="-127"/>
                <a:ea typeface="-윤고딕320" pitchFamily="18" charset="-127"/>
              </a:rPr>
              <a:t> 전선 자동화 부품 제조업</a:t>
            </a:r>
            <a:endParaRPr lang="en-US" altLang="ko-KR" sz="1200" dirty="0" smtClean="0"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6969224" y="1988840"/>
            <a:ext cx="2016224" cy="3600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500" dirty="0" smtClean="0">
                <a:latin typeface="-윤고딕330" pitchFamily="18" charset="-127"/>
                <a:ea typeface="-윤고딕330" pitchFamily="18" charset="-127"/>
              </a:rPr>
              <a:t>1. </a:t>
            </a:r>
            <a:r>
              <a:rPr kumimoji="0" lang="ko-KR" altLang="en-US" sz="1500" dirty="0" err="1" smtClean="0">
                <a:latin typeface="-윤고딕330" pitchFamily="18" charset="-127"/>
                <a:ea typeface="-윤고딕330" pitchFamily="18" charset="-127"/>
              </a:rPr>
              <a:t>토마스</a:t>
            </a:r>
            <a:r>
              <a:rPr kumimoji="0" lang="ko-KR" altLang="en-US" sz="1500" dirty="0" smtClean="0">
                <a:latin typeface="-윤고딕330" pitchFamily="18" charset="-127"/>
                <a:ea typeface="-윤고딕330" pitchFamily="18" charset="-127"/>
              </a:rPr>
              <a:t> 케이블</a:t>
            </a:r>
            <a:endParaRPr kumimoji="0" lang="ko-KR" altLang="en-US" sz="1500" dirty="0"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9218" name="Picture 2" descr="http://postfiles8.naver.net/20131007_183/dandygirl081_1381105573886XU1jY_PNG/11.png?type=w2"/>
          <p:cNvPicPr>
            <a:picLocks noChangeAspect="1" noChangeArrowheads="1"/>
          </p:cNvPicPr>
          <p:nvPr/>
        </p:nvPicPr>
        <p:blipFill>
          <a:blip r:embed="rId7" cstate="print">
            <a:lum contrast="40000"/>
          </a:blip>
          <a:srcRect/>
          <a:stretch>
            <a:fillRect/>
          </a:stretch>
        </p:blipFill>
        <p:spPr bwMode="auto">
          <a:xfrm>
            <a:off x="1136576" y="5157192"/>
            <a:ext cx="2016224" cy="1080120"/>
          </a:xfrm>
          <a:prstGeom prst="rect">
            <a:avLst/>
          </a:prstGeom>
          <a:noFill/>
        </p:spPr>
      </p:pic>
      <p:pic>
        <p:nvPicPr>
          <p:cNvPr id="9220" name="Picture 4" descr="http://postfiles3.naver.net/20130929_194/dandygirl081_1380446965421T0QfA_JPEG/20130717153814179.jpg?type=w2"/>
          <p:cNvPicPr>
            <a:picLocks noChangeAspect="1" noChangeArrowheads="1"/>
          </p:cNvPicPr>
          <p:nvPr/>
        </p:nvPicPr>
        <p:blipFill>
          <a:blip r:embed="rId8" cstate="print">
            <a:lum contrast="40000"/>
          </a:blip>
          <a:srcRect/>
          <a:stretch>
            <a:fillRect/>
          </a:stretch>
        </p:blipFill>
        <p:spPr bwMode="auto">
          <a:xfrm>
            <a:off x="6969224" y="2996952"/>
            <a:ext cx="2016224" cy="1080119"/>
          </a:xfrm>
          <a:prstGeom prst="rect">
            <a:avLst/>
          </a:prstGeom>
          <a:noFill/>
        </p:spPr>
      </p:pic>
      <p:pic>
        <p:nvPicPr>
          <p:cNvPr id="9222" name="Picture 6" descr="http://postfiles9.naver.net/20130907_152/dandygirl081_13785574001812g0Gg_JPEG/SAM_2953.JPG?type=w2"/>
          <p:cNvPicPr>
            <a:picLocks noChangeAspect="1" noChangeArrowheads="1"/>
          </p:cNvPicPr>
          <p:nvPr/>
        </p:nvPicPr>
        <p:blipFill>
          <a:blip r:embed="rId9" cstate="print">
            <a:lum contrast="40000"/>
          </a:blip>
          <a:srcRect/>
          <a:stretch>
            <a:fillRect/>
          </a:stretch>
        </p:blipFill>
        <p:spPr bwMode="auto">
          <a:xfrm>
            <a:off x="6825208" y="5301208"/>
            <a:ext cx="2014786" cy="1080119"/>
          </a:xfrm>
          <a:prstGeom prst="rect">
            <a:avLst/>
          </a:prstGeom>
          <a:noFill/>
        </p:spPr>
      </p:pic>
      <p:pic>
        <p:nvPicPr>
          <p:cNvPr id="34" name="Picture 2" descr="http://www.photo-dictionary.com/photofiles/list/7432/9974check_mark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284629">
            <a:off x="1027354" y="1523359"/>
            <a:ext cx="713810" cy="720080"/>
          </a:xfrm>
          <a:prstGeom prst="ellipse">
            <a:avLst/>
          </a:prstGeom>
          <a:ln>
            <a:noFill/>
          </a:ln>
          <a:effectLst/>
        </p:spPr>
      </p:pic>
      <p:sp>
        <p:nvSpPr>
          <p:cNvPr id="35" name="TextBox 34"/>
          <p:cNvSpPr txBox="1"/>
          <p:nvPr/>
        </p:nvSpPr>
        <p:spPr>
          <a:xfrm>
            <a:off x="752090" y="287070"/>
            <a:ext cx="8401821" cy="2616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구 직 환 경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망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음</a:t>
            </a:r>
            <a:r>
              <a:rPr kumimoji="0" lang="ko-KR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건 실 한 중 소 기 업 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넥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I   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망 을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Z O </a:t>
            </a:r>
            <a:r>
              <a:rPr kumimoji="0" lang="en-US" altLang="ko-KR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O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M  I N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하 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I </a:t>
            </a:r>
            <a:endParaRPr kumimoji="0" lang="ko-KR" altLang="en-US" sz="1100" dirty="0">
              <a:solidFill>
                <a:schemeClr val="bg1">
                  <a:lumMod val="5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506506" y="1180138"/>
            <a:ext cx="8190910" cy="338554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>
              <a:defRPr/>
            </a:pPr>
            <a:r>
              <a:rPr kumimoji="0" lang="ko-KR" altLang="en-US" sz="1600" b="1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팀원들이 탐방한 중소기업</a:t>
            </a:r>
            <a:r>
              <a:rPr kumimoji="0" lang="en-US" altLang="ko-KR" sz="1600" b="1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, </a:t>
            </a:r>
            <a:r>
              <a:rPr kumimoji="0" lang="ko-KR" altLang="en-US" sz="1600" b="1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그리고 그 중 최종 선택한 기업은</a:t>
            </a:r>
            <a:r>
              <a:rPr kumimoji="0" lang="en-US" altLang="ko-KR" sz="1600" b="1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?</a:t>
            </a:r>
            <a:endParaRPr kumimoji="0" lang="en-US" altLang="ko-KR" sz="1600" b="1" spc="-150" dirty="0">
              <a:solidFill>
                <a:schemeClr val="tx1">
                  <a:lumMod val="95000"/>
                  <a:lumOff val="5000"/>
                </a:schemeClr>
              </a:solidFill>
              <a:latin typeface="-윤고딕320" panose="02030504000101010101" charset="-127"/>
              <a:ea typeface="-윤고딕320" panose="02030504000101010101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http://www.bi-nex.com/images/include/logo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424" y="2804541"/>
            <a:ext cx="1295400" cy="552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http://images.clipartlogo.com/files/images/14/142993/silhouettes-of-businessmen_f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6816" y="827335"/>
            <a:ext cx="3312368" cy="577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직사각형 51"/>
          <p:cNvSpPr/>
          <p:nvPr/>
        </p:nvSpPr>
        <p:spPr>
          <a:xfrm>
            <a:off x="332286" y="764704"/>
            <a:ext cx="3468586" cy="95410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000" dirty="0" smtClean="0">
                <a:latin typeface="-윤고딕330" pitchFamily="18" charset="-127"/>
                <a:ea typeface="-윤고딕330" pitchFamily="18" charset="-127"/>
              </a:rPr>
              <a:t>그렇다면</a:t>
            </a:r>
            <a:r>
              <a:rPr lang="en-US" altLang="ko-KR" sz="2000" dirty="0" smtClean="0">
                <a:latin typeface="-윤고딕330" pitchFamily="18" charset="-127"/>
                <a:ea typeface="-윤고딕330" pitchFamily="18" charset="-127"/>
              </a:rPr>
              <a:t>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 smtClean="0">
                <a:latin typeface="-윤고딕330" pitchFamily="18" charset="-127"/>
                <a:ea typeface="-윤고딕330" pitchFamily="18" charset="-127"/>
              </a:rPr>
              <a:t>ZOOM IN</a:t>
            </a:r>
            <a:r>
              <a:rPr lang="ko-KR" altLang="en-US" dirty="0" smtClean="0">
                <a:latin typeface="-윤고딕330" pitchFamily="18" charset="-127"/>
                <a:ea typeface="-윤고딕330" pitchFamily="18" charset="-127"/>
              </a:rPr>
              <a:t>이 선택한 기업</a:t>
            </a:r>
            <a:r>
              <a:rPr lang="en-US" altLang="ko-KR" dirty="0" smtClean="0"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dirty="0" smtClean="0">
                <a:latin typeface="-윤고딕330" pitchFamily="18" charset="-127"/>
                <a:ea typeface="-윤고딕330" pitchFamily="18" charset="-127"/>
              </a:rPr>
            </a:br>
            <a:r>
              <a:rPr lang="en-US" altLang="ko-KR" dirty="0" smtClean="0">
                <a:solidFill>
                  <a:srgbClr val="FF0000"/>
                </a:solidFill>
                <a:latin typeface="-윤고딕330" pitchFamily="18" charset="-127"/>
                <a:ea typeface="-윤고딕330" pitchFamily="18" charset="-127"/>
              </a:rPr>
              <a:t>BINEX,</a:t>
            </a:r>
            <a:r>
              <a:rPr lang="en-US" altLang="ko-KR" dirty="0" smtClean="0"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dirty="0" smtClean="0">
                <a:latin typeface="-윤고딕330" pitchFamily="18" charset="-127"/>
                <a:ea typeface="-윤고딕330" pitchFamily="18" charset="-127"/>
              </a:rPr>
              <a:t>그들은 누구인가</a:t>
            </a:r>
            <a:r>
              <a:rPr lang="en-US" altLang="ko-KR" dirty="0" smtClean="0">
                <a:latin typeface="-윤고딕330" pitchFamily="18" charset="-127"/>
                <a:ea typeface="-윤고딕330" pitchFamily="18" charset="-127"/>
              </a:rPr>
              <a:t>?</a:t>
            </a:r>
            <a:endParaRPr kumimoji="0" lang="en-US" altLang="ko-KR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9461" name="AutoShape 12" descr="http://thumb.pann.com/tc_296/http:/fimg1.pann.com/new/download.jsp?FileID=19893201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19462" name="AutoShape 14" descr="http://thumb.pann.com/tc_296/http:/fimg1.pann.com/new/download.jsp?FileID=19893201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19463" name="AutoShape 16" descr="http://thumb.pann.com/tc_296/http:/fimg1.pann.com/new/download.jsp?FileID=19893201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19464" name="AutoShape 18" descr="http://thumb.pann.com/tc_296/http:/fimg1.pann.com/new/download.jsp?FileID=19893201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19465" name="AutoShape 20" descr="http://thumb.pann.com/tc_296/http:/fimg1.pann.com/new/download.jsp?FileID=19893201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19466" name="AutoShape 22" descr="http://thumb.pann.com/tc_296/http:/fimg1.pann.com/new/download.jsp?FileID=19893201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363015" y="3612793"/>
            <a:ext cx="9270505" cy="1400383"/>
          </a:xfrm>
          <a:prstGeom prst="rect">
            <a:avLst/>
          </a:prstGeom>
          <a:solidFill>
            <a:schemeClr val="bg1">
              <a:lumMod val="95000"/>
              <a:alpha val="91000"/>
            </a:schemeClr>
          </a:solidFill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40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손글씨 펜" pitchFamily="66" charset="-127"/>
                <a:ea typeface="나눔손글씨 펜" pitchFamily="66" charset="-127"/>
              </a:rPr>
              <a:t>제약업계의 새로운 강자</a:t>
            </a:r>
            <a:r>
              <a:rPr lang="en-US" altLang="ko-KR" sz="40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손글씨 펜" pitchFamily="66" charset="-127"/>
                <a:ea typeface="나눔손글씨 펜" pitchFamily="66" charset="-127"/>
              </a:rPr>
              <a:t>,</a:t>
            </a:r>
            <a:r>
              <a:rPr lang="ko-KR" altLang="en-US" sz="40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ko-KR" altLang="en-US" sz="4000" spc="-150" dirty="0" err="1" smtClean="0">
                <a:solidFill>
                  <a:srgbClr val="FF0000"/>
                </a:solidFill>
                <a:latin typeface="나눔손글씨 펜" pitchFamily="66" charset="-127"/>
                <a:ea typeface="나눔손글씨 펜" pitchFamily="66" charset="-127"/>
              </a:rPr>
              <a:t>바이넥스</a:t>
            </a:r>
            <a:r>
              <a:rPr lang="en-US" altLang="ko-KR" sz="4000" spc="-150" dirty="0" smtClean="0">
                <a:solidFill>
                  <a:srgbClr val="FF0000"/>
                </a:solidFill>
                <a:latin typeface="나눔손글씨 펜" pitchFamily="66" charset="-127"/>
                <a:ea typeface="나눔손글씨 펜" pitchFamily="66" charset="-127"/>
              </a:rPr>
              <a:t>!</a:t>
            </a:r>
            <a:r>
              <a:rPr lang="en-US" altLang="ko-KR" sz="40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손글씨 펜" pitchFamily="66" charset="-127"/>
                <a:ea typeface="나눔손글씨 펜" pitchFamily="66" charset="-127"/>
              </a:rPr>
              <a:t> </a:t>
            </a:r>
            <a:endParaRPr lang="en-US" altLang="ko-KR" spc="-150" dirty="0" smtClean="0">
              <a:solidFill>
                <a:schemeClr val="tx1">
                  <a:lumMod val="85000"/>
                  <a:lumOff val="15000"/>
                </a:schemeClr>
              </a:solidFill>
              <a:latin typeface="나눔손글씨 펜" pitchFamily="66" charset="-127"/>
              <a:ea typeface="나눔손글씨 펜" pitchFamily="66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5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꾸준한 </a:t>
            </a:r>
            <a:r>
              <a:rPr lang="en-US" altLang="ko-KR" sz="15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R&amp;D</a:t>
            </a:r>
            <a:r>
              <a:rPr lang="ko-KR" altLang="en-US" sz="15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로 성장하고 있는 </a:t>
            </a:r>
            <a:r>
              <a:rPr lang="ko-KR" altLang="en-US" sz="1500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바이넥스는</a:t>
            </a:r>
            <a:r>
              <a:rPr kumimoji="0" lang="ko-KR" altLang="en-US" sz="15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500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해외시장</a:t>
            </a:r>
            <a:r>
              <a:rPr lang="ko-KR" altLang="en-US" sz="15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5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개척에 나서고 있으며</a:t>
            </a:r>
            <a:r>
              <a:rPr lang="en-US" altLang="ko-KR" sz="15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500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세포치료제 분야 </a:t>
            </a:r>
            <a:r>
              <a:rPr lang="ko-KR" altLang="en-US" sz="15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기술에서 타 제약업체에 비해 뛰어난 경쟁력을 지니고 있습니다</a:t>
            </a:r>
            <a:r>
              <a:rPr lang="en-US" altLang="ko-KR" sz="15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5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최근 제약업계의 화두인 </a:t>
            </a:r>
            <a:r>
              <a:rPr lang="ko-KR" altLang="en-US" sz="1500" spc="-150" dirty="0" err="1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바이오시밀러</a:t>
            </a:r>
            <a:r>
              <a:rPr lang="ko-KR" altLang="en-US" sz="1500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5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생산에 필요한 요소를 </a:t>
            </a:r>
            <a:r>
              <a:rPr kumimoji="0" lang="ko-KR" altLang="en-US" sz="15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확보함으로써 </a:t>
            </a:r>
            <a:r>
              <a:rPr kumimoji="0" lang="ko-KR" altLang="en-US" sz="1500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두각</a:t>
            </a:r>
            <a:r>
              <a:rPr kumimoji="0" lang="ko-KR" altLang="en-US" sz="15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을 드러내는 기업입니다</a:t>
            </a:r>
            <a:r>
              <a:rPr kumimoji="0" lang="en-US" altLang="ko-KR" sz="15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.</a:t>
            </a:r>
            <a:endParaRPr kumimoji="0" lang="en-US" altLang="ko-KR" sz="1500" spc="-150" dirty="0">
              <a:solidFill>
                <a:schemeClr val="tx1">
                  <a:lumMod val="85000"/>
                  <a:lumOff val="1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344488" y="765175"/>
            <a:ext cx="9271000" cy="56975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" name="AutoShape 2" descr="data:image/jpeg;base64,/9j/4AAQSkZJRgABAQAAAQABAAD/2wCEAAkGBxQTBhUUEhQWFRUXGBsXGBYXFxocFhoiGx4gIhwgHRwcHiggGRomIh4fIjEhJSkrLi8uGB8zODMsNygtLiwBCgoKBQUFDgUFDisZExkrKysrKysrKysrKysrKysrKysrKysrKysrKysrKysrKysrKysrKysrKysrKysrKysrK//AABEIALkBEAMBIgACEQEDEQH/xAAcAAADAQEBAQEBAAAAAAAAAAAABwgGBQQDAgH/xABREAACAQMABgUFCQwHCAMBAAABAgMABBEFBgcSITEIE0FRYSJxgZGhFDJScpKxsrPBJjM2QlNiY3SCg6LCIyUnN3Oj0RU1Q1Rkk8PwFiTSF//EABQBAQAAAAAAAAAAAAAAAAAAAAD/xAAUEQEAAAAAAAAAAAAAAAAAAAAA/9oADAMBAAIRAxEAPwB40UV8bubctHc/iqW9QzQZzWbaFYWNz1dxOOs7Y0Bd1+MFHk8xwOCc8K/erWv1hfTblvcKZPybBkc+YMBvejNSReXTS3bySHed2Lsx5ksck+kmv5a3DR3SyRsVdGDqw5gqcgjxBFBb1FfCxn37FHP4yK3rANfegKKKKArmaf0/b2Vl1t1KsSZwCckk9yqMlj4AGunU3dIi9ZtdkjJO7HAuF7AWLFj5yN35IoGlbbY9FPMF69kycZaJwvpIBwPGt5DMrwhkYMrAFWUgqQeRBHAiofqjejpdO+p8qsxKxzlUB/FBVSQO4ZJOO8nvoGtRRRQFFFFApdtO0aWymW0tPIldA7zcDuKSQFUH8c4JJPIYxxOQhrvTlzJfddJPK0vwzI28M9gOeA8BW/6Q8JXXxSeT26EehnH2e2lhQO/YZr9cy6W9w3LtMrKzRyOxMilRkqSeLKRnGeXm5PSpT2LXG5tKteeGMinH50bge3FVZQFFFFAUVkNqusslhqdJNDjrWZY0YjIUt+NjkSADjPDOOfKpVv8ASU08xaaWSVic5dix9poLZopA7Dde7ltYVsbiRpo5Fbqy53mjZFLcGPHcKgjBzjC4xxy/qAooooCivzI4WMk8ABknzVKm0LaHcX+l33JHjtlJWOJWKgr2M4B8pjz48s4HiFW0VJmo20G6sNLK5kklhOBJCzEgr+bk+S45gjzHhVV6PvUmsI5ozlJEV0PeGGRw7OBoPRRRRQFc/WGxafQFxCjbrywyRq3cWUgHh3E10K+F9exw2pkmdY0XiXdgqjzk0EV6RsZIL94ZV3JI2KOvA4KnB4jgfOOBr8Wtu0lysaDed2CqO8scAeutXtY0xbXeuss1pkoyqGfBAdlGCwB44wAOIGcE1n9XtIi309BOV3xDKkpXOM7jA4z2HhQWHq9ZNBoG3hdt944o42b4RVQCePHiRXQrKaD2jaNulHV3UasfxJT1bZ7vLwGPxSa1SsCuQcjvHKg/tFFFAVNG37RUsevLTMGMUyIY247o3FCsoPfkb2Pz/GqSu7lIrZpJHVEUZZmICgd5J4AVPe2naLb39qlragukcokMx4BiFZcIDxK+UeJxy5dtApaovo6aPdNVJpXBCyy5TPIhBgkftZGfzfCp0qjNjuv9m2rcNnLIsE0Q3AJGAWTicFWPDPH3vPPLNA16K/gPCv7QFFFFAoukFqo0+iUvYzxtxuyJ3ox98D3qTxHcc8McZ5qudY9I2tzpX/ZMrZaeJ2cKcFQuCBnsc++AweCHI4ipz111BubDWJbfdMolOLd1H3ziBjHY4yAR4jsIoNF0f9BCfXEzswHuZd8J2sXBUfsjJPn3apSkxoXVP/4/qhLpGU794FQFAxEah5FBj4cHJyMsc4wN3lk6fVna9o66jAkk9zSdqTcF9EnvMecg+FAwKK+VvcJJEGjZXU8mUgg+kcK+tBhNt1oZNm9xgZKGNx6HXP8ACSalerX0xo5LnRUsEnvJUZG78MMZHiOdRrpvRzW2mJoGIZopGjJHI7pIyPVQavYtZvJtGtig4R78jnuUIQc+ckL+1VV1KWybXFNG6yF5VzFKvVuw98gyCGA/GAI4jnjl3GqLa4SSAPGyujDIZSCCDyIIoPrRRRQebSUJfR0iDmyMo9IIqJmUhsHgRzFXFUr7adX1s9epNw5WdfdIGMbpdmDDx8pSfMwHZQYSrD2f6Pe31KtIpM76wrvA81JGd39nO76KkbRjxLpKMzqzxB1MiqcMygjeAPDBIyOYqvtW9arO9twbWdH4cUziRfjIfKHqxwoO3RRRQKraltYaw0kbW2iVpgoLSSZ3E3hkAKOLHBzkkAZHOkPrBrJdXtzv3UzynsBPkL8VR5K+gV1tq1wX2iXhPZLu/IAUfNWToCiiigK6mh9Yrq1cG2uJYuOcI5Cnzr71vSK5dFBYmoesHu7VOC44bzLiQDsdeD8OwZGR4EVwdpu0qPRe7EsZluJE31UnCKMkAseZyQcAc908RXC6OF0DqlPHnilwWxnkGRMeYZVvbWA6QNzv7QSv5OGNPXvN/NQZTWrXG70hc71zKWUHKxr5MS+ZRwz4nJ8a4FFFAUUUUGl1Z17vrFgLedtwf8J/Li+Sfe+dcGqM2Xa7f7U0G0joscsb7jqpJU8AQwzxAPEYJPvTxqTqb/Ruvt3WO5hzwkhD48Y2AHsc0DY2ha9Q6K0ejyI0kkhIjjUgZ3RxJY+9UZAzgnyhwpEaz7XtI3WVRxbRn8WHg2PGQ+Vn4u6PCur0ir4vrnHFnhFAvDuLsxPs3aVVBodRNLm311tpy+MTDfduPBzuvvHPaGOT2c+NM3bC0Ka/6Oa7llxgPKsbECNd/wAkx48peIOWHlEJwwcYSNdzW/WN77SKSyZ3lhiiOe0ouGP7TZb9qgeu3mTc1CILhxJLGid/a5Oc+UcLgHA4E881N1bjWjXI3Wz6xtWOZIHdX8yKoiPjlXK574z31h6D36H01cWt0JLeZ4mBByjEA47xyYeByDVl2N4JNGpLyV0WTjyAIzUS0/tdtLlNgVrgkGaO3gyM5OFywz3ERkenHbQfXaJtmiiheDRxEsp8kz8DEnin5Ru4+95HyuVT/LIWlLMSzEkkk5JJ5kk8zX4ooCuhojTdxay71tPLCcgnccqDjvAOGHga59FA+dku1W5utOpZ3u65kDdXKF3X3lBbDAeSQQDxAHHvzwdVRvqTemHXC0kBxuzx58xYBhx7wSPTVKbY75odnN0yNuswSPPbh3VW/hJoMptB20RwSNBo8LNKODTHjCp7d0D74fH3vL33KkNpTSUtxfNNPI0kjnLMxyT/AKAcgBwA4CvJRQFfuKQrIGUlSOIIOCPMeyvxRQbvVvazpK0wpm90Rj8SfLn0Pnf9pA7qpbVzSy3egYbhRuiWNX3c53SRxGe3ByM+FRdVIdHnTXW6ntbkjet5CAO3dkywPyt/1UCQ2hvnXu9I/wCYlHqYis9XY1xkDa3XjDk1zMR6ZGrj0BRRRQFFFFA5ujXfY0vdw59/GkgHxGIP0xWM2xS720q8I+Eg+TGg+yvbsKuym0iFRylSVG8wQv8AOgrj7T5N7aDen9Mw9XD7KDL0UUUBRRRQFb/YXdFNpEC9kiyofkM3p4qKwFbDZE2No9n8cj1owoDa7e9btGu2ByFcR8+A6tVUj1qfTmsfXY1wYnW68J5m5mJ/7jVx6AooooCiiigKZuumkS+x3RCY5tL/AJLMg+ellWy1nmJ2c6IXsHuz60H7aDG0UUUBRRRQfpGw4I5g5qkNvl9/ZyhHHrpoh5vJZ/5fbU2069sl+H2Z6KHH+kWOQD4sI/8A3QJSiiigKKKKApjbB9N+59eljJ8i4UxHu3h5SHz5BX9ulzXT1Yn3NZbZ+W7PE2fM4NB4J5C07MxySSSfEnjXzr16Xg3NLTIPxZHX1MRXkoCiiigKKKKDcbEx/adafvfqZK4mvh+7i+/Wp/rGrbdHax39dJJCOEUDEedmUD2b1YnXv8N779bn+tag4VFFFAUUUUBWm2aTbmv9kf06L8o7v21ma72oR+7ix/WoPrFoPxrwuNdb0d11P9Y1cStjtfg3NpF4O91b5SK321jqAooooCiiigK12sf93+ivPd/WLWRrca12jLs00O5UgH3Xk475QV9YGR4UGHooooCiiig92hdFSXWlY7eFd6SRgqjs8Se5QMknsANNjpDRdVa6NgB8mOORfkiNQfZXb6PGrkS6Ge+J3pnZohw+9quMgeLcCT3ADvzxOkq39b2g/RufWw/0oEzRRRQFFFFAV9bWItdKq82YAecnhXyrsanW/Wa22icfKuIhw8XXPsoPvr9bdXrver/1EpGO5mJHsNcCmVt80MINd+sVSFuIxJnsLAkPjuPBTj84d9LWgKKKKAooooKH6O2gxHq/Ldb+TOwTdxjd6osOeeOd7PZypN7Rh93t7+sSfSNUDsLQDZtBjmWlLeB6xh8wFIraxo2WHX2561N3rZGlTiDvIzHdbgTjODwPHhQZCiiigKKKKArs6mNjXCzPdcwn/MWuNWl2d6Hmudb4BAm+Y5I5n4qMIjrvN5RGcZHAcaDvbeLcLtGlOPfxxMfHyAv8tLyn/wBITVJpbJL+IEtEOrmA4+RnKt+ySc+DZ/FpAUBRRRQFFFFB/QMnAqsZdRorjZ7BYXHDq4owHUeUkirxYZ8ScjtBIpK7C9WEvNazLLxS2CyhPhNnyM/mgjPnAHLNU3QQ6edfyvXpWEJpSVByWR1HoYivJQFFFFBQ/Rvus6rXEfwJ97zB0X7VNZ3pKr/XNof0T/SFevozSf0l8ueYgIHm63PzivP0ll/rOzP6OQepl/1oEvRRRQFFFFAVs9j1r1m0i0HczP8AIRmHtArGU5Ojrq+zaXlvHRgiIY43PvSzHysdpIAxkfCoHFrdqnbaR0aIblSQDvKynDocYypwfUQRy4cBSI2s7N7fRejIpYJZX6yTcxJunA3SeaqOPCqUpfbc9E9fs/kYDLQMsw8wO63oCsT6KCXa0GoWhEvda4baQlVlEg3hzBEbFT44YDh21n62Ox/+8iz+O31bUGX0lYvBpCSGUYeN2Rh4qcH0V5qbfSG1b6rWBLxB5FwN1+4OgAz4by44fmMe2lJQUV0cr7e1SmiJyY5yQO5XVcejKsfSax/SOsnGtkMpU9W0CoH/ABd5XcsvnAYH016ujXfY03dQ59/EsmPiNj/yU0NrYT/+d3ZdVbEfDeAOGLAKRnkQTwNBJdFFFB9GhYRBiCFbIB7DjnjzZHrr50wNadCdXso0XMRhmkn3u8iQ5Q/JjB9NL+gKenRu0KwFzdspCsFijY/jYJMmO8AhBnvyOw0tNmOhorzXm3t7hS0TlyygkZ3I3YDI4gZUcqrSztUitVjiRURRhVUAKB3ADlQZLbDeGLZxdkc2VY/luqn2E1J9W3f2iy2LxOAVdWRgeRDDBqKbqAx3LI3vkYqfODg0HyoorYbM9G+6NJXUOMlrKfd4Z8oAFfaBQY+iiigcvRvsJv8AbFxPuHqDEYi+RjfDIwXGc53STnGKf1Kjo4L9xk3jct9XHTXoI92g6P6jXe7j7pnYeZzvL7GFZ6mX0gbAR6/74H36GOQnxGU+ZBS0oCiiigfPRr0cosLq4yd4usWM8MKN7OO/yvZXW286qXN5oy3ktkMphL70a8XIfd4qPxsFeIHHj56znRq0li6u7cnmqSqPikqx/iT1CnvQSrJsuvY9Upr2deqEahhCw/pWG8AxI4bgAJbjxOOXGsNVraasBcaHmgblLG8Z/aUj7ai2eFknZGGGUlWB5gg4IoPVobRjXOkVhjxvMGIzyO6pbHpxj014a0uza46vX6yPfOifLO7/ADV4NbNGe5tZrmDGBHK6r8UMd0+lcH00H51Wt0k1ntY5BvI88SuverOoYcOPEGrIsbKOG0WKFFjjUYVFACjzAVGurMm7rJbNyxPEc+ZxVo0BXm0lZrNo6SF+KyI0beZgQfnr00UER31q0V68TjDRsyMPFTg+0Vq9jw/tJs/jP9W9fPa1aiPaNeKABmQPw73VXPpJbNenYsP7TLTzy/VPQPXbNo9Jtndxv84wsqHtDKcD1glfMxqU6rHbA+Nm958RR63UVJ1AyNgF1ubQlXOOshkTz4Af+TPopxbbT/Zjd/ufro6R2xL+860/ffUyU6NvE+7s4lHw3iUfLDfy0EvV9bW3aS6WNBlnYKo7yxwB66+VbnYvoj3RtCgyMrDmdv2Pe/xlaBk7edHrBs1tIl5RTxRr5lhkH2Cp9qjukd+BEP62n1UtTjQbnYn/AHnWn776mSqqqV9iCE7TbUgchKT4f0Lj5yKqigKkjapoz3PtAu0wcNIZR5pQH4eALEeiq3qfukjozd05bXA/4kbRnzxnI9OH9lAnaZ3R6iDa9PkZAtpPayD7aWNNbo4r920x7Bav7ZIqBYX1sY754zzR2Q+dSQfmr4V39f7Xq9d71OA/+xKRjuZiV9hFcCgp7YJb7uzqNvyksrept3+WmLWP2Q23V7OLNe9Gf5bs381bCgRfSWs/6Syl8JYz6N0j5zSQqj+kVaFtSo3A+93Ck+AZXHz7vrqcKDsaV0GYtBWlznK3Ky+hopGUjzbu4fSa49PLTOrfW9H23ZV8uBRcjHPDMxf0brlj8WkbQMTYNfdXtEjX8rHJH7N/+SqfqOdRr/qNcrSXOAs8e8fzSwDfwk1Y1AVJW1jRwg2h3agYDSdaP3gDn2sarWpr6Q9tu6+K2PvlujE95DOvrwo9lBhNV5dzWa1Y8lnib1ODWr252XV7R5z2SLHIOH5gU+fiprDWku5dI3wWDeo5pt9I23U6Us7heIlhZc9hCEMPrKBPq2GBHMcat6CUNArDkwBHpFRBVgbOtJrcaj2kinP9CqN8ZBusPWDQaOiiigmPb7bbm0N24f0kUb+oFePj5NczY04G0u0J+FIPXE4Hz1oOkYv3bxHvtk+nJWG1I0iLfW+1mOAqTIWJ+CSA38JNBSu2IZ2bXfxU+sWpPqttrK52dXn+Hn1MtSTQbnYl/edafvvqZKavSNlI1KiA5NcqD6EkNKrYl/edafvvqZKafSPX7jYT3XK/VyUE509ujZojFvdXRHElYUOOPDyn9BynyaRNVLsNtNzZvAcYMjSOflsoPqUUHI6R34EQ/rafVS1ONUh0i4ydRYyPxbpCf+3IPnIqb6Bp9HWz3tdZJOyOBvWzKB7M1SFJPo02WLW8m72jjH7IYn6Qp2UBSk6SMOdU7d+64C/Kjc/y026W+3+ANs9Y4zuTRsPDmuf4semgmSnD0bF+6G6PdCB63H+lJ6nH0a/9+3X+Cv0qDJ7aYNzaVdcMBjGw9Ma59uaxFMjb/Du7QmPwoY2+df5aW9BYmoCAajWIH/Kwn1xqT89d+uNqXHu6nWS91tCPVGtdmgw222He2aXXDJXqmHhiVM+zNSrVSbdLnc2bzjON9ok5/nhj7FNS3QV9qZZq+zq0iYZR7OJWHeHiGR7TUk6RtTFpCSI843ZD51JH2VYmp8O5qlZp8G2hX1RqKlvadZdTtAvU75mfj+k8v1eVQZgHjVp6v3Rl0FBK3vpIo3PnZQT89RXVnaqLjVa1HdbxfQWg6tJPpKWKe5bSbJ6zeePHYVwDnzg/SPdTspW9IfRvWalpL2wzKfOHBUjz53T6DQTdTl13tlutiGj7o537cLGD4fe2B9Ma8fDxpNU89BWD3HR1ljRSzKXdQOeI5d8+fgG4dtAjKf8A0bNJFtD3Vuc4jkSQfvAQR/l59NICnZ0Z2/8At3w/NhPqMn+tA96KKKBE9JDQb+6re8GDHui3YdobLMp8xBI/Z8aSVUn0hb+NdSViZh1kkqlFz5XkcWOO4ZA/aFTja27SXSxoMs7BVHLJY4HE8uNBUs9y17sbZwN55LFiR3sIznH7QOKlWrL1S0SbXVe3t3wWjiVHxxUtjysZAyM57KlfaHoJbHXK4tkbeRGBXhjAdQ4XmfehgM9uM8M4oNBsGsGk2ixOvKFJZG8xQxj2uPVTR6Qy/cEvhcR/Resf0cLu3XStwjvu3EiqI1PAMoyW3e9hwJHcMjkcazpFS41HjHwrlB6kc0E31X+zePd1Bsh/08Z+UoP21IFWLqF+A1j+qwfVrQZXb8udnjeEsZHrI+2pkqoNvMRbZzKRyWSJj5t4D5yKl+gpPo8Wu7qI7flLh29AVF+dT66aFL3YOmNnER73lP8AGR9lMKgKw22yMts0usdnVH1SpmtzWT2rx72zu8A/JZ9TA/ZQSRTc6N1xjWq4T4VvvZ+K6j+b2Uo63WxPSPU7RbfiAsoeJv2lJX+ILQdXpD/h6v6vH9J6WFMLbvedZtGlX8mkcf8ACG/mpe0Fn6rD7mLX/Ai+gtdSubq2Mau2w/QRfQFenSOkIoLQyTyJEg5s7BV9Z7fCgUvST0gBoO1g7XlaX0RqV/8AJU/1ttrWuC6S1n34vvES9XESMFhkkv3jePIdwHAHNZnV/RbXWnIbdTumWRY97Gd3eOCccM4HHHhQWPodcaIhHdGn0RUz7dLfd2kzn4axN/lqv8tVDDGFhVRyUAD0VOXSKhxrxG3Y1snsdx/pQKyrR1a/By2/wIvoCouq0dW/wdtv8CL6AoOlWV2n6E92aj3MQOGC9YpPLMZ3sHz4I9NaqvFpu1aXQs8aHDPE6KTyyykD2mgimn7sSWZtl18sYLsWmEKk4yxhXABPAAtjwzmkGy4Yg8xwqi+jh+Bk/wCtN9XHQTtNEySlXBVlJDKRggjgQQeII7qcvRpf+s7wd8cZ9TN/rSv1xtzHrbdoTvFbiUbx4k+WeJ8aYnRujf8A+U3DAHqxb4Y8MBi6lPHkr0FD0UUUCU2u7Nr691p90W27IhjRN1pApTdzkANw3fxuB5seFZTQuybSkOmoJWt1ZY5o3YCWLOFYE82GeAqlqKAHKkjtd2eX99rf11tCrR9Ui72/Gpyuc5BIJ54z4dwp3UUE/wCouxu9TTkc1y624hkSRQpDu+6wPDdOFHDGT38jX2276/iRm0dbMCisPdDjtZTkRj4pALeIA7Dl9UuNObGNH3OkXmLXEbyMzsI3XdLMck4dGxxPIGgmvR9jJPepFCheRyFVV5kn/wB51Z2hLPqdCwxYA6uJI8DkN1QMD1VytUNSrTR1pu20flE5aV8NK3ZxbAwPAADieHE1oqDL7TrN5tQ7uOOLrXMfkoF3iSCDkDtYcxjjkCpHmhZJSrqVYcCrAgjzg8quCuBrbqfaaRs9y5jyR72RcCVPitj2HI7xQJ7ZPtZW2tks77hEvkxTAe8HwXA5r+cOI7cjiH5bzrJArowdGAKspBUg8iCOBFJybo/w9d5F5IF7miUt8oMB7KZuqGrcej9BrbQs7qpJ3pCC2WOTyAAGewD186DtVntoa51Evv1aU+pCa0NczWe0abVq5iQZaSCVFHiyED2mgi+upqrcGPWa1deazxEehxXkvrCWGXdmieJu6RGU+pgK6OpVuZNcLNACc3EWQO7fGfZmg6G1KTe2hXp/TEfJAH2Vla0+06MrtAvQfy7n18R89cTRWi5rm7EdvE8rnjuopJx3nHIeJ4UFh6rHOrFqf0EX0BSX1n2U6YvNNu81zDKMncZ5HCqp5AIEO5wxkAYz386derdu0erttHIN10hjVhw4FUAI4cOddGgUGqOwy3jUtpB/dDEYEcZZI18d4Ydj6h4Hs2ugNnejrO+E1vbBZBydmdyvxd9junjzHGtVRQFKLpC6Dt20Ct27Ms6FYYgCN18tkgjGSQN48CKamkb1YdHyTPncjRpGwMnCgk4HacDlUm7QNc5dJ6Z62TyY0yIYuxFPzscDJ8B2AUGXqx9R70TanWkgGN6CPh3EKAfaKnPZxs0n0lPvvvQWy85SvFz8FAcZPe3IePKqb0NoyO20VHBFkRxKEXJycDvPaTzoPbS32zXekf8AZyW+j4ZXWUN10kSksAMAICPe72Tk9wx30yKKCQ7TZ5pOS5CLZThjn367i8O9nwo9Jqkdl2g5bLUeCCdd2Vd8uuQ2CzsQMqSDwI5GtXRQIHbdqXeTa2m4treSWMwoWMa5wwLAjA4k4APLtrKahaI0ra60RTQWd1lSA6mN0V0JG8rM+FwR3ngQD2VVNFAUUUUBRRRQFFFFAUUUUBRRRQFFFFAUUUUBRRRQSptj1ge715mDAqkDGCND2BCd5sd7Nk57t3ur67HtUpb3WhJUYLHayRyyE5ycNkKuBxJ3e3GB6qY2tX4bzedfoLTL1X/3JH5qBDbf9AXC61NdlCbeRUVZBxAKrgq3aDwyM8DnhyOMNqXp6ay1kingBZgwUxjP9IrcCmBzz2eOD2VS22D+7e8+Iv01pR7BPwj/APe40FFo2UBwRkZwefpr9UUUBRRRQFcx9XbQ3fWm1tzIOUhhj3/lbua6dFAAcKKKKAooooCiiigKKKKD/9k="/>
          <p:cNvSpPr>
            <a:spLocks noChangeAspect="1" noChangeArrowheads="1"/>
          </p:cNvSpPr>
          <p:nvPr/>
        </p:nvSpPr>
        <p:spPr bwMode="auto">
          <a:xfrm>
            <a:off x="3206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752090" y="287070"/>
            <a:ext cx="8401821" cy="2616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구 직 환 경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망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음</a:t>
            </a:r>
            <a:r>
              <a:rPr kumimoji="0" lang="ko-KR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건 실 한 중 소 기 업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넥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I   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망 을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Z O </a:t>
            </a:r>
            <a:r>
              <a:rPr kumimoji="0" lang="en-US" altLang="ko-KR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O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M  I N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하 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I </a:t>
            </a:r>
            <a:endParaRPr kumimoji="0" lang="ko-KR" altLang="en-US" sz="1100" dirty="0">
              <a:solidFill>
                <a:schemeClr val="bg1">
                  <a:lumMod val="5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8933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직사각형 37"/>
          <p:cNvSpPr/>
          <p:nvPr/>
        </p:nvSpPr>
        <p:spPr bwMode="auto">
          <a:xfrm>
            <a:off x="764535" y="1786045"/>
            <a:ext cx="4147200" cy="3713059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5085463" y="1786044"/>
            <a:ext cx="4146013" cy="371334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aphicFrame>
        <p:nvGraphicFramePr>
          <p:cNvPr id="4" name="차트 3"/>
          <p:cNvGraphicFramePr/>
          <p:nvPr>
            <p:extLst>
              <p:ext uri="{D42A27DB-BD31-4B8C-83A1-F6EECF244321}">
                <p14:modId xmlns:p14="http://schemas.microsoft.com/office/powerpoint/2010/main" val="4099874160"/>
              </p:ext>
            </p:extLst>
          </p:nvPr>
        </p:nvGraphicFramePr>
        <p:xfrm>
          <a:off x="1499616" y="1628802"/>
          <a:ext cx="2820314" cy="38858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280592" y="1547500"/>
            <a:ext cx="3096344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(1) </a:t>
            </a:r>
            <a:r>
              <a:rPr kumimoji="0" lang="ko-KR" altLang="en-US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바이오 의약품 산업의 미래</a:t>
            </a:r>
            <a:endParaRPr kumimoji="0" lang="ko-KR" altLang="en-US" spc="-150" dirty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72481" y="5622341"/>
            <a:ext cx="9421017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350" spc="-150" dirty="0" smtClean="0">
                <a:latin typeface="-윤고딕330" pitchFamily="18" charset="-127"/>
                <a:ea typeface="-윤고딕330" pitchFamily="18" charset="-127"/>
              </a:rPr>
              <a:t>바이오 의약품 산업과</a:t>
            </a:r>
            <a:r>
              <a:rPr kumimoji="0" lang="en-US" altLang="ko-KR" sz="2350" spc="-150" dirty="0" smtClean="0"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2350" spc="-150" dirty="0" smtClean="0">
                <a:latin typeface="-윤고딕330" pitchFamily="18" charset="-127"/>
                <a:ea typeface="-윤고딕330" pitchFamily="18" charset="-127"/>
              </a:rPr>
            </a:br>
            <a:r>
              <a:rPr lang="ko-KR" altLang="en-US" sz="2350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바이오 </a:t>
            </a:r>
            <a:r>
              <a:rPr lang="ko-KR" altLang="en-US" sz="2350" spc="-150" dirty="0" err="1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시밀러</a:t>
            </a:r>
            <a:r>
              <a:rPr lang="ko-KR" altLang="en-US" sz="2350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2350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시장</a:t>
            </a:r>
            <a:r>
              <a:rPr kumimoji="0" lang="ko-KR" altLang="en-US" sz="2350" spc="-150" dirty="0" smtClean="0">
                <a:latin typeface="-윤고딕330" pitchFamily="18" charset="-127"/>
                <a:ea typeface="-윤고딕330" pitchFamily="18" charset="-127"/>
              </a:rPr>
              <a:t>에 주</a:t>
            </a:r>
            <a:r>
              <a:rPr lang="ko-KR" altLang="en-US" sz="2350" spc="-150" dirty="0" smtClean="0">
                <a:latin typeface="-윤고딕330" pitchFamily="18" charset="-127"/>
                <a:ea typeface="-윤고딕330" pitchFamily="18" charset="-127"/>
              </a:rPr>
              <a:t>목할 필요가 있다</a:t>
            </a:r>
            <a:r>
              <a:rPr kumimoji="0" lang="en-US" altLang="ko-KR" sz="2350" spc="-150" dirty="0" smtClean="0">
                <a:latin typeface="-윤고딕330" pitchFamily="18" charset="-127"/>
                <a:ea typeface="-윤고딕330" pitchFamily="18" charset="-127"/>
              </a:rPr>
              <a:t>!</a:t>
            </a:r>
            <a:endParaRPr kumimoji="0" lang="en-US" altLang="ko-KR" sz="2350" spc="-15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01072" y="1547500"/>
            <a:ext cx="3330369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(2) </a:t>
            </a:r>
            <a:r>
              <a:rPr lang="ko-KR" altLang="en-US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바이오 </a:t>
            </a:r>
            <a:r>
              <a:rPr lang="ko-KR" altLang="en-US" spc="-15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시밀러</a:t>
            </a:r>
            <a:r>
              <a:rPr lang="ko-KR" altLang="en-US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시장 성장 전망</a:t>
            </a:r>
            <a:endParaRPr kumimoji="0" lang="ko-KR" altLang="en-US" spc="-150" dirty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5229032" y="4777988"/>
            <a:ext cx="3960440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- </a:t>
            </a:r>
            <a:r>
              <a:rPr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바이오 의약품과 바이오 </a:t>
            </a:r>
            <a:r>
              <a:rPr lang="ko-KR" altLang="en-US" sz="1400" spc="-15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시밀러의</a:t>
            </a:r>
            <a:r>
              <a:rPr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 성장 망이 큼</a:t>
            </a:r>
            <a:r>
              <a:rPr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. </a:t>
            </a:r>
            <a:br>
              <a:rPr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</a:br>
            <a:r>
              <a:rPr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- </a:t>
            </a:r>
            <a:r>
              <a:rPr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특히 바이오 </a:t>
            </a:r>
            <a:r>
              <a:rPr lang="ko-KR" altLang="en-US" sz="1400" spc="-15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시밀러의</a:t>
            </a:r>
            <a:r>
              <a:rPr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 성장성이 두드러짐</a:t>
            </a:r>
            <a:endParaRPr kumimoji="0" lang="en-US" altLang="ko-KR" sz="1400" spc="-150" dirty="0">
              <a:solidFill>
                <a:schemeClr val="tx1">
                  <a:lumMod val="75000"/>
                  <a:lumOff val="25000"/>
                </a:schemeClr>
              </a:solidFill>
              <a:latin typeface="-윤고딕320" panose="02030504000101010101" charset="-127"/>
              <a:ea typeface="-윤고딕320" panose="02030504000101010101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332286" y="764704"/>
            <a:ext cx="6109098" cy="4001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dirty="0" smtClean="0">
                <a:latin typeface="-윤고딕330" pitchFamily="18" charset="-127"/>
                <a:ea typeface="-윤고딕330" pitchFamily="18" charset="-127"/>
              </a:rPr>
              <a:t>눈여겨보아야 할 </a:t>
            </a:r>
            <a:r>
              <a:rPr kumimoji="0" lang="ko-KR" altLang="en-US" sz="20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신</a:t>
            </a:r>
            <a:r>
              <a:rPr kumimoji="0" lang="en-US" altLang="ko-KR" sz="20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kumimoji="0" lang="ko-KR" altLang="en-US" sz="20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新</a:t>
            </a:r>
            <a:r>
              <a:rPr kumimoji="0" lang="en-US" altLang="ko-KR" sz="20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)</a:t>
            </a:r>
            <a:r>
              <a:rPr kumimoji="0" lang="ko-KR" altLang="en-US" sz="20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사업</a:t>
            </a:r>
            <a:r>
              <a:rPr kumimoji="0" lang="en-US" altLang="ko-KR" sz="2000" dirty="0" smtClean="0"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2000" dirty="0" smtClean="0">
                <a:latin typeface="-윤고딕330" pitchFamily="18" charset="-127"/>
                <a:ea typeface="-윤고딕330" pitchFamily="18" charset="-127"/>
              </a:rPr>
              <a:t>바이오 의약품 시장</a:t>
            </a:r>
            <a:endParaRPr kumimoji="0" lang="en-US" altLang="ko-KR" sz="200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344488" y="765175"/>
            <a:ext cx="9271000" cy="56975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8137142" y="2831017"/>
            <a:ext cx="288800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명</a:t>
            </a:r>
            <a:endParaRPr kumimoji="0" lang="en-US" altLang="ko-KR" sz="1200" b="1" spc="-150" dirty="0">
              <a:solidFill>
                <a:schemeClr val="bg1"/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7471616" y="2990839"/>
            <a:ext cx="288800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명</a:t>
            </a:r>
            <a:endParaRPr kumimoji="0" lang="en-US" altLang="ko-KR" sz="1200" b="1" spc="-150" dirty="0">
              <a:solidFill>
                <a:schemeClr val="bg1"/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6787210" y="3051814"/>
            <a:ext cx="288800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명</a:t>
            </a:r>
            <a:endParaRPr kumimoji="0" lang="en-US" altLang="ko-KR" sz="1200" b="1" spc="-150" dirty="0">
              <a:solidFill>
                <a:schemeClr val="bg1"/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6152583" y="3092155"/>
            <a:ext cx="288800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명</a:t>
            </a:r>
            <a:endParaRPr kumimoji="0" lang="en-US" altLang="ko-KR" sz="1200" b="1" spc="-150" dirty="0">
              <a:solidFill>
                <a:schemeClr val="bg1"/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37" b="-1"/>
          <a:stretch/>
        </p:blipFill>
        <p:spPr>
          <a:xfrm>
            <a:off x="5673080" y="2132856"/>
            <a:ext cx="3028508" cy="25202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57830" y="4131241"/>
            <a:ext cx="390388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&lt;</a:t>
            </a:r>
            <a:r>
              <a:rPr lang="ko-KR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출처</a:t>
            </a:r>
            <a:r>
              <a:rPr lang="en-US" altLang="ko-KR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: </a:t>
            </a:r>
            <a:r>
              <a:rPr lang="ko-KR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제약산업 분석전문회사 </a:t>
            </a:r>
            <a:r>
              <a:rPr lang="ko-KR" altLang="en-US" sz="10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이벨류에이트파마</a:t>
            </a:r>
            <a:r>
              <a:rPr lang="ko-KR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 </a:t>
            </a:r>
            <a:r>
              <a:rPr lang="en-US" altLang="ko-KR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2012 </a:t>
            </a:r>
            <a:r>
              <a:rPr lang="ko-KR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보고서</a:t>
            </a:r>
            <a:r>
              <a:rPr lang="en-US" altLang="ko-KR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&gt;</a:t>
            </a:r>
            <a:endParaRPr lang="ko-KR" alt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29" name="TextBox 1"/>
          <p:cNvSpPr txBox="1"/>
          <p:nvPr/>
        </p:nvSpPr>
        <p:spPr>
          <a:xfrm>
            <a:off x="1928663" y="3452258"/>
            <a:ext cx="678076" cy="318942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600" b="1" dirty="0" smtClean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17%</a:t>
            </a:r>
            <a:endParaRPr lang="ko-KR" altLang="en-US" sz="1600" b="1" dirty="0">
              <a:solidFill>
                <a:schemeClr val="bg1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920552" y="4622231"/>
            <a:ext cx="3960440" cy="877163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>
              <a:defRPr/>
            </a:pPr>
            <a:r>
              <a:rPr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- </a:t>
            </a:r>
            <a:r>
              <a:rPr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바이오 의약품에 대한 비중은 점차 확대되는 추세</a:t>
            </a:r>
            <a:r>
              <a:rPr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/>
            </a:r>
            <a:br>
              <a:rPr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</a:br>
            <a:r>
              <a:rPr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- </a:t>
            </a:r>
            <a:r>
              <a:rPr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한국의 의약품 수출 </a:t>
            </a:r>
            <a:r>
              <a:rPr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1</a:t>
            </a:r>
            <a:r>
              <a:rPr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위 품목으로 점쳐지는 분야</a:t>
            </a:r>
            <a:r>
              <a:rPr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. </a:t>
            </a:r>
            <a:br>
              <a:rPr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</a:br>
            <a:r>
              <a:rPr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- </a:t>
            </a:r>
            <a:r>
              <a:rPr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국제 흐름에 맞추어</a:t>
            </a:r>
            <a:r>
              <a:rPr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, </a:t>
            </a:r>
            <a:r>
              <a:rPr lang="ko-KR" altLang="en-US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한국도 바이오산업에 참여 필</a:t>
            </a:r>
            <a:r>
              <a:rPr lang="ko-KR" altLang="en-US" sz="140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요</a:t>
            </a:r>
            <a:r>
              <a:rPr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/>
            </a:r>
            <a:br>
              <a:rPr lang="en-US" altLang="ko-KR" sz="14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</a:b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                                                                 </a:t>
            </a:r>
            <a:r>
              <a:rPr lang="en-US" altLang="ko-KR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(</a:t>
            </a:r>
            <a:r>
              <a:rPr lang="ko-KR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경향신문</a:t>
            </a:r>
            <a:r>
              <a:rPr lang="en-US" altLang="ko-KR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, 2013.08.26 </a:t>
            </a:r>
            <a:r>
              <a:rPr lang="en-US" altLang="ko-KR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)</a:t>
            </a:r>
            <a:endParaRPr lang="en-US" altLang="ko-KR" sz="900" dirty="0" smtClean="0">
              <a:solidFill>
                <a:schemeClr val="tx1">
                  <a:lumMod val="75000"/>
                  <a:lumOff val="25000"/>
                </a:schemeClr>
              </a:solidFill>
              <a:latin typeface="-윤고딕320" panose="02030504000101010101" charset="-127"/>
              <a:ea typeface="-윤고딕320" panose="02030504000101010101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52091" y="287070"/>
            <a:ext cx="8401821" cy="2616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구 직 환 경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망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음</a:t>
            </a:r>
            <a:r>
              <a:rPr kumimoji="0" lang="ko-KR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건 실 한 중 소 기 업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넥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I   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망 을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Z O </a:t>
            </a:r>
            <a:r>
              <a:rPr kumimoji="0" lang="en-US" altLang="ko-KR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O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M  I N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하 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I </a:t>
            </a:r>
            <a:endParaRPr kumimoji="0" lang="ko-KR" altLang="en-US" sz="1100" dirty="0">
              <a:solidFill>
                <a:schemeClr val="bg1">
                  <a:lumMod val="5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9028746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직사각형 42"/>
          <p:cNvSpPr/>
          <p:nvPr/>
        </p:nvSpPr>
        <p:spPr>
          <a:xfrm>
            <a:off x="332287" y="764706"/>
            <a:ext cx="5268787" cy="70788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000" dirty="0" smtClean="0">
                <a:latin typeface="-윤고딕330" pitchFamily="18" charset="-127"/>
                <a:ea typeface="-윤고딕330" pitchFamily="18" charset="-127"/>
              </a:rPr>
              <a:t>잠깐</a:t>
            </a:r>
            <a:r>
              <a:rPr lang="en-US" altLang="ko-KR" sz="2000" dirty="0" smtClean="0">
                <a:latin typeface="-윤고딕330" pitchFamily="18" charset="-127"/>
                <a:ea typeface="-윤고딕330" pitchFamily="18" charset="-127"/>
              </a:rPr>
              <a:t>! </a:t>
            </a:r>
            <a:r>
              <a:rPr lang="ko-KR" altLang="en-US" sz="2000" dirty="0" smtClean="0">
                <a:latin typeface="-윤고딕330" pitchFamily="18" charset="-127"/>
                <a:ea typeface="-윤고딕330" pitchFamily="18" charset="-127"/>
              </a:rPr>
              <a:t>다 좋은데</a:t>
            </a:r>
            <a:r>
              <a:rPr lang="en-US" altLang="ko-KR" sz="2000" dirty="0" smtClean="0">
                <a:latin typeface="-윤고딕330" pitchFamily="18" charset="-127"/>
                <a:ea typeface="-윤고딕330" pitchFamily="18" charset="-127"/>
              </a:rPr>
              <a:t>… ….</a:t>
            </a:r>
            <a:br>
              <a:rPr lang="en-US" altLang="ko-KR" sz="2000" dirty="0" smtClean="0">
                <a:latin typeface="-윤고딕330" pitchFamily="18" charset="-127"/>
                <a:ea typeface="-윤고딕330" pitchFamily="18" charset="-127"/>
              </a:rPr>
            </a:br>
            <a:r>
              <a:rPr lang="ko-KR" altLang="en-US" sz="2000" dirty="0" smtClean="0">
                <a:latin typeface="-윤고딕330" pitchFamily="18" charset="-127"/>
                <a:ea typeface="-윤고딕330" pitchFamily="18" charset="-127"/>
              </a:rPr>
              <a:t>바이오 의약품</a:t>
            </a:r>
            <a:r>
              <a:rPr lang="en-US" altLang="ko-KR" sz="2000" dirty="0" smtClean="0">
                <a:latin typeface="-윤고딕330" pitchFamily="18" charset="-127"/>
                <a:ea typeface="-윤고딕330" pitchFamily="18" charset="-127"/>
              </a:rPr>
              <a:t>? </a:t>
            </a:r>
            <a:r>
              <a:rPr lang="ko-KR" altLang="en-US" sz="2000" dirty="0" smtClean="0">
                <a:latin typeface="-윤고딕330" pitchFamily="18" charset="-127"/>
                <a:ea typeface="-윤고딕330" pitchFamily="18" charset="-127"/>
              </a:rPr>
              <a:t>바이오 </a:t>
            </a:r>
            <a:r>
              <a:rPr lang="ko-KR" altLang="en-US" sz="2000" dirty="0" err="1" smtClean="0">
                <a:latin typeface="-윤고딕330" pitchFamily="18" charset="-127"/>
                <a:ea typeface="-윤고딕330" pitchFamily="18" charset="-127"/>
              </a:rPr>
              <a:t>시밀러</a:t>
            </a:r>
            <a:r>
              <a:rPr lang="en-US" altLang="ko-KR" sz="2000" dirty="0" smtClean="0">
                <a:latin typeface="-윤고딕330" pitchFamily="18" charset="-127"/>
                <a:ea typeface="-윤고딕330" pitchFamily="18" charset="-127"/>
              </a:rPr>
              <a:t>? </a:t>
            </a:r>
            <a:r>
              <a:rPr lang="ko-KR" altLang="en-US" sz="2000" dirty="0" smtClean="0">
                <a:latin typeface="-윤고딕330" pitchFamily="18" charset="-127"/>
                <a:ea typeface="-윤고딕330" pitchFamily="18" charset="-127"/>
              </a:rPr>
              <a:t>그게 뭐예요</a:t>
            </a:r>
            <a:r>
              <a:rPr lang="en-US" altLang="ko-KR" sz="2000" dirty="0" smtClean="0">
                <a:latin typeface="-윤고딕330" pitchFamily="18" charset="-127"/>
                <a:ea typeface="-윤고딕330" pitchFamily="18" charset="-127"/>
              </a:rPr>
              <a:t>?</a:t>
            </a:r>
            <a:endParaRPr kumimoji="0" lang="en-US" altLang="ko-KR" sz="200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344488" y="765175"/>
            <a:ext cx="9271000" cy="56975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318" y="2233669"/>
            <a:ext cx="2008448" cy="1050573"/>
          </a:xfrm>
          <a:prstGeom prst="rect">
            <a:avLst/>
          </a:prstGeom>
        </p:spPr>
      </p:pic>
      <p:grpSp>
        <p:nvGrpSpPr>
          <p:cNvPr id="11" name="그룹 10"/>
          <p:cNvGrpSpPr/>
          <p:nvPr/>
        </p:nvGrpSpPr>
        <p:grpSpPr>
          <a:xfrm>
            <a:off x="662523" y="1831639"/>
            <a:ext cx="8658962" cy="1753502"/>
            <a:chOff x="611559" y="1831639"/>
            <a:chExt cx="7992888" cy="1753502"/>
          </a:xfrm>
        </p:grpSpPr>
        <p:sp>
          <p:nvSpPr>
            <p:cNvPr id="24" name="직사각형 23"/>
            <p:cNvSpPr/>
            <p:nvPr/>
          </p:nvSpPr>
          <p:spPr>
            <a:xfrm flipH="1">
              <a:off x="611559" y="1960037"/>
              <a:ext cx="7992888" cy="1625104"/>
            </a:xfrm>
            <a:prstGeom prst="rect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937081" y="1831639"/>
              <a:ext cx="3562912" cy="36933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3175">
              <a:solidFill>
                <a:schemeClr val="bg1">
                  <a:lumMod val="8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b="1" dirty="0" smtClean="0">
                  <a:solidFill>
                    <a:schemeClr val="bg1"/>
                  </a:solidFill>
                  <a:latin typeface="-윤고딕330" pitchFamily="18" charset="-127"/>
                  <a:ea typeface="-윤고딕330" pitchFamily="18" charset="-127"/>
                </a:rPr>
                <a:t>바이오 의약품에 대해 알아볼까요</a:t>
              </a:r>
              <a:r>
                <a:rPr lang="en-US" altLang="ko-KR" b="1" dirty="0" smtClean="0">
                  <a:solidFill>
                    <a:schemeClr val="bg1"/>
                  </a:solidFill>
                  <a:latin typeface="-윤고딕330" pitchFamily="18" charset="-127"/>
                  <a:ea typeface="-윤고딕330" pitchFamily="18" charset="-127"/>
                </a:rPr>
                <a:t>?</a:t>
              </a:r>
              <a:endParaRPr kumimoji="0" lang="en-US" altLang="ko-KR" b="1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sp>
        <p:nvSpPr>
          <p:cNvPr id="9" name="직사각형 8"/>
          <p:cNvSpPr/>
          <p:nvPr/>
        </p:nvSpPr>
        <p:spPr>
          <a:xfrm>
            <a:off x="2846767" y="2258872"/>
            <a:ext cx="6367331" cy="1169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 바이오 의약품이란 </a:t>
            </a:r>
            <a:r>
              <a:rPr lang="ko-KR" altLang="en-US" sz="1400" b="1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사람이나 다른 생물체에서 유래된 것을 원료 또는 재료로 해 제조한 의약품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입니다</a:t>
            </a:r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. 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가장 두드러지는 특징으로 구조적 복잡성 구조적 복합성을 들 수 있습니다</a:t>
            </a:r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.</a:t>
            </a:r>
            <a:b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</a:br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4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합성의약품을 자전거라고 한다면 바이오 의약품은 자동차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라고 할 수 있습니다</a:t>
            </a:r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. 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합성의약품에 비해 바이오 의약품의 구조가 복잡하다는 것을 의미합니다</a:t>
            </a:r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.</a:t>
            </a:r>
          </a:p>
        </p:txBody>
      </p:sp>
      <p:grpSp>
        <p:nvGrpSpPr>
          <p:cNvPr id="29" name="그룹 28"/>
          <p:cNvGrpSpPr/>
          <p:nvPr/>
        </p:nvGrpSpPr>
        <p:grpSpPr>
          <a:xfrm>
            <a:off x="662523" y="4077072"/>
            <a:ext cx="8658962" cy="1871514"/>
            <a:chOff x="611559" y="1831639"/>
            <a:chExt cx="7992888" cy="1871514"/>
          </a:xfrm>
        </p:grpSpPr>
        <p:sp>
          <p:nvSpPr>
            <p:cNvPr id="34" name="직사각형 33"/>
            <p:cNvSpPr/>
            <p:nvPr/>
          </p:nvSpPr>
          <p:spPr>
            <a:xfrm flipH="1">
              <a:off x="611559" y="1960037"/>
              <a:ext cx="7992888" cy="1743116"/>
            </a:xfrm>
            <a:prstGeom prst="rect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937081" y="1831639"/>
              <a:ext cx="3562912" cy="36933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3175">
              <a:solidFill>
                <a:schemeClr val="bg1">
                  <a:lumMod val="8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b="1" dirty="0" smtClean="0">
                  <a:solidFill>
                    <a:schemeClr val="bg1"/>
                  </a:solidFill>
                  <a:latin typeface="-윤고딕330" pitchFamily="18" charset="-127"/>
                  <a:ea typeface="-윤고딕330" pitchFamily="18" charset="-127"/>
                </a:rPr>
                <a:t>바이오 시밀러는 무엇인가요</a:t>
              </a:r>
              <a:r>
                <a:rPr lang="en-US" altLang="ko-KR" b="1" dirty="0" smtClean="0">
                  <a:solidFill>
                    <a:schemeClr val="bg1"/>
                  </a:solidFill>
                  <a:latin typeface="-윤고딕330" pitchFamily="18" charset="-127"/>
                  <a:ea typeface="-윤고딕330" pitchFamily="18" charset="-127"/>
                </a:rPr>
                <a:t>?</a:t>
              </a:r>
              <a:endParaRPr kumimoji="0" lang="en-US" altLang="ko-KR" b="1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sp>
        <p:nvSpPr>
          <p:cNvPr id="36" name="직사각형 35"/>
          <p:cNvSpPr/>
          <p:nvPr/>
        </p:nvSpPr>
        <p:spPr>
          <a:xfrm>
            <a:off x="2846767" y="4509122"/>
            <a:ext cx="6367331" cy="138499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ko-KR" altLang="en-US" sz="1400" dirty="0" smtClean="0"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바이오 의약품의 구조적 복잡성 때문에</a:t>
            </a:r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복제 약을 만드는 것이 불가능합니다</a:t>
            </a:r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. </a:t>
            </a:r>
            <a:b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</a:br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그래서 유사한 약을 만들 수 밖에 없죠</a:t>
            </a:r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.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 여기서 바이오 시밀러라는 말이 유래되었습니다</a:t>
            </a:r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. 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바이오 시밀러는 보통 </a:t>
            </a:r>
            <a:r>
              <a:rPr lang="ko-KR" altLang="en-US" sz="14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바이오 신약 특허 기간이 끝날 때쯤 유사한 약을 개발하여 판매하는 형태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를 띠고 있습니다</a:t>
            </a:r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. </a:t>
            </a:r>
          </a:p>
          <a:p>
            <a:r>
              <a:rPr lang="en-US" altLang="ko-KR" sz="1400" dirty="0"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신약 개발에 비해 시간과 비용이 적게 드는 바이오 </a:t>
            </a:r>
            <a:r>
              <a:rPr lang="ko-KR" altLang="en-US" sz="1400" dirty="0" err="1" smtClean="0">
                <a:latin typeface="-윤고딕330" pitchFamily="18" charset="-127"/>
                <a:ea typeface="-윤고딕330" pitchFamily="18" charset="-127"/>
              </a:rPr>
              <a:t>시밀러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 시장</a:t>
            </a:r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!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400" dirty="0" err="1" smtClean="0">
                <a:latin typeface="-윤고딕330" pitchFamily="18" charset="-127"/>
                <a:ea typeface="-윤고딕330" pitchFamily="18" charset="-127"/>
              </a:rPr>
              <a:t>블루오션으로써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 관심이 높아지고 있습니다</a:t>
            </a:r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.</a:t>
            </a: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566" y="4541307"/>
            <a:ext cx="1981200" cy="989807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52091" y="287070"/>
            <a:ext cx="8401821" cy="2616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구 직 환 경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망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음</a:t>
            </a:r>
            <a:r>
              <a:rPr kumimoji="0" lang="ko-KR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건 실 한 중 소 기 업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넥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I   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 망 을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Z O </a:t>
            </a:r>
            <a:r>
              <a:rPr kumimoji="0" lang="en-US" altLang="ko-KR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O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M  I N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하 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I </a:t>
            </a:r>
            <a:endParaRPr kumimoji="0" lang="ko-KR" altLang="en-US" sz="1100" dirty="0">
              <a:solidFill>
                <a:schemeClr val="bg1">
                  <a:lumMod val="5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0635382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직사각형 42"/>
          <p:cNvSpPr/>
          <p:nvPr/>
        </p:nvSpPr>
        <p:spPr>
          <a:xfrm>
            <a:off x="332287" y="764704"/>
            <a:ext cx="5268787" cy="4001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000" dirty="0" smtClean="0">
                <a:latin typeface="-윤고딕330" pitchFamily="18" charset="-127"/>
                <a:ea typeface="-윤고딕330" pitchFamily="18" charset="-127"/>
              </a:rPr>
              <a:t>그렇다면</a:t>
            </a:r>
            <a:r>
              <a:rPr lang="en-US" altLang="ko-KR" sz="2000" dirty="0" smtClean="0"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2000" dirty="0" smtClean="0">
                <a:latin typeface="-윤고딕330" pitchFamily="18" charset="-127"/>
                <a:ea typeface="-윤고딕330" pitchFamily="18" charset="-127"/>
              </a:rPr>
              <a:t>바이오 산업은 전망은 </a:t>
            </a:r>
            <a:r>
              <a:rPr lang="en-US" altLang="ko-KR" sz="2000" dirty="0" smtClean="0">
                <a:latin typeface="-윤고딕330" pitchFamily="18" charset="-127"/>
                <a:ea typeface="-윤고딕330" pitchFamily="18" charset="-127"/>
              </a:rPr>
              <a:t>?</a:t>
            </a:r>
            <a:endParaRPr kumimoji="0" lang="en-US" altLang="ko-KR" sz="200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344488" y="765175"/>
            <a:ext cx="9271000" cy="56975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grpSp>
        <p:nvGrpSpPr>
          <p:cNvPr id="11" name="그룹 10"/>
          <p:cNvGrpSpPr/>
          <p:nvPr/>
        </p:nvGrpSpPr>
        <p:grpSpPr>
          <a:xfrm>
            <a:off x="662523" y="1831639"/>
            <a:ext cx="8658962" cy="1753502"/>
            <a:chOff x="611559" y="1831639"/>
            <a:chExt cx="7992888" cy="1753502"/>
          </a:xfrm>
        </p:grpSpPr>
        <p:sp>
          <p:nvSpPr>
            <p:cNvPr id="24" name="직사각형 23"/>
            <p:cNvSpPr/>
            <p:nvPr/>
          </p:nvSpPr>
          <p:spPr>
            <a:xfrm flipH="1">
              <a:off x="611559" y="1960037"/>
              <a:ext cx="7992888" cy="1625104"/>
            </a:xfrm>
            <a:prstGeom prst="rect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937081" y="1831639"/>
              <a:ext cx="3562912" cy="36933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317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b="1" dirty="0" smtClean="0">
                  <a:solidFill>
                    <a:schemeClr val="bg1"/>
                  </a:solidFill>
                  <a:latin typeface="-윤고딕330" pitchFamily="18" charset="-127"/>
                  <a:ea typeface="-윤고딕330" pitchFamily="18" charset="-127"/>
                </a:rPr>
                <a:t>삼성도 눈독 들이는 매력 산업</a:t>
              </a:r>
              <a:endParaRPr kumimoji="0" lang="en-US" altLang="ko-KR" b="1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sp>
        <p:nvSpPr>
          <p:cNvPr id="9" name="직사각형 8"/>
          <p:cNvSpPr/>
          <p:nvPr/>
        </p:nvSpPr>
        <p:spPr>
          <a:xfrm>
            <a:off x="1832655" y="2402885"/>
            <a:ext cx="7381443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바이오 산업 중 특히 </a:t>
            </a:r>
            <a:r>
              <a:rPr lang="ko-KR" altLang="en-US" sz="14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바이오 </a:t>
            </a:r>
            <a:r>
              <a:rPr lang="ko-KR" altLang="en-US" sz="1400" dirty="0" err="1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시밀러</a:t>
            </a:r>
            <a:r>
              <a:rPr lang="ko-KR" altLang="en-US" sz="14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 분야는 유망분야입니다</a:t>
            </a:r>
            <a:r>
              <a:rPr lang="en-US" altLang="ko-KR" sz="1400" u="sng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.</a:t>
            </a:r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바이오 </a:t>
            </a:r>
            <a:r>
              <a:rPr lang="ko-KR" altLang="en-US" sz="1400" dirty="0" err="1" smtClean="0">
                <a:latin typeface="-윤고딕330" pitchFamily="18" charset="-127"/>
                <a:ea typeface="-윤고딕330" pitchFamily="18" charset="-127"/>
              </a:rPr>
              <a:t>시밀러가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 신약생산보다 시간과 효율성에서 낫다고 판단되어</a:t>
            </a:r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많은 대기업들 역시 바이오 </a:t>
            </a:r>
            <a:r>
              <a:rPr lang="ko-KR" altLang="en-US" sz="1400" dirty="0" err="1" smtClean="0">
                <a:latin typeface="-윤고딕330" pitchFamily="18" charset="-127"/>
                <a:ea typeface="-윤고딕330" pitchFamily="18" charset="-127"/>
              </a:rPr>
              <a:t>시밀러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 분야에 투자하고 있답니다</a:t>
            </a:r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. 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최근 삼성그룹은 바이오 시장 진출 준비를 위해 거액의 자본을 투자하고 있습니다</a:t>
            </a:r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. 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그만큼 매력적인 산업이란 의</a:t>
            </a:r>
            <a:r>
              <a:rPr lang="ko-KR" altLang="en-US" sz="1400" dirty="0">
                <a:latin typeface="-윤고딕330" pitchFamily="18" charset="-127"/>
                <a:ea typeface="-윤고딕330" pitchFamily="18" charset="-127"/>
              </a:rPr>
              <a:t>미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겠죠</a:t>
            </a:r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?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   </a:t>
            </a:r>
            <a:endParaRPr lang="en-US" altLang="ko-KR" sz="1400" dirty="0" smtClean="0"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662523" y="4077072"/>
            <a:ext cx="8658962" cy="1871514"/>
            <a:chOff x="611559" y="1831639"/>
            <a:chExt cx="7992888" cy="1871514"/>
          </a:xfrm>
        </p:grpSpPr>
        <p:sp>
          <p:nvSpPr>
            <p:cNvPr id="34" name="직사각형 33"/>
            <p:cNvSpPr/>
            <p:nvPr/>
          </p:nvSpPr>
          <p:spPr>
            <a:xfrm flipH="1">
              <a:off x="611559" y="1960037"/>
              <a:ext cx="7992888" cy="1743116"/>
            </a:xfrm>
            <a:prstGeom prst="rect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937081" y="1831639"/>
              <a:ext cx="3562912" cy="36933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317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b="1" dirty="0" err="1" smtClean="0">
                  <a:solidFill>
                    <a:schemeClr val="bg1"/>
                  </a:solidFill>
                  <a:latin typeface="-윤고딕330" pitchFamily="18" charset="-127"/>
                  <a:ea typeface="-윤고딕330" pitchFamily="18" charset="-127"/>
                </a:rPr>
                <a:t>식약청에서</a:t>
              </a:r>
              <a:r>
                <a:rPr kumimoji="0" lang="ko-KR" altLang="en-US" b="1" dirty="0" smtClean="0">
                  <a:solidFill>
                    <a:schemeClr val="bg1"/>
                  </a:solidFill>
                  <a:latin typeface="-윤고딕330" pitchFamily="18" charset="-127"/>
                  <a:ea typeface="-윤고딕330" pitchFamily="18" charset="-127"/>
                </a:rPr>
                <a:t> 적극 지원하는 산업</a:t>
              </a:r>
              <a:endParaRPr kumimoji="0" lang="en-US" altLang="ko-KR" b="1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sp>
        <p:nvSpPr>
          <p:cNvPr id="36" name="직사각형 35"/>
          <p:cNvSpPr/>
          <p:nvPr/>
        </p:nvSpPr>
        <p:spPr>
          <a:xfrm>
            <a:off x="1988671" y="4571836"/>
            <a:ext cx="7225426" cy="1169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그 뿐만이 아니에요</a:t>
            </a:r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. 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최근 </a:t>
            </a:r>
            <a:r>
              <a:rPr lang="ko-KR" altLang="en-US" sz="1400" dirty="0" err="1" smtClean="0">
                <a:latin typeface="-윤고딕330" pitchFamily="18" charset="-127"/>
                <a:ea typeface="-윤고딕330" pitchFamily="18" charset="-127"/>
              </a:rPr>
              <a:t>식약청에서는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 바이오 </a:t>
            </a:r>
            <a:r>
              <a:rPr lang="ko-KR" altLang="en-US" sz="1400" dirty="0" err="1" smtClean="0">
                <a:latin typeface="-윤고딕330" pitchFamily="18" charset="-127"/>
                <a:ea typeface="-윤고딕330" pitchFamily="18" charset="-127"/>
              </a:rPr>
              <a:t>시밀러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 발전을 지원하기 위해 유전자재조합 의약품의 기준 및 규격 안을 마련했다고 합니다</a:t>
            </a:r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. 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기준과 규격 안을 수록함으로써 제약기업은 바이오 </a:t>
            </a:r>
            <a:r>
              <a:rPr lang="ko-KR" altLang="en-US" sz="1400" dirty="0" err="1" smtClean="0">
                <a:latin typeface="-윤고딕330" pitchFamily="18" charset="-127"/>
                <a:ea typeface="-윤고딕330" pitchFamily="18" charset="-127"/>
              </a:rPr>
              <a:t>시밀러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 산업을 영위하는 데 있어 이점을 가질 수 있다고 합니다</a:t>
            </a:r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. 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검증된 방법 및 기준을 적용해 제품 개발 기간을 단축할 수 있고</a:t>
            </a:r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품질평가 및 관리 면에서 향상될 것이라고 합니다</a:t>
            </a:r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! </a:t>
            </a:r>
            <a:b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</a:b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국가에서 지원하는 바이오 </a:t>
            </a:r>
            <a:r>
              <a:rPr lang="ko-KR" altLang="en-US" sz="1400" dirty="0" err="1" smtClean="0">
                <a:latin typeface="-윤고딕330" pitchFamily="18" charset="-127"/>
                <a:ea typeface="-윤고딕330" pitchFamily="18" charset="-127"/>
              </a:rPr>
              <a:t>시밀러</a:t>
            </a:r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 ! 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그만큼 </a:t>
            </a:r>
            <a:r>
              <a:rPr lang="ko-KR" altLang="en-US" sz="14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밝은 전망이 기대되는 산업분야</a:t>
            </a:r>
            <a:r>
              <a:rPr lang="ko-KR" altLang="en-US" sz="1400" dirty="0" smtClean="0">
                <a:latin typeface="-윤고딕330" pitchFamily="18" charset="-127"/>
                <a:ea typeface="-윤고딕330" pitchFamily="18" charset="-127"/>
              </a:rPr>
              <a:t>입니다</a:t>
            </a:r>
            <a:r>
              <a:rPr lang="en-US" altLang="ko-KR" sz="1400" dirty="0" smtClean="0">
                <a:latin typeface="-윤고딕330" pitchFamily="18" charset="-127"/>
                <a:ea typeface="-윤고딕330" pitchFamily="18" charset="-127"/>
              </a:rPr>
              <a:t>.</a:t>
            </a: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2529"/>
          <a:stretch/>
        </p:blipFill>
        <p:spPr>
          <a:xfrm>
            <a:off x="947203" y="2492896"/>
            <a:ext cx="690429" cy="689503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00" b="94500" l="9630" r="77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5548"/>
          <a:stretch/>
        </p:blipFill>
        <p:spPr>
          <a:xfrm>
            <a:off x="974557" y="4509120"/>
            <a:ext cx="1326147" cy="103731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52091" y="287070"/>
            <a:ext cx="8401821" cy="2616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구 직 환 경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망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음</a:t>
            </a:r>
            <a:r>
              <a:rPr kumimoji="0" lang="ko-KR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건 실 한 중 소 기 업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넥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I   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망 을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Z O </a:t>
            </a:r>
            <a:r>
              <a:rPr kumimoji="0" lang="en-US" altLang="ko-KR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O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M  I N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하 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I </a:t>
            </a:r>
            <a:endParaRPr kumimoji="0" lang="ko-KR" altLang="en-US" sz="1100" dirty="0">
              <a:solidFill>
                <a:schemeClr val="bg1">
                  <a:lumMod val="5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5202790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직사각형 51"/>
          <p:cNvSpPr/>
          <p:nvPr/>
        </p:nvSpPr>
        <p:spPr>
          <a:xfrm>
            <a:off x="332287" y="764704"/>
            <a:ext cx="7273009" cy="4001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 smtClean="0">
                <a:latin typeface="-윤고딕330" panose="02030504000101010101" charset="-127"/>
                <a:ea typeface="-윤고딕330" panose="02030504000101010101" charset="-127"/>
              </a:rPr>
              <a:t>BINEX, </a:t>
            </a:r>
            <a:r>
              <a:rPr lang="ko-KR" altLang="en-US" sz="2000" dirty="0" smtClean="0">
                <a:latin typeface="-윤고딕330" panose="02030504000101010101" charset="-127"/>
                <a:ea typeface="-윤고딕330" panose="02030504000101010101" charset="-127"/>
              </a:rPr>
              <a:t>바이오 의약품의 </a:t>
            </a:r>
            <a:r>
              <a:rPr lang="ko-KR" altLang="en-US" sz="2000" dirty="0" smtClean="0">
                <a:solidFill>
                  <a:srgbClr val="0070C0"/>
                </a:solidFill>
                <a:latin typeface="-윤고딕330" panose="02030504000101010101" charset="-127"/>
                <a:ea typeface="-윤고딕330" panose="02030504000101010101" charset="-127"/>
              </a:rPr>
              <a:t>글로벌 네트워킹의 중심</a:t>
            </a:r>
            <a:r>
              <a:rPr lang="ko-KR" altLang="en-US" sz="2000" dirty="0" smtClean="0">
                <a:latin typeface="-윤고딕330" panose="02030504000101010101" charset="-127"/>
                <a:ea typeface="-윤고딕330" panose="02030504000101010101" charset="-127"/>
              </a:rPr>
              <a:t>을 향하여</a:t>
            </a:r>
            <a:endParaRPr kumimoji="0" lang="en-US" altLang="ko-KR" sz="2000" dirty="0">
              <a:latin typeface="-윤고딕330" panose="02030504000101010101" charset="-127"/>
              <a:ea typeface="-윤고딕330" panose="02030504000101010101" charset="-127"/>
            </a:endParaRPr>
          </a:p>
        </p:txBody>
      </p:sp>
      <p:sp>
        <p:nvSpPr>
          <p:cNvPr id="23555" name="AutoShape 12" descr="http://thumb.pann.com/tc_296/http:/fimg1.pann.com/new/download.jsp?FileID=19893201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23556" name="AutoShape 14" descr="http://thumb.pann.com/tc_296/http:/fimg1.pann.com/new/download.jsp?FileID=19893201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23557" name="AutoShape 16" descr="http://thumb.pann.com/tc_296/http:/fimg1.pann.com/new/download.jsp?FileID=19893201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23558" name="AutoShape 18" descr="http://thumb.pann.com/tc_296/http:/fimg1.pann.com/new/download.jsp?FileID=19893201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23559" name="AutoShape 20" descr="http://thumb.pann.com/tc_296/http:/fimg1.pann.com/new/download.jsp?FileID=19893201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23560" name="AutoShape 22" descr="http://thumb.pann.com/tc_296/http:/fimg1.pann.com/new/download.jsp?FileID=19893201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kumimoji="0" lang="ko-KR" altLang="en-US">
              <a:ea typeface="맑은 고딕" pitchFamily="50" charset="-127"/>
            </a:endParaRPr>
          </a:p>
        </p:txBody>
      </p:sp>
      <p:pic>
        <p:nvPicPr>
          <p:cNvPr id="23562" name="Picture 2"/>
          <p:cNvPicPr preferRelativeResize="0"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0412" y="4882982"/>
            <a:ext cx="1961700" cy="14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742953" y="2135188"/>
            <a:ext cx="1978025" cy="2640012"/>
          </a:xfrm>
          <a:prstGeom prst="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3564" name="TextBox 7"/>
          <p:cNvSpPr txBox="1">
            <a:spLocks noChangeArrowheads="1"/>
          </p:cNvSpPr>
          <p:nvPr/>
        </p:nvSpPr>
        <p:spPr bwMode="auto">
          <a:xfrm>
            <a:off x="646113" y="1989141"/>
            <a:ext cx="5445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9pPr>
          </a:lstStyle>
          <a:p>
            <a:pPr eaLnBrk="1" hangingPunct="1"/>
            <a:r>
              <a:rPr kumimoji="0" lang="en-US" altLang="ko-KR" sz="4000" b="1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4000" b="1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76536" y="2249162"/>
            <a:ext cx="1978581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실력을 갖춘 기업 </a:t>
            </a:r>
            <a:endParaRPr kumimoji="0" lang="en-US" altLang="ko-KR" sz="1600" b="1" spc="-150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2525" y="2852936"/>
            <a:ext cx="2159782" cy="156966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anose="02030504000101010101" charset="-127"/>
                <a:ea typeface="-윤고딕330" panose="02030504000101010101" charset="-127"/>
              </a:rPr>
              <a:t>2005</a:t>
            </a:r>
            <a:r>
              <a:rPr lang="en-US" altLang="ko-KR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anose="02030504000101010101" charset="-127"/>
                <a:ea typeface="-윤고딕330" panose="02030504000101010101" charset="-127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수출유망중소기업 선정</a:t>
            </a:r>
            <a:endParaRPr lang="en-US" altLang="ko-KR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수지상 세포 관련 특허등록</a:t>
            </a:r>
            <a:endParaRPr lang="en-US" altLang="ko-KR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anose="02030504000101010101" charset="-127"/>
                <a:ea typeface="-윤고딕330" panose="02030504000101010101" charset="-127"/>
              </a:rPr>
              <a:t>2006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우수기술경진대회우수상</a:t>
            </a:r>
            <a:endParaRPr lang="en-US" altLang="ko-KR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부산산업대상 수상</a:t>
            </a:r>
            <a:endParaRPr lang="en-US" altLang="ko-KR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2901953" y="2135188"/>
            <a:ext cx="1979613" cy="2640012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2936778" y="2249162"/>
            <a:ext cx="1978581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  전도유망한 기업 </a:t>
            </a:r>
            <a:r>
              <a:rPr kumimoji="0" lang="en-US" altLang="ko-KR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endParaRPr kumimoji="0" lang="en-US" altLang="ko-KR" sz="1600" b="1" spc="-150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902409" y="2852936"/>
            <a:ext cx="2106154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anose="02030504000101010101" charset="-127"/>
                <a:ea typeface="-윤고딕330" panose="02030504000101010101" charset="-127"/>
              </a:rPr>
              <a:t>2007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수출유망 중소기업 선정</a:t>
            </a:r>
            <a:endParaRPr lang="en-US" altLang="ko-KR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세포조직은행 완공</a:t>
            </a:r>
            <a:endParaRPr kumimoji="0" lang="en-US" altLang="ko-KR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바이오스타프로젝트선정</a:t>
            </a:r>
            <a:endParaRPr lang="en-US" altLang="ko-KR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애니셀뱅크</a:t>
            </a:r>
            <a:r>
              <a:rPr kumimoji="0"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개소</a:t>
            </a:r>
            <a:endParaRPr kumimoji="0" lang="en-US" altLang="ko-KR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수출 </a:t>
            </a:r>
            <a:r>
              <a:rPr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100</a:t>
            </a:r>
            <a:r>
              <a:rPr lang="ko-KR" altLang="en-US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만불탑</a:t>
            </a:r>
            <a:r>
              <a:rPr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수상</a:t>
            </a:r>
            <a:endParaRPr kumimoji="0" lang="en-US" altLang="ko-KR" sz="1200" dirty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5062541" y="2135188"/>
            <a:ext cx="1978025" cy="2640012"/>
          </a:xfrm>
          <a:prstGeom prst="rect">
            <a:avLst/>
          </a:prstGeom>
          <a:solidFill>
            <a:srgbClr val="00B0F0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50" name="TextBox 49"/>
          <p:cNvSpPr txBox="1"/>
          <p:nvPr/>
        </p:nvSpPr>
        <p:spPr>
          <a:xfrm>
            <a:off x="5134661" y="2249163"/>
            <a:ext cx="1978581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바이오 전문 기업</a:t>
            </a:r>
            <a:endParaRPr kumimoji="0" lang="en-US" altLang="ko-KR" sz="1600" b="1" spc="-150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873175" y="2852936"/>
            <a:ext cx="2345324" cy="138499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anose="02030504000101010101" charset="-127"/>
                <a:ea typeface="-윤고딕330" panose="02030504000101010101" charset="-127"/>
              </a:rPr>
              <a:t>2008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기술혁신형중소기업인증</a:t>
            </a:r>
            <a:endParaRPr kumimoji="0" lang="en-US" altLang="ko-KR" sz="1200" dirty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동탑산업훈장 수장</a:t>
            </a:r>
            <a:r>
              <a:rPr kumimoji="0"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(</a:t>
            </a:r>
            <a:r>
              <a:rPr kumimoji="0"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벤처</a:t>
            </a:r>
            <a:r>
              <a:rPr kumimoji="0"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)</a:t>
            </a:r>
            <a:endParaRPr kumimoji="0" lang="en-US" altLang="ko-KR" sz="1200" dirty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200" dirty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anose="02030504000101010101" charset="-127"/>
                <a:ea typeface="-윤고딕330" panose="02030504000101010101" charset="-127"/>
              </a:rPr>
              <a:t>2009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산업기술대상 대통령표창</a:t>
            </a:r>
            <a:endParaRPr lang="en-US" altLang="ko-KR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KBCC </a:t>
            </a:r>
            <a:r>
              <a:rPr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민간위탁경영자선정</a:t>
            </a:r>
            <a:endParaRPr kumimoji="0" lang="en-US" altLang="ko-KR" sz="1200" dirty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191377" y="2135188"/>
            <a:ext cx="1978025" cy="2640012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2" name="TextBox 71"/>
          <p:cNvSpPr txBox="1"/>
          <p:nvPr/>
        </p:nvSpPr>
        <p:spPr>
          <a:xfrm>
            <a:off x="7218500" y="2249162"/>
            <a:ext cx="1978581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혁신적 기업</a:t>
            </a:r>
            <a:endParaRPr kumimoji="0" lang="en-US" altLang="ko-KR" sz="1600" b="1" spc="-150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190882" y="2852936"/>
            <a:ext cx="1978582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anose="02030504000101010101" charset="-127"/>
                <a:ea typeface="-윤고딕330" panose="02030504000101010101" charset="-127"/>
              </a:rPr>
              <a:t>2010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CGMP </a:t>
            </a:r>
            <a:r>
              <a:rPr kumimoji="0"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업그레이드완료</a:t>
            </a:r>
            <a:endParaRPr kumimoji="0" lang="en-US" altLang="ko-KR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anose="02030504000101010101" charset="-127"/>
                <a:ea typeface="-윤고딕330" panose="02030504000101010101" charset="-127"/>
              </a:rPr>
              <a:t>2012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KBCC </a:t>
            </a:r>
            <a:r>
              <a:rPr kumimoji="0"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증설 완료</a:t>
            </a:r>
            <a:endParaRPr kumimoji="0" lang="en-US" altLang="ko-KR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혁신형</a:t>
            </a:r>
            <a:r>
              <a:rPr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제약회사 선정</a:t>
            </a:r>
            <a:endParaRPr kumimoji="0" lang="en-US" altLang="ko-KR" sz="1200" dirty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pic>
        <p:nvPicPr>
          <p:cNvPr id="23580" name="Picture 6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78413" y="4869160"/>
            <a:ext cx="1961700" cy="14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82" name="TextBox 38"/>
          <p:cNvSpPr txBox="1">
            <a:spLocks noChangeArrowheads="1"/>
          </p:cNvSpPr>
          <p:nvPr/>
        </p:nvSpPr>
        <p:spPr bwMode="auto">
          <a:xfrm>
            <a:off x="2855913" y="1989141"/>
            <a:ext cx="542926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9pPr>
          </a:lstStyle>
          <a:p>
            <a:pPr eaLnBrk="1" hangingPunct="1"/>
            <a:r>
              <a:rPr kumimoji="0" lang="en-US" altLang="ko-KR" sz="4000" b="1" dirty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2</a:t>
            </a:r>
            <a:endParaRPr kumimoji="0" lang="ko-KR" altLang="en-US" sz="4000" b="1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3583" name="TextBox 39"/>
          <p:cNvSpPr txBox="1">
            <a:spLocks noChangeArrowheads="1"/>
          </p:cNvSpPr>
          <p:nvPr/>
        </p:nvSpPr>
        <p:spPr bwMode="auto">
          <a:xfrm>
            <a:off x="5008563" y="1989141"/>
            <a:ext cx="5445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9pPr>
          </a:lstStyle>
          <a:p>
            <a:pPr eaLnBrk="1" hangingPunct="1"/>
            <a:r>
              <a:rPr kumimoji="0" lang="en-US" altLang="ko-KR" sz="4000" b="1" dirty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3</a:t>
            </a:r>
            <a:endParaRPr kumimoji="0" lang="ko-KR" altLang="en-US" sz="4000" b="1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3584" name="TextBox 40"/>
          <p:cNvSpPr txBox="1">
            <a:spLocks noChangeArrowheads="1"/>
          </p:cNvSpPr>
          <p:nvPr/>
        </p:nvSpPr>
        <p:spPr bwMode="auto">
          <a:xfrm>
            <a:off x="7145338" y="1989141"/>
            <a:ext cx="5445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9pPr>
          </a:lstStyle>
          <a:p>
            <a:pPr eaLnBrk="1" hangingPunct="1"/>
            <a:r>
              <a:rPr kumimoji="0" lang="en-US" altLang="ko-KR" sz="4000" b="1" dirty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4</a:t>
            </a:r>
            <a:endParaRPr kumimoji="0" lang="ko-KR" altLang="en-US" sz="4000" b="1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344488" y="765175"/>
            <a:ext cx="9271000" cy="56975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2" name="그림 1"/>
          <p:cNvPicPr preferRelativeResize="0"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475" y="4869160"/>
            <a:ext cx="1961700" cy="1414800"/>
          </a:xfrm>
          <a:prstGeom prst="rect">
            <a:avLst/>
          </a:prstGeom>
        </p:spPr>
      </p:pic>
      <p:pic>
        <p:nvPicPr>
          <p:cNvPr id="3" name="그림 2"/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3768" y="4869160"/>
            <a:ext cx="1961700" cy="1414800"/>
          </a:xfrm>
          <a:prstGeom prst="rect">
            <a:avLst/>
          </a:prstGeom>
        </p:spPr>
      </p:pic>
      <p:sp>
        <p:nvSpPr>
          <p:cNvPr id="39" name="직사각형 38"/>
          <p:cNvSpPr/>
          <p:nvPr/>
        </p:nvSpPr>
        <p:spPr>
          <a:xfrm>
            <a:off x="1130575" y="1260052"/>
            <a:ext cx="8190910" cy="58477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>
              <a:defRPr/>
            </a:pPr>
            <a:r>
              <a:rPr lang="ko-KR" altLang="en-US" sz="1600" b="1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안정적인 수익구조와 우수한 인력</a:t>
            </a:r>
            <a:r>
              <a:rPr lang="en-US" altLang="ko-KR" sz="1600" b="1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, </a:t>
            </a:r>
            <a:r>
              <a:rPr lang="ko-KR" altLang="en-US" sz="1600" b="1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우수한 장비를 바탕으로 </a:t>
            </a:r>
            <a:endParaRPr lang="en-US" altLang="ko-KR" sz="1600" b="1" spc="-15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anose="02030504000101010101" charset="-127"/>
              <a:ea typeface="-윤고딕320" panose="02030504000101010101" charset="-127"/>
            </a:endParaRPr>
          </a:p>
          <a:p>
            <a:pPr>
              <a:defRPr/>
            </a:pPr>
            <a:r>
              <a:rPr lang="ko-KR" altLang="en-US" sz="1600" b="1" dirty="0" smtClean="0">
                <a:solidFill>
                  <a:srgbClr val="0070C0"/>
                </a:solidFill>
                <a:latin typeface="-윤고딕320" panose="02030504000101010101" charset="-127"/>
                <a:ea typeface="-윤고딕320" panose="02030504000101010101" charset="-127"/>
              </a:rPr>
              <a:t>국내 </a:t>
            </a:r>
            <a:r>
              <a:rPr lang="en-US" altLang="ko-KR" sz="1600" b="1" dirty="0">
                <a:solidFill>
                  <a:srgbClr val="0070C0"/>
                </a:solidFill>
                <a:latin typeface="-윤고딕320" panose="02030504000101010101" charset="-127"/>
                <a:ea typeface="-윤고딕320" panose="02030504000101010101" charset="-127"/>
              </a:rPr>
              <a:t>Bio</a:t>
            </a:r>
            <a:r>
              <a:rPr lang="ko-KR" altLang="en-US" sz="1600" b="1" dirty="0">
                <a:solidFill>
                  <a:srgbClr val="0070C0"/>
                </a:solidFill>
                <a:latin typeface="-윤고딕320" panose="02030504000101010101" charset="-127"/>
                <a:ea typeface="-윤고딕320" panose="02030504000101010101" charset="-127"/>
              </a:rPr>
              <a:t>산업의 </a:t>
            </a:r>
            <a:r>
              <a:rPr lang="en-US" altLang="ko-KR" sz="1600" b="1" dirty="0">
                <a:solidFill>
                  <a:srgbClr val="0070C0"/>
                </a:solidFill>
                <a:latin typeface="-윤고딕320" panose="02030504000101010101" charset="-127"/>
                <a:ea typeface="-윤고딕320" panose="02030504000101010101" charset="-127"/>
              </a:rPr>
              <a:t>Base </a:t>
            </a:r>
            <a:r>
              <a:rPr lang="en-US" altLang="ko-KR" sz="1600" b="1" dirty="0" smtClean="0">
                <a:solidFill>
                  <a:srgbClr val="0070C0"/>
                </a:solidFill>
                <a:latin typeface="-윤고딕320" panose="02030504000101010101" charset="-127"/>
                <a:ea typeface="-윤고딕320" panose="02030504000101010101" charset="-127"/>
              </a:rPr>
              <a:t>Camp</a:t>
            </a:r>
            <a:r>
              <a:rPr lang="ko-KR" altLang="en-US" sz="1600" b="1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로</a:t>
            </a:r>
            <a:r>
              <a:rPr lang="en-US" altLang="ko-KR" sz="1600" b="1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! </a:t>
            </a:r>
            <a:r>
              <a:rPr kumimoji="0" lang="en-US" altLang="ko-KR" sz="1600" b="1" spc="-150" dirty="0" smtClean="0">
                <a:solidFill>
                  <a:srgbClr val="0070C0"/>
                </a:solidFill>
                <a:latin typeface="-윤고딕320" panose="02030504000101010101" charset="-127"/>
                <a:ea typeface="-윤고딕320" panose="02030504000101010101" charset="-127"/>
              </a:rPr>
              <a:t> </a:t>
            </a:r>
            <a:r>
              <a:rPr kumimoji="0" lang="en-US" altLang="ko-KR" sz="1600" b="1" dirty="0" smtClean="0">
                <a:solidFill>
                  <a:srgbClr val="0070C0"/>
                </a:solidFill>
                <a:latin typeface="-윤고딕320" panose="02030504000101010101" charset="-127"/>
                <a:ea typeface="-윤고딕320" panose="02030504000101010101" charset="-127"/>
              </a:rPr>
              <a:t>Global Bio Hub</a:t>
            </a:r>
            <a:r>
              <a:rPr lang="ko-KR" altLang="en-US" sz="1600" b="1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를 향한 </a:t>
            </a:r>
            <a:r>
              <a:rPr lang="ko-KR" altLang="en-US" sz="1600" b="1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도약</a:t>
            </a:r>
            <a:r>
              <a:rPr kumimoji="0" lang="ko-KR" altLang="en-US" sz="1600" b="1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을 준비 중인 </a:t>
            </a:r>
            <a:r>
              <a:rPr kumimoji="0" lang="ko-KR" altLang="en-US" sz="1600" b="1" spc="-15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바이넥스</a:t>
            </a:r>
            <a:endParaRPr kumimoji="0" lang="en-US" altLang="ko-KR" sz="1600" b="1" spc="-150" dirty="0">
              <a:solidFill>
                <a:schemeClr val="tx1">
                  <a:lumMod val="95000"/>
                  <a:lumOff val="5000"/>
                </a:schemeClr>
              </a:solidFill>
              <a:latin typeface="-윤고딕320" panose="02030504000101010101" charset="-127"/>
              <a:ea typeface="-윤고딕320" panose="02030504000101010101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52091" y="287070"/>
            <a:ext cx="8401821" cy="2616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구 직 환 경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망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음</a:t>
            </a:r>
            <a:r>
              <a:rPr kumimoji="0" lang="ko-KR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건 실 한 중 소 기 업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넥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I   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망 을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Z O </a:t>
            </a:r>
            <a:r>
              <a:rPr kumimoji="0" lang="en-US" altLang="ko-KR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O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M  I N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하 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I </a:t>
            </a:r>
            <a:endParaRPr kumimoji="0" lang="ko-KR" altLang="en-US" sz="1100" dirty="0">
              <a:solidFill>
                <a:schemeClr val="bg1">
                  <a:lumMod val="5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27564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3433" y="4653136"/>
            <a:ext cx="568614" cy="1911474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332286" y="764704"/>
            <a:ext cx="4404690" cy="40011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 smtClean="0">
                <a:latin typeface="-윤고딕330" pitchFamily="18" charset="-127"/>
                <a:ea typeface="-윤고딕330" pitchFamily="18" charset="-127"/>
              </a:rPr>
              <a:t>BINEX </a:t>
            </a:r>
            <a:r>
              <a:rPr kumimoji="0" lang="ko-KR" altLang="en-US" sz="2000" dirty="0" smtClean="0">
                <a:latin typeface="-윤고딕330" pitchFamily="18" charset="-127"/>
                <a:ea typeface="-윤고딕330" pitchFamily="18" charset="-127"/>
              </a:rPr>
              <a:t>사업영역 및 주요사업 내용</a:t>
            </a:r>
            <a:endParaRPr kumimoji="0" lang="en-US" altLang="ko-KR" sz="200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82571" y="5517232"/>
            <a:ext cx="774086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전통적인 </a:t>
            </a:r>
            <a:r>
              <a:rPr lang="ko-KR" altLang="en-US" sz="2000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케</a:t>
            </a:r>
            <a:r>
              <a:rPr kumimoji="0" lang="ko-KR" altLang="en-US" sz="2000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미칼</a:t>
            </a:r>
            <a:r>
              <a:rPr kumimoji="0" lang="ko-KR" altLang="en-US" sz="20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의약품 </a:t>
            </a:r>
            <a:r>
              <a:rPr kumimoji="0" lang="en-US" altLang="ko-KR" sz="20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+ </a:t>
            </a:r>
            <a:r>
              <a:rPr kumimoji="0" lang="ko-KR" altLang="en-US" sz="20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제약산업의 신 성장동력 바이오 의약품 </a:t>
            </a:r>
            <a:endParaRPr kumimoji="0" lang="en-US" altLang="ko-KR" sz="2000" spc="-150" dirty="0" smtClean="0">
              <a:solidFill>
                <a:schemeClr val="tx1">
                  <a:lumMod val="85000"/>
                  <a:lumOff val="1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0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차세대 생명공학의 선두주자로서의 </a:t>
            </a:r>
            <a:r>
              <a:rPr kumimoji="0" lang="ko-KR" altLang="en-US" sz="20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20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발전가능성</a:t>
            </a:r>
            <a:r>
              <a:rPr lang="ko-KR" altLang="en-US" sz="2000" spc="-3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은 무한대</a:t>
            </a:r>
            <a:endParaRPr kumimoji="0" lang="en-US" altLang="ko-KR" sz="2000" spc="-300" dirty="0">
              <a:solidFill>
                <a:srgbClr val="0070C0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6" name="직사각형 35"/>
          <p:cNvSpPr/>
          <p:nvPr/>
        </p:nvSpPr>
        <p:spPr>
          <a:xfrm flipH="1">
            <a:off x="782640" y="1802934"/>
            <a:ext cx="2181225" cy="19526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4582" name="TextBox 36"/>
          <p:cNvSpPr txBox="1">
            <a:spLocks noChangeArrowheads="1"/>
          </p:cNvSpPr>
          <p:nvPr/>
        </p:nvSpPr>
        <p:spPr bwMode="auto">
          <a:xfrm>
            <a:off x="2439989" y="2839572"/>
            <a:ext cx="12827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9pPr>
          </a:lstStyle>
          <a:p>
            <a:pPr eaLnBrk="1" hangingPunct="1"/>
            <a:r>
              <a:rPr kumimoji="0" lang="en-US" altLang="ko-KR" sz="6600">
                <a:solidFill>
                  <a:schemeClr val="bg1"/>
                </a:solidFill>
                <a:latin typeface="나눔고딕 ExtraBold" charset="-127"/>
                <a:ea typeface="나눔고딕 ExtraBold" charset="-127"/>
              </a:rPr>
              <a:t>1</a:t>
            </a:r>
            <a:endParaRPr kumimoji="0" lang="ko-KR" altLang="en-US" sz="6600">
              <a:solidFill>
                <a:schemeClr val="bg1"/>
              </a:solidFill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76536" y="1813503"/>
            <a:ext cx="2203190" cy="4001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 smtClean="0">
                <a:solidFill>
                  <a:schemeClr val="bg1"/>
                </a:solidFill>
                <a:latin typeface="-윤고딕330" panose="02030504000101010101" charset="-127"/>
                <a:ea typeface="-윤고딕330" panose="02030504000101010101" charset="-127"/>
              </a:rPr>
              <a:t>바이오 생산본부</a:t>
            </a:r>
            <a:endParaRPr kumimoji="0" lang="ko-KR" altLang="en-US" sz="2000" b="1" dirty="0">
              <a:solidFill>
                <a:schemeClr val="bg1"/>
              </a:solidFill>
              <a:latin typeface="-윤고딕330" panose="02030504000101010101" charset="-127"/>
              <a:ea typeface="-윤고딕330" panose="02030504000101010101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19517" y="2263514"/>
            <a:ext cx="2117227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바이오 의약품 개발 및 생산에 있어 실질적인 국내 유일</a:t>
            </a:r>
            <a:endParaRPr kumimoji="0" lang="en-US" altLang="ko-KR" sz="1200" dirty="0" smtClean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CMDO</a:t>
            </a:r>
            <a:r>
              <a:rPr lang="ko-KR" altLang="en-US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로서 대한민국</a:t>
            </a:r>
            <a:endParaRPr lang="en-US" altLang="ko-KR" sz="1200" dirty="0" smtClean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바이오 인프라 및 허브 담당</a:t>
            </a:r>
            <a:endParaRPr kumimoji="0" lang="en-US" altLang="ko-KR" sz="1200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1" name="직사각형 40"/>
          <p:cNvSpPr/>
          <p:nvPr/>
        </p:nvSpPr>
        <p:spPr>
          <a:xfrm flipH="1">
            <a:off x="3851277" y="1802934"/>
            <a:ext cx="2181225" cy="19526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4586" name="TextBox 41"/>
          <p:cNvSpPr txBox="1">
            <a:spLocks noChangeArrowheads="1"/>
          </p:cNvSpPr>
          <p:nvPr/>
        </p:nvSpPr>
        <p:spPr bwMode="auto">
          <a:xfrm>
            <a:off x="5384800" y="2839572"/>
            <a:ext cx="12827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9pPr>
          </a:lstStyle>
          <a:p>
            <a:pPr eaLnBrk="1" hangingPunct="1"/>
            <a:r>
              <a:rPr kumimoji="0" lang="en-US" altLang="ko-KR" sz="6600">
                <a:solidFill>
                  <a:schemeClr val="bg1"/>
                </a:solidFill>
                <a:latin typeface="나눔고딕 ExtraBold" charset="-127"/>
                <a:ea typeface="나눔고딕 ExtraBold" charset="-127"/>
              </a:rPr>
              <a:t>2</a:t>
            </a:r>
            <a:endParaRPr kumimoji="0" lang="ko-KR" altLang="en-US" sz="6600">
              <a:solidFill>
                <a:schemeClr val="bg1"/>
              </a:solidFill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800872" y="1787328"/>
            <a:ext cx="2376091" cy="3693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b="1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세포조직공학연구</a:t>
            </a:r>
            <a:r>
              <a:rPr lang="ko-KR" altLang="en-US" b="1" dirty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소</a:t>
            </a:r>
            <a:endParaRPr kumimoji="0" lang="ko-KR" altLang="en-US" b="1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851745" y="2263514"/>
            <a:ext cx="2152317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암환자의 면역 체계를 </a:t>
            </a:r>
            <a:endParaRPr lang="en-US" altLang="ko-KR" sz="1200" dirty="0" smtClean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활성화시켜 암을 치료하는</a:t>
            </a:r>
            <a:endParaRPr lang="en-US" altLang="ko-KR" sz="1200" dirty="0" smtClean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암 면역 세포치료제 개발</a:t>
            </a:r>
            <a:endParaRPr lang="en-US" altLang="ko-KR" sz="1200" dirty="0" smtClean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200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 flipH="1">
            <a:off x="6991351" y="1802934"/>
            <a:ext cx="2181225" cy="19526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4590" name="TextBox 46"/>
          <p:cNvSpPr txBox="1">
            <a:spLocks noChangeArrowheads="1"/>
          </p:cNvSpPr>
          <p:nvPr/>
        </p:nvSpPr>
        <p:spPr bwMode="auto">
          <a:xfrm>
            <a:off x="8537575" y="2839572"/>
            <a:ext cx="12827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9pPr>
          </a:lstStyle>
          <a:p>
            <a:pPr eaLnBrk="1" hangingPunct="1"/>
            <a:r>
              <a:rPr kumimoji="0" lang="en-US" altLang="ko-KR" sz="6600">
                <a:solidFill>
                  <a:schemeClr val="bg1"/>
                </a:solidFill>
                <a:latin typeface="나눔고딕 ExtraBold" charset="-127"/>
                <a:ea typeface="나눔고딕 ExtraBold" charset="-127"/>
              </a:rPr>
              <a:t>3</a:t>
            </a:r>
            <a:endParaRPr kumimoji="0" lang="ko-KR" altLang="en-US" sz="6600">
              <a:solidFill>
                <a:schemeClr val="bg1"/>
              </a:solidFill>
              <a:latin typeface="나눔고딕 ExtraBold" charset="-127"/>
              <a:ea typeface="나눔고딕 ExtraBold" charset="-127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969227" y="1813503"/>
            <a:ext cx="2203189" cy="4001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000" b="1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의약품 생산본부</a:t>
            </a:r>
            <a:endParaRPr kumimoji="0" lang="ko-KR" altLang="en-US" sz="2000" b="1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7012176" y="2263514"/>
            <a:ext cx="2117220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창립 이후 지난 반세기 동안</a:t>
            </a:r>
            <a:endParaRPr kumimoji="0" lang="en-US" altLang="ko-KR" sz="1200" dirty="0" smtClean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우수한 치료제를 공급</a:t>
            </a:r>
            <a:endParaRPr lang="en-US" altLang="ko-KR" sz="1200" dirty="0" smtClean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200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726284" y="3803556"/>
            <a:ext cx="2210459" cy="156966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Front"/>
              <a:lightRig rig="threePt" dir="t"/>
            </a:scene3d>
            <a:sp3d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 smtClean="0">
                <a:solidFill>
                  <a:srgbClr val="0070C0"/>
                </a:solidFill>
                <a:latin typeface="-윤고딕320" pitchFamily="18" charset="-127"/>
                <a:ea typeface="-윤고딕320" pitchFamily="18" charset="-127"/>
              </a:rPr>
              <a:t>* </a:t>
            </a:r>
            <a:r>
              <a:rPr lang="en-US" altLang="ko-KR" sz="1200" b="1" dirty="0" smtClean="0">
                <a:solidFill>
                  <a:srgbClr val="0070C0"/>
                </a:solidFill>
                <a:latin typeface="-윤고딕320" pitchFamily="18" charset="-127"/>
                <a:ea typeface="-윤고딕320" pitchFamily="18" charset="-127"/>
              </a:rPr>
              <a:t>CMDO</a:t>
            </a:r>
            <a:r>
              <a:rPr lang="ko-KR" altLang="en-US" sz="1200" b="1" dirty="0" smtClean="0">
                <a:solidFill>
                  <a:srgbClr val="0070C0"/>
                </a:solidFill>
                <a:latin typeface="-윤고딕320" pitchFamily="18" charset="-127"/>
                <a:ea typeface="-윤고딕320" pitchFamily="18" charset="-127"/>
              </a:rPr>
              <a:t>란 </a:t>
            </a:r>
            <a:r>
              <a:rPr lang="en-US" altLang="ko-KR" sz="1200" b="1" dirty="0" smtClean="0">
                <a:solidFill>
                  <a:srgbClr val="0070C0"/>
                </a:solidFill>
                <a:latin typeface="-윤고딕320" pitchFamily="18" charset="-127"/>
                <a:ea typeface="-윤고딕320" pitchFamily="18" charset="-127"/>
              </a:rPr>
              <a:t>?</a:t>
            </a:r>
            <a:r>
              <a:rPr lang="ko-KR" altLang="en-US" sz="1200" b="1" dirty="0" smtClean="0">
                <a:solidFill>
                  <a:srgbClr val="0070C0"/>
                </a:solidFill>
                <a:latin typeface="-윤고딕320" pitchFamily="18" charset="-127"/>
                <a:ea typeface="-윤고딕320" pitchFamily="18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/>
            </a:r>
            <a:br>
              <a:rPr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</a:br>
            <a: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   KBCC </a:t>
            </a:r>
            <a:r>
              <a:rPr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해당 시설을 이 용한 </a:t>
            </a:r>
            <a: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/>
            </a:r>
            <a:b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</a:br>
            <a: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   </a:t>
            </a:r>
            <a:r>
              <a:rPr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바이오 의약품의 연구개발</a:t>
            </a:r>
            <a:r>
              <a:rPr lang="en-US" altLang="ko-KR" sz="12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</a:t>
            </a:r>
            <a:r>
              <a:rPr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및 </a:t>
            </a:r>
            <a: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/>
            </a:r>
            <a:b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</a:br>
            <a: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   </a:t>
            </a:r>
            <a:r>
              <a:rPr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바이오 의약품의 생산대행 사업</a:t>
            </a:r>
            <a:endParaRPr lang="en-US" altLang="ko-KR" sz="1200" spc="-15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KBCC</a:t>
            </a:r>
            <a: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</a:t>
            </a:r>
            <a:r>
              <a:rPr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민간위탁경영자로 선정</a:t>
            </a:r>
            <a: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/>
            </a:r>
            <a:b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</a:br>
            <a: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   </a:t>
            </a:r>
            <a:r>
              <a:rPr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바이오 의약품 특허 만기 도래에 </a:t>
            </a:r>
            <a: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/>
            </a:r>
            <a:b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</a:br>
            <a: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   </a:t>
            </a:r>
            <a:r>
              <a:rPr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따라 바이오 </a:t>
            </a:r>
            <a:r>
              <a:rPr lang="ko-KR" altLang="en-US" sz="1200" spc="-15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시밀러를</a:t>
            </a:r>
            <a:r>
              <a:rPr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개발하기 </a:t>
            </a:r>
            <a: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/>
            </a:r>
            <a:b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</a:br>
            <a: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   </a:t>
            </a:r>
            <a:r>
              <a:rPr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위해  노력 중</a:t>
            </a:r>
            <a: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</a:t>
            </a:r>
            <a:endParaRPr kumimoji="0" lang="en-US" altLang="ko-KR" sz="1200" spc="-150" dirty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3800873" y="3803558"/>
            <a:ext cx="2225276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Front"/>
              <a:lightRig rig="threePt" dir="t"/>
            </a:scene3d>
            <a:sp3d/>
          </a:bodyPr>
          <a:lstStyle/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세포조직공학연구소 설립</a:t>
            </a:r>
            <a:endParaRPr kumimoji="0" lang="en-US" altLang="ko-KR" sz="1200" spc="-15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현재 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획기적 성과 </a:t>
            </a:r>
            <a:r>
              <a:rPr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거둠</a:t>
            </a:r>
            <a: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/>
            </a:r>
            <a:b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</a:br>
            <a:r>
              <a:rPr lang="en-US" altLang="ko-KR" sz="11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20" pitchFamily="18" charset="-127"/>
                <a:ea typeface="-윤고딕320" pitchFamily="18" charset="-127"/>
              </a:rPr>
              <a:t>( </a:t>
            </a:r>
            <a:r>
              <a:rPr lang="ko-KR" altLang="en-US" sz="11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암 치료제 분야 임상 </a:t>
            </a:r>
            <a:r>
              <a:rPr lang="en-US" altLang="ko-KR" sz="11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20" pitchFamily="18" charset="-127"/>
                <a:ea typeface="-윤고딕320" pitchFamily="18" charset="-127"/>
              </a:rPr>
              <a:t>2</a:t>
            </a:r>
            <a:r>
              <a:rPr lang="ko-KR" altLang="en-US" sz="11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상 진행 중</a:t>
            </a:r>
            <a:r>
              <a:rPr lang="en-US" altLang="ko-KR" sz="11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20" pitchFamily="18" charset="-127"/>
                <a:ea typeface="-윤고딕320" pitchFamily="18" charset="-127"/>
              </a:rPr>
              <a:t>)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세포치료제 기반기술 바탕으로 </a:t>
            </a:r>
            <a: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/>
            </a:r>
            <a:b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</a:br>
            <a:r>
              <a:rPr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세포은행사업 등 영위</a:t>
            </a:r>
            <a:endParaRPr kumimoji="0" lang="en-US" altLang="ko-KR" sz="1200" spc="-15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6990980" y="3803558"/>
            <a:ext cx="2187924" cy="1015663"/>
          </a:xfrm>
          <a:prstGeom prst="rect">
            <a:avLst/>
          </a:prstGeom>
          <a:noFill/>
        </p:spPr>
        <p:txBody>
          <a:bodyPr>
            <a:spAutoFit/>
            <a:scene3d>
              <a:camera prst="perspectiveFront"/>
              <a:lightRig rig="threePt" dir="t"/>
            </a:scene3d>
            <a:sp3d/>
          </a:bodyPr>
          <a:lstStyle/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전통적인 </a:t>
            </a:r>
            <a:r>
              <a:rPr kumimoji="0" lang="ko-KR" altLang="en-US" sz="1200" spc="-15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케미칼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의약품 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/>
            </a:r>
            <a:b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</a:b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생산 및 판매</a:t>
            </a:r>
            <a:endParaRPr kumimoji="0" lang="en-US" altLang="ko-KR" sz="1200" spc="-15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인류를 질병으로부터 안전하게 </a:t>
            </a:r>
            <a: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/>
            </a:r>
            <a:b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</a:br>
            <a:r>
              <a:rPr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보호하고 건강한 사회를 </a:t>
            </a:r>
            <a: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/>
            </a:r>
            <a:br>
              <a:rPr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</a:br>
            <a:r>
              <a:rPr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만들고자 노력하는 기업</a:t>
            </a:r>
            <a:endParaRPr kumimoji="0" lang="en-US" altLang="ko-KR" sz="1200" spc="-150" dirty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44488" y="765175"/>
            <a:ext cx="9271000" cy="56975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030936" y="2263512"/>
            <a:ext cx="7699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400" b="1" dirty="0" smtClean="0">
                <a:solidFill>
                  <a:srgbClr val="0070C0"/>
                </a:solidFill>
              </a:rPr>
              <a:t>+</a:t>
            </a:r>
            <a:endParaRPr lang="ko-KR" altLang="en-US" sz="5400" b="1" dirty="0">
              <a:solidFill>
                <a:srgbClr val="0070C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127280" y="2289646"/>
            <a:ext cx="7699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400" b="1" dirty="0" smtClean="0">
                <a:solidFill>
                  <a:srgbClr val="0070C0"/>
                </a:solidFill>
              </a:rPr>
              <a:t>+</a:t>
            </a:r>
            <a:endParaRPr lang="ko-KR" altLang="en-US" sz="5400" b="1" dirty="0">
              <a:solidFill>
                <a:srgbClr val="0070C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52091" y="287070"/>
            <a:ext cx="8401821" cy="2616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구 직 환 경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망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음</a:t>
            </a:r>
            <a:r>
              <a:rPr kumimoji="0" lang="ko-KR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건 실 한 중 소 기 업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넥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I   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망 을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Z O </a:t>
            </a:r>
            <a:r>
              <a:rPr kumimoji="0" lang="en-US" altLang="ko-KR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O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M  I N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하 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I </a:t>
            </a:r>
            <a:endParaRPr kumimoji="0" lang="ko-KR" altLang="en-US" sz="1100" dirty="0">
              <a:solidFill>
                <a:schemeClr val="bg1">
                  <a:lumMod val="5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90429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16" descr="https://fbcdn-sphotos-g-a.akamaihd.net/hphotos-ak-ash3/1235989_531637703583872_1774685737_n.jpg"/>
          <p:cNvPicPr>
            <a:picLocks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2416" b="100000" l="1460" r="9799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65"/>
          <a:stretch/>
        </p:blipFill>
        <p:spPr bwMode="auto">
          <a:xfrm rot="21175989">
            <a:off x="1091187" y="4505098"/>
            <a:ext cx="1225930" cy="1954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직사각형 21"/>
          <p:cNvSpPr/>
          <p:nvPr/>
        </p:nvSpPr>
        <p:spPr>
          <a:xfrm>
            <a:off x="6321425" y="4109878"/>
            <a:ext cx="2181225" cy="287338"/>
          </a:xfrm>
          <a:prstGeom prst="rect">
            <a:avLst/>
          </a:prstGeom>
          <a:solidFill>
            <a:schemeClr val="tx1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21" name="직사각형 20"/>
          <p:cNvSpPr/>
          <p:nvPr/>
        </p:nvSpPr>
        <p:spPr>
          <a:xfrm>
            <a:off x="3851277" y="4109878"/>
            <a:ext cx="2181225" cy="287338"/>
          </a:xfrm>
          <a:prstGeom prst="rect">
            <a:avLst/>
          </a:prstGeom>
          <a:solidFill>
            <a:schemeClr val="tx1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35" name="직사각형 34"/>
          <p:cNvSpPr/>
          <p:nvPr/>
        </p:nvSpPr>
        <p:spPr>
          <a:xfrm>
            <a:off x="1352550" y="4109878"/>
            <a:ext cx="2181225" cy="287338"/>
          </a:xfrm>
          <a:prstGeom prst="rect">
            <a:avLst/>
          </a:prstGeom>
          <a:solidFill>
            <a:schemeClr val="tx1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32286" y="764704"/>
            <a:ext cx="3468586" cy="40011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 err="1" smtClean="0">
                <a:latin typeface="-윤고딕330" pitchFamily="18" charset="-127"/>
                <a:ea typeface="-윤고딕330" pitchFamily="18" charset="-127"/>
              </a:rPr>
              <a:t>바이넥스</a:t>
            </a:r>
            <a:r>
              <a:rPr kumimoji="0" lang="ko-KR" altLang="en-US" sz="2000" b="1" dirty="0" smtClean="0">
                <a:latin typeface="-윤고딕330" pitchFamily="18" charset="-127"/>
                <a:ea typeface="-윤고딕330" pitchFamily="18" charset="-127"/>
              </a:rPr>
              <a:t> 기업비전</a:t>
            </a:r>
            <a:endParaRPr kumimoji="0" lang="en-US" altLang="ko-KR" sz="2000" b="1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 flipH="1">
            <a:off x="1352550" y="2523966"/>
            <a:ext cx="2181225" cy="1871662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915902" y="3101202"/>
            <a:ext cx="2117220" cy="100027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 smtClean="0">
                <a:latin typeface="-윤고딕330" pitchFamily="18" charset="-127"/>
                <a:ea typeface="-윤고딕330" pitchFamily="18" charset="-127"/>
              </a:rPr>
              <a:t>- </a:t>
            </a:r>
            <a:r>
              <a:rPr kumimoji="0" lang="ko-KR" altLang="en-US" sz="1200" dirty="0" smtClean="0">
                <a:latin typeface="-윤고딕330" pitchFamily="18" charset="-127"/>
                <a:ea typeface="-윤고딕330" pitchFamily="18" charset="-127"/>
              </a:rPr>
              <a:t>전문인력확보</a:t>
            </a:r>
            <a:endParaRPr kumimoji="0" lang="en-US" altLang="ko-KR" sz="1200" dirty="0" smtClean="0">
              <a:latin typeface="-윤고딕330" pitchFamily="18" charset="-127"/>
              <a:ea typeface="-윤고딕33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200" dirty="0" smtClean="0">
                <a:latin typeface="-윤고딕330" pitchFamily="18" charset="-127"/>
                <a:ea typeface="-윤고딕330" pitchFamily="18" charset="-127"/>
              </a:rPr>
              <a:t>안정적 재무구조 및</a:t>
            </a:r>
            <a:r>
              <a:rPr lang="en-US" altLang="ko-KR" sz="1200" dirty="0" smtClean="0"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sz="1200" dirty="0" smtClean="0">
                <a:latin typeface="-윤고딕330" pitchFamily="18" charset="-127"/>
                <a:ea typeface="-윤고딕330" pitchFamily="18" charset="-127"/>
              </a:rPr>
            </a:br>
            <a:r>
              <a:rPr lang="en-US" altLang="ko-KR" sz="1200" dirty="0" smtClean="0">
                <a:latin typeface="-윤고딕330" pitchFamily="18" charset="-127"/>
                <a:ea typeface="-윤고딕330" pitchFamily="18" charset="-127"/>
              </a:rPr>
              <a:t>  </a:t>
            </a:r>
            <a:r>
              <a:rPr lang="ko-KR" altLang="en-US" sz="1200" dirty="0" smtClean="0">
                <a:latin typeface="-윤고딕330" pitchFamily="18" charset="-127"/>
                <a:ea typeface="-윤고딕330" pitchFamily="18" charset="-127"/>
              </a:rPr>
              <a:t> 투자여력</a:t>
            </a:r>
            <a:r>
              <a:rPr lang="en-US" altLang="ko-KR" sz="1200" dirty="0"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sz="1200" dirty="0">
                <a:latin typeface="-윤고딕330" pitchFamily="18" charset="-127"/>
                <a:ea typeface="-윤고딕330" pitchFamily="18" charset="-127"/>
              </a:rPr>
            </a:br>
            <a:r>
              <a:rPr lang="en-US" altLang="ko-KR" sz="1200" dirty="0" smtClean="0">
                <a:latin typeface="-윤고딕330" pitchFamily="18" charset="-127"/>
                <a:ea typeface="-윤고딕330" pitchFamily="18" charset="-127"/>
              </a:rPr>
              <a:t>  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시가총액 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1,567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억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부채비율   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56.67%, </a:t>
            </a:r>
            <a:r>
              <a:rPr lang="ko-KR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신용평가등급</a:t>
            </a:r>
            <a:r>
              <a:rPr lang="en-US" altLang="ko-KR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BB</a:t>
            </a:r>
            <a:r>
              <a: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)</a:t>
            </a:r>
            <a:endParaRPr kumimoji="0" lang="en-US" altLang="ko-KR" sz="1100" dirty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498048" y="2238847"/>
            <a:ext cx="1816770" cy="646331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Industry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&amp;Technology</a:t>
            </a:r>
            <a:endParaRPr kumimoji="0"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467629" y="3101202"/>
            <a:ext cx="211722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spc="-150" dirty="0" smtClean="0"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200" spc="-150" dirty="0" smtClean="0">
                <a:latin typeface="-윤고딕330" pitchFamily="18" charset="-127"/>
                <a:ea typeface="-윤고딕330" pitchFamily="18" charset="-127"/>
              </a:rPr>
              <a:t>발전가능성 높은 </a:t>
            </a:r>
            <a:r>
              <a:rPr lang="en-US" altLang="ko-KR" sz="1200" spc="-150" dirty="0" smtClean="0"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sz="1200" spc="-150" dirty="0" smtClean="0">
                <a:latin typeface="-윤고딕330" pitchFamily="18" charset="-127"/>
                <a:ea typeface="-윤고딕330" pitchFamily="18" charset="-127"/>
              </a:rPr>
            </a:br>
            <a:r>
              <a:rPr lang="en-US" altLang="ko-KR" sz="1200" spc="-150" dirty="0" smtClean="0">
                <a:latin typeface="-윤고딕330" pitchFamily="18" charset="-127"/>
                <a:ea typeface="-윤고딕330" pitchFamily="18" charset="-127"/>
              </a:rPr>
              <a:t>   </a:t>
            </a:r>
            <a:r>
              <a:rPr lang="ko-KR" altLang="en-US" sz="1200" spc="-150" dirty="0" smtClean="0">
                <a:latin typeface="-윤고딕330" pitchFamily="18" charset="-127"/>
                <a:ea typeface="-윤고딕330" pitchFamily="18" charset="-127"/>
              </a:rPr>
              <a:t>바이오 </a:t>
            </a:r>
            <a:r>
              <a:rPr lang="ko-KR" altLang="en-US" sz="1200" spc="-150" dirty="0" smtClean="0">
                <a:latin typeface="-윤고딕330" pitchFamily="18" charset="-127"/>
                <a:ea typeface="-윤고딕330" pitchFamily="18" charset="-127"/>
              </a:rPr>
              <a:t>시장 속</a:t>
            </a:r>
            <a:r>
              <a:rPr lang="en-US" altLang="ko-KR" sz="1200" spc="-150" dirty="0"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200" spc="-150" dirty="0" smtClean="0">
                <a:latin typeface="-윤고딕330" pitchFamily="18" charset="-127"/>
                <a:ea typeface="-윤고딕330" pitchFamily="18" charset="-127"/>
              </a:rPr>
              <a:t>새로운  도전</a:t>
            </a:r>
            <a:endParaRPr lang="en-US" altLang="ko-KR" sz="1200" spc="-150" dirty="0" smtClean="0">
              <a:latin typeface="-윤고딕330" pitchFamily="18" charset="-127"/>
              <a:ea typeface="-윤고딕33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 smtClean="0">
                <a:latin typeface="-윤고딕330" pitchFamily="18" charset="-127"/>
                <a:ea typeface="-윤고딕330" pitchFamily="18" charset="-127"/>
              </a:rPr>
              <a:t>- </a:t>
            </a:r>
            <a:r>
              <a:rPr kumimoji="0" lang="ko-KR" altLang="en-US" sz="1200" spc="-150" dirty="0" smtClean="0">
                <a:latin typeface="-윤고딕330" pitchFamily="18" charset="-127"/>
                <a:ea typeface="-윤고딕330" pitchFamily="18" charset="-127"/>
              </a:rPr>
              <a:t>적극적</a:t>
            </a:r>
            <a:r>
              <a:rPr kumimoji="0" lang="ko-KR" altLang="en-US" sz="1200" dirty="0" smtClean="0"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1200" dirty="0" smtClean="0">
                <a:latin typeface="-윤고딕330" pitchFamily="18" charset="-127"/>
                <a:ea typeface="-윤고딕330" pitchFamily="18" charset="-127"/>
              </a:rPr>
              <a:t>R&amp;D </a:t>
            </a:r>
            <a:r>
              <a:rPr kumimoji="0" lang="ko-KR" altLang="en-US" sz="1200" spc="-150" dirty="0" smtClean="0">
                <a:latin typeface="-윤고딕330" pitchFamily="18" charset="-127"/>
                <a:ea typeface="-윤고딕330" pitchFamily="18" charset="-127"/>
              </a:rPr>
              <a:t>성과 및 투자 </a:t>
            </a:r>
            <a:endParaRPr kumimoji="0" lang="en-US" altLang="ko-KR" sz="1200" spc="-15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364446" y="3042833"/>
            <a:ext cx="2188954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 smtClean="0"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200" dirty="0" smtClean="0">
                <a:latin typeface="-윤고딕330" pitchFamily="18" charset="-127"/>
                <a:ea typeface="-윤고딕330" pitchFamily="18" charset="-127"/>
              </a:rPr>
              <a:t>일본제약회사 </a:t>
            </a:r>
            <a:r>
              <a:rPr lang="ko-KR" altLang="en-US" sz="1200" dirty="0" err="1" smtClean="0">
                <a:latin typeface="-윤고딕330" pitchFamily="18" charset="-127"/>
                <a:ea typeface="-윤고딕330" pitchFamily="18" charset="-127"/>
              </a:rPr>
              <a:t>니찌이코</a:t>
            </a:r>
            <a:r>
              <a:rPr lang="ko-KR" altLang="en-US" sz="1200" dirty="0" smtClean="0">
                <a:latin typeface="-윤고딕330" pitchFamily="18" charset="-127"/>
                <a:ea typeface="-윤고딕330" pitchFamily="18" charset="-127"/>
              </a:rPr>
              <a:t> 최대</a:t>
            </a:r>
            <a:r>
              <a:rPr lang="en-US" altLang="ko-KR" sz="1200" dirty="0" smtClean="0"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sz="1200" dirty="0" smtClean="0">
                <a:latin typeface="-윤고딕330" pitchFamily="18" charset="-127"/>
                <a:ea typeface="-윤고딕330" pitchFamily="18" charset="-127"/>
              </a:rPr>
            </a:br>
            <a:r>
              <a:rPr lang="en-US" altLang="ko-KR" sz="1200" dirty="0" smtClean="0">
                <a:latin typeface="-윤고딕330" pitchFamily="18" charset="-127"/>
                <a:ea typeface="-윤고딕330" pitchFamily="18" charset="-127"/>
              </a:rPr>
              <a:t>   </a:t>
            </a:r>
            <a:r>
              <a:rPr lang="ko-KR" altLang="en-US" sz="1200" dirty="0" smtClean="0">
                <a:latin typeface="-윤고딕330" pitchFamily="18" charset="-127"/>
                <a:ea typeface="-윤고딕330" pitchFamily="18" charset="-127"/>
              </a:rPr>
              <a:t>주주</a:t>
            </a:r>
            <a:r>
              <a:rPr lang="en-US" altLang="ko-KR" sz="1200" dirty="0" smtClean="0"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200" dirty="0" smtClean="0">
                <a:latin typeface="-윤고딕330" pitchFamily="18" charset="-127"/>
                <a:ea typeface="-윤고딕330" pitchFamily="18" charset="-127"/>
              </a:rPr>
              <a:t>일본시장확보</a:t>
            </a:r>
            <a:r>
              <a:rPr lang="en-US" altLang="ko-KR" sz="1200" dirty="0" smtClean="0">
                <a:latin typeface="-윤고딕330" pitchFamily="18" charset="-127"/>
                <a:ea typeface="-윤고딕330" pitchFamily="18" charset="-127"/>
              </a:rPr>
              <a:t>)</a:t>
            </a:r>
            <a:r>
              <a:rPr kumimoji="0" lang="en-US" altLang="ko-KR" sz="1200" dirty="0"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200" dirty="0"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200" dirty="0">
                <a:latin typeface="-윤고딕330" pitchFamily="18" charset="-127"/>
                <a:ea typeface="-윤고딕330" pitchFamily="18" charset="-127"/>
              </a:rPr>
              <a:t>- </a:t>
            </a:r>
            <a:r>
              <a:rPr kumimoji="0" lang="ko-KR" altLang="en-US" sz="1200" dirty="0" smtClean="0">
                <a:latin typeface="-윤고딕330" pitchFamily="18" charset="-127"/>
                <a:ea typeface="-윤고딕330" pitchFamily="18" charset="-127"/>
              </a:rPr>
              <a:t>풍부한 해외네트워크</a:t>
            </a:r>
            <a:endParaRPr lang="en-US" altLang="ko-KR" sz="1200" dirty="0">
              <a:latin typeface="-윤고딕330" pitchFamily="18" charset="-127"/>
              <a:ea typeface="-윤고딕33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spc="-150" dirty="0" smtClean="0">
                <a:latin typeface="-윤고딕330" pitchFamily="18" charset="-127"/>
                <a:ea typeface="-윤고딕330" pitchFamily="18" charset="-127"/>
              </a:rPr>
              <a:t>-  </a:t>
            </a:r>
            <a:r>
              <a:rPr kumimoji="0" lang="ko-KR" altLang="en-US" sz="1200" spc="-150" dirty="0" smtClean="0">
                <a:latin typeface="-윤고딕330" pitchFamily="18" charset="-127"/>
                <a:ea typeface="-윤고딕330" pitchFamily="18" charset="-127"/>
              </a:rPr>
              <a:t>코스닥시장 상장</a:t>
            </a:r>
            <a:r>
              <a:rPr lang="ko-KR" altLang="en-US" sz="1200" spc="-150" dirty="0" smtClean="0">
                <a:latin typeface="-윤고딕330" pitchFamily="18" charset="-127"/>
                <a:ea typeface="-윤고딕330" pitchFamily="18" charset="-127"/>
              </a:rPr>
              <a:t>을 통한 </a:t>
            </a:r>
            <a:r>
              <a:rPr lang="en-US" altLang="ko-KR" sz="1200" spc="-150" dirty="0" smtClean="0"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sz="1200" spc="-150" dirty="0" smtClean="0">
                <a:latin typeface="-윤고딕330" pitchFamily="18" charset="-127"/>
                <a:ea typeface="-윤고딕330" pitchFamily="18" charset="-127"/>
              </a:rPr>
            </a:br>
            <a:r>
              <a:rPr lang="en-US" altLang="ko-KR" sz="1200" spc="-150" dirty="0"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200" spc="-150" dirty="0" smtClean="0">
                <a:latin typeface="-윤고딕330" pitchFamily="18" charset="-127"/>
                <a:ea typeface="-윤고딕330" pitchFamily="18" charset="-127"/>
              </a:rPr>
              <a:t>   </a:t>
            </a:r>
            <a:r>
              <a:rPr lang="ko-KR" altLang="en-US" sz="1200" spc="-150" dirty="0" smtClean="0">
                <a:latin typeface="-윤고딕330" pitchFamily="18" charset="-127"/>
                <a:ea typeface="-윤고딕330" pitchFamily="18" charset="-127"/>
              </a:rPr>
              <a:t>자금조달 용이</a:t>
            </a:r>
            <a:endParaRPr kumimoji="0" lang="en-US" altLang="ko-KR" sz="1200" spc="-15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568625" y="4056185"/>
            <a:ext cx="2016224" cy="43088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200" b="1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Promising</a:t>
            </a:r>
            <a:endParaRPr kumimoji="0" lang="ko-KR" altLang="en-US" sz="2200" b="1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5" name="직사각형 24"/>
          <p:cNvSpPr/>
          <p:nvPr/>
        </p:nvSpPr>
        <p:spPr>
          <a:xfrm flipH="1">
            <a:off x="3851277" y="2523966"/>
            <a:ext cx="2181225" cy="1871662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946323" y="2238847"/>
            <a:ext cx="1630747" cy="646331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Internal competence</a:t>
            </a:r>
            <a:endParaRPr kumimoji="0" lang="ko-KR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808985" y="4047457"/>
            <a:ext cx="1571159" cy="43088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200" b="1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Stability</a:t>
            </a:r>
            <a:endParaRPr kumimoji="0" lang="ko-KR" altLang="en-US" sz="2200" b="1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 flipH="1">
            <a:off x="6321425" y="2525557"/>
            <a:ext cx="2181225" cy="1871663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466601" y="2238847"/>
            <a:ext cx="1762762" cy="646331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External Environment</a:t>
            </a:r>
            <a:endParaRPr kumimoji="0"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44488" y="765175"/>
            <a:ext cx="9271000" cy="56975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" name="사각형 설명선 2"/>
          <p:cNvSpPr/>
          <p:nvPr/>
        </p:nvSpPr>
        <p:spPr>
          <a:xfrm>
            <a:off x="2288704" y="4728046"/>
            <a:ext cx="6213946" cy="1005210"/>
          </a:xfrm>
          <a:prstGeom prst="wedgeRectCallout">
            <a:avLst>
              <a:gd name="adj1" fmla="val -53150"/>
              <a:gd name="adj2" fmla="val 7436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TextBox 49"/>
          <p:cNvSpPr txBox="1"/>
          <p:nvPr/>
        </p:nvSpPr>
        <p:spPr>
          <a:xfrm>
            <a:off x="2659373" y="4758824"/>
            <a:ext cx="5472608" cy="1046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500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전도유망한 사업분야</a:t>
            </a:r>
            <a:r>
              <a:rPr kumimoji="0" lang="en-US" altLang="ko-KR" sz="1500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1500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뛰어난 기술력과 인재</a:t>
            </a:r>
            <a:r>
              <a:rPr kumimoji="0" lang="en-US" altLang="ko-KR" sz="1500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br>
              <a:rPr kumimoji="0" lang="en-US" altLang="ko-KR" sz="1500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ko-KR" altLang="en-US" sz="1500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안정적인 재무구조를 기반으로 풍부한 해외네트워크까지 겸비한 </a:t>
            </a:r>
            <a:endParaRPr kumimoji="0" lang="en-US" altLang="ko-KR" sz="1500" spc="-150" dirty="0" smtClean="0">
              <a:solidFill>
                <a:srgbClr val="0070C0"/>
              </a:solidFill>
              <a:latin typeface="-윤고딕330" pitchFamily="18" charset="-127"/>
              <a:ea typeface="-윤고딕330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b="1" spc="-150" dirty="0" err="1" smtClean="0">
                <a:solidFill>
                  <a:srgbClr val="FF0000"/>
                </a:solidFill>
                <a:latin typeface="나눔손글씨 펜" pitchFamily="66" charset="-127"/>
                <a:ea typeface="나눔손글씨 펜" pitchFamily="66" charset="-127"/>
              </a:rPr>
              <a:t>비전있는</a:t>
            </a:r>
            <a:r>
              <a:rPr lang="ko-KR" altLang="en-US" sz="3200" b="1" spc="-150" dirty="0" smtClean="0">
                <a:solidFill>
                  <a:srgbClr val="FF0000"/>
                </a:solidFill>
                <a:latin typeface="나눔손글씨 펜" pitchFamily="66" charset="-127"/>
                <a:ea typeface="나눔손글씨 펜" pitchFamily="66" charset="-127"/>
              </a:rPr>
              <a:t> 회사</a:t>
            </a:r>
            <a:r>
              <a:rPr lang="en-US" altLang="ko-KR" sz="3200" b="1" spc="-150" dirty="0" smtClean="0">
                <a:solidFill>
                  <a:srgbClr val="FF0000"/>
                </a:solidFill>
                <a:latin typeface="나눔손글씨 펜" pitchFamily="66" charset="-127"/>
                <a:ea typeface="나눔손글씨 펜" pitchFamily="66" charset="-127"/>
              </a:rPr>
              <a:t>, </a:t>
            </a:r>
            <a:r>
              <a:rPr lang="ko-KR" altLang="en-US" sz="3200" b="1" spc="-150" dirty="0" err="1" smtClean="0">
                <a:solidFill>
                  <a:srgbClr val="FF0000"/>
                </a:solidFill>
                <a:latin typeface="나눔손글씨 펜" pitchFamily="66" charset="-127"/>
                <a:ea typeface="나눔손글씨 펜" pitchFamily="66" charset="-127"/>
              </a:rPr>
              <a:t>바이넥스</a:t>
            </a:r>
            <a:r>
              <a:rPr lang="en-US" altLang="ko-KR" sz="3200" b="1" spc="-150" dirty="0" smtClean="0">
                <a:solidFill>
                  <a:srgbClr val="FF0000"/>
                </a:solidFill>
                <a:latin typeface="나눔손글씨 펜" pitchFamily="66" charset="-127"/>
                <a:ea typeface="나눔손글씨 펜" pitchFamily="66" charset="-127"/>
              </a:rPr>
              <a:t>!</a:t>
            </a:r>
            <a:endParaRPr lang="en-US" altLang="ko-KR" sz="3200" spc="-150" dirty="0">
              <a:solidFill>
                <a:srgbClr val="0070C0"/>
              </a:solidFill>
              <a:latin typeface="나눔손글씨 펜" pitchFamily="66" charset="-127"/>
              <a:ea typeface="나눔손글씨 펜" pitchFamily="66" charset="-127"/>
            </a:endParaRPr>
          </a:p>
        </p:txBody>
      </p:sp>
      <p:pic>
        <p:nvPicPr>
          <p:cNvPr id="29" name="Picture 2" descr="http://www.bi-nex.com/images/include/logo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5368" y="836714"/>
            <a:ext cx="1295400" cy="552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32"/>
          <p:cNvSpPr txBox="1"/>
          <p:nvPr/>
        </p:nvSpPr>
        <p:spPr>
          <a:xfrm rot="20491495">
            <a:off x="1141669" y="4490536"/>
            <a:ext cx="8366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좋아요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!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11646" y="1340769"/>
            <a:ext cx="6509707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en-US" altLang="ko-KR" dirty="0" smtClean="0">
                <a:latin typeface="-윤고딕340" pitchFamily="18" charset="-127"/>
                <a:ea typeface="-윤고딕340" pitchFamily="18" charset="-127"/>
              </a:rPr>
              <a:t>“From Bio Camp To Global Bio HUB </a:t>
            </a:r>
            <a:br>
              <a:rPr lang="en-US" altLang="ko-KR" dirty="0" smtClean="0">
                <a:latin typeface="-윤고딕340" pitchFamily="18" charset="-127"/>
                <a:ea typeface="-윤고딕340" pitchFamily="18" charset="-127"/>
              </a:rPr>
            </a:br>
            <a:r>
              <a:rPr lang="en-US" altLang="ko-KR" dirty="0" smtClean="0">
                <a:latin typeface="-윤고딕340" pitchFamily="18" charset="-127"/>
                <a:ea typeface="-윤고딕340" pitchFamily="18" charset="-127"/>
              </a:rPr>
              <a:t>   for Bio next generation, next place, and next renovation.”</a:t>
            </a:r>
            <a:endParaRPr lang="ko-KR" altLang="en-US" dirty="0"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52091" y="287070"/>
            <a:ext cx="8401821" cy="2616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구 직 환 경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망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음</a:t>
            </a:r>
            <a:r>
              <a:rPr kumimoji="0" lang="ko-KR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건 실 한 중 소 기 업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넥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I   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망 을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Z O </a:t>
            </a:r>
            <a:r>
              <a:rPr kumimoji="0" lang="en-US" altLang="ko-KR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O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M  I N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하 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I </a:t>
            </a:r>
            <a:endParaRPr kumimoji="0" lang="ko-KR" altLang="en-US" sz="1100" dirty="0">
              <a:solidFill>
                <a:schemeClr val="bg1">
                  <a:lumMod val="5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26666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도넛 12"/>
          <p:cNvSpPr/>
          <p:nvPr/>
        </p:nvSpPr>
        <p:spPr>
          <a:xfrm rot="20323660">
            <a:off x="430047" y="1151651"/>
            <a:ext cx="2493178" cy="2527691"/>
          </a:xfrm>
          <a:prstGeom prst="donut">
            <a:avLst>
              <a:gd name="adj" fmla="val 11433"/>
            </a:avLst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 rot="20323660">
            <a:off x="2267014" y="3351543"/>
            <a:ext cx="331670" cy="1926073"/>
          </a:xfrm>
          <a:prstGeom prst="roundRect">
            <a:avLst>
              <a:gd name="adj" fmla="val 50000"/>
            </a:avLst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8504" y="1916832"/>
            <a:ext cx="2448272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en-US" altLang="ko-KR" sz="4000" dirty="0" smtClean="0">
                <a:latin typeface="-윤고딕330" pitchFamily="18" charset="-127"/>
                <a:ea typeface="-윤고딕330" pitchFamily="18" charset="-127"/>
              </a:rPr>
              <a:t>ZOOM </a:t>
            </a:r>
          </a:p>
          <a:p>
            <a:pPr algn="ctr"/>
            <a:r>
              <a:rPr lang="en-US" altLang="ko-KR" sz="4000" dirty="0" smtClean="0">
                <a:latin typeface="-윤고딕330" pitchFamily="18" charset="-127"/>
                <a:ea typeface="-윤고딕330" pitchFamily="18" charset="-127"/>
              </a:rPr>
              <a:t>IN</a:t>
            </a:r>
            <a:endParaRPr lang="ko-KR" altLang="en-US" sz="4000" dirty="0"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22" name="Picture 16" descr="https://fbcdn-sphotos-g-a.akamaihd.net/hphotos-ak-ash3/1235989_531637703583872_1774685737_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Grayscale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194" y="764704"/>
            <a:ext cx="1424766" cy="431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4" descr="https://fbcdn-sphotos-h-a.akamaihd.net/hphotos-ak-prn2/1234285_427072337404110_806498151_n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encilGrayscale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284"/>
          <a:stretch/>
        </p:blipFill>
        <p:spPr bwMode="auto">
          <a:xfrm>
            <a:off x="4242113" y="765174"/>
            <a:ext cx="1214943" cy="4289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344488" y="765175"/>
            <a:ext cx="9271000" cy="56975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16" name="Picture 18" descr="https://fbcdn-sphotos-b-a.akamaihd.net/hphotos-ak-prn1/1238876_414228928677394_1839377209_n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PencilGrayscale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380" t="-371" r="15795"/>
          <a:stretch/>
        </p:blipFill>
        <p:spPr bwMode="auto">
          <a:xfrm>
            <a:off x="5103113" y="765175"/>
            <a:ext cx="1074023" cy="4287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2" descr="https://fbcdn-sphotos-h-a.akamaihd.net/hphotos-ak-ash3/1185015_414228558677431_1325157336_n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PencilGrayscale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909" t="1045"/>
          <a:stretch/>
        </p:blipFill>
        <p:spPr bwMode="auto">
          <a:xfrm>
            <a:off x="6105128" y="774800"/>
            <a:ext cx="936104" cy="4257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 rot="599364">
            <a:off x="4388051" y="1241460"/>
            <a:ext cx="5423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보비</a:t>
            </a:r>
            <a:endParaRPr lang="ko-KR" altLang="en-US" sz="1400" dirty="0">
              <a:solidFill>
                <a:schemeClr val="tx2">
                  <a:lumMod val="60000"/>
                  <a:lumOff val="4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 rot="20910471">
            <a:off x="4978224" y="1751752"/>
            <a:ext cx="5423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수정</a:t>
            </a:r>
            <a:endParaRPr lang="ko-KR" altLang="en-US" sz="1400" dirty="0">
              <a:solidFill>
                <a:schemeClr val="tx2">
                  <a:lumMod val="60000"/>
                  <a:lumOff val="4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 rot="900712">
            <a:off x="6279750" y="2192137"/>
            <a:ext cx="5423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지윤</a:t>
            </a:r>
            <a:endParaRPr lang="ko-KR" altLang="en-US" sz="1400" dirty="0">
              <a:solidFill>
                <a:schemeClr val="tx2">
                  <a:lumMod val="60000"/>
                  <a:lumOff val="4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11089" y="3070701"/>
            <a:ext cx="4027839" cy="646331"/>
          </a:xfrm>
          <a:prstGeom prst="rect">
            <a:avLst/>
          </a:prstGeom>
          <a:solidFill>
            <a:schemeClr val="tx1">
              <a:alpha val="58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바   이   </a:t>
            </a:r>
            <a:r>
              <a:rPr lang="ko-KR" altLang="en-US" b="1" dirty="0" err="1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넥</a:t>
            </a:r>
            <a:r>
              <a:rPr lang="ko-KR" altLang="en-US" b="1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   </a:t>
            </a:r>
            <a:r>
              <a:rPr lang="ko-KR" altLang="en-US" b="1" dirty="0" err="1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스</a:t>
            </a:r>
            <a:r>
              <a:rPr lang="ko-KR" altLang="en-US" b="1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   </a:t>
            </a:r>
            <a:endParaRPr lang="en-US" altLang="ko-KR" b="1" dirty="0" smtClean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  <a:p>
            <a:pPr algn="ctr"/>
            <a:r>
              <a:rPr lang="ko-KR" altLang="en-US" b="1" dirty="0" smtClean="0">
                <a:solidFill>
                  <a:srgbClr val="00B0F0"/>
                </a:solidFill>
                <a:latin typeface="-윤고딕330" pitchFamily="18" charset="-127"/>
                <a:ea typeface="-윤고딕330" pitchFamily="18" charset="-127"/>
              </a:rPr>
              <a:t>자  세  히</a:t>
            </a:r>
            <a:r>
              <a:rPr lang="ko-KR" altLang="en-US" b="1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  들   여   다   보   기</a:t>
            </a:r>
            <a:endParaRPr lang="ko-KR" altLang="en-US" b="1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 rot="20781848">
            <a:off x="3373887" y="1472370"/>
            <a:ext cx="5423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선미</a:t>
            </a:r>
            <a:endParaRPr lang="ko-KR" altLang="en-US" sz="1400" dirty="0">
              <a:solidFill>
                <a:schemeClr val="tx2">
                  <a:lumMod val="60000"/>
                  <a:lumOff val="4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44488" y="5052953"/>
            <a:ext cx="9271000" cy="1400383"/>
          </a:xfrm>
          <a:prstGeom prst="rect">
            <a:avLst/>
          </a:prstGeom>
          <a:solidFill>
            <a:schemeClr val="tx1">
              <a:alpha val="82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000" spc="-150" dirty="0" smtClean="0">
                <a:solidFill>
                  <a:schemeClr val="bg1"/>
                </a:solidFill>
                <a:latin typeface="나눔손글씨 펜" pitchFamily="66" charset="-127"/>
                <a:ea typeface="나눔손글씨 펜" pitchFamily="66" charset="-127"/>
              </a:rPr>
              <a:t>ZOOM</a:t>
            </a:r>
            <a:r>
              <a:rPr lang="ko-KR" altLang="en-US" sz="4000" spc="-150" dirty="0" smtClean="0">
                <a:solidFill>
                  <a:schemeClr val="bg1"/>
                </a:solidFill>
                <a:latin typeface="나눔손글씨 펜" pitchFamily="66" charset="-127"/>
                <a:ea typeface="나눔손글씨 펜" pitchFamily="66" charset="-127"/>
              </a:rPr>
              <a:t>팀</a:t>
            </a:r>
            <a:r>
              <a:rPr lang="en-US" altLang="ko-KR" sz="4000" spc="-150" dirty="0" smtClean="0">
                <a:solidFill>
                  <a:schemeClr val="bg1"/>
                </a:solidFill>
                <a:latin typeface="나눔손글씨 펜" pitchFamily="66" charset="-127"/>
                <a:ea typeface="나눔손글씨 펜" pitchFamily="66" charset="-127"/>
              </a:rPr>
              <a:t>,</a:t>
            </a:r>
            <a:r>
              <a:rPr lang="ko-KR" altLang="en-US" sz="4000" spc="-150" dirty="0" smtClean="0">
                <a:solidFill>
                  <a:schemeClr val="bg1"/>
                </a:solidFill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ko-KR" altLang="en-US" sz="4000" spc="-150" dirty="0" err="1" smtClean="0">
                <a:solidFill>
                  <a:schemeClr val="bg1"/>
                </a:solidFill>
                <a:latin typeface="나눔손글씨 펜" pitchFamily="66" charset="-127"/>
                <a:ea typeface="나눔손글씨 펜" pitchFamily="66" charset="-127"/>
              </a:rPr>
              <a:t>바이넥스를</a:t>
            </a:r>
            <a:r>
              <a:rPr lang="ko-KR" altLang="en-US" sz="4000" spc="-150" dirty="0" smtClean="0">
                <a:solidFill>
                  <a:srgbClr val="FF0000"/>
                </a:solidFill>
                <a:latin typeface="나눔손글씨 펜" pitchFamily="66" charset="-127"/>
                <a:ea typeface="나눔손글씨 펜" pitchFamily="66" charset="-127"/>
              </a:rPr>
              <a:t> </a:t>
            </a:r>
            <a:r>
              <a:rPr lang="en-US" altLang="ko-KR" sz="4000" b="1" spc="-150" dirty="0" smtClean="0">
                <a:solidFill>
                  <a:srgbClr val="FF0000"/>
                </a:solidFill>
                <a:latin typeface="나눔손글씨 펜" pitchFamily="66" charset="-127"/>
                <a:ea typeface="나눔손글씨 펜" pitchFamily="66" charset="-127"/>
              </a:rPr>
              <a:t>ZOOM IN </a:t>
            </a:r>
            <a:r>
              <a:rPr lang="ko-KR" altLang="en-US" sz="4000" spc="-150" dirty="0" smtClean="0">
                <a:solidFill>
                  <a:schemeClr val="bg1"/>
                </a:solidFill>
                <a:latin typeface="나눔손글씨 펜" pitchFamily="66" charset="-127"/>
                <a:ea typeface="나눔손글씨 펜" pitchFamily="66" charset="-127"/>
              </a:rPr>
              <a:t>하다</a:t>
            </a:r>
            <a:r>
              <a:rPr lang="en-US" altLang="ko-KR" sz="4000" spc="-150" dirty="0" smtClean="0">
                <a:solidFill>
                  <a:schemeClr val="bg1"/>
                </a:solidFill>
                <a:latin typeface="나눔손글씨 펜" pitchFamily="66" charset="-127"/>
                <a:ea typeface="나눔손글씨 펜" pitchFamily="66" charset="-127"/>
              </a:rPr>
              <a:t>!</a:t>
            </a:r>
            <a:r>
              <a:rPr lang="en-US" altLang="ko-KR" sz="40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나눔손글씨 펜" pitchFamily="66" charset="-127"/>
                <a:ea typeface="나눔손글씨 펜" pitchFamily="66" charset="-127"/>
              </a:rPr>
              <a:t> </a:t>
            </a:r>
            <a:endParaRPr lang="en-US" altLang="ko-KR" spc="-150" dirty="0" smtClean="0">
              <a:solidFill>
                <a:schemeClr val="tx1">
                  <a:lumMod val="85000"/>
                  <a:lumOff val="15000"/>
                </a:schemeClr>
              </a:solidFill>
              <a:latin typeface="나눔손글씨 펜" pitchFamily="66" charset="-127"/>
              <a:ea typeface="나눔손글씨 펜" pitchFamily="66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500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멀리서 보아도 건실하고 튼튼해 보이는 </a:t>
            </a:r>
            <a:r>
              <a:rPr kumimoji="0" lang="ko-KR" altLang="en-US" sz="1500" spc="-150" dirty="0" err="1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바이넥</a:t>
            </a:r>
            <a:r>
              <a:rPr kumimoji="0" lang="ko-KR" altLang="en-US" sz="1500" spc="-150" dirty="0" err="1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스</a:t>
            </a:r>
            <a:r>
              <a:rPr kumimoji="0" lang="en-US" altLang="ko-KR" sz="1500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1500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가까이서 본다면 어떨까</a:t>
            </a:r>
            <a:r>
              <a:rPr kumimoji="0" lang="en-US" altLang="ko-KR" sz="1500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?</a:t>
            </a:r>
            <a:br>
              <a:rPr kumimoji="0" lang="en-US" altLang="ko-KR" sz="1500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ko-KR" altLang="en-US" sz="1500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궁금함과 기대를 가지 떠난</a:t>
            </a:r>
            <a:r>
              <a:rPr kumimoji="0" lang="en-US" altLang="ko-KR" sz="1500" spc="-150" dirty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500" spc="-150" dirty="0" err="1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바이넥스로의</a:t>
            </a:r>
            <a:r>
              <a:rPr kumimoji="0" lang="ko-KR" altLang="en-US" sz="1500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 네 번째 희망이음 탐방</a:t>
            </a:r>
            <a:r>
              <a:rPr kumimoji="0" lang="en-US" altLang="ko-KR" sz="1500" spc="-150" dirty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!</a:t>
            </a:r>
            <a:r>
              <a:rPr kumimoji="0" lang="en-US" altLang="ko-KR" sz="1500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500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ko-KR" altLang="en-US" sz="1500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우리는 무엇을 발견했을까요</a:t>
            </a:r>
            <a:r>
              <a:rPr kumimoji="0" lang="en-US" altLang="ko-KR" sz="1500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? </a:t>
            </a:r>
            <a:endParaRPr kumimoji="0" lang="en-US" altLang="ko-KR" sz="1500" spc="-150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72158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344488" y="765175"/>
            <a:ext cx="9271000" cy="56975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332286" y="764704"/>
            <a:ext cx="6852962" cy="4001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BINEX ZOOM IN_ </a:t>
            </a:r>
            <a:r>
              <a:rPr kumimoji="0" lang="ko-KR" altLang="en-US" sz="2000" dirty="0" smtClean="0">
                <a:latin typeface="-윤고딕330" pitchFamily="18" charset="-127"/>
                <a:ea typeface="-윤고딕330" pitchFamily="18" charset="-127"/>
              </a:rPr>
              <a:t>당신은 어디에 있나요</a:t>
            </a:r>
            <a:r>
              <a:rPr kumimoji="0" lang="en-US" altLang="ko-KR" sz="2000" dirty="0" smtClean="0">
                <a:latin typeface="-윤고딕330" pitchFamily="18" charset="-127"/>
                <a:ea typeface="-윤고딕330" pitchFamily="18" charset="-127"/>
              </a:rPr>
              <a:t>? </a:t>
            </a:r>
            <a:r>
              <a:rPr kumimoji="0" lang="en-US" altLang="ko-KR" sz="1200" spc="-150" dirty="0" smtClean="0">
                <a:latin typeface="-윤고딕330" pitchFamily="18" charset="-127"/>
                <a:ea typeface="-윤고딕330" pitchFamily="18" charset="-127"/>
              </a:rPr>
              <a:t>(</a:t>
            </a:r>
            <a:r>
              <a:rPr kumimoji="0" lang="ko-KR" altLang="en-US" sz="1200" spc="-150" dirty="0" smtClean="0">
                <a:latin typeface="-윤고딕330" pitchFamily="18" charset="-127"/>
                <a:ea typeface="-윤고딕330" pitchFamily="18" charset="-127"/>
              </a:rPr>
              <a:t>인천 바이오 생산 본부 기준</a:t>
            </a:r>
            <a:r>
              <a:rPr kumimoji="0" lang="en-US" altLang="ko-KR" sz="1200" spc="-150" dirty="0" smtClean="0">
                <a:latin typeface="-윤고딕330" pitchFamily="18" charset="-127"/>
                <a:ea typeface="-윤고딕330" pitchFamily="18" charset="-127"/>
              </a:rPr>
              <a:t>)</a:t>
            </a:r>
            <a:endParaRPr kumimoji="0" lang="en-US" altLang="ko-KR" sz="1200" spc="-15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8" name="한쪽 모서리가 잘린 사각형 7"/>
          <p:cNvSpPr/>
          <p:nvPr/>
        </p:nvSpPr>
        <p:spPr>
          <a:xfrm>
            <a:off x="2576736" y="1665276"/>
            <a:ext cx="6696744" cy="1763724"/>
          </a:xfrm>
          <a:prstGeom prst="snip1Rect">
            <a:avLst>
              <a:gd name="adj" fmla="val 17574"/>
            </a:avLst>
          </a:pr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취업에 앞서</a:t>
            </a: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현재의 우리를 돌아보고</a:t>
            </a: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우리가 하고 싶은 것</a:t>
            </a: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할 수 있는 것에 대해   </a:t>
            </a: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알아보기 위해 </a:t>
            </a: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ZOOM(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줌</a:t>
            </a: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)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팀</a:t>
            </a:r>
            <a:r>
              <a:rPr kumimoji="0" lang="ko-KR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은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인천에 위치한 </a:t>
            </a:r>
            <a:r>
              <a:rPr kumimoji="0" lang="ko-KR" altLang="en-US" sz="1300" spc="-150" dirty="0" err="1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바이넥스</a:t>
            </a:r>
            <a:r>
              <a:rPr kumimoji="0" lang="ko-KR" altLang="en-US" sz="1300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 바이오 생산 본부</a:t>
            </a:r>
            <a:r>
              <a:rPr kumimoji="0" lang="ko-KR" altLang="en-US" sz="13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로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탐방을 떠났습니다</a:t>
            </a: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.</a:t>
            </a:r>
            <a:b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3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생명공학산업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이라는 생소한 분야였지만</a:t>
            </a: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13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바이넥스는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안정적 수익구조</a:t>
            </a: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우수한 인력</a:t>
            </a:r>
            <a:r>
              <a:rPr kumimoji="0" lang="ko-KR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과</a:t>
            </a: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b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장비를 바탕으로 세계를 향한 발돋움을 준비하는 기업임을 알 수 있었습니다</a:t>
            </a: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.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상경계열의 학생들은 </a:t>
            </a:r>
            <a:r>
              <a:rPr kumimoji="0" lang="ko-KR" altLang="en-US" sz="13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경영지원팀</a:t>
            </a: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화학 및 생물을 전공한 학생들은 개발과 연구 분야</a:t>
            </a: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공학을 전공한 학생들은 엔지니어링 분야에서 당당한 사회인의 꿈을 키워나갈 수 있습니다</a:t>
            </a: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.</a:t>
            </a:r>
            <a:endParaRPr kumimoji="0" lang="ko-KR" altLang="en-US" sz="1300" dirty="0">
              <a:solidFill>
                <a:schemeClr val="tx1">
                  <a:lumMod val="95000"/>
                  <a:lumOff val="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41" t="23110" r="38984" b="49976"/>
          <a:stretch/>
        </p:blipFill>
        <p:spPr bwMode="auto">
          <a:xfrm>
            <a:off x="776536" y="1665276"/>
            <a:ext cx="1717762" cy="1763724"/>
          </a:xfrm>
          <a:prstGeom prst="rect">
            <a:avLst/>
          </a:prstGeom>
          <a:noFill/>
          <a:ln w="9525">
            <a:solidFill>
              <a:schemeClr val="bg1">
                <a:lumMod val="9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2956520" y="3645024"/>
            <a:ext cx="3329758" cy="615553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lvl="1" algn="r"/>
            <a:r>
              <a:rPr lang="ko-KR" altLang="en-US" spc="-150" dirty="0" smtClean="0">
                <a:latin typeface="-윤고딕330" pitchFamily="18" charset="-127"/>
                <a:ea typeface="-윤고딕330" pitchFamily="18" charset="-127"/>
              </a:rPr>
              <a:t>인천 </a:t>
            </a:r>
            <a:r>
              <a:rPr lang="ko-KR" altLang="en-US" spc="-150" dirty="0" err="1" smtClean="0">
                <a:latin typeface="-윤고딕330" pitchFamily="18" charset="-127"/>
                <a:ea typeface="-윤고딕330" pitchFamily="18" charset="-127"/>
              </a:rPr>
              <a:t>바이넥스</a:t>
            </a:r>
            <a:r>
              <a:rPr lang="ko-KR" altLang="en-US" spc="-150" dirty="0" smtClean="0">
                <a:latin typeface="-윤고딕330" pitchFamily="18" charset="-127"/>
                <a:ea typeface="-윤고딕330" pitchFamily="18" charset="-127"/>
              </a:rPr>
              <a:t> 바이오 생산본부</a:t>
            </a:r>
            <a:r>
              <a:rPr lang="en-US" altLang="ko-KR" spc="-150" dirty="0" smtClean="0"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spc="-150" dirty="0" smtClean="0">
                <a:latin typeface="-윤고딕330" pitchFamily="18" charset="-127"/>
                <a:ea typeface="-윤고딕330" pitchFamily="18" charset="-127"/>
              </a:rPr>
            </a:br>
            <a:r>
              <a:rPr lang="en-US" altLang="ko-KR" sz="1600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&gt;&gt;</a:t>
            </a:r>
            <a:r>
              <a:rPr lang="en-US" altLang="ko-KR" sz="1600" spc="-150" dirty="0" smtClean="0"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ko-KR" sz="1600" spc="-150" dirty="0" smtClean="0">
                <a:latin typeface="-윤고딕330" pitchFamily="18" charset="-127"/>
                <a:ea typeface="-윤고딕330" pitchFamily="18" charset="-127"/>
              </a:rPr>
              <a:t>인천시 </a:t>
            </a:r>
            <a:r>
              <a:rPr lang="ko-KR" altLang="ko-KR" sz="1600" spc="-150" dirty="0">
                <a:latin typeface="-윤고딕330" pitchFamily="18" charset="-127"/>
                <a:ea typeface="-윤고딕330" pitchFamily="18" charset="-127"/>
              </a:rPr>
              <a:t>연수구 </a:t>
            </a:r>
            <a:r>
              <a:rPr lang="ko-KR" altLang="ko-KR" sz="1600" spc="-150" dirty="0" err="1">
                <a:latin typeface="-윤고딕330" pitchFamily="18" charset="-127"/>
                <a:ea typeface="-윤고딕330" pitchFamily="18" charset="-127"/>
              </a:rPr>
              <a:t>송도동</a:t>
            </a:r>
            <a:r>
              <a:rPr lang="en-US" altLang="ko-KR" sz="1600" spc="-150" dirty="0">
                <a:latin typeface="-윤고딕330" pitchFamily="18" charset="-127"/>
                <a:ea typeface="-윤고딕330" pitchFamily="18" charset="-127"/>
              </a:rPr>
              <a:t> 7-48</a:t>
            </a:r>
            <a:endParaRPr lang="ko-KR" altLang="ko-KR" sz="1600" spc="-150" dirty="0"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866572" y="4756502"/>
            <a:ext cx="468000" cy="468000"/>
            <a:chOff x="1388656" y="4617184"/>
            <a:chExt cx="468000" cy="468000"/>
          </a:xfrm>
        </p:grpSpPr>
        <p:sp>
          <p:nvSpPr>
            <p:cNvPr id="12" name="타원 11"/>
            <p:cNvSpPr/>
            <p:nvPr/>
          </p:nvSpPr>
          <p:spPr>
            <a:xfrm>
              <a:off x="1388656" y="4617184"/>
              <a:ext cx="468000" cy="4680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" name="타원 12"/>
            <p:cNvSpPr/>
            <p:nvPr/>
          </p:nvSpPr>
          <p:spPr>
            <a:xfrm>
              <a:off x="1514656" y="4743184"/>
              <a:ext cx="216000" cy="21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23" name="타원 22"/>
          <p:cNvSpPr/>
          <p:nvPr/>
        </p:nvSpPr>
        <p:spPr>
          <a:xfrm>
            <a:off x="4208178" y="4882502"/>
            <a:ext cx="216000" cy="21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24" name="직선 연결선 23"/>
          <p:cNvCxnSpPr/>
          <p:nvPr/>
        </p:nvCxnSpPr>
        <p:spPr>
          <a:xfrm>
            <a:off x="3175300" y="4990502"/>
            <a:ext cx="720080" cy="0"/>
          </a:xfrm>
          <a:prstGeom prst="line">
            <a:avLst/>
          </a:prstGeom>
          <a:ln w="76200">
            <a:prstDash val="sysDot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60512" y="5672861"/>
            <a:ext cx="1080120" cy="29238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ko-KR" altLang="en-US" sz="1300" spc="-150" dirty="0" smtClean="0">
                <a:latin typeface="-윤고딕330" pitchFamily="18" charset="-127"/>
                <a:ea typeface="-윤고딕330" pitchFamily="18" charset="-127"/>
              </a:rPr>
              <a:t>인천터미널</a:t>
            </a:r>
            <a:endParaRPr lang="ko-KR" altLang="en-US" sz="1300" spc="-150" dirty="0"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13314" name="Picture 2" descr="https://lh5.ggpht.com/KY-xIF0Vibp0bSc9GqtQwLu50_3YkU7YdwSYMpnzLGMhFRpM5evM5AF1UWS9XGqmB50=w3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7330" y="4630462"/>
            <a:ext cx="634836" cy="634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9" name="직선 연결선 28"/>
          <p:cNvCxnSpPr/>
          <p:nvPr/>
        </p:nvCxnSpPr>
        <p:spPr>
          <a:xfrm>
            <a:off x="1496616" y="4972526"/>
            <a:ext cx="720080" cy="0"/>
          </a:xfrm>
          <a:prstGeom prst="line">
            <a:avLst/>
          </a:prstGeom>
          <a:ln w="76200">
            <a:prstDash val="sysDot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2144688" y="5672861"/>
            <a:ext cx="1080120" cy="49244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ko-KR" altLang="en-US" sz="1300" spc="-150" dirty="0" err="1" smtClean="0">
                <a:latin typeface="-윤고딕330" pitchFamily="18" charset="-127"/>
                <a:ea typeface="-윤고딕330" pitchFamily="18" charset="-127"/>
              </a:rPr>
              <a:t>인천터미널</a:t>
            </a:r>
            <a:r>
              <a:rPr lang="ko-KR" altLang="en-US" sz="1300" spc="-150" dirty="0" err="1">
                <a:latin typeface="-윤고딕330" pitchFamily="18" charset="-127"/>
                <a:ea typeface="-윤고딕330" pitchFamily="18" charset="-127"/>
              </a:rPr>
              <a:t>역</a:t>
            </a:r>
            <a:r>
              <a:rPr lang="en-US" altLang="ko-KR" sz="1300" spc="-150" dirty="0" smtClean="0"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sz="1300" spc="-150" dirty="0" smtClean="0">
                <a:latin typeface="-윤고딕330" pitchFamily="18" charset="-127"/>
                <a:ea typeface="-윤고딕330" pitchFamily="18" charset="-127"/>
              </a:rPr>
            </a:br>
            <a:r>
              <a:rPr lang="ko-KR" altLang="en-US" sz="1300" spc="-150" dirty="0" smtClean="0">
                <a:latin typeface="-윤고딕330" pitchFamily="18" charset="-127"/>
                <a:ea typeface="-윤고딕330" pitchFamily="18" charset="-127"/>
              </a:rPr>
              <a:t>지하철 승차</a:t>
            </a:r>
            <a:endParaRPr lang="ko-KR" altLang="en-US" sz="1300" spc="-15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728864" y="5672861"/>
            <a:ext cx="1318644" cy="49244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ko-KR" altLang="en-US" sz="1300" spc="-150" dirty="0" smtClean="0">
                <a:latin typeface="-윤고딕330" pitchFamily="18" charset="-127"/>
                <a:ea typeface="-윤고딕330" pitchFamily="18" charset="-127"/>
              </a:rPr>
              <a:t>테크노 </a:t>
            </a:r>
            <a:r>
              <a:rPr lang="ko-KR" altLang="en-US" sz="1300" spc="-150" dirty="0" err="1" smtClean="0">
                <a:latin typeface="-윤고딕330" pitchFamily="18" charset="-127"/>
                <a:ea typeface="-윤고딕330" pitchFamily="18" charset="-127"/>
              </a:rPr>
              <a:t>파크역</a:t>
            </a:r>
            <a:r>
              <a:rPr lang="ko-KR" altLang="en-US" sz="1300" spc="-150" dirty="0" smtClean="0">
                <a:latin typeface="-윤고딕330" pitchFamily="18" charset="-127"/>
                <a:ea typeface="-윤고딕330" pitchFamily="18" charset="-127"/>
              </a:rPr>
              <a:t> </a:t>
            </a:r>
            <a:endParaRPr lang="en-US" altLang="ko-KR" sz="1300" spc="-150" dirty="0" smtClean="0">
              <a:latin typeface="-윤고딕330" pitchFamily="18" charset="-127"/>
              <a:ea typeface="-윤고딕330" pitchFamily="18" charset="-127"/>
            </a:endParaRPr>
          </a:p>
          <a:p>
            <a:pPr algn="ctr"/>
            <a:r>
              <a:rPr lang="en-US" altLang="ko-KR" sz="1300" spc="-150" dirty="0" smtClean="0">
                <a:latin typeface="-윤고딕330" pitchFamily="18" charset="-127"/>
                <a:ea typeface="-윤고딕330" pitchFamily="18" charset="-127"/>
              </a:rPr>
              <a:t>3</a:t>
            </a:r>
            <a:r>
              <a:rPr lang="ko-KR" altLang="en-US" sz="1300" spc="-150" dirty="0" smtClean="0">
                <a:latin typeface="-윤고딕330" pitchFamily="18" charset="-127"/>
                <a:ea typeface="-윤고딕330" pitchFamily="18" charset="-127"/>
              </a:rPr>
              <a:t>번 출구</a:t>
            </a:r>
            <a:endParaRPr lang="ko-KR" altLang="en-US" sz="1300" spc="-150" dirty="0"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33" name="그룹 32"/>
          <p:cNvGrpSpPr/>
          <p:nvPr/>
        </p:nvGrpSpPr>
        <p:grpSpPr>
          <a:xfrm>
            <a:off x="4147460" y="4738526"/>
            <a:ext cx="468000" cy="468000"/>
            <a:chOff x="1388656" y="4617184"/>
            <a:chExt cx="468000" cy="468000"/>
          </a:xfrm>
        </p:grpSpPr>
        <p:sp>
          <p:nvSpPr>
            <p:cNvPr id="34" name="타원 33"/>
            <p:cNvSpPr/>
            <p:nvPr/>
          </p:nvSpPr>
          <p:spPr>
            <a:xfrm>
              <a:off x="1388656" y="4617184"/>
              <a:ext cx="468000" cy="4680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5" name="타원 34"/>
            <p:cNvSpPr/>
            <p:nvPr/>
          </p:nvSpPr>
          <p:spPr>
            <a:xfrm>
              <a:off x="1514656" y="4743184"/>
              <a:ext cx="216000" cy="216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2815260" y="4592161"/>
            <a:ext cx="1318644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en-US" altLang="ko-KR" sz="12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-윤고딕330" pitchFamily="18" charset="-127"/>
                <a:ea typeface="-윤고딕330" pitchFamily="18" charset="-127"/>
              </a:rPr>
              <a:t>21</a:t>
            </a:r>
            <a:r>
              <a:rPr lang="ko-KR" altLang="en-US" sz="12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분</a:t>
            </a:r>
            <a:endParaRPr lang="ko-KR" altLang="en-US" sz="1200" spc="-150" dirty="0">
              <a:solidFill>
                <a:schemeClr val="tx1">
                  <a:lumMod val="65000"/>
                  <a:lumOff val="3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13316" name="Picture 4" descr="https://encrypted-tbn3.gstatic.com/images?q=tbn:ANd9GcThX5PG-hEhRC913rzvMiEXzXNs32SuP9sgEwqxIyAunfP8MTy0m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25002" y="4550313"/>
            <a:ext cx="918650" cy="795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9" name="직선 연결선 38"/>
          <p:cNvCxnSpPr/>
          <p:nvPr/>
        </p:nvCxnSpPr>
        <p:spPr>
          <a:xfrm>
            <a:off x="4759476" y="5013176"/>
            <a:ext cx="720080" cy="0"/>
          </a:xfrm>
          <a:prstGeom prst="line">
            <a:avLst/>
          </a:prstGeom>
          <a:ln w="76200">
            <a:prstDash val="sysDot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4399436" y="4581128"/>
            <a:ext cx="1318644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en-US" altLang="ko-KR" sz="12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-윤고딕330" pitchFamily="18" charset="-127"/>
                <a:ea typeface="-윤고딕330" pitchFamily="18" charset="-127"/>
              </a:rPr>
              <a:t>5</a:t>
            </a:r>
            <a:r>
              <a:rPr lang="ko-KR" altLang="en-US" sz="12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분</a:t>
            </a:r>
            <a:endParaRPr lang="ko-KR" altLang="en-US" sz="1200" spc="-150" dirty="0">
              <a:solidFill>
                <a:schemeClr val="tx1">
                  <a:lumMod val="65000"/>
                  <a:lumOff val="3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13318" name="Picture 6" descr="http://www.bi-nex.com/images/sub01/map_03.gif"/>
          <p:cNvPicPr>
            <a:picLocks noChangeAspect="1" noChangeArrowheads="1"/>
          </p:cNvPicPr>
          <p:nvPr/>
        </p:nvPicPr>
        <p:blipFill rotWithShape="1">
          <a:blip r:embed="rId5" cstate="print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98" t="21881" r="2303" b="3096"/>
          <a:stretch/>
        </p:blipFill>
        <p:spPr bwMode="auto">
          <a:xfrm>
            <a:off x="6393160" y="3645024"/>
            <a:ext cx="2849090" cy="2618257"/>
          </a:xfrm>
          <a:prstGeom prst="rect">
            <a:avLst/>
          </a:prstGeom>
          <a:noFill/>
          <a:ln>
            <a:solidFill>
              <a:schemeClr val="bg1">
                <a:lumMod val="9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5218532" y="5672861"/>
            <a:ext cx="1318644" cy="49244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ko-KR" altLang="en-US" sz="1300" spc="-150" dirty="0" err="1" smtClean="0">
                <a:latin typeface="-윤고딕330" pitchFamily="18" charset="-127"/>
                <a:ea typeface="-윤고딕330" pitchFamily="18" charset="-127"/>
              </a:rPr>
              <a:t>바이넥스</a:t>
            </a:r>
            <a:r>
              <a:rPr lang="en-US" altLang="ko-KR" sz="1300" spc="-150" dirty="0" smtClean="0"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sz="1300" spc="-150" dirty="0" smtClean="0">
                <a:latin typeface="-윤고딕330" pitchFamily="18" charset="-127"/>
                <a:ea typeface="-윤고딕330" pitchFamily="18" charset="-127"/>
              </a:rPr>
            </a:br>
            <a:r>
              <a:rPr lang="ko-KR" altLang="en-US" sz="1300" spc="-150" dirty="0" smtClean="0">
                <a:latin typeface="-윤고딕330" pitchFamily="18" charset="-127"/>
                <a:ea typeface="-윤고딕330" pitchFamily="18" charset="-127"/>
              </a:rPr>
              <a:t>도착</a:t>
            </a:r>
            <a:endParaRPr lang="ko-KR" altLang="en-US" sz="1300" spc="-15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6969224" y="5157193"/>
            <a:ext cx="776473" cy="720080"/>
          </a:xfrm>
          <a:prstGeom prst="rect">
            <a:avLst/>
          </a:prstGeom>
          <a:solidFill>
            <a:srgbClr val="0070C0">
              <a:alpha val="21000"/>
            </a:srgbClr>
          </a:solidFill>
          <a:ln w="19050">
            <a:solidFill>
              <a:srgbClr val="0070C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noFill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76536" y="3717032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ko-KR" altLang="en-US" sz="1400" b="1" dirty="0" err="1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찾</a:t>
            </a:r>
            <a:r>
              <a:rPr lang="ko-KR" altLang="en-US" sz="1400" b="1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 아 가 기</a:t>
            </a:r>
            <a:endParaRPr lang="ko-KR" altLang="en-US" sz="1400" b="1" dirty="0">
              <a:solidFill>
                <a:srgbClr val="0070C0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52090" y="287070"/>
            <a:ext cx="8401821" cy="2616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구 직 환 경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망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음</a:t>
            </a:r>
            <a:r>
              <a:rPr kumimoji="0" lang="ko-KR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건 실 한 중 소 기 업 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</a:t>
            </a:r>
            <a:r>
              <a:rPr kumimoji="0"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넥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스</a:t>
            </a:r>
            <a:r>
              <a:rPr kumimoji="0" lang="en-US" altLang="ko-KR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I   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망 을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Z O </a:t>
            </a:r>
            <a:r>
              <a:rPr kumimoji="0" lang="en-US" altLang="ko-KR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O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M  I N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하 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I </a:t>
            </a:r>
            <a:endParaRPr kumimoji="0" lang="ko-KR" altLang="en-US" sz="1100" dirty="0">
              <a:solidFill>
                <a:schemeClr val="bg1">
                  <a:lumMod val="5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6836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직사각형 28"/>
          <p:cNvSpPr/>
          <p:nvPr/>
        </p:nvSpPr>
        <p:spPr>
          <a:xfrm>
            <a:off x="320675" y="2924944"/>
            <a:ext cx="9294813" cy="287338"/>
          </a:xfrm>
          <a:prstGeom prst="rect">
            <a:avLst/>
          </a:prstGeom>
          <a:solidFill>
            <a:schemeClr val="tx1">
              <a:lumMod val="50000"/>
              <a:lumOff val="50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332286" y="764704"/>
            <a:ext cx="6679888" cy="4001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BINEX ZOOM IN_ </a:t>
            </a:r>
            <a:r>
              <a:rPr kumimoji="0" lang="en-US" altLang="ko-KR" sz="2000" dirty="0" smtClean="0">
                <a:latin typeface="-윤고딕330" pitchFamily="18" charset="-127"/>
                <a:ea typeface="-윤고딕330" pitchFamily="18" charset="-127"/>
              </a:rPr>
              <a:t>3C</a:t>
            </a:r>
            <a:r>
              <a:rPr kumimoji="0" lang="ko-KR" altLang="en-US" sz="2000" dirty="0" smtClean="0">
                <a:latin typeface="-윤고딕330" pitchFamily="18" charset="-127"/>
                <a:ea typeface="-윤고딕330" pitchFamily="18" charset="-127"/>
              </a:rPr>
              <a:t>분석을 통해 살펴보는 </a:t>
            </a:r>
            <a:r>
              <a:rPr kumimoji="0" lang="ko-KR" altLang="en-US" sz="2000" dirty="0" err="1" smtClean="0">
                <a:latin typeface="-윤고딕330" pitchFamily="18" charset="-127"/>
                <a:ea typeface="-윤고딕330" pitchFamily="18" charset="-127"/>
              </a:rPr>
              <a:t>바이넥스</a:t>
            </a:r>
            <a:r>
              <a:rPr kumimoji="0" lang="ko-KR" altLang="en-US" sz="2000" dirty="0" smtClean="0"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2000" dirty="0" smtClean="0">
                <a:latin typeface="-윤고딕330" pitchFamily="18" charset="-127"/>
                <a:ea typeface="-윤고딕330" pitchFamily="18" charset="-127"/>
              </a:rPr>
              <a:t> </a:t>
            </a:r>
            <a:endParaRPr kumimoji="0" lang="en-US" altLang="ko-KR" sz="200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04528" y="5518973"/>
            <a:ext cx="871296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다국적 제약회사에 비해 낮은 인지도를 가졌음에도 </a:t>
            </a:r>
            <a:r>
              <a:rPr kumimoji="0" lang="en-US" altLang="ko-KR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</a:t>
            </a:r>
            <a:br>
              <a:rPr kumimoji="0" lang="en-US" altLang="ko-KR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ko-KR" altLang="en-US" spc="-150" dirty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기</a:t>
            </a:r>
            <a:r>
              <a:rPr kumimoji="0" lang="ko-KR" altLang="en-US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술력을 바탕으로 다양한 약품 생산 </a:t>
            </a:r>
            <a:r>
              <a:rPr kumimoji="0" lang="ko-KR" altLang="en-US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및 </a:t>
            </a:r>
            <a:r>
              <a:rPr kumimoji="0" lang="ko-KR" altLang="en-US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연구 프로젝트를 진행 중</a:t>
            </a:r>
            <a:r>
              <a:rPr kumimoji="0" lang="ko-KR" altLang="en-US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인</a:t>
            </a:r>
            <a:r>
              <a:rPr kumimoji="0" lang="ko-KR" altLang="en-US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BINEX</a:t>
            </a:r>
            <a:endParaRPr kumimoji="0" lang="en-US" altLang="ko-KR" dirty="0">
              <a:solidFill>
                <a:schemeClr val="tx1">
                  <a:lumMod val="85000"/>
                  <a:lumOff val="1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6" name="직사각형 35"/>
          <p:cNvSpPr/>
          <p:nvPr/>
        </p:nvSpPr>
        <p:spPr>
          <a:xfrm flipH="1">
            <a:off x="782638" y="1925309"/>
            <a:ext cx="2181225" cy="19526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76536" y="1916832"/>
            <a:ext cx="2203190" cy="4001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b="1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Customer</a:t>
            </a:r>
            <a:endParaRPr kumimoji="0" lang="ko-KR" altLang="en-US" sz="2000" b="1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19515" y="2385889"/>
            <a:ext cx="2117227" cy="15696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kumimoji="0" lang="ko-KR" altLang="en-US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전문의약품</a:t>
            </a: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및 일반의약품 </a:t>
            </a: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   </a:t>
            </a:r>
            <a:r>
              <a:rPr kumimoji="0" lang="ko-KR" altLang="en-US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가공 및 생산하여 </a:t>
            </a: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   </a:t>
            </a:r>
            <a:r>
              <a:rPr kumimoji="0" lang="ko-KR" altLang="en-US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약국 공급</a:t>
            </a: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kumimoji="0" lang="ko-KR" altLang="en-US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맞춤형 프로젝트를 통해</a:t>
            </a: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,</a:t>
            </a:r>
            <a:b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   </a:t>
            </a:r>
            <a:r>
              <a:rPr kumimoji="0" lang="ko-KR" altLang="en-US" sz="1200" dirty="0" err="1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암면역</a:t>
            </a:r>
            <a:r>
              <a:rPr kumimoji="0" lang="ko-KR" altLang="en-US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 치료제</a:t>
            </a: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임상실험</a:t>
            </a: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   세포치료제 개발 </a:t>
            </a:r>
            <a:r>
              <a:rPr kumimoji="0" lang="ko-KR" altLang="en-US" sz="1200" dirty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중</a:t>
            </a:r>
            <a:endParaRPr kumimoji="0" lang="en-US" altLang="ko-KR" sz="1200" dirty="0" smtClean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dirty="0" smtClean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1" name="직사각형 40"/>
          <p:cNvSpPr/>
          <p:nvPr/>
        </p:nvSpPr>
        <p:spPr>
          <a:xfrm flipH="1">
            <a:off x="3851275" y="1925309"/>
            <a:ext cx="2181225" cy="19526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800872" y="1916832"/>
            <a:ext cx="2203188" cy="4001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b="1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Company</a:t>
            </a:r>
            <a:endParaRPr kumimoji="0" lang="ko-KR" altLang="en-US" sz="2000" b="1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880803" y="2385889"/>
            <a:ext cx="2152317" cy="101566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kumimoji="0" lang="ko-KR" altLang="en-US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높은 기술수준과</a:t>
            </a: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   </a:t>
            </a:r>
            <a:r>
              <a:rPr kumimoji="0" lang="ko-KR" altLang="en-US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해외기업과의 제휴를 맺</a:t>
            </a:r>
            <a:r>
              <a:rPr kumimoji="0" lang="ko-KR" altLang="en-US" sz="1200" dirty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고</a:t>
            </a: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,</a:t>
            </a:r>
            <a:b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   </a:t>
            </a:r>
            <a:r>
              <a:rPr kumimoji="0" lang="ko-KR" altLang="en-US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안정적 판로 확보를 </a:t>
            </a: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   </a:t>
            </a:r>
            <a:r>
              <a:rPr kumimoji="0" lang="ko-KR" altLang="en-US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위해 노력하는 중</a:t>
            </a:r>
            <a:endParaRPr kumimoji="0" lang="en-US" altLang="ko-KR" sz="1200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 </a:t>
            </a:r>
          </a:p>
        </p:txBody>
      </p:sp>
      <p:sp>
        <p:nvSpPr>
          <p:cNvPr id="46" name="직사각형 45"/>
          <p:cNvSpPr/>
          <p:nvPr/>
        </p:nvSpPr>
        <p:spPr>
          <a:xfrm flipH="1">
            <a:off x="6991350" y="1925309"/>
            <a:ext cx="2181225" cy="19526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969225" y="1916832"/>
            <a:ext cx="2203189" cy="4001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b="1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Competitors</a:t>
            </a:r>
            <a:endParaRPr kumimoji="0" lang="ko-KR" altLang="en-US" sz="2000" b="1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7012174" y="2385889"/>
            <a:ext cx="2117220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kumimoji="0" lang="ko-KR" altLang="en-US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다국적 제약회사 및</a:t>
            </a: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   </a:t>
            </a:r>
            <a:r>
              <a:rPr kumimoji="0" lang="ko-KR" altLang="en-US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국내대기업의 </a:t>
            </a: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   </a:t>
            </a:r>
            <a:r>
              <a:rPr kumimoji="0" lang="ko-KR" altLang="en-US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시장진입에 따른</a:t>
            </a: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   </a:t>
            </a:r>
            <a:r>
              <a:rPr kumimoji="0" lang="ko-KR" altLang="en-US" sz="120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압박을 받고 있는 상황 </a:t>
            </a:r>
            <a:endParaRPr kumimoji="0" lang="ko-KR" altLang="en-US" sz="1200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726283" y="3925933"/>
            <a:ext cx="3506637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perspectiveFront"/>
              <a:lightRig rig="threePt" dir="t"/>
            </a:scene3d>
            <a:sp3d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en-US" altLang="ko-KR" sz="12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소화기계부터 항바이러스제까지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/>
            </a:r>
            <a:b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</a:b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  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다양한 제품 생산 및 판매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/>
            </a:r>
            <a:b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</a:b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- 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기술력을 바탕으로 다양한 프로젝트 및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/>
            </a:r>
            <a:b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</a:b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  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연구를 수행하고 있음</a:t>
            </a:r>
            <a:endParaRPr kumimoji="0" lang="en-US" altLang="ko-KR" sz="1200" spc="-15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  (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면역세포치료제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/</a:t>
            </a:r>
            <a:r>
              <a:rPr kumimoji="0" lang="ko-KR" altLang="en-US" sz="1200" spc="-15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활성화림프구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  </a:t>
            </a:r>
            <a:r>
              <a:rPr kumimoji="0" lang="ko-KR" altLang="en-US" sz="1200" spc="-15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수지상세포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/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세포냉동기술보존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)</a:t>
            </a:r>
          </a:p>
        </p:txBody>
      </p:sp>
      <p:sp>
        <p:nvSpPr>
          <p:cNvPr id="54" name="직사각형 53"/>
          <p:cNvSpPr/>
          <p:nvPr/>
        </p:nvSpPr>
        <p:spPr>
          <a:xfrm>
            <a:off x="3800873" y="3925933"/>
            <a:ext cx="3506637" cy="1015663"/>
          </a:xfrm>
          <a:prstGeom prst="rect">
            <a:avLst/>
          </a:prstGeom>
          <a:noFill/>
        </p:spPr>
        <p:txBody>
          <a:bodyPr>
            <a:spAutoFit/>
            <a:scene3d>
              <a:camera prst="perspectiveFront"/>
              <a:lightRig rig="threePt" dir="t"/>
            </a:scene3d>
            <a:sp3d/>
          </a:bodyPr>
          <a:lstStyle/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높은 자체 기술수준 보유</a:t>
            </a:r>
            <a:endParaRPr kumimoji="0" lang="en-US" altLang="ko-KR" sz="1200" spc="-15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국내 유일무이 </a:t>
            </a:r>
            <a:r>
              <a:rPr kumimoji="0"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CMO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업체</a:t>
            </a:r>
            <a:endParaRPr kumimoji="0" lang="en-US" altLang="ko-KR" sz="1200" spc="-15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해외기업과 기술 및 판매 제휴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유럽 및 일본 기업의 까다로운 실사 거침</a:t>
            </a:r>
            <a:endParaRPr kumimoji="0" lang="en-US" altLang="ko-KR" sz="1200" spc="-150" dirty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다국적 제약회사에 비해 낮은 인지도</a:t>
            </a:r>
            <a:r>
              <a:rPr kumimoji="0" lang="en-US" altLang="ko-KR" sz="12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</a:t>
            </a:r>
          </a:p>
        </p:txBody>
      </p:sp>
      <p:sp>
        <p:nvSpPr>
          <p:cNvPr id="55" name="직사각형 54"/>
          <p:cNvSpPr/>
          <p:nvPr/>
        </p:nvSpPr>
        <p:spPr>
          <a:xfrm>
            <a:off x="6990980" y="3925933"/>
            <a:ext cx="2187924" cy="1015663"/>
          </a:xfrm>
          <a:prstGeom prst="rect">
            <a:avLst/>
          </a:prstGeom>
          <a:noFill/>
        </p:spPr>
        <p:txBody>
          <a:bodyPr>
            <a:spAutoFit/>
            <a:scene3d>
              <a:camera prst="perspectiveFront"/>
              <a:lightRig rig="threePt" dir="t"/>
            </a:scene3d>
            <a:sp3d/>
          </a:bodyPr>
          <a:lstStyle/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바이오 시장 성장가능성에 따른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/>
            </a:r>
            <a:b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</a:b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국내 대기업의 시장 진입</a:t>
            </a:r>
            <a:endParaRPr kumimoji="0" lang="en-US" altLang="ko-KR" sz="1200" spc="-150" dirty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파워 있는 다국적 기업들과 비교하였을 때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, 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열세를 보이고 있는 상황</a:t>
            </a:r>
            <a:endParaRPr kumimoji="0" lang="en-US" altLang="ko-KR" sz="1200" spc="-15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kumimoji="0" lang="en-US" altLang="ko-KR" sz="1200" spc="-150" dirty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2" name="AutoShape 4" descr="data:image/jpeg;base64,/9j/4AAQSkZJRgABAQAAAQABAAD/2wCEAAkGBxATEhQUEA8UFBUWEBUSFRAVExAQFREUFhYXFhQUFhcYHjQgGholGxYVITUhKik3Li4uFx8zODMsNygtMCsBCgoKDg0NGxAQGSslHyU0NCs1NDQrLCwwNTQ3MCs3Kyw0LTE4LDgsOC0rNzAsKzg3Kyw0OCs3Kyw2MjgvNisrN//AABEIAOsA1wMBIgACEQEDEQH/xAAcAAEAAQUBAQAAAAAAAAAAAAAABwIDBAUGAQj/xABIEAACAQICBQYICggGAwAAAAAAAQIDEQQSBQYHITEiQVFhcYETMlRykaGx0RYXNFJTdIKSo8EzQmKUorKz0hQjQ5Ph8URz8P/EABkBAQADAQEAAAAAAAAAAAAAAAACAwUEAf/EACARAQACAQMFAQAAAAAAAAAAAAABAgMEETEFEyJRgRL/2gAMAwEAAhEDEQA/AJxAAAAAAAAAAAAAAAAALdevCEXKc4xiuMpNRS72BcBzGP180fS3eG8I+ilFz/i8X1mgxe1OH+jhJPrqVIw9UU/aBIwIkr7TsY/Eo0I9qqTf8y9hiy2jaR+dSXZS97AmUENLaNpH51J9tL3MyaG07Grx6VCXZGpB+nM/YBLgI5we1OH+thJLrpzjP1SS9p0ejdd9H1rJV1Bv9WqnT9b5PrA6MHkZJq6aafBremegAAAAAAAAAAAAAAAAAAANRp3WTC4Rf59VKVrqlHlVJdkebte45jaJrdWw81h8PyZOmpzq8XFSbSUFwvue/wD7Iyo0atepaMZ1akneyvOcnzt+8DsdNbSsTUusNBUY/PdqlR+nkx9D7TjcbjataWatVnUlzOcpS9F+HYjutB7M6krSxlTwa+ip5ZT75PkruTO80Rq3g8NbwOHipfSNZ5/elvAhrR2q+Orb6eFnb50l4KPbedr9x0WD2YYqX6WtSp9Sz1H7EvWSyAI9obLKK/SYqpLzYQh7bmXDZhgueriH9ukvZA7cAcRLZjgeariF9ul+cDExGyyi/wBHiqkfPhCfssSEAIlxuzHFx30qtKp1PNTk+53XrOY0noHF4f8AT4ecF8+2aH3o7vWfQJ40B8/aI07isM74etKKvvh40JdsHu7+JJGrW0WjVtDFRVGb3Kor+Ck+/fDvuus2Gn9RMHiLyhDwFR/6lNJRb/ahwfdZ9ZFusWrmIwcrVo3i3aNWN3CfVfmduZgT3F3PSINRdc5YeUaOIk5UHujJ73QfT5nSubiugl6Mk1dO+69+kD0AAAAAAAAAAAAAAAGg1l1Sw2NcZVc8ZxWVVKbim43vleZNNb3zc5maD0Fh8LDJQp2v403vnPrlLn7OC5kbMADxs9OP121RrYypCdPEKCjDI6cs2W928ytzu9n2IDr8y6RmXSRZ8WGK8qpfie4fFhivKqX4nuAlPMukZl0kWfFhivKqX4nuHxYYryql+J7gJTzLpGZdJFnxYYryql+J7h8WGK8qpfie4CU8y6RmXSRZ8WGK8qpfie4fFhivKqX4gEqXMbSGBp1qcqdWClCSs4v2rofWa3VDQtTCYdUqlXwjzylffaKduTG/Nuv2tm7AgTWvQUsHiJUm24tZqc/nQfT1ren/AMki7LdMuth5UZu8qDSTfF0pXyehqS7EjE2wUY+BoT/WVaUF5soNv1xiaPZLUaxk1zPCybXWp07P1v0gS6AAAAAAAAAaTW7T0cHh3UtebeSnB/rTab39SSbfZ1gVaw6y4bBxvWnymrxpR5U5dduZdbsjhMdtRrt/5GHpwXM5uVR+qyRw2MxVSrOVSrNznJ3lJ8X/AMdRZA7jD7TsYny6VGS6EpwfpzP2HYaua94XEtQlejVe5Qm04yfRGfBvqdmQuAPpMHCbNtaJV4vD15XqQjeE3xqQW5p9Mo7t/OuxndgDjtd9L6So1KawdBzg4XlONKVZ57vktLxUlZ9d+o7EART8KNO+S1P3Or7h8KNO+S1P3Or7iVgBFPwo075LU/c6vuHwo075NU/c6vuJWAGv0BXrzw9OWJhkquF5wtazu7bua6s7c1zYAAAAABbr14Qi5TkoxSu5Saikult8CNdcNoOdSo4JtJ7pYjfFtc6privO9HSBrtp+nI168aVOV4UbptcJVHbN22SS7cxtNkOjnetiGt1lRi+nepz9kDh9BaIq4qtGlSW975S5qceecur2vcTtofRtPD0YUaS5MI2vzyfGUn1t3feBmgAAAAAAAER7Wca5YqFK/JpUk7ftTd5epQJcIZ2oUnHHyb/WpU5Lss4+2LA5IAAAABsdXca6OKoVE7Zasb+a3lmvutn0EfOWCpOdSnFcZVIRXbKSS9p9GgAAAAAAAjLarp6anHC05uMVHPVs2szl4sH1W3260BJjZiYnSmHp/pMRSh51SEfaz53k0+Nu8roUXJ2hFyfRFOT9QE2Y3XvR1P8A8jO+inGU799svrOY0ptRbusLh7dE6rv/AAR95yGD1Wx9XxMJV7ZR8EvTOx0ejdmOJlZ161OkuiN6svyS9LA5TS+m8TiXfEVpT33UeEI9kVuXbxNnq1qbisW1LL4Kl9NNPlL9iPGXbw6yS9C6j4HD2l4Pws1+vVtO3ZHxV6L9Z0oGs0DoOhhKfg6Ebc8pvfKo+mT/AC4I2YAAAAAAAAAA4TapoSVWlHEU1eVG6mlxdJ72/svf2OR3Z5JJ7n6OkD5tBIutmzuSlKrgVeL3vDt2cf8A1t7mv2Xw5uhR/i8NUpPLVpypy+bOLg/WBaB7BXdoq7fBLe33I6zV3ULFYhqVaLoUueUlapJdEYPh2v1gXdmWhHWxKrSX+XRd780qtuTFdl83o6SYTE0Xo6lh6caVGOWEVuXFvpbfO30mWAAAAAorVYxi5Skoxim3JtJJLi2+gDE01pOnhqM61R8mEb255S4Riutuy7yPdnujZ4vE1cbiFmSlK11dSqTVnZPmjF2710GLp3SNbS2Kjh8NdUYO6k07dEq0+7cl19e6T9FaOp4elClSVowjZdLfPJ9bd2BXHBUlwpQXZCK/IvqNuB6AAAAAAAAAAAAAACxjcVClTlUqSywhFylLoSIg0/r9i602qM3QpX5MY2U2uZznxv1LcuvidltXruOCUVwnXhGXYlKftiiIANl8IMb5ZX/3qnvO82Wadq1Z1qNerOpLKqsHOUptJcmau+bfB27SMTcao6R/w+Mo1G7Rz5J9GSfJd+y9+4CejX6b0lQoUnUxDWVbkmlJyfzYrnZ7p3SP+Hw9Stkc8kb5E0m7tLi+CV7t9CZCmm9MVsVUdStK74Rgt0YLoivz4s49VqowxtHKM22SxqprFhcUmqUFSqK96TUVLLzSTXFew6NHzxh684SU6cnGUXeMk7NPqJf1F1jqYunLwsLTpuMZVFZRqXvZ25pbt64b+5V6TWd3xtyVtuu6/wClXh8HUlCTjObVKDTs05cWn0qKkyIfhBjfLK/+9U951m1vSWatSoJ7qcPCS86e5LtUV/EcCaCTfaO1xx9GV1iZzV98KrdWL6t+9dzRLmqusFPG0fCQWWSeWpTvdwla/HnT5n7iBTudkddrFVYc0sO5NdcJxyv0Sl6QJWxFZQhKctyjFyb42SV2RTpTTOL0tV8BhYOFFNNpuytfdOtJcF0RXrfCWWr8SzhMFSpRy0qUKcb3ywjGCbfF2XOBrdWNXqWDpZKfKk7OpVas6kvyS5kbkAAAAAAAAAAAAAAAAADh9rvySn9aj/TqESEt7XfklP61H+nUIkABgATrq9iY4zAQz789F0qnnJOE/Y33kL4vDypznTn40Jyg+2Ls/Yd9sh0lurYdvg1Wgup2jP15PvGo2l6P8Hi3NLk1oKf2lyZexP7RmdSx70i/pC8OTJk2fYBUcFBy3OpetJ9UvF/hUSJdF4J1q1OkuNSpGF1zJvlPuV33Eu6845YbAVMu5ygqEEubNyd3ZHM+4q6Zj3tN/hSEP6e0g8RiK1bmnUbj5i3QX3VEwADYTDtNk3y2X1af89M4s7TZN8tl9Wn/AD0wJfAAAAAAAAAAAAAAAAAAAAAcPtd+SU/rUf6dQiQlva78kp/Wo/06hEgAAAbvUzSPgMbRm3aLn4OfRlqcm76k2n9kkbaho7PhVUS30ail9ifJl68r7iHidtD1443AQc3fwtB05+dZwn60yrNT945r7eS4bZbo7PiJ1mt1KFl587r+VS9Jc2uaRvUo0E/Ei6sl+1Lkx9CUvvHW6g6JlhsLapG1SVSUp9VnlXdaN+8iPWPSP+IxVare6lUeXzI8mH8KRXpMfbxRE88lY2hrQAdL0O02TfLZfVp/z0ziztNk3y2X1af89MCXwAAAAAAAAAAAAAAAAAAAAGh120PLFYSdOHjq1SC6ZR/V71dd5Bk4tNpppptNNWaa3NNczPpE5PWLQGCxMnKVK0+DrQbhJ9vNLtaAhgEkfADC/S1vvU/7B8AML9LW+9T/ALAI3JO2Q6RvCtQb8WSqx7JcmS7ml94s/ADC/S1vvU/7Db6q6pUcPX8LSqVbqEotScGpKVtztHpSfcBttedJeAwVaSdpSj4KHM81Tk3XYm33EFE6a4aDhiqcI1JzjGM81oOKu7NJu6fC79JyfwAwv0tb71P+wCNwSR8AML9LW+9T/sHwAwv0tb71P+wCNyUNk+hZQjPE1I28JHwdNPc3C95S7G1G3m9Ze0VqdgaUlKdOVazuvCSTS+ykk+87qjJNLLw9nUBWAAAAAAAAAAAAAAAAAAAAAx8fK0e12NXlNnj/ABV2/kzBygWsoyl3KMoFrKbHR1O0b9L9S/8AmYaibKXJj2ID2tHNFrpXrNPlNngZbrdDMXE07Sfp9IGNlGUu5RlAtZTM0bLe11XLGUyMCuV3e4DPAAAAAAAAAAAAAAAAAAAAAWMYty7TDymbiVu7zHsBayjKXbCwDDQ5XZvL2Le5LvKsNHdctVnd+oCnDO0u3cXMZDg+4tJGXJXXcBr8oyl2wsBayl/CLldxTYu4db+4DJAAAAAAAAAAAAAAAAAAAAAW663d5ZsX6i3FqwFNhYqsVQW8C5wXcY1jKaLUoWAt2L1F7ihRuXoxsBjzjvPLF6qi3YCmxXRW/uPLFdJAXQGUxlcCoAAAAAAAAAAAAAAAAAAChwKwBRkPYxKgAPHINHmUAmiopyjKB60U5CsAUKBWkAAKJRKwBTFlRS4lQAAAAAAAAAAAAAAAAAAAAAAAAAAAAAAAAAAAAAAAAAAAAAAAAAAAf//Z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3" name="AutoShape 6" descr="data:image/jpeg;base64,/9j/4AAQSkZJRgABAQAAAQABAAD/2wCEAAkGBxATEhQUEA8UFBUWEBUSFRAVExAQFREUFhYXFhQUFhcYHjQgGholGxYVITUhKik3Li4uFx8zODMsNygtMCsBCgoKDg0NGxAQGSslHyU0NCs1NDQrLCwwNTQ3MCs3Kyw0LTE4LDgsOC0rNzAsKzg3Kyw0OCs3Kyw2MjgvNisrN//AABEIAOsA1wMBIgACEQEDEQH/xAAcAAEAAQUBAQAAAAAAAAAAAAAABwIDBAUGAQj/xABIEAACAQICBQYICggGAwAAAAAAAQIDEQQSBQYHITEiQVFhcYETMlRykaGx0RYXNFJTdIKSo8EzQmKUorKz0hQjQ5Ph8URz8P/EABkBAQADAQEAAAAAAAAAAAAAAAACAwUEAf/EACARAQACAQMFAQAAAAAAAAAAAAABAgMEETEFEyJRgRL/2gAMAwEAAhEDEQA/AJxAAAAAAAAAAAAAAAAALdevCEXKc4xiuMpNRS72BcBzGP180fS3eG8I+ilFz/i8X1mgxe1OH+jhJPrqVIw9UU/aBIwIkr7TsY/Eo0I9qqTf8y9hiy2jaR+dSXZS97AmUENLaNpH51J9tL3MyaG07Grx6VCXZGpB+nM/YBLgI5we1OH+thJLrpzjP1SS9p0ejdd9H1rJV1Bv9WqnT9b5PrA6MHkZJq6aafBremegAAAAAAAAAAAAAAAAAAANRp3WTC4Rf59VKVrqlHlVJdkebte45jaJrdWw81h8PyZOmpzq8XFSbSUFwvue/wD7Iyo0atepaMZ1akneyvOcnzt+8DsdNbSsTUusNBUY/PdqlR+nkx9D7TjcbjataWatVnUlzOcpS9F+HYjutB7M6krSxlTwa+ip5ZT75PkruTO80Rq3g8NbwOHipfSNZ5/elvAhrR2q+Orb6eFnb50l4KPbedr9x0WD2YYqX6WtSp9Sz1H7EvWSyAI9obLKK/SYqpLzYQh7bmXDZhgueriH9ukvZA7cAcRLZjgeariF9ul+cDExGyyi/wBHiqkfPhCfssSEAIlxuzHFx30qtKp1PNTk+53XrOY0noHF4f8AT4ecF8+2aH3o7vWfQJ40B8/aI07isM74etKKvvh40JdsHu7+JJGrW0WjVtDFRVGb3Kor+Ck+/fDvuus2Gn9RMHiLyhDwFR/6lNJRb/ahwfdZ9ZFusWrmIwcrVo3i3aNWN3CfVfmduZgT3F3PSINRdc5YeUaOIk5UHujJ73QfT5nSubiugl6Mk1dO+69+kD0AAAAAAAAAAAAAAAGg1l1Sw2NcZVc8ZxWVVKbim43vleZNNb3zc5maD0Fh8LDJQp2v403vnPrlLn7OC5kbMADxs9OP121RrYypCdPEKCjDI6cs2W928ytzu9n2IDr8y6RmXSRZ8WGK8qpfie4fFhivKqX4nuAlPMukZl0kWfFhivKqX4nuHxYYryql+J7gJTzLpGZdJFnxYYryql+J7h8WGK8qpfie4CU8y6RmXSRZ8WGK8qpfie4fFhivKqX4gEqXMbSGBp1qcqdWClCSs4v2rofWa3VDQtTCYdUqlXwjzylffaKduTG/Nuv2tm7AgTWvQUsHiJUm24tZqc/nQfT1ren/AMki7LdMuth5UZu8qDSTfF0pXyehqS7EjE2wUY+BoT/WVaUF5soNv1xiaPZLUaxk1zPCybXWp07P1v0gS6AAAAAAAAAaTW7T0cHh3UtebeSnB/rTab39SSbfZ1gVaw6y4bBxvWnymrxpR5U5dduZdbsjhMdtRrt/5GHpwXM5uVR+qyRw2MxVSrOVSrNznJ3lJ8X/AMdRZA7jD7TsYny6VGS6EpwfpzP2HYaua94XEtQlejVe5Qm04yfRGfBvqdmQuAPpMHCbNtaJV4vD15XqQjeE3xqQW5p9Mo7t/OuxndgDjtd9L6So1KawdBzg4XlONKVZ57vktLxUlZ9d+o7EART8KNO+S1P3Or7h8KNO+S1P3Or7iVgBFPwo075LU/c6vuHwo075NU/c6vuJWAGv0BXrzw9OWJhkquF5wtazu7bua6s7c1zYAAAAABbr14Qi5TkoxSu5Saikult8CNdcNoOdSo4JtJ7pYjfFtc6privO9HSBrtp+nI168aVOV4UbptcJVHbN22SS7cxtNkOjnetiGt1lRi+nepz9kDh9BaIq4qtGlSW975S5qceecur2vcTtofRtPD0YUaS5MI2vzyfGUn1t3feBmgAAAAAAAER7Wca5YqFK/JpUk7ftTd5epQJcIZ2oUnHHyb/WpU5Lss4+2LA5IAAAABsdXca6OKoVE7Zasb+a3lmvutn0EfOWCpOdSnFcZVIRXbKSS9p9GgAAAAAAAjLarp6anHC05uMVHPVs2szl4sH1W3260BJjZiYnSmHp/pMRSh51SEfaz53k0+Nu8roUXJ2hFyfRFOT9QE2Y3XvR1P8A8jO+inGU799svrOY0ptRbusLh7dE6rv/AAR95yGD1Wx9XxMJV7ZR8EvTOx0ejdmOJlZ161OkuiN6svyS9LA5TS+m8TiXfEVpT33UeEI9kVuXbxNnq1qbisW1LL4Kl9NNPlL9iPGXbw6yS9C6j4HD2l4Pws1+vVtO3ZHxV6L9Z0oGs0DoOhhKfg6Ebc8pvfKo+mT/AC4I2YAAAAAAAAAA4TapoSVWlHEU1eVG6mlxdJ72/svf2OR3Z5JJ7n6OkD5tBIutmzuSlKrgVeL3vDt2cf8A1t7mv2Xw5uhR/i8NUpPLVpypy+bOLg/WBaB7BXdoq7fBLe33I6zV3ULFYhqVaLoUueUlapJdEYPh2v1gXdmWhHWxKrSX+XRd780qtuTFdl83o6SYTE0Xo6lh6caVGOWEVuXFvpbfO30mWAAAAAorVYxi5Skoxim3JtJJLi2+gDE01pOnhqM61R8mEb255S4Riutuy7yPdnujZ4vE1cbiFmSlK11dSqTVnZPmjF2710GLp3SNbS2Kjh8NdUYO6k07dEq0+7cl19e6T9FaOp4elClSVowjZdLfPJ9bd2BXHBUlwpQXZCK/IvqNuB6AAAAAAAAAAAAAACxjcVClTlUqSywhFylLoSIg0/r9i602qM3QpX5MY2U2uZznxv1LcuvidltXruOCUVwnXhGXYlKftiiIANl8IMb5ZX/3qnvO82Wadq1Z1qNerOpLKqsHOUptJcmau+bfB27SMTcao6R/w+Mo1G7Rz5J9GSfJd+y9+4CejX6b0lQoUnUxDWVbkmlJyfzYrnZ7p3SP+Hw9Stkc8kb5E0m7tLi+CV7t9CZCmm9MVsVUdStK74Rgt0YLoivz4s49VqowxtHKM22SxqprFhcUmqUFSqK96TUVLLzSTXFew6NHzxh684SU6cnGUXeMk7NPqJf1F1jqYunLwsLTpuMZVFZRqXvZ25pbt64b+5V6TWd3xtyVtuu6/wClXh8HUlCTjObVKDTs05cWn0qKkyIfhBjfLK/+9U951m1vSWatSoJ7qcPCS86e5LtUV/EcCaCTfaO1xx9GV1iZzV98KrdWL6t+9dzRLmqusFPG0fCQWWSeWpTvdwla/HnT5n7iBTudkddrFVYc0sO5NdcJxyv0Sl6QJWxFZQhKctyjFyb42SV2RTpTTOL0tV8BhYOFFNNpuytfdOtJcF0RXrfCWWr8SzhMFSpRy0qUKcb3ywjGCbfF2XOBrdWNXqWDpZKfKk7OpVas6kvyS5kbkAAAAAAAAAAAAAAAAADh9rvySn9aj/TqESEt7XfklP61H+nUIkABgATrq9iY4zAQz789F0qnnJOE/Y33kL4vDypznTn40Jyg+2Ls/Yd9sh0lurYdvg1Wgup2jP15PvGo2l6P8Hi3NLk1oKf2lyZexP7RmdSx70i/pC8OTJk2fYBUcFBy3OpetJ9UvF/hUSJdF4J1q1OkuNSpGF1zJvlPuV33Eu6845YbAVMu5ygqEEubNyd3ZHM+4q6Zj3tN/hSEP6e0g8RiK1bmnUbj5i3QX3VEwADYTDtNk3y2X1af89M4s7TZN8tl9Wn/AD0wJfAAAAAAAAAAAAAAAAAAAAAcPtd+SU/rUf6dQiQlva78kp/Wo/06hEgAAAbvUzSPgMbRm3aLn4OfRlqcm76k2n9kkbaho7PhVUS30ail9ifJl68r7iHidtD1443AQc3fwtB05+dZwn60yrNT945r7eS4bZbo7PiJ1mt1KFl587r+VS9Jc2uaRvUo0E/Ei6sl+1Lkx9CUvvHW6g6JlhsLapG1SVSUp9VnlXdaN+8iPWPSP+IxVare6lUeXzI8mH8KRXpMfbxRE88lY2hrQAdL0O02TfLZfVp/z0ziztNk3y2X1af89MCXwAAAAAAAAAAAAAAAAAAAAGh120PLFYSdOHjq1SC6ZR/V71dd5Bk4tNpppptNNWaa3NNczPpE5PWLQGCxMnKVK0+DrQbhJ9vNLtaAhgEkfADC/S1vvU/7B8AML9LW+9T/ALAI3JO2Q6RvCtQb8WSqx7JcmS7ml94s/ADC/S1vvU/7Db6q6pUcPX8LSqVbqEotScGpKVtztHpSfcBttedJeAwVaSdpSj4KHM81Tk3XYm33EFE6a4aDhiqcI1JzjGM81oOKu7NJu6fC79JyfwAwv0tb71P+wCNwSR8AML9LW+9T/sHwAwv0tb71P+wCNyUNk+hZQjPE1I28JHwdNPc3C95S7G1G3m9Ze0VqdgaUlKdOVazuvCSTS+ykk+87qjJNLLw9nUBWAAAAAAAAAAAAAAAAAAAAAx8fK0e12NXlNnj/ABV2/kzBygWsoyl3KMoFrKbHR1O0b9L9S/8AmYaibKXJj2ID2tHNFrpXrNPlNngZbrdDMXE07Sfp9IGNlGUu5RlAtZTM0bLe11XLGUyMCuV3e4DPAAAAAAAAAAAAAAAAAAAAAWMYty7TDymbiVu7zHsBayjKXbCwDDQ5XZvL2Le5LvKsNHdctVnd+oCnDO0u3cXMZDg+4tJGXJXXcBr8oyl2wsBayl/CLldxTYu4db+4DJAAAAAAAAAAAAAAAAAAAAAW663d5ZsX6i3FqwFNhYqsVQW8C5wXcY1jKaLUoWAt2L1F7ihRuXoxsBjzjvPLF6qi3YCmxXRW/uPLFdJAXQGUxlcCoAAAAAAAAAAAAAAAAAAChwKwBRkPYxKgAPHINHmUAmiopyjKB60U5CsAUKBWkAAKJRKwBTFlRS4lQAAAAAAAAAAAAAAAAAAAAAAAAAAAAAAAAAAAAAAAAAAAAAAAAAAAf//Z"/>
          <p:cNvSpPr>
            <a:spLocks noChangeAspect="1" noChangeArrowheads="1"/>
          </p:cNvSpPr>
          <p:nvPr/>
        </p:nvSpPr>
        <p:spPr bwMode="auto">
          <a:xfrm>
            <a:off x="3206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4" name="AutoShape 8" descr="data:image/jpeg;base64,/9j/4AAQSkZJRgABAQAAAQABAAD/2wCEAAkGBxATEhQUEA8UFBUWEBUSFRAVExAQFREUFhYXFhQUFhcYHjQgGholGxYVITUhKik3Li4uFx8zODMsNygtMCsBCgoKDg0NGxAQGSslHyU0NCs1NDQrLCwwNTQ3MCs3Kyw0LTE4LDgsOC0rNzAsKzg3Kyw0OCs3Kyw2MjgvNisrN//AABEIAOsA1wMBIgACEQEDEQH/xAAcAAEAAQUBAQAAAAAAAAAAAAAABwIDBAUGAQj/xABIEAACAQICBQYICggGAwAAAAAAAQIDEQQSBQYHITEiQVFhcYETMlRykaGx0RYXNFJTdIKSo8EzQmKUorKz0hQjQ5Ph8URz8P/EABkBAQADAQEAAAAAAAAAAAAAAAACAwUEAf/EACARAQACAQMFAQAAAAAAAAAAAAABAgMEETEFEyJRgRL/2gAMAwEAAhEDEQA/AJxAAAAAAAAAAAAAAAAALdevCEXKc4xiuMpNRS72BcBzGP180fS3eG8I+ilFz/i8X1mgxe1OH+jhJPrqVIw9UU/aBIwIkr7TsY/Eo0I9qqTf8y9hiy2jaR+dSXZS97AmUENLaNpH51J9tL3MyaG07Grx6VCXZGpB+nM/YBLgI5we1OH+thJLrpzjP1SS9p0ejdd9H1rJV1Bv9WqnT9b5PrA6MHkZJq6aafBremegAAAAAAAAAAAAAAAAAAANRp3WTC4Rf59VKVrqlHlVJdkebte45jaJrdWw81h8PyZOmpzq8XFSbSUFwvue/wD7Iyo0atepaMZ1akneyvOcnzt+8DsdNbSsTUusNBUY/PdqlR+nkx9D7TjcbjataWatVnUlzOcpS9F+HYjutB7M6krSxlTwa+ip5ZT75PkruTO80Rq3g8NbwOHipfSNZ5/elvAhrR2q+Orb6eFnb50l4KPbedr9x0WD2YYqX6WtSp9Sz1H7EvWSyAI9obLKK/SYqpLzYQh7bmXDZhgueriH9ukvZA7cAcRLZjgeariF9ul+cDExGyyi/wBHiqkfPhCfssSEAIlxuzHFx30qtKp1PNTk+53XrOY0noHF4f8AT4ecF8+2aH3o7vWfQJ40B8/aI07isM74etKKvvh40JdsHu7+JJGrW0WjVtDFRVGb3Kor+Ck+/fDvuus2Gn9RMHiLyhDwFR/6lNJRb/ahwfdZ9ZFusWrmIwcrVo3i3aNWN3CfVfmduZgT3F3PSINRdc5YeUaOIk5UHujJ73QfT5nSubiugl6Mk1dO+69+kD0AAAAAAAAAAAAAAAGg1l1Sw2NcZVc8ZxWVVKbim43vleZNNb3zc5maD0Fh8LDJQp2v403vnPrlLn7OC5kbMADxs9OP121RrYypCdPEKCjDI6cs2W928ytzu9n2IDr8y6RmXSRZ8WGK8qpfie4fFhivKqX4nuAlPMukZl0kWfFhivKqX4nuHxYYryql+J7gJTzLpGZdJFnxYYryql+J7h8WGK8qpfie4CU8y6RmXSRZ8WGK8qpfie4fFhivKqX4gEqXMbSGBp1qcqdWClCSs4v2rofWa3VDQtTCYdUqlXwjzylffaKduTG/Nuv2tm7AgTWvQUsHiJUm24tZqc/nQfT1ren/AMki7LdMuth5UZu8qDSTfF0pXyehqS7EjE2wUY+BoT/WVaUF5soNv1xiaPZLUaxk1zPCybXWp07P1v0gS6AAAAAAAAAaTW7T0cHh3UtebeSnB/rTab39SSbfZ1gVaw6y4bBxvWnymrxpR5U5dduZdbsjhMdtRrt/5GHpwXM5uVR+qyRw2MxVSrOVSrNznJ3lJ8X/AMdRZA7jD7TsYny6VGS6EpwfpzP2HYaua94XEtQlejVe5Qm04yfRGfBvqdmQuAPpMHCbNtaJV4vD15XqQjeE3xqQW5p9Mo7t/OuxndgDjtd9L6So1KawdBzg4XlONKVZ57vktLxUlZ9d+o7EART8KNO+S1P3Or7h8KNO+S1P3Or7iVgBFPwo075LU/c6vuHwo075NU/c6vuJWAGv0BXrzw9OWJhkquF5wtazu7bua6s7c1zYAAAAABbr14Qi5TkoxSu5Saikult8CNdcNoOdSo4JtJ7pYjfFtc6privO9HSBrtp+nI168aVOV4UbptcJVHbN22SS7cxtNkOjnetiGt1lRi+nepz9kDh9BaIq4qtGlSW975S5qceecur2vcTtofRtPD0YUaS5MI2vzyfGUn1t3feBmgAAAAAAAER7Wca5YqFK/JpUk7ftTd5epQJcIZ2oUnHHyb/WpU5Lss4+2LA5IAAAABsdXca6OKoVE7Zasb+a3lmvutn0EfOWCpOdSnFcZVIRXbKSS9p9GgAAAAAAAjLarp6anHC05uMVHPVs2szl4sH1W3260BJjZiYnSmHp/pMRSh51SEfaz53k0+Nu8roUXJ2hFyfRFOT9QE2Y3XvR1P8A8jO+inGU799svrOY0ptRbusLh7dE6rv/AAR95yGD1Wx9XxMJV7ZR8EvTOx0ejdmOJlZ161OkuiN6svyS9LA5TS+m8TiXfEVpT33UeEI9kVuXbxNnq1qbisW1LL4Kl9NNPlL9iPGXbw6yS9C6j4HD2l4Pws1+vVtO3ZHxV6L9Z0oGs0DoOhhKfg6Ebc8pvfKo+mT/AC4I2YAAAAAAAAAA4TapoSVWlHEU1eVG6mlxdJ72/svf2OR3Z5JJ7n6OkD5tBIutmzuSlKrgVeL3vDt2cf8A1t7mv2Xw5uhR/i8NUpPLVpypy+bOLg/WBaB7BXdoq7fBLe33I6zV3ULFYhqVaLoUueUlapJdEYPh2v1gXdmWhHWxKrSX+XRd780qtuTFdl83o6SYTE0Xo6lh6caVGOWEVuXFvpbfO30mWAAAAAorVYxi5Skoxim3JtJJLi2+gDE01pOnhqM61R8mEb255S4Riutuy7yPdnujZ4vE1cbiFmSlK11dSqTVnZPmjF2710GLp3SNbS2Kjh8NdUYO6k07dEq0+7cl19e6T9FaOp4elClSVowjZdLfPJ9bd2BXHBUlwpQXZCK/IvqNuB6AAAAAAAAAAAAAACxjcVClTlUqSywhFylLoSIg0/r9i602qM3QpX5MY2U2uZznxv1LcuvidltXruOCUVwnXhGXYlKftiiIANl8IMb5ZX/3qnvO82Wadq1Z1qNerOpLKqsHOUptJcmau+bfB27SMTcao6R/w+Mo1G7Rz5J9GSfJd+y9+4CejX6b0lQoUnUxDWVbkmlJyfzYrnZ7p3SP+Hw9Stkc8kb5E0m7tLi+CV7t9CZCmm9MVsVUdStK74Rgt0YLoivz4s49VqowxtHKM22SxqprFhcUmqUFSqK96TUVLLzSTXFew6NHzxh684SU6cnGUXeMk7NPqJf1F1jqYunLwsLTpuMZVFZRqXvZ25pbt64b+5V6TWd3xtyVtuu6/wClXh8HUlCTjObVKDTs05cWn0qKkyIfhBjfLK/+9U951m1vSWatSoJ7qcPCS86e5LtUV/EcCaCTfaO1xx9GV1iZzV98KrdWL6t+9dzRLmqusFPG0fCQWWSeWpTvdwla/HnT5n7iBTudkddrFVYc0sO5NdcJxyv0Sl6QJWxFZQhKctyjFyb42SV2RTpTTOL0tV8BhYOFFNNpuytfdOtJcF0RXrfCWWr8SzhMFSpRy0qUKcb3ywjGCbfF2XOBrdWNXqWDpZKfKk7OpVas6kvyS5kbkAAAAAAAAAAAAAAAAADh9rvySn9aj/TqESEt7XfklP61H+nUIkABgATrq9iY4zAQz789F0qnnJOE/Y33kL4vDypznTn40Jyg+2Ls/Yd9sh0lurYdvg1Wgup2jP15PvGo2l6P8Hi3NLk1oKf2lyZexP7RmdSx70i/pC8OTJk2fYBUcFBy3OpetJ9UvF/hUSJdF4J1q1OkuNSpGF1zJvlPuV33Eu6845YbAVMu5ygqEEubNyd3ZHM+4q6Zj3tN/hSEP6e0g8RiK1bmnUbj5i3QX3VEwADYTDtNk3y2X1af89M4s7TZN8tl9Wn/AD0wJfAAAAAAAAAAAAAAAAAAAAAcPtd+SU/rUf6dQiQlva78kp/Wo/06hEgAAAbvUzSPgMbRm3aLn4OfRlqcm76k2n9kkbaho7PhVUS30ail9ifJl68r7iHidtD1443AQc3fwtB05+dZwn60yrNT945r7eS4bZbo7PiJ1mt1KFl587r+VS9Jc2uaRvUo0E/Ei6sl+1Lkx9CUvvHW6g6JlhsLapG1SVSUp9VnlXdaN+8iPWPSP+IxVare6lUeXzI8mH8KRXpMfbxRE88lY2hrQAdL0O02TfLZfVp/z0ziztNk3y2X1af89MCXwAAAAAAAAAAAAAAAAAAAAGh120PLFYSdOHjq1SC6ZR/V71dd5Bk4tNpppptNNWaa3NNczPpE5PWLQGCxMnKVK0+DrQbhJ9vNLtaAhgEkfADC/S1vvU/7B8AML9LW+9T/ALAI3JO2Q6RvCtQb8WSqx7JcmS7ml94s/ADC/S1vvU/7Db6q6pUcPX8LSqVbqEotScGpKVtztHpSfcBttedJeAwVaSdpSj4KHM81Tk3XYm33EFE6a4aDhiqcI1JzjGM81oOKu7NJu6fC79JyfwAwv0tb71P+wCNwSR8AML9LW+9T/sHwAwv0tb71P+wCNyUNk+hZQjPE1I28JHwdNPc3C95S7G1G3m9Ze0VqdgaUlKdOVazuvCSTS+ykk+87qjJNLLw9nUBWAAAAAAAAAAAAAAAAAAAAAx8fK0e12NXlNnj/ABV2/kzBygWsoyl3KMoFrKbHR1O0b9L9S/8AmYaibKXJj2ID2tHNFrpXrNPlNngZbrdDMXE07Sfp9IGNlGUu5RlAtZTM0bLe11XLGUyMCuV3e4DPAAAAAAAAAAAAAAAAAAAAAWMYty7TDymbiVu7zHsBayjKXbCwDDQ5XZvL2Le5LvKsNHdctVnd+oCnDO0u3cXMZDg+4tJGXJXXcBr8oyl2wsBayl/CLldxTYu4db+4DJAAAAAAAAAAAAAAAAAAAAAW663d5ZsX6i3FqwFNhYqsVQW8C5wXcY1jKaLUoWAt2L1F7ihRuXoxsBjzjvPLF6qi3YCmxXRW/uPLFdJAXQGUxlcCoAAAAAAAAAAAAAAAAAAChwKwBRkPYxKgAPHINHmUAmiopyjKB60U5CsAUKBWkAAKJRKwBTFlRS4lQAAAAAAAAAAAAAAAAAAAAAAAAAAAAAAAAAAAAAAAAAAAAAAAAAAAf//Z"/>
          <p:cNvSpPr>
            <a:spLocks noChangeAspect="1" noChangeArrowheads="1"/>
          </p:cNvSpPr>
          <p:nvPr/>
        </p:nvSpPr>
        <p:spPr bwMode="auto">
          <a:xfrm>
            <a:off x="4730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344488" y="765175"/>
            <a:ext cx="9271000" cy="56975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752090" y="287070"/>
            <a:ext cx="8401821" cy="2616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구 직 환 경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망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음</a:t>
            </a:r>
            <a:r>
              <a:rPr kumimoji="0" lang="ko-KR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건 실 한 중 소 기 업 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</a:t>
            </a:r>
            <a:r>
              <a:rPr kumimoji="0"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넥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스</a:t>
            </a:r>
            <a:r>
              <a:rPr kumimoji="0" lang="en-US" altLang="ko-KR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I   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망 을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Z O </a:t>
            </a:r>
            <a:r>
              <a:rPr kumimoji="0" lang="en-US" altLang="ko-KR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O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M  I N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하 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I </a:t>
            </a:r>
            <a:endParaRPr kumimoji="0" lang="ko-KR" altLang="en-US" sz="1100" dirty="0">
              <a:solidFill>
                <a:schemeClr val="bg1">
                  <a:lumMod val="5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68741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직사각형 42"/>
          <p:cNvSpPr/>
          <p:nvPr/>
        </p:nvSpPr>
        <p:spPr>
          <a:xfrm>
            <a:off x="332286" y="764704"/>
            <a:ext cx="7285010" cy="4001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BINEX ZOOM IN_ </a:t>
            </a:r>
            <a:r>
              <a:rPr kumimoji="0" lang="ko-KR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환경에 대처하는 </a:t>
            </a:r>
            <a:r>
              <a:rPr kumimoji="0" lang="ko-KR" alt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바이넥스의</a:t>
            </a:r>
            <a:r>
              <a:rPr kumimoji="0" lang="ko-KR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자세</a:t>
            </a:r>
            <a:r>
              <a:rPr kumimoji="0" lang="en-US" altLang="ko-KR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!</a:t>
            </a:r>
            <a:endParaRPr kumimoji="0" lang="en-US" altLang="ko-KR" sz="2000" dirty="0">
              <a:solidFill>
                <a:schemeClr val="tx1">
                  <a:lumMod val="95000"/>
                  <a:lumOff val="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9219" name="그룹 20"/>
          <p:cNvGrpSpPr>
            <a:grpSpLocks/>
          </p:cNvGrpSpPr>
          <p:nvPr/>
        </p:nvGrpSpPr>
        <p:grpSpPr bwMode="auto">
          <a:xfrm>
            <a:off x="1208584" y="1381993"/>
            <a:ext cx="7416824" cy="3559175"/>
            <a:chOff x="1118888" y="1885337"/>
            <a:chExt cx="7416200" cy="3559888"/>
          </a:xfrm>
        </p:grpSpPr>
        <p:grpSp>
          <p:nvGrpSpPr>
            <p:cNvPr id="9224" name="그룹 28"/>
            <p:cNvGrpSpPr>
              <a:grpSpLocks/>
            </p:cNvGrpSpPr>
            <p:nvPr/>
          </p:nvGrpSpPr>
          <p:grpSpPr bwMode="auto">
            <a:xfrm>
              <a:off x="1821099" y="1885337"/>
              <a:ext cx="6192169" cy="3559888"/>
              <a:chOff x="1893107" y="1885337"/>
              <a:chExt cx="6192169" cy="3559888"/>
            </a:xfrm>
          </p:grpSpPr>
          <p:grpSp>
            <p:nvGrpSpPr>
              <p:cNvPr id="9229" name="그룹 21"/>
              <p:cNvGrpSpPr>
                <a:grpSpLocks/>
              </p:cNvGrpSpPr>
              <p:nvPr/>
            </p:nvGrpSpPr>
            <p:grpSpPr bwMode="auto">
              <a:xfrm>
                <a:off x="4071024" y="2924944"/>
                <a:ext cx="1962096" cy="1616621"/>
                <a:chOff x="4056561" y="2924945"/>
                <a:chExt cx="1737130" cy="1616620"/>
              </a:xfrm>
            </p:grpSpPr>
            <p:sp>
              <p:nvSpPr>
                <p:cNvPr id="48" name="뺄셈 기호 47"/>
                <p:cNvSpPr/>
                <p:nvPr/>
              </p:nvSpPr>
              <p:spPr>
                <a:xfrm rot="16200000">
                  <a:off x="4108686" y="3444661"/>
                  <a:ext cx="1616620" cy="577187"/>
                </a:xfrm>
                <a:prstGeom prst="mathMinus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  <a:scene3d>
                  <a:camera prst="orthographicFront">
                    <a:rot lat="0" lon="0" rev="0"/>
                  </a:camera>
                  <a:lightRig rig="contrasting" dir="t">
                    <a:rot lat="0" lon="0" rev="1200000"/>
                  </a:lightRig>
                </a:scene3d>
                <a:sp3d z="-300000" prstMaterial="plastic"/>
              </p:spPr>
              <p:style>
                <a:lnRef idx="1">
                  <a:scrgbClr r="0" g="0" b="0"/>
                </a:lnRef>
                <a:fillRef idx="1">
                  <a:scrgbClr r="0" g="0" b="0"/>
                </a:fillRef>
                <a:effectRef idx="0">
                  <a:schemeClr val="dk1">
                    <a:tint val="4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graphicFrame>
              <p:nvGraphicFramePr>
                <p:cNvPr id="49" name="다이어그램 48"/>
                <p:cNvGraphicFramePr/>
                <p:nvPr/>
              </p:nvGraphicFramePr>
              <p:xfrm>
                <a:off x="4056561" y="2996953"/>
                <a:ext cx="1737130" cy="1452509"/>
              </p:xfrm>
              <a:graphic>
                <a:graphicData uri="http://schemas.openxmlformats.org/drawingml/2006/diagram">
                  <dgm:relIds xmlns:dgm="http://schemas.openxmlformats.org/drawingml/2006/diagram" xmlns:r="http://schemas.openxmlformats.org/officeDocument/2006/relationships" r:dm="rId2" r:lo="rId3" r:qs="rId4" r:cs="rId5"/>
                </a:graphicData>
              </a:graphic>
            </p:graphicFrame>
          </p:grpSp>
          <p:cxnSp>
            <p:nvCxnSpPr>
              <p:cNvPr id="45" name="직선 연결선 44"/>
              <p:cNvCxnSpPr/>
              <p:nvPr/>
            </p:nvCxnSpPr>
            <p:spPr>
              <a:xfrm flipV="1">
                <a:off x="5051670" y="1885337"/>
                <a:ext cx="0" cy="3559888"/>
              </a:xfrm>
              <a:prstGeom prst="line">
                <a:avLst/>
              </a:prstGeom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직선 연결선 46"/>
              <p:cNvCxnSpPr/>
              <p:nvPr/>
            </p:nvCxnSpPr>
            <p:spPr>
              <a:xfrm>
                <a:off x="1892810" y="3716092"/>
                <a:ext cx="6192318" cy="0"/>
              </a:xfrm>
              <a:prstGeom prst="line">
                <a:avLst/>
              </a:prstGeom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TextBox 31"/>
            <p:cNvSpPr txBox="1"/>
            <p:nvPr/>
          </p:nvSpPr>
          <p:spPr>
            <a:xfrm>
              <a:off x="1118889" y="2060171"/>
              <a:ext cx="3636403" cy="954298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- </a:t>
              </a:r>
              <a:r>
                <a:rPr kumimoji="0" lang="ko-KR" altLang="en-US" sz="1350" b="1" spc="-150" dirty="0" smtClean="0">
                  <a:solidFill>
                    <a:srgbClr val="0070C0"/>
                  </a:solidFill>
                  <a:latin typeface="-윤고딕320" pitchFamily="18" charset="-127"/>
                  <a:ea typeface="-윤고딕320" pitchFamily="18" charset="-127"/>
                </a:rPr>
                <a:t>국내 유일</a:t>
              </a:r>
              <a:r>
                <a:rPr kumimoji="0" lang="ko-KR" altLang="en-US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의 </a:t>
              </a:r>
              <a:r>
                <a:rPr kumimoji="0" lang="en-US" altLang="ko-KR" sz="135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CMO</a:t>
              </a:r>
              <a:r>
                <a:rPr kumimoji="0" lang="en-US" altLang="ko-KR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 </a:t>
              </a:r>
              <a:r>
                <a:rPr kumimoji="0" lang="ko-KR" altLang="en-US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업체</a:t>
              </a:r>
              <a:r>
                <a:rPr kumimoji="0" lang="en-US" altLang="ko-KR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/>
              </a:r>
              <a:br>
                <a:rPr kumimoji="0" lang="en-US" altLang="ko-KR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</a:br>
              <a:r>
                <a:rPr kumimoji="0" lang="en-US" altLang="ko-KR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- </a:t>
              </a:r>
              <a:r>
                <a:rPr kumimoji="0" lang="ko-KR" altLang="en-US" sz="1350" b="1" spc="-150" dirty="0" smtClean="0">
                  <a:solidFill>
                    <a:srgbClr val="0070C0"/>
                  </a:solidFill>
                  <a:latin typeface="-윤고딕320" pitchFamily="18" charset="-127"/>
                  <a:ea typeface="-윤고딕320" pitchFamily="18" charset="-127"/>
                </a:rPr>
                <a:t>고급 생산기술 </a:t>
              </a:r>
              <a:r>
                <a:rPr kumimoji="0" lang="ko-KR" altLang="en-US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보유</a:t>
              </a:r>
              <a:r>
                <a:rPr kumimoji="0" lang="en-US" altLang="ko-KR" sz="1350" b="1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/>
              </a:r>
              <a:br>
                <a:rPr kumimoji="0" lang="en-US" altLang="ko-KR" sz="1350" b="1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</a:br>
              <a:r>
                <a:rPr kumimoji="0" lang="en-US" altLang="ko-KR" sz="1350" b="1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-</a:t>
              </a:r>
              <a:r>
                <a:rPr kumimoji="0" lang="ko-KR" altLang="en-US" sz="1350" b="1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 </a:t>
              </a:r>
              <a:r>
                <a:rPr kumimoji="0" lang="ko-KR" altLang="en-US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유럽과 일본의  실사를 거친 </a:t>
              </a:r>
              <a:r>
                <a:rPr kumimoji="0" lang="ko-KR" altLang="en-US" sz="1350" b="1" spc="-150" dirty="0" smtClean="0">
                  <a:solidFill>
                    <a:srgbClr val="0070C0"/>
                  </a:solidFill>
                  <a:latin typeface="-윤고딕320" pitchFamily="18" charset="-127"/>
                  <a:ea typeface="-윤고딕320" pitchFamily="18" charset="-127"/>
                </a:rPr>
                <a:t>검증된 기업</a:t>
              </a:r>
              <a:r>
                <a:rPr kumimoji="0" lang="en-US" altLang="ko-KR" sz="1350" b="1" spc="-150" dirty="0" smtClean="0">
                  <a:solidFill>
                    <a:srgbClr val="0070C0"/>
                  </a:solidFill>
                  <a:latin typeface="-윤고딕320" pitchFamily="18" charset="-127"/>
                  <a:ea typeface="-윤고딕320" pitchFamily="18" charset="-127"/>
                </a:rPr>
                <a:t/>
              </a:r>
              <a:br>
                <a:rPr kumimoji="0" lang="en-US" altLang="ko-KR" sz="1350" b="1" spc="-150" dirty="0" smtClean="0">
                  <a:solidFill>
                    <a:srgbClr val="0070C0"/>
                  </a:solidFill>
                  <a:latin typeface="-윤고딕320" pitchFamily="18" charset="-127"/>
                  <a:ea typeface="-윤고딕320" pitchFamily="18" charset="-127"/>
                </a:rPr>
              </a:br>
              <a:r>
                <a:rPr kumimoji="0" lang="en-US" altLang="ko-KR" sz="1350" b="1" spc="-1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- </a:t>
              </a:r>
              <a:r>
                <a:rPr kumimoji="0" lang="ko-KR" altLang="en-US" sz="1350" b="1" spc="-1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해외기업들과의 기술 제휴</a:t>
              </a:r>
              <a:endParaRPr kumimoji="0" lang="en-US" altLang="ko-KR" sz="135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itchFamily="18" charset="-127"/>
                <a:ea typeface="-윤고딕320" pitchFamily="18" charset="-127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118888" y="4437101"/>
              <a:ext cx="3636404" cy="954298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350" b="1" spc="-150" dirty="0" smtClean="0">
                  <a:solidFill>
                    <a:schemeClr val="bg2">
                      <a:lumMod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- </a:t>
              </a:r>
              <a:r>
                <a:rPr kumimoji="0" lang="ko-KR" altLang="en-US" sz="1350" b="1" spc="-150" dirty="0" smtClean="0">
                  <a:solidFill>
                    <a:srgbClr val="0070C0"/>
                  </a:solidFill>
                  <a:latin typeface="-윤고딕320" pitchFamily="18" charset="-127"/>
                  <a:ea typeface="-윤고딕320" pitchFamily="18" charset="-127"/>
                </a:rPr>
                <a:t>무궁무진한 발전 가능성</a:t>
              </a:r>
              <a:r>
                <a:rPr kumimoji="0" lang="en-US" altLang="ko-KR" sz="1350" b="1" spc="-150" dirty="0" smtClean="0">
                  <a:solidFill>
                    <a:schemeClr val="bg2">
                      <a:lumMod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, </a:t>
              </a:r>
              <a:r>
                <a:rPr kumimoji="0" lang="ko-KR" altLang="en-US" sz="1350" b="1" spc="-150" dirty="0" smtClean="0">
                  <a:solidFill>
                    <a:schemeClr val="bg2">
                      <a:lumMod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바이오 분야</a:t>
              </a:r>
              <a:r>
                <a:rPr kumimoji="0" lang="en-US" altLang="ko-KR" sz="1350" b="1" spc="-150" dirty="0" smtClean="0">
                  <a:solidFill>
                    <a:schemeClr val="bg2">
                      <a:lumMod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/>
              </a:r>
              <a:br>
                <a:rPr kumimoji="0" lang="en-US" altLang="ko-KR" sz="1350" b="1" spc="-150" dirty="0" smtClean="0">
                  <a:solidFill>
                    <a:schemeClr val="bg2">
                      <a:lumMod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</a:br>
              <a:r>
                <a:rPr kumimoji="0" lang="en-US" altLang="ko-KR" sz="1350" b="1" spc="-150" dirty="0" smtClean="0">
                  <a:solidFill>
                    <a:schemeClr val="bg2">
                      <a:lumMod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- </a:t>
              </a:r>
              <a:r>
                <a:rPr kumimoji="0" lang="ko-KR" altLang="en-US" sz="1350" b="1" spc="-150" dirty="0" smtClean="0">
                  <a:solidFill>
                    <a:schemeClr val="bg2">
                      <a:lumMod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바이오 약품 특허기간 만료에 따른 </a:t>
              </a:r>
              <a:r>
                <a:rPr kumimoji="0" lang="en-US" altLang="ko-KR" sz="1350" b="1" spc="-150" dirty="0" smtClean="0">
                  <a:solidFill>
                    <a:schemeClr val="bg2">
                      <a:lumMod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/>
              </a:r>
              <a:br>
                <a:rPr kumimoji="0" lang="en-US" altLang="ko-KR" sz="1350" b="1" spc="-150" dirty="0" smtClean="0">
                  <a:solidFill>
                    <a:schemeClr val="bg2">
                      <a:lumMod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</a:br>
              <a:r>
                <a:rPr kumimoji="0" lang="ko-KR" altLang="en-US" sz="1350" b="1" spc="-150" dirty="0" smtClean="0">
                  <a:solidFill>
                    <a:schemeClr val="bg2">
                      <a:lumMod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바이오 </a:t>
              </a:r>
              <a:r>
                <a:rPr kumimoji="0" lang="ko-KR" altLang="en-US" sz="1350" b="1" spc="-150" dirty="0" err="1" smtClean="0">
                  <a:solidFill>
                    <a:schemeClr val="bg2">
                      <a:lumMod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시밀러</a:t>
              </a:r>
              <a:r>
                <a:rPr kumimoji="0" lang="ko-KR" altLang="en-US" sz="1350" b="1" spc="-150" dirty="0" smtClean="0">
                  <a:solidFill>
                    <a:schemeClr val="bg2">
                      <a:lumMod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 시장 확대</a:t>
              </a:r>
              <a:r>
                <a:rPr kumimoji="0" lang="en-US" altLang="ko-KR" sz="1350" b="1" spc="-150" dirty="0" smtClean="0">
                  <a:solidFill>
                    <a:schemeClr val="bg2">
                      <a:lumMod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/>
              </a:r>
              <a:br>
                <a:rPr kumimoji="0" lang="en-US" altLang="ko-KR" sz="1350" b="1" spc="-150" dirty="0" smtClean="0">
                  <a:solidFill>
                    <a:schemeClr val="bg2">
                      <a:lumMod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</a:br>
              <a:r>
                <a:rPr kumimoji="0" lang="en-US" altLang="ko-KR" sz="1350" b="1" spc="-150" dirty="0" smtClean="0">
                  <a:solidFill>
                    <a:schemeClr val="bg2">
                      <a:lumMod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- </a:t>
              </a:r>
              <a:r>
                <a:rPr kumimoji="0" lang="ko-KR" altLang="en-US" sz="1350" b="1" spc="-150" dirty="0" smtClean="0">
                  <a:solidFill>
                    <a:schemeClr val="bg2">
                      <a:lumMod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기술 발전에 따른 가격 하락으로 </a:t>
              </a:r>
              <a:r>
                <a:rPr kumimoji="0" lang="ko-KR" altLang="en-US" sz="1350" b="1" spc="-150" dirty="0" smtClean="0">
                  <a:solidFill>
                    <a:srgbClr val="0070C0"/>
                  </a:solidFill>
                  <a:latin typeface="-윤고딕320" pitchFamily="18" charset="-127"/>
                  <a:ea typeface="-윤고딕320" pitchFamily="18" charset="-127"/>
                </a:rPr>
                <a:t>수요 상승</a:t>
              </a:r>
              <a:endParaRPr kumimoji="0" lang="en-US" altLang="ko-KR" sz="1350" b="1" spc="-150" dirty="0">
                <a:solidFill>
                  <a:srgbClr val="0070C0"/>
                </a:solidFill>
                <a:latin typeface="-윤고딕320" pitchFamily="18" charset="-127"/>
                <a:ea typeface="-윤고딕320" pitchFamily="18" charset="-127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222720" y="2060171"/>
              <a:ext cx="3312368" cy="932750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350" b="1" spc="-1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- </a:t>
              </a:r>
              <a:r>
                <a:rPr kumimoji="0" lang="ko-KR" altLang="en-US" sz="1350" b="1" spc="-1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낮은 해외 인지도 로</a:t>
              </a:r>
              <a:r>
                <a:rPr kumimoji="0" lang="en-US" altLang="ko-KR" sz="1350" b="1" spc="-1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 </a:t>
              </a:r>
              <a:r>
                <a:rPr kumimoji="0" lang="ko-KR" altLang="en-US" sz="1350" b="1" spc="-1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인한 </a:t>
              </a:r>
              <a:r>
                <a:rPr kumimoji="0" lang="en-US" altLang="ko-KR" sz="1350" b="1" spc="-1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/>
              </a:r>
              <a:br>
                <a:rPr kumimoji="0" lang="en-US" altLang="ko-KR" sz="1350" b="1" spc="-1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</a:br>
              <a:r>
                <a:rPr kumimoji="0" lang="en-US" altLang="ko-KR" sz="1350" b="1" spc="-1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   </a:t>
              </a:r>
              <a:r>
                <a:rPr kumimoji="0" lang="ko-KR" altLang="en-US" sz="1350" b="1" spc="-1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판로 확보의 어려움</a:t>
              </a:r>
              <a:endParaRPr kumimoji="0" lang="en-US" altLang="ko-KR" sz="135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-윤고딕320" pitchFamily="18" charset="-127"/>
                <a:ea typeface="-윤고딕320" pitchFamily="18" charset="-127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350" b="1" spc="-1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- </a:t>
              </a:r>
              <a:r>
                <a:rPr kumimoji="0" lang="ko-KR" altLang="en-US" sz="1350" b="1" spc="-1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비교적 작은 회사 규모</a:t>
              </a:r>
              <a:r>
                <a:rPr kumimoji="0" lang="en-US" altLang="ko-KR" sz="1350" b="1" spc="-1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/>
              </a:r>
              <a:br>
                <a:rPr kumimoji="0" lang="en-US" altLang="ko-KR" sz="1350" b="1" spc="-1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</a:br>
              <a:r>
                <a:rPr kumimoji="0" lang="en-US" altLang="ko-KR" sz="1350" b="1" spc="-1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- </a:t>
              </a:r>
              <a:r>
                <a:rPr kumimoji="0" lang="ko-KR" altLang="en-US" sz="1350" b="1" spc="-1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대기업의 자본력을 따라 가기 힘든 실정</a:t>
              </a:r>
              <a:endParaRPr kumimoji="0" lang="en-US" altLang="ko-KR" sz="135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-윤고딕320" pitchFamily="18" charset="-127"/>
                <a:ea typeface="-윤고딕320" pitchFamily="18" charset="-127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222720" y="4437101"/>
              <a:ext cx="3096344" cy="954298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- </a:t>
              </a:r>
              <a:r>
                <a:rPr kumimoji="0" lang="ko-KR" altLang="en-US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거대자본 국내 대기업의 산업 투자  </a:t>
              </a:r>
              <a:r>
                <a:rPr kumimoji="0" lang="en-US" altLang="ko-KR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(i.e. </a:t>
              </a:r>
              <a:r>
                <a:rPr kumimoji="0" lang="ko-KR" altLang="en-US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삼성</a:t>
              </a:r>
              <a:r>
                <a:rPr kumimoji="0" lang="en-US" altLang="ko-KR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)</a:t>
              </a:r>
              <a:br>
                <a:rPr kumimoji="0" lang="en-US" altLang="ko-KR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</a:br>
              <a:r>
                <a:rPr kumimoji="0" lang="en-US" altLang="ko-KR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-  </a:t>
              </a:r>
              <a:r>
                <a:rPr kumimoji="0" lang="ko-KR" altLang="en-US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제품 생산을 위해 </a:t>
              </a:r>
              <a:r>
                <a:rPr kumimoji="0" lang="en-US" altLang="ko-KR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/>
              </a:r>
              <a:br>
                <a:rPr kumimoji="0" lang="en-US" altLang="ko-KR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</a:br>
              <a:r>
                <a:rPr kumimoji="0" lang="en-US" altLang="ko-KR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    </a:t>
              </a:r>
              <a:r>
                <a:rPr kumimoji="0" lang="ko-KR" altLang="en-US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고도의 기술력을 요구하는 분야</a:t>
              </a:r>
              <a:r>
                <a:rPr kumimoji="0" lang="en-US" altLang="ko-KR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/>
              </a:r>
              <a:br>
                <a:rPr kumimoji="0" lang="en-US" altLang="ko-KR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</a:br>
              <a:r>
                <a:rPr kumimoji="0" lang="en-US" altLang="ko-KR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    (</a:t>
              </a:r>
              <a:r>
                <a:rPr kumimoji="0" lang="ko-KR" altLang="en-US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끊임없는 기술 발전 요구</a:t>
              </a:r>
              <a:r>
                <a:rPr kumimoji="0" lang="en-US" altLang="ko-KR" sz="1350" b="1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-윤고딕320" pitchFamily="18" charset="-127"/>
                  <a:ea typeface="-윤고딕320" pitchFamily="18" charset="-127"/>
                </a:rPr>
                <a:t>)</a:t>
              </a:r>
            </a:p>
          </p:txBody>
        </p:sp>
      </p:grpSp>
      <p:sp>
        <p:nvSpPr>
          <p:cNvPr id="51" name="직사각형 50"/>
          <p:cNvSpPr/>
          <p:nvPr/>
        </p:nvSpPr>
        <p:spPr>
          <a:xfrm>
            <a:off x="344488" y="5805264"/>
            <a:ext cx="9270506" cy="58477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축적된 기술력을 바탕으로</a:t>
            </a:r>
            <a:r>
              <a:rPr kumimoji="0" lang="en-US" altLang="ko-KR" sz="16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16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해외기업과의 제휴를 통해</a:t>
            </a:r>
            <a:r>
              <a:rPr kumimoji="0" lang="en-US" altLang="ko-KR" sz="16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6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ko-KR" altLang="en-US" sz="1600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수익이 보장되는 판로를 찾아</a:t>
            </a:r>
            <a:r>
              <a:rPr kumimoji="0" lang="en-US" altLang="ko-KR" sz="1600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1600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발전가능성을 키워나가는 </a:t>
            </a:r>
            <a:r>
              <a:rPr kumimoji="0" lang="en-US" altLang="ko-KR" sz="16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BINEX!</a:t>
            </a:r>
            <a:r>
              <a:rPr kumimoji="0" lang="ko-KR" altLang="en-US" sz="16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endParaRPr kumimoji="0" lang="ko-KR" altLang="en-US" sz="1600" dirty="0">
              <a:solidFill>
                <a:srgbClr val="0070C0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44488" y="765175"/>
            <a:ext cx="9271000" cy="56975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360712" y="5157192"/>
            <a:ext cx="5040560" cy="584775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smtClean="0">
                <a:solidFill>
                  <a:schemeClr val="bg1"/>
                </a:solidFill>
                <a:latin typeface="나눔손글씨 펜" pitchFamily="66" charset="-127"/>
                <a:ea typeface="나눔손글씨 펜" pitchFamily="66" charset="-127"/>
              </a:rPr>
              <a:t>해외기업과 제휴를 통해 판로를 찾는다</a:t>
            </a:r>
            <a:r>
              <a:rPr lang="en-US" altLang="ko-KR" sz="3200" dirty="0" smtClean="0">
                <a:solidFill>
                  <a:schemeClr val="bg1"/>
                </a:solidFill>
                <a:latin typeface="나눔손글씨 펜" pitchFamily="66" charset="-127"/>
                <a:ea typeface="나눔손글씨 펜" pitchFamily="66" charset="-127"/>
              </a:rPr>
              <a:t>!</a:t>
            </a:r>
            <a:endParaRPr lang="ko-KR" altLang="en-US" sz="3200" dirty="0">
              <a:solidFill>
                <a:schemeClr val="bg1"/>
              </a:solidFill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02803" y="2946430"/>
            <a:ext cx="989957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n-US" altLang="ko-KR" sz="1600" dirty="0" smtClean="0">
                <a:solidFill>
                  <a:srgbClr val="0070C0"/>
                </a:solidFill>
                <a:latin typeface="-윤고딕340" pitchFamily="18" charset="-127"/>
                <a:ea typeface="-윤고딕340" pitchFamily="18" charset="-127"/>
              </a:rPr>
              <a:t>S</a:t>
            </a:r>
            <a:r>
              <a:rPr lang="en-US" altLang="ko-KR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40" pitchFamily="18" charset="-127"/>
                <a:ea typeface="-윤고딕340" pitchFamily="18" charset="-127"/>
              </a:rPr>
              <a:t>trength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802802" y="3140968"/>
            <a:ext cx="134999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n-US" altLang="ko-KR" sz="1600" dirty="0" smtClean="0">
                <a:solidFill>
                  <a:srgbClr val="0070C0"/>
                </a:solidFill>
                <a:latin typeface="-윤고딕340" pitchFamily="18" charset="-127"/>
                <a:ea typeface="-윤고딕340" pitchFamily="18" charset="-127"/>
              </a:rPr>
              <a:t>O</a:t>
            </a:r>
            <a:r>
              <a:rPr lang="en-US" altLang="ko-KR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40" pitchFamily="18" charset="-127"/>
                <a:ea typeface="-윤고딕340" pitchFamily="18" charset="-127"/>
              </a:rPr>
              <a:t>pportunity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843362" y="2924944"/>
            <a:ext cx="134999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r"/>
            <a:r>
              <a:rPr lang="en-US" altLang="ko-KR" sz="1600" dirty="0" smtClean="0">
                <a:solidFill>
                  <a:srgbClr val="0070C0"/>
                </a:solidFill>
                <a:latin typeface="-윤고딕340" pitchFamily="18" charset="-127"/>
                <a:ea typeface="-윤고딕340" pitchFamily="18" charset="-127"/>
              </a:rPr>
              <a:t>W</a:t>
            </a:r>
            <a:r>
              <a:rPr lang="en-US" altLang="ko-KR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40" pitchFamily="18" charset="-127"/>
                <a:ea typeface="-윤고딕340" pitchFamily="18" charset="-127"/>
              </a:rPr>
              <a:t>eakness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843362" y="3140968"/>
            <a:ext cx="134999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r"/>
            <a:r>
              <a:rPr lang="en-US" altLang="ko-KR" sz="1600" dirty="0" smtClean="0">
                <a:solidFill>
                  <a:srgbClr val="0070C0"/>
                </a:solidFill>
                <a:latin typeface="-윤고딕340" pitchFamily="18" charset="-127"/>
                <a:ea typeface="-윤고딕340" pitchFamily="18" charset="-127"/>
              </a:rPr>
              <a:t>T</a:t>
            </a:r>
            <a:r>
              <a:rPr lang="en-US" altLang="ko-KR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40" pitchFamily="18" charset="-127"/>
                <a:ea typeface="-윤고딕340" pitchFamily="18" charset="-127"/>
              </a:rPr>
              <a:t>hreat</a:t>
            </a:r>
            <a:endParaRPr lang="ko-KR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52090" y="287070"/>
            <a:ext cx="8401821" cy="2616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구 직 환 경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망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음</a:t>
            </a:r>
            <a:r>
              <a:rPr kumimoji="0" lang="ko-KR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건 실 한 중 소 기 업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</a:t>
            </a:r>
            <a:r>
              <a:rPr kumimoji="0"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넥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스</a:t>
            </a:r>
            <a:r>
              <a:rPr kumimoji="0" lang="en-US" altLang="ko-KR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I   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망 을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Z O </a:t>
            </a:r>
            <a:r>
              <a:rPr kumimoji="0" lang="en-US" altLang="ko-KR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O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M  I N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하 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I </a:t>
            </a:r>
            <a:endParaRPr kumimoji="0" lang="ko-KR" altLang="en-US" sz="1100" dirty="0">
              <a:solidFill>
                <a:schemeClr val="bg1">
                  <a:lumMod val="5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/>
          <p:cNvSpPr/>
          <p:nvPr/>
        </p:nvSpPr>
        <p:spPr>
          <a:xfrm>
            <a:off x="6321425" y="4064000"/>
            <a:ext cx="2181225" cy="287338"/>
          </a:xfrm>
          <a:prstGeom prst="rect">
            <a:avLst/>
          </a:prstGeom>
          <a:solidFill>
            <a:schemeClr val="tx1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21" name="직사각형 20"/>
          <p:cNvSpPr/>
          <p:nvPr/>
        </p:nvSpPr>
        <p:spPr>
          <a:xfrm>
            <a:off x="3851275" y="4064000"/>
            <a:ext cx="2181225" cy="287338"/>
          </a:xfrm>
          <a:prstGeom prst="rect">
            <a:avLst/>
          </a:prstGeom>
          <a:solidFill>
            <a:schemeClr val="tx1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35" name="직사각형 34"/>
          <p:cNvSpPr/>
          <p:nvPr/>
        </p:nvSpPr>
        <p:spPr>
          <a:xfrm>
            <a:off x="1352550" y="4064000"/>
            <a:ext cx="2181225" cy="287338"/>
          </a:xfrm>
          <a:prstGeom prst="rect">
            <a:avLst/>
          </a:prstGeom>
          <a:solidFill>
            <a:schemeClr val="tx1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332286" y="764704"/>
            <a:ext cx="5412802" cy="4001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BINEX ZOOM IN</a:t>
            </a:r>
            <a:r>
              <a:rPr kumimoji="0" lang="en-US" altLang="ko-KR" sz="20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_</a:t>
            </a:r>
            <a:r>
              <a:rPr kumimoji="0" lang="ko-KR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사원들도 행복한 회사인가요</a:t>
            </a:r>
            <a:r>
              <a:rPr kumimoji="0" lang="en-US" altLang="ko-KR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?</a:t>
            </a:r>
            <a:endParaRPr kumimoji="0" lang="en-US" altLang="ko-KR" sz="2000" dirty="0">
              <a:solidFill>
                <a:schemeClr val="tx1">
                  <a:lumMod val="95000"/>
                  <a:lumOff val="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 flipH="1">
            <a:off x="1352550" y="2478088"/>
            <a:ext cx="2181225" cy="1871662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915900" y="2996952"/>
            <a:ext cx="2117220" cy="71558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350" dirty="0" smtClean="0">
                <a:latin typeface="-윤고딕330" pitchFamily="18" charset="-127"/>
                <a:ea typeface="-윤고딕330" pitchFamily="18" charset="-127"/>
              </a:rPr>
              <a:t>- </a:t>
            </a:r>
            <a:r>
              <a:rPr kumimoji="0" lang="ko-KR" altLang="en-US" sz="1350" dirty="0" smtClean="0">
                <a:latin typeface="-윤고딕330" pitchFamily="18" charset="-127"/>
                <a:ea typeface="-윤고딕330" pitchFamily="18" charset="-127"/>
              </a:rPr>
              <a:t>장기근속자 포상</a:t>
            </a:r>
            <a:r>
              <a:rPr kumimoji="0" lang="en-US" altLang="ko-KR" sz="1350" dirty="0" smtClean="0"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350" dirty="0" smtClean="0"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350" dirty="0" smtClean="0">
                <a:latin typeface="-윤고딕330" pitchFamily="18" charset="-127"/>
                <a:ea typeface="-윤고딕330" pitchFamily="18" charset="-127"/>
              </a:rPr>
              <a:t>- </a:t>
            </a:r>
            <a:r>
              <a:rPr kumimoji="0" lang="ko-KR" altLang="en-US" sz="1350" spc="-150" dirty="0" smtClean="0">
                <a:latin typeface="-윤고딕330" pitchFamily="18" charset="-127"/>
                <a:ea typeface="-윤고딕330" pitchFamily="18" charset="-127"/>
              </a:rPr>
              <a:t>인사고과 평가 우수자 포상</a:t>
            </a:r>
            <a:r>
              <a:rPr kumimoji="0" lang="en-US" altLang="ko-KR" sz="1350" spc="-150" dirty="0" smtClean="0"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350" spc="-150" dirty="0" smtClean="0"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350" spc="-150" dirty="0" smtClean="0">
                <a:latin typeface="-윤고딕330" pitchFamily="18" charset="-127"/>
                <a:ea typeface="-윤고딕330" pitchFamily="18" charset="-127"/>
              </a:rPr>
              <a:t>- </a:t>
            </a:r>
            <a:r>
              <a:rPr kumimoji="0" lang="ko-KR" altLang="en-US" sz="1350" spc="-150" dirty="0"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350" spc="-150" dirty="0" smtClean="0">
                <a:latin typeface="-윤고딕330" pitchFamily="18" charset="-127"/>
                <a:ea typeface="-윤고딕330" pitchFamily="18" charset="-127"/>
              </a:rPr>
              <a:t>우수사원 해외연수</a:t>
            </a:r>
            <a:endParaRPr kumimoji="0" lang="en-US" altLang="ko-KR" sz="135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498050" y="2192965"/>
            <a:ext cx="1368152" cy="646331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법정</a:t>
            </a:r>
            <a:endParaRPr kumimoji="0" lang="en-US" altLang="ko-KR" b="1" dirty="0" smtClean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복리후생</a:t>
            </a:r>
            <a:endParaRPr kumimoji="0"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467628" y="2996952"/>
            <a:ext cx="2117220" cy="73866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350" dirty="0" smtClean="0">
                <a:latin typeface="-윤고딕330" pitchFamily="18" charset="-127"/>
                <a:ea typeface="-윤고딕330" pitchFamily="18" charset="-127"/>
              </a:rPr>
              <a:t>- 4</a:t>
            </a:r>
            <a:r>
              <a:rPr kumimoji="0" lang="ko-KR" altLang="en-US" sz="1350" dirty="0" err="1" smtClean="0">
                <a:latin typeface="-윤고딕330" pitchFamily="18" charset="-127"/>
                <a:ea typeface="-윤고딕330" pitchFamily="18" charset="-127"/>
              </a:rPr>
              <a:t>대보험</a:t>
            </a:r>
            <a:r>
              <a:rPr kumimoji="0" lang="en-US" altLang="ko-KR" sz="1350" dirty="0" smtClean="0"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350" dirty="0" smtClean="0"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350" dirty="0" smtClean="0">
                <a:latin typeface="-윤고딕330" pitchFamily="18" charset="-127"/>
                <a:ea typeface="-윤고딕330" pitchFamily="18" charset="-127"/>
              </a:rPr>
              <a:t>- </a:t>
            </a:r>
            <a:r>
              <a:rPr kumimoji="0" lang="ko-KR" altLang="en-US" sz="1350" dirty="0" smtClean="0">
                <a:latin typeface="-윤고딕330" pitchFamily="18" charset="-127"/>
                <a:ea typeface="-윤고딕330" pitchFamily="18" charset="-127"/>
              </a:rPr>
              <a:t>건강검진</a:t>
            </a:r>
            <a:r>
              <a:rPr kumimoji="0" lang="en-US" altLang="ko-KR" sz="1350" dirty="0" smtClean="0"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350" dirty="0" smtClean="0"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350" dirty="0" smtClean="0">
                <a:latin typeface="-윤고딕330" pitchFamily="18" charset="-127"/>
                <a:ea typeface="-윤고딕330" pitchFamily="18" charset="-127"/>
              </a:rPr>
              <a:t>- </a:t>
            </a:r>
            <a:r>
              <a:rPr kumimoji="0" lang="ko-KR" altLang="en-US" sz="1350" dirty="0" smtClean="0">
                <a:latin typeface="-윤고딕330" pitchFamily="18" charset="-127"/>
                <a:ea typeface="-윤고딕330" pitchFamily="18" charset="-127"/>
              </a:rPr>
              <a:t>휴가제도</a:t>
            </a:r>
            <a:r>
              <a:rPr kumimoji="0" lang="en-US" altLang="ko-KR" sz="1350" dirty="0" smtClean="0">
                <a:latin typeface="-윤고딕330" pitchFamily="18" charset="-127"/>
                <a:ea typeface="-윤고딕330" pitchFamily="18" charset="-127"/>
              </a:rPr>
              <a:t> </a:t>
            </a:r>
            <a:endParaRPr kumimoji="0" lang="en-US" altLang="ko-KR" sz="135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393160" y="2996952"/>
            <a:ext cx="211722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350" dirty="0">
                <a:latin typeface="-윤고딕330" pitchFamily="18" charset="-127"/>
                <a:ea typeface="-윤고딕330" pitchFamily="18" charset="-127"/>
              </a:rPr>
              <a:t>- </a:t>
            </a:r>
            <a:r>
              <a:rPr kumimoji="0" lang="ko-KR" altLang="en-US" sz="1350" dirty="0">
                <a:latin typeface="-윤고딕330" pitchFamily="18" charset="-127"/>
                <a:ea typeface="-윤고딕330" pitchFamily="18" charset="-127"/>
              </a:rPr>
              <a:t>경조금 및 </a:t>
            </a:r>
            <a:r>
              <a:rPr kumimoji="0" lang="ko-KR" altLang="en-US" sz="1350" dirty="0" smtClean="0">
                <a:latin typeface="-윤고딕330" pitchFamily="18" charset="-127"/>
                <a:ea typeface="-윤고딕330" pitchFamily="18" charset="-127"/>
              </a:rPr>
              <a:t>휴가 지원</a:t>
            </a:r>
            <a:r>
              <a:rPr kumimoji="0" lang="en-US" altLang="ko-KR" sz="1350" dirty="0" smtClean="0"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350" dirty="0" smtClean="0"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350" dirty="0" smtClean="0">
                <a:latin typeface="-윤고딕330" pitchFamily="18" charset="-127"/>
                <a:ea typeface="-윤고딕330" pitchFamily="18" charset="-127"/>
              </a:rPr>
              <a:t>- </a:t>
            </a:r>
            <a:r>
              <a:rPr kumimoji="0" lang="ko-KR" altLang="en-US" sz="1350" dirty="0" smtClean="0">
                <a:latin typeface="-윤고딕330" pitchFamily="18" charset="-127"/>
                <a:ea typeface="-윤고딕330" pitchFamily="18" charset="-127"/>
              </a:rPr>
              <a:t>사내 동호회 활동 지원</a:t>
            </a:r>
            <a:r>
              <a:rPr kumimoji="0" lang="en-US" altLang="ko-KR" sz="1350" dirty="0" smtClean="0"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350" dirty="0" smtClean="0"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350" dirty="0" smtClean="0">
                <a:latin typeface="-윤고딕330" pitchFamily="18" charset="-127"/>
                <a:ea typeface="-윤고딕330" pitchFamily="18" charset="-127"/>
              </a:rPr>
              <a:t>- </a:t>
            </a:r>
            <a:r>
              <a:rPr kumimoji="0" lang="ko-KR" altLang="en-US" sz="1350" dirty="0" smtClean="0">
                <a:latin typeface="-윤고딕330" pitchFamily="18" charset="-127"/>
                <a:ea typeface="-윤고딕330" pitchFamily="18" charset="-127"/>
              </a:rPr>
              <a:t>휴양지 콘도 지원</a:t>
            </a:r>
            <a:r>
              <a:rPr kumimoji="0" lang="en-US" altLang="ko-KR" sz="1350" dirty="0" smtClean="0"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350" dirty="0" smtClean="0"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350" dirty="0" smtClean="0">
                <a:latin typeface="-윤고딕330" pitchFamily="18" charset="-127"/>
                <a:ea typeface="-윤고딕330" pitchFamily="18" charset="-127"/>
              </a:rPr>
              <a:t>- </a:t>
            </a:r>
            <a:r>
              <a:rPr kumimoji="0" lang="ko-KR" altLang="en-US" sz="1350" dirty="0" smtClean="0">
                <a:latin typeface="-윤고딕330" pitchFamily="18" charset="-127"/>
                <a:ea typeface="-윤고딕330" pitchFamily="18" charset="-127"/>
              </a:rPr>
              <a:t>하계 유급휴가</a:t>
            </a:r>
            <a:endParaRPr kumimoji="0" lang="en-US" altLang="ko-KR" sz="1350" spc="-15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795430" y="4953362"/>
            <a:ext cx="6293780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직원 모두의 건강과 근로의욕 향상을 위한 </a:t>
            </a:r>
            <a:r>
              <a:rPr kumimoji="0" lang="en-US" altLang="ko-KR" sz="2000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2000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ko-KR" altLang="en-US" sz="2000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사내 </a:t>
            </a:r>
            <a:r>
              <a:rPr kumimoji="0" lang="ko-KR" altLang="en-US" sz="2000" spc="-150" dirty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복지제도의 지속적 개선을 우선적으로 생각하는 </a:t>
            </a:r>
            <a:r>
              <a:rPr kumimoji="0" lang="ko-KR" altLang="en-US" sz="2000" spc="-150" dirty="0" err="1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바이넥스</a:t>
            </a:r>
            <a:endParaRPr kumimoji="0" lang="en-US" altLang="ko-KR" sz="2000" spc="-150" dirty="0">
              <a:solidFill>
                <a:srgbClr val="0070C0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177136" y="4037002"/>
            <a:ext cx="2376264" cy="4001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b="1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Support system</a:t>
            </a:r>
            <a:endParaRPr kumimoji="0" lang="ko-KR" altLang="en-US" sz="2000" b="1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568624" y="4037002"/>
            <a:ext cx="2016224" cy="4001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b="1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Official Benefits</a:t>
            </a:r>
            <a:endParaRPr kumimoji="0" lang="ko-KR" altLang="en-US" sz="2000" b="1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5" name="직사각형 24"/>
          <p:cNvSpPr/>
          <p:nvPr/>
        </p:nvSpPr>
        <p:spPr>
          <a:xfrm flipH="1">
            <a:off x="3851275" y="2478088"/>
            <a:ext cx="2181225" cy="1871662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946322" y="2192965"/>
            <a:ext cx="1294710" cy="646331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사내</a:t>
            </a:r>
            <a:r>
              <a:rPr kumimoji="0" lang="en-US" altLang="ko-KR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ko-KR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포상제도</a:t>
            </a:r>
            <a:endParaRPr kumimoji="0" lang="ko-KR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800872" y="4037002"/>
            <a:ext cx="2253853" cy="4001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b="1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Rewards system</a:t>
            </a:r>
            <a:endParaRPr kumimoji="0" lang="ko-KR" altLang="en-US" sz="2000" b="1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 flipH="1">
            <a:off x="6321425" y="2479675"/>
            <a:ext cx="2181225" cy="1871663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466602" y="2192965"/>
            <a:ext cx="1438726" cy="646331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사내</a:t>
            </a:r>
            <a:r>
              <a:rPr kumimoji="0"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지원제</a:t>
            </a:r>
            <a:r>
              <a:rPr kumimoji="0"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도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344488" y="765175"/>
            <a:ext cx="9271000" cy="56975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752090" y="287070"/>
            <a:ext cx="8401821" cy="2616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구 직 환 경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망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음</a:t>
            </a:r>
            <a:r>
              <a:rPr kumimoji="0" lang="ko-KR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건 실 한 중 소 기 업 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</a:t>
            </a:r>
            <a:r>
              <a:rPr kumimoji="0"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넥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스</a:t>
            </a:r>
            <a:r>
              <a:rPr kumimoji="0" lang="en-US" altLang="ko-KR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I   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망 을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Z O </a:t>
            </a:r>
            <a:r>
              <a:rPr kumimoji="0" lang="en-US" altLang="ko-KR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O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M  I N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하 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I </a:t>
            </a:r>
            <a:endParaRPr kumimoji="0" lang="ko-KR" altLang="en-US" sz="1100" dirty="0">
              <a:solidFill>
                <a:schemeClr val="bg1">
                  <a:lumMod val="5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14912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cfile1.uf.tistory.com/image/21269146514C495D284B6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5168" y="692696"/>
            <a:ext cx="3149921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직사각형 53"/>
          <p:cNvSpPr/>
          <p:nvPr/>
        </p:nvSpPr>
        <p:spPr>
          <a:xfrm>
            <a:off x="332286" y="764704"/>
            <a:ext cx="4260674" cy="4001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BINEX ZOOM IN</a:t>
            </a:r>
            <a:r>
              <a:rPr kumimoji="0" lang="en-US" altLang="ko-KR" sz="20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_</a:t>
            </a:r>
            <a:r>
              <a:rPr kumimoji="0" lang="ko-KR" altLang="en-US" sz="2000" dirty="0" smtClean="0">
                <a:latin typeface="-윤고딕330" pitchFamily="18" charset="-127"/>
                <a:ea typeface="-윤고딕330" pitchFamily="18" charset="-127"/>
              </a:rPr>
              <a:t>직원과의 인터뷰</a:t>
            </a:r>
            <a:r>
              <a:rPr kumimoji="0" lang="en-US" altLang="ko-KR" sz="2000" dirty="0" smtClean="0">
                <a:latin typeface="-윤고딕330" pitchFamily="18" charset="-127"/>
                <a:ea typeface="-윤고딕330" pitchFamily="18" charset="-127"/>
              </a:rPr>
              <a:t>!</a:t>
            </a:r>
            <a:endParaRPr kumimoji="0" lang="en-US" altLang="ko-KR" sz="200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62520" y="765175"/>
            <a:ext cx="9271000" cy="56975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776536" y="1199257"/>
            <a:ext cx="8208912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</a:t>
            </a:r>
            <a:r>
              <a:rPr kumimoji="0" lang="en-US" altLang="ko-KR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kumimoji="0" lang="ko-KR" altLang="en-US" sz="1600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바이넥스</a:t>
            </a:r>
            <a:r>
              <a:rPr kumimoji="0" lang="ko-KR" altLang="en-US" sz="16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신입사원 </a:t>
            </a:r>
            <a:r>
              <a:rPr kumimoji="0" lang="en-US" altLang="ko-KR" sz="16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4</a:t>
            </a:r>
            <a:r>
              <a:rPr kumimoji="0"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명</a:t>
            </a:r>
            <a:r>
              <a:rPr kumimoji="0" lang="ko-KR" altLang="en-US" sz="16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에게 직접 들어보는 </a:t>
            </a:r>
            <a:r>
              <a:rPr kumimoji="0" lang="ko-KR" altLang="en-US" sz="1600" spc="-1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바이넥스</a:t>
            </a:r>
            <a:r>
              <a:rPr kumimoji="0" lang="ko-KR" altLang="en-US" sz="16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이야기 </a:t>
            </a:r>
            <a:endParaRPr kumimoji="0" lang="en-US" altLang="ko-KR" sz="1600" spc="-150" dirty="0">
              <a:solidFill>
                <a:schemeClr val="tx1">
                  <a:lumMod val="85000"/>
                  <a:lumOff val="1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742950" y="1869108"/>
            <a:ext cx="1978025" cy="2640012"/>
          </a:xfrm>
          <a:prstGeom prst="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3" name="TextBox 7"/>
          <p:cNvSpPr txBox="1">
            <a:spLocks noChangeArrowheads="1"/>
          </p:cNvSpPr>
          <p:nvPr/>
        </p:nvSpPr>
        <p:spPr bwMode="auto">
          <a:xfrm>
            <a:off x="646113" y="1784871"/>
            <a:ext cx="5445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9pPr>
          </a:lstStyle>
          <a:p>
            <a:pPr eaLnBrk="1" hangingPunct="1"/>
            <a:r>
              <a:rPr kumimoji="0" lang="en-US" altLang="ko-KR" sz="4000" b="1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4000" b="1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76536" y="1988840"/>
            <a:ext cx="1978581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생명</a:t>
            </a:r>
            <a:r>
              <a:rPr kumimoji="0" lang="en-US" altLang="ko-KR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/</a:t>
            </a:r>
            <a:r>
              <a:rPr kumimoji="0" lang="ko-KR" altLang="en-US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화학 </a:t>
            </a:r>
            <a:r>
              <a:rPr kumimoji="0" lang="en-US" altLang="ko-KR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ko-KR" altLang="en-US" sz="1600" b="1" spc="-150" dirty="0" err="1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전공생만</a:t>
            </a:r>
            <a:r>
              <a:rPr kumimoji="0" lang="ko-KR" altLang="en-US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 있나요</a:t>
            </a:r>
            <a:r>
              <a:rPr kumimoji="0" lang="en-US" altLang="ko-KR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?</a:t>
            </a:r>
            <a:endParaRPr kumimoji="0" lang="en-US" altLang="ko-KR" sz="1600" b="1" spc="-150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42169" y="2610778"/>
            <a:ext cx="1978582" cy="101566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Wingdings"/>
              <a:buChar char="Ø"/>
              <a:defRPr/>
            </a:pPr>
            <a:r>
              <a:rPr kumimoji="0"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배양 분야는 대부분 관련  전공 출신이지만</a:t>
            </a:r>
            <a:r>
              <a:rPr kumimoji="0"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, </a:t>
            </a:r>
            <a:r>
              <a:rPr kumimoji="0"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경영지원</a:t>
            </a:r>
            <a:r>
              <a:rPr kumimoji="0" lang="en-US" altLang="ko-KR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</a:t>
            </a:r>
            <a:r>
              <a:rPr kumimoji="0"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및 시설관리를 위한 엔지니어링 분야는 타 전공 출신자 또한 많습니다</a:t>
            </a:r>
            <a:r>
              <a:rPr kumimoji="0"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.</a:t>
            </a:r>
            <a:endParaRPr kumimoji="0" lang="en-US" altLang="ko-KR" sz="1200" dirty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901950" y="1869108"/>
            <a:ext cx="1979613" cy="2640012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9" name="TextBox 38"/>
          <p:cNvSpPr txBox="1"/>
          <p:nvPr/>
        </p:nvSpPr>
        <p:spPr>
          <a:xfrm>
            <a:off x="2936776" y="1988840"/>
            <a:ext cx="1978581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영어</a:t>
            </a:r>
            <a:r>
              <a:rPr kumimoji="0" lang="en-US" altLang="ko-KR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필수인가요</a:t>
            </a:r>
            <a:r>
              <a:rPr kumimoji="0" lang="en-US" altLang="ko-KR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?</a:t>
            </a:r>
            <a:r>
              <a:rPr kumimoji="0" lang="ko-KR" altLang="en-US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endParaRPr kumimoji="0" lang="en-US" altLang="ko-KR" sz="1600" b="1" spc="-150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902409" y="2610778"/>
            <a:ext cx="1978582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kumimoji="0"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외국 감사와 소통하고</a:t>
            </a:r>
            <a:r>
              <a:rPr kumimoji="0"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, </a:t>
            </a:r>
            <a:br>
              <a:rPr kumimoji="0"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</a:br>
            <a:r>
              <a:rPr kumimoji="0"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그들의 말을 이해할 수 있는 수준이 되면 문제 없습니다</a:t>
            </a:r>
            <a:r>
              <a:rPr kumimoji="0"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. </a:t>
            </a:r>
            <a:r>
              <a:rPr kumimoji="0" lang="en-US" altLang="ko-KR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/>
            </a:r>
            <a:br>
              <a:rPr kumimoji="0" lang="en-US" altLang="ko-KR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</a:br>
            <a:endParaRPr kumimoji="0" lang="en-US" altLang="ko-KR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kumimoji="0"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해외의 약전을 해석하여 업무에 반영해야 하는 경우가 많아</a:t>
            </a:r>
            <a:r>
              <a:rPr kumimoji="0"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, </a:t>
            </a:r>
            <a:r>
              <a:rPr kumimoji="0" lang="ko-KR" altLang="en-US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리딩의</a:t>
            </a:r>
            <a:r>
              <a:rPr kumimoji="0"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비율이 </a:t>
            </a:r>
            <a:r>
              <a:rPr kumimoji="0" lang="ko-KR" altLang="en-US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스피킹보다</a:t>
            </a:r>
            <a:r>
              <a:rPr kumimoji="0"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높습니다</a:t>
            </a:r>
            <a:r>
              <a:rPr kumimoji="0"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.</a:t>
            </a:r>
            <a:endParaRPr kumimoji="0" lang="en-US" altLang="ko-KR" sz="1200" dirty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5062538" y="1869108"/>
            <a:ext cx="1978025" cy="2640012"/>
          </a:xfrm>
          <a:prstGeom prst="rect">
            <a:avLst/>
          </a:prstGeom>
          <a:solidFill>
            <a:srgbClr val="00B0F0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5134659" y="1988840"/>
            <a:ext cx="1978581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회사의  복리후생</a:t>
            </a:r>
            <a:r>
              <a:rPr kumimoji="0" lang="en-US" altLang="ko-KR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ko-KR" altLang="en-US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제도는 어떤가요</a:t>
            </a:r>
            <a:r>
              <a:rPr kumimoji="0" lang="en-US" altLang="ko-KR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?</a:t>
            </a:r>
            <a:endParaRPr kumimoji="0" lang="en-US" altLang="ko-KR" sz="1600" b="1" spc="-150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062649" y="2610778"/>
            <a:ext cx="1978582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kumimoji="0"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징검다리 휴일 중간에 낀 평일에 쉽니다</a:t>
            </a:r>
            <a:r>
              <a:rPr kumimoji="0"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. </a:t>
            </a:r>
            <a:r>
              <a:rPr kumimoji="0"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또한 생일 </a:t>
            </a:r>
            <a:r>
              <a:rPr kumimoji="0" lang="ko-KR" altLang="en-US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반차</a:t>
            </a:r>
            <a:r>
              <a:rPr kumimoji="0"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제공 및 문화상품권을 지급하고 있습니다</a:t>
            </a:r>
            <a:r>
              <a:rPr kumimoji="0"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.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kumimoji="0" lang="en-US" altLang="ko-KR" sz="1200" dirty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kumimoji="0"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2017</a:t>
            </a:r>
            <a:r>
              <a:rPr kumimoji="0"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년 이후 본격적 매출이 생기면</a:t>
            </a:r>
            <a:r>
              <a:rPr kumimoji="0"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, </a:t>
            </a:r>
            <a:r>
              <a:rPr kumimoji="0"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자녀에 대한 교육지원 등을 추진하고자 합니다</a:t>
            </a:r>
            <a:r>
              <a:rPr kumimoji="0"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.</a:t>
            </a:r>
            <a:endParaRPr kumimoji="0" lang="en-US" altLang="ko-KR" sz="1200" dirty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7191375" y="1869108"/>
            <a:ext cx="1978025" cy="2640012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52" name="TextBox 51"/>
          <p:cNvSpPr txBox="1"/>
          <p:nvPr/>
        </p:nvSpPr>
        <p:spPr>
          <a:xfrm>
            <a:off x="7218498" y="1988840"/>
            <a:ext cx="1978581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회사에 </a:t>
            </a:r>
            <a:r>
              <a:rPr kumimoji="0" lang="en-US" altLang="ko-KR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ko-KR" altLang="en-US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만족하시나요</a:t>
            </a:r>
            <a:r>
              <a:rPr kumimoji="0" lang="en-US" altLang="ko-KR" sz="1600" b="1" spc="-150" dirty="0" smtClean="0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?</a:t>
            </a:r>
            <a:endParaRPr kumimoji="0" lang="en-US" altLang="ko-KR" sz="1600" b="1" spc="-150" dirty="0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190881" y="2610778"/>
            <a:ext cx="1978582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kumimoji="0"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대</a:t>
            </a:r>
            <a:r>
              <a:rPr kumimoji="0" lang="ko-KR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체</a:t>
            </a:r>
            <a:r>
              <a:rPr kumimoji="0"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적으로 만족하며</a:t>
            </a:r>
            <a:r>
              <a:rPr kumimoji="0"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, </a:t>
            </a:r>
            <a:br>
              <a:rPr kumimoji="0"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</a:br>
            <a:r>
              <a:rPr kumimoji="0"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사원들의 </a:t>
            </a:r>
            <a:r>
              <a:rPr kumimoji="0" lang="ko-KR" altLang="en-US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퇴사율</a:t>
            </a:r>
            <a:r>
              <a:rPr kumimoji="0"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또한 굉장히 낮은 편입니다</a:t>
            </a:r>
            <a:r>
              <a:rPr kumimoji="0"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. 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kumimoji="0" lang="en-US" altLang="ko-KR" sz="1200" dirty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kumimoji="0"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거칠고 강한 기업문화를 가지고 있지 않아</a:t>
            </a:r>
            <a:r>
              <a:rPr kumimoji="0"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, </a:t>
            </a:r>
            <a:r>
              <a:rPr kumimoji="0"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부드러운 분위기 속에서 근무할 수 있는 것이 강점이라고 생각됩니다</a:t>
            </a:r>
            <a:r>
              <a:rPr kumimoji="0"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.</a:t>
            </a:r>
            <a:endParaRPr kumimoji="0" lang="en-US" altLang="ko-KR" sz="1200" dirty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59" name="TextBox 38"/>
          <p:cNvSpPr txBox="1">
            <a:spLocks noChangeArrowheads="1"/>
          </p:cNvSpPr>
          <p:nvPr/>
        </p:nvSpPr>
        <p:spPr bwMode="auto">
          <a:xfrm>
            <a:off x="2855913" y="1784871"/>
            <a:ext cx="5429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9pPr>
          </a:lstStyle>
          <a:p>
            <a:pPr eaLnBrk="1" hangingPunct="1"/>
            <a:r>
              <a:rPr kumimoji="0" lang="en-US" altLang="ko-KR" sz="4000" b="1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2</a:t>
            </a:r>
            <a:endParaRPr kumimoji="0" lang="ko-KR" altLang="en-US" sz="4000" b="1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60" name="TextBox 39"/>
          <p:cNvSpPr txBox="1">
            <a:spLocks noChangeArrowheads="1"/>
          </p:cNvSpPr>
          <p:nvPr/>
        </p:nvSpPr>
        <p:spPr bwMode="auto">
          <a:xfrm>
            <a:off x="5008563" y="1784871"/>
            <a:ext cx="5445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9pPr>
          </a:lstStyle>
          <a:p>
            <a:pPr eaLnBrk="1" hangingPunct="1"/>
            <a:r>
              <a:rPr kumimoji="0" lang="en-US" altLang="ko-KR" sz="4000" b="1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3</a:t>
            </a:r>
            <a:endParaRPr kumimoji="0" lang="ko-KR" altLang="en-US" sz="4000" b="1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61" name="TextBox 40"/>
          <p:cNvSpPr txBox="1">
            <a:spLocks noChangeArrowheads="1"/>
          </p:cNvSpPr>
          <p:nvPr/>
        </p:nvSpPr>
        <p:spPr bwMode="auto">
          <a:xfrm>
            <a:off x="7145338" y="1784871"/>
            <a:ext cx="5445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charset="-127"/>
              </a:defRPr>
            </a:lvl9pPr>
          </a:lstStyle>
          <a:p>
            <a:pPr eaLnBrk="1" hangingPunct="1"/>
            <a:r>
              <a:rPr kumimoji="0" lang="en-US" altLang="ko-KR" sz="4000" b="1">
                <a:solidFill>
                  <a:schemeClr val="bg1"/>
                </a:solidFill>
                <a:latin typeface="-윤고딕330" pitchFamily="18" charset="-127"/>
                <a:ea typeface="-윤고딕330" pitchFamily="18" charset="-127"/>
              </a:rPr>
              <a:t>4</a:t>
            </a:r>
            <a:endParaRPr kumimoji="0" lang="ko-KR" altLang="en-US" sz="4000" b="1">
              <a:solidFill>
                <a:schemeClr val="bg1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" name="AutoShape 12" descr="data:image/jpeg;base64,/9j/4AAQSkZJRgABAQAAAQABAAD/2wCEAAkGBxQQDxQUEBQUFBQUFA8QFBQVFBQVFRUVFBUWFhUVFRQYHCggGBwlHBQUITEhMSkrMC4uFyAzODMtNygtLisBCgoKDg0OFBAQFCwdHBwsLCssLCwsLCwsLCssLCwsLCwsLCwsLCssLCwsLCwsLCwsLCwsLCwsNy4sLCwsNywsLP/AABEIAMsA+AMBIgACEQEDEQH/xAAcAAABBQEBAQAAAAAAAAAAAAAAAQIEBQYDBwj/xABBEAACAgIABAQCBwQIBQUBAAABAgADBBEFEiExBhNBUWFxBxQiMlKBkRUjQqEkM1NicrHB0UOS4fDxFjRUgpMI/8QAGgEBAQEBAQEBAAAAAAAAAAAAAAECAwQFBv/EACARAQEAAgEEAwEAAAAAAAAAAAABAhEDITFBUQQSE2H/2gAMAwEAAhEDEQA/APa4QhNMlhARRAURYkWRRFhCAQhCQEWEIUQhCAQhCAQhCARpMdI3EG1U+vYyW6i4zdkZvi+YbG6dh0EpMmzlEkX3alTYWublQfM+g+Zngyy3X6bg45hj/IreKZ3KO8wvEsnIyWKYtVlh7FlUkD/7dhPUavD9QO7f3jfH7v6SzqKKNKAB7AaEY9O5yZXKax6PFMT6Ms207s5KwfxNs/oJquFfRzbQyMmT5bId7SvZb3BJYdJ6LzRQZ1vNl4eKfD453m1G3hzn/rLGPvrQnC7wXjN99C3vtjNKWnIvsTnc8vbrjw4Ttiy3/onCH/BBA7AkmdV8K4Y7Y9X/ACzQWRhT+czcr7dJxYelMvhrF/sKv+UQlxqEm6fSem+iwEJ9R+aEdGxRAWLCEgWEISKIsIQohCEAhCEAhCEAhCEAjLFDAg+o1HQg2874/ivU/KR37H3nbGo8qsKO56k/H1l/4x4lTj44a4A8z11pv8TsBsfLvKW3uJ48+P65Pu/G+TebCS+HNxIyn7XSSnhVWNEyWPXMtRzrMkpI1Iko9B8ZyjGdI3QGRnf7PSdmPSRGHWDHoSq7a/qP0jy3aRsc9D/iM6hug+fSRbero5/WEaW9u+9QgegxYQ1Pqvy4EUQhuAsWNiyBYQhAIQhIohCEAhCEAhEhuULCN3E5oDtxjNELTD/Sr4ybhmMgpXmuvL11n0UgDba9fvCFYb/+g+NBnooRhtN2Po9mJ6A+xGt/nLTwR4jGdiKSR5qAJYvrsfxfIzw3iTuXY3MzWsxZyTvqfUmWPhJsuu8WYVdjkdGCqSrD8Lekxy4faPT8Xn/LPfivfbLNicqszR69j0kXAvsepWuqNTH7yEhtH5j0iuQes8V3O77+PJhnj0qxqfR/ykoPsSmx7yT1B+cnVWTMZzjuxkK1vSd3aRXO/wApmrho2k9W+YP8p1Pb85wrOifj/pH+ZLEz1t2Df7QkY2Qlcq9OhEiz6b84IQiiACLCLICEIQCEIQCEIy21VBLEKB3JIAHzJgPibkXiGUa6LLEXzClb2KoOuflUkAH467zO8A4pZxXGxcui7yEJZragq2cxUkFOY9u0aNtWTGkwMaxlAWjC0bY4A2Toe5kb6xv7gJ+J6L+vrIqSWnzV9MHGrcri7Vrzf0f9zWoGzsgFiAPfp+k9o8f8RtxOHXX1uA6BeUa+zsnXzMy/g17rsOrKyuR/M59WhAHrXegGbuV+O+kuuivMODfR/lX2ochfKrY8zuxHNy+oC99mex8MxqsSlacdAiL+pPqWPqTJzcObf+sacMiYrc0jFiTOFg36SVYuug/8zi0zZL3dscrOyPzkRpvYTqwnNlmLhi9GPPn7c/2pr7wM4vxqod218wY66kHuJX2cNTeyN/PrOF4stvZj8jDXXumftJGGw3T36zm/FEX1kS6qQLsaa/KMfvb4WbcWXWxswlGFK/KE53Cx6cc+Kzq+hYahqLPovzRIsIQFixBCQLCITM34t8a43DR/SGbnZWausKdvrQ0G7b6+8G2lkXM4hVSUFrqhsYV1hiAXY+ij1MyWbxLjHKt9WLRyDfPiF93MvoVtB5Q393UyH0h+MqcjGqtAejLxMim441ylLCuwH5d9HHXuPaXSbbPi3iuxs6zCxTTWaaxdkZF5+xWG1oKmxzHr7gCZ27jeRdZ5TijieCwPn3Gk41VQB7i1mKP69vaW/ifwJVxOynNocVX8tbhigsrsXQKixD39JJyPDGZl0mjOyqhQQFavFp8ouvqrM7NoH4AS9EqDjeGrsVBbwXJFmOw5hi3HzKGB/srQdoP1EhfQ/k2VWZ2HfX5L13fWBUTzcq3dSA3qN+vxnouFhpTUtVQ5ERQigegA0JU8F8M14t91/PZbddyh7LWBPKv3VAUAACNqkpwVBltk81nmMnl8psbywPhXvQPxnfiFrqu0G9H7WurcvqVHqZXt4pxhmPivYEtRBaQ/2VZT35WPQ69Y7L46qXU1qltgvBZbK0L1KBr7TOOgHUSCZUiMA4PPvqGPX8x7ToxkG+s0MXrBKHrYg9Pd0Hv7j1/z48b4amdjFPNsRW0y2UvysPY79vhI0yP03XcvCWH47aV/mT/pLf6PaAOE4o13qBI+e559488L8WGKtHN9doWwOrBf366BADDfUdZ6T4LR6eGY65K+U6VhGViOmvjuavYdXrOOem2pP5mr5e6f5fLt2sTY6dd9dj/SdnyC39Uhbf8AE32V/n1P6SvTFfG2d86Eksirry/jWO5X3H6e0yscL8eQnoM0AVXUMpBBGwR2InCzGma6yqB0jOWXNuJIz42pl1mSqdJHsSWdlMiWVzNdJVe9c5NXJjpOTLI3FZdUISVakJG49ohCLPQ+SSVHHPEdGHyi1iXf7lSKXtf/AAovX85bmYDiHhfNq4tZnYbUWixBWUvLA1ga+6QDodJYl34WL+MrVdebh2YEchQ4WtiN+pQNsSb4w8SNw/HW8UNbXzKLSp0a0PdivcyB+yeKX/12bVQv4canmb/9LD/pKDhOXlV8Z+onJPEMdqmbINiqTTsNpWZRrZIHT4zWozutZxjEq4xw/wDc3Mq2AWV21sVIYdt6Pv3Ew2BenFqreE8X0ubj7FdvTbEDQsQj11rY9QZpOH+ArcR7PqGbZj0WEsaDWlgQn+zLH7P6GXvBfCmPinmCCy7mZ2vtAe5mbXM3ORsdh0Em5F1arPo9vzlqfH4jUeagitMjYK3p6H33L3i/AcbMAGVTXaAQRzqDo/OWRmZr8Vrl05P7NK25FHMvlWcyfaHuNb130feZVo6qwihVACqAoAGgAOgAEcZlfAXjFeJVMHXysmk8mRQe6MOmwPwkiZLG8ZfX7Mjz8p8Sqq9sanHo/wDc3Mu9sTot16dAPfrLpXo/GuL1YdLXZDcta65m0TrfwAmVp8VZmcjW8Lx6XoVnRbb7ShtKnR5EVTob2NkjtKKjLysY2W5ruOFsPLevP0955tjSBAeh6dDJXAOGZPCMxa8Wt8jh2UfMVR97GZhvfX+HtKiqyuH4/iHzVuV8XidAC+W7kqvKe6qejIT3OpdeHPHyVKcbiusXKp0hHKQlo7B6uUdd+wmh4/4PpysinJDPTfS2xZUQrOv4H6dRLqzGRmDMqlh2YqCw+RIjYraM7IfKK+QoxuQMt/mDbE+nl62It9ZoJesE1nrZWOp/x1j39x6yfkZSV68x1XmIUczAbJ7Ab7mOYgDZOgPU9BMtINV73KGr0iHqGOmY/EKOg/76TpXgqDzNt2/E53r5DsPyEj2VGom2n7SN9p619d9eev4+49ZNpuWxQyEFT2IgKYwidCI0yKq7sZqiXqG1PV6h6+7J7H4es702LYvMh2D/AN6I9D8JKcgDZIAHck6H6ymtY8/PiqW3rn/hrce4J/i+I/OFic9cjWVSTjZK2LtemjplPQqfZh6GOZZG5VVbRIN2PL165FspmbHSZM9bTItlc0FuPIduPJp0majdISwtxoTOnT7PUoRYTu+aNSJxThyZNLVW7KONNpip/USXuJuBjMX6OqaxyfWc1qh0FRyGCa9ugB18NzS8J4PTiJyY9a1r3IUdz7k+pk4mR686tmdVdWZAC6ggld9uYDt2Mu7U1IkThnZqUVtZayoiAszMdAAe5mK4Vx7K4s1xwrK8bHqsakO1fm3WMvc6JARfyJnDxfwq1+FW4/Ec6nntdVos5BSCwP2UPU8xJ9o0bWreM7HTzcbByLqdcwsJrqDD3RbCCR+kxWc4z2/a3BQ6ZeOeXIx2XXnJ2ZTrox0D27/OJwe2xx5fG6M+x00iUV1E4rKo0OlQ+3v+8dTWeHeGZVucMh1bDxKkNdGGCoLEgg2WKvRe/bv0EvYZfJX9qKnFeDkVZ9H2cjHPd9D7Vbjod9Oh9fnLbhnhUZ5TiOOcjhmW4ItXyxpj05t1uASD79Nzb4HAMei6y6mpEtu/rHUaLfOWUmxlR4N85kbPyLMs1kOiMq10hh1DGtfvEfEmajUGOu8jrnVs3KtlZb2DqT+m4V2jGmEzeP35nGLOHU2/VUpq817FCm60nl+zXzdFA5u+j2nHxLwzO4dS2Vh5luQKgXtoyQjhkHVuVlVSDqE24eIsteOLdjYuMLlococlrRUK7h/ZHlYsR8gOsjcBz7UT9mcerBDjlqvJ/d3AHojP6N217zh4Yxcmv+n8IVbcfMPm3YdjcjJZ15jW/bvLbxDwbL40ldOTQMOhXFrsbFsuYqDoV8vRe/cyq0+Vl4vDMZfMZMehNVoCdAeyr7x1lRQ+dj/aVwGdAejg9edD6N/nOvD+ErVj102M14rCjmu5WYlexPTW/wApOmVQ14jWUDhho9AP4tjuvL35vhGm6x/uLyD8T9/yQdf1InHKwilhvoUc5GnToBYo9j6N8fX1kvEyVtXmT5EHoVI7hh6GRXFcFdg2E2HvtuwPwXsJIMeRE1Ar83CLHzKzy2Dpv0cD+F/cfH0jcXKFm1I5XX7yHuPiPdT7ywMiZuELNEHldequO4+B9x7iF2cyzm6ThhcRDuan5RavcA7DD3X/AG7iTCsjSG9U4WUSwKxjJGllVNmPCWLVwk019mpkDi3GKMROfItSpfdiBv5DuZPmU+kTwcnFMUp0W6vb0Weqt7E+x1NvPXH/ANS5WX04dikJ/wDIyt1J80r++38pdcJWymsJlZC3XOSQeVaxvvyog6kD9Z5r4Q8TcQzbDw226vEvx1K2WlS99oXp+7U/ZBA0d9e+9TVPgcO4Uwuy7fMv/htyHNt5J7+Wvpv2AE1YyOJ8S4til7GoxcihQzfu7GrsRQNnfP0b+Uwv0WeMKMSvJtzFuT61kPb53lO1Wu3KXA6aJInolmZbxTDyaqqbcYWVNVXdeoXm8wEM3lg8w0D667yx8KeHEwMGvFBFgQHbFQOYsSSeX843NGmM4PwKyvIsy+A5NFlF7Frce0t5fMepKso2p3/tLrL8J38Qupfij1eXQ4urx6A3KbB2ayxura9gAOpmxppVBpQFA7BQAB8gJ0ktWQmpwzctKUL2MFVepJkieefTQ19eHVdRtq6b0svUDe69j+Xx9NyKtBxzPyX/AKJipXTvXnZLlSw/ElSjZHzIk3guZmKbP2iuPWik8ttdh0w+Kt2/WTfDnG6c7HS7GcMrKOg7qddVYehEzvF+AUpXa/FMmzJRy3LW+giA70tdSjqe3U77SorfHFxtz8VMixk4cyqzeWSFudub+ssU7CDSdN600sOP/R5w+3HZq60xnVSyZFJ5GQgbB5geokPwJ4ZZ8O+jMXnw2cHGrt2XVCOvX0G+w+fpL+nwRjK5J851I5fKe6xqda1ryieXX5QMH4O4C/GMOvIvsspy8d3ppzatBra17Fgejj4zY5fhXIyahVl5zvUV5bFrqrqNvuGcDYB+GpqqKFrRUrUKqgBVUAAAegA7SLZxigXrQbU85wzLXzDmIXudRtdF4fw+vHqSqlQlaAKqjsAJ1tcKpZuyjZ9e3wEMzJWqsvYwVV6kntM1xPxoKqrLVxcq2qvlLOqKAVPdlDEEgesC54XxKvJr8yokrtl6qynY6How3KPjfjKmi6umpLMm60sBXSAdBSAxZjoDW5X53Ebr66eI8LtNtS1WBsX7obej2HZhoj85VZGP9aqXiXCgy3q6PZjuNHuPMXl9CV384GzopzPrjM70/VeQclYQi3mPcs29dJ1y8Jg/m09H/iU/dsHs3sfY/wCkTw9x1M2pnrDKUY1urAgqw1sA+o6x2JgWpa72ZDWK2+WsqoCjex1HUkdpFdcPLW0bXoQeVlPRlb2InYyJn4RJ8ykhLQO5+64/DZruPj3EjYOr9+cWLroPU3RVP+EfeHsTuFSGzgTqoGw+46IPm/b9NxhxGf8ArW6fgTar+bd2/lJwUAaA0PYdB+kDIIV/Dq2Tk5dAdV5fslT7qR2MjVZbVsEv11Okt1pX+Dfhb+R9Jamcb6VdSrgMp6EHqDC7IRGlZABbG6NzPT6N1L1j2b1Zfj3Hr7ywVgQCDsHqCOvSBzKwj4Qq/gYQlc2P8WeAac/JqyBZZj3VHrZToO660Bs9j8ZZ8E8JYuIeeuvmsP3rrCbLW+JdusvYRumiRYQgEIQkURtiBgQQCCCCD1BB9CI6EDHX/Rrgm021Lbjuep+r2vUD8wplnwnwjjYzcyqzv357rHtbfzcnUvoS7TRI1u3T8o/UQwPH7eP5OVxV8HidzYNf/BWj7IyOvY3t10R7a6+2ppRxjh3DD5OInn3/AHfLx1N9x+DuN8vX3MsvHvgyriuPyP8AZsTbVWjurex9xMj9E3FPqlj8My6Foya98rquheuz1Lep+PruVG04lwocTxahkrdj/aW1q1cBwR/CxXYInnqeJauI5ORTxLJGHjY7+UuIW8t7wv8AFa56sOm+Uf5T2GRLeGUu/O1VbP8AiKKW/UiFeWeF+D5Y4hZk8KAowSyItN4dUtUffsrTuo32PruegYXhmmnLfJr5xZYNModvL99hO2/jLzUaRCGa126RpEr+LeIMXE19ZyKqiewdwCfkvcyo4l4hOViu3Br8a69dEKTzbA7ryhgQT7mRrbQZmUlKM9jBEUFmY9AAPUyrx76c+pcjEsBI5glqj9VYeq+4mH+ibLXJtyDmWWnPDWJbTa7BRWx7JUemhoD/AMz0fNvTFoZ+U8laluWtCx0Pwoo6wOWFnc5KWDktXuvoR+JD/Ev+XrJZEq8O5OIY6WqttROyhdSliHtsBh/0M64+aynkvB5x91lUlbB7r7H3ECaZyuuVPvH5D1PyHrE+2/8AcH5Fv9h/OOqx1XqB1PcnqT+cKjsXfsORfc9WPyXsPz/SLi4i1LyoOmye/qTsyUREIgciIR5ESBdwhCRBCEJUEIQgEIQkUQhCAQhCAQMISobOXkrzc3KObWubQ3r237TqZ59xfx/Y+eeH4FI+sDYL5J8usa9VHd/f4yo38QzD2eCsq9S2XxPJ809QMcimpD/dUdT+ZlZ9FnH8qzKy8LJt+srjHSZPv11yk+v/AEMLtr+M+K8XFsFVjlrT1FNStZZr3KqDofEysw/H+JfaaAz03kEImRW1RZvTXMNHrMd4I4mvCuJ5lHEx5duRc1tWS/3bF30XnPbuJb/S22FkYWi6PlbH1XyiHt8wka5eTrrtuVFR9FGRULsmniKr+0fNZma4As6aGghbpoHfQe86fS3wmnFWvMwiKc4W1pWKtBrgx0VKD72u/wCU1OB4Pry8LG/adK2ZKVIHs6iwHX4x1lnwrwfh4riyqlfMHQWOTY4HwZySJFUPG/BP18Y+UHbDzlWtnsrAJ2VHMjDsdHc2laEKAx5iAAToDZ9Todp1iag2ZqJqP1EIkVzIjSJ1jSIHMiNInQiNIgcyIRxEIVbxIsSRBCEJQQhCEEIQkUQhCAQhCVBCEICTD/SN4HHEEW6g+VmUfbqsHTZHUK35ibiIYHjHhTiORxm6zF4nkvjvTpWxKh5TXAD7TM+9n5CercF4LRhVCrGrWtB10o7n3J9TKnjvgbGy8unKbnrupIIepghbXYOddZpdSohcT4VTkry5FSWr7OobXy32kbhXhzFxCTjY9VRPqqAH9ZbRIUkSOiQhpiERxESAzUTUeREIhTCIhj40iAwiNIj4hhXMiEcYQLKEITIIQhAIQhAIRYkAhCEAhCEAhCEqEhFhAbAxTEgNiRxESUJCLEgJEiwhDTGmPjTBDYhEcYkKaRGx5jICGEWELtPhFiTIIQhAIRYkAhCEAhFiQCEIsBIQhAIQhKEhFiQhImosDKGwimIYCRI6IYDYkdEMIbqNMfGGFBjdRYGAyLAwgf/Z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3" name="AutoShape 14" descr="data:image/jpeg;base64,/9j/4AAQSkZJRgABAQAAAQABAAD/2wCEAAkGBxQQDxQUEBQUFBQUFA8QFBQVFBQVFRUVFBUWFhUVFRQYHCggGBwlHBQUITEhMSkrMC4uFyAzODMtNygtLisBCgoKDg0OFBAQFCwdHBwsLCssLCwsLCwsLCssLCwsLCwsLCwsLCssLCwsLCwsLCwsLCwsLCwsNy4sLCwsNywsLP/AABEIAMsA+AMBIgACEQEDEQH/xAAcAAABBQEBAQAAAAAAAAAAAAAAAQIEBQYDBwj/xABBEAACAgIABAQCBwQIBQUBAAABAgADBBEFEiExBhNBUWFxBxQiMlKBkRUjQqEkM1NicrHB0UOS4fDxFjRUgpMI/8QAGgEBAQEBAQEBAAAAAAAAAAAAAAECAwQFBv/EACARAQEAAgEEAwEAAAAAAAAAAAABAhEDITFBUQQSE2H/2gAMAwEAAhEDEQA/APa4QhNMlhARRAURYkWRRFhCAQhCQEWEIUQhCAQhCAQhCARpMdI3EG1U+vYyW6i4zdkZvi+YbG6dh0EpMmzlEkX3alTYWublQfM+g+Zngyy3X6bg45hj/IreKZ3KO8wvEsnIyWKYtVlh7FlUkD/7dhPUavD9QO7f3jfH7v6SzqKKNKAB7AaEY9O5yZXKax6PFMT6Ms207s5KwfxNs/oJquFfRzbQyMmT5bId7SvZb3BJYdJ6LzRQZ1vNl4eKfD453m1G3hzn/rLGPvrQnC7wXjN99C3vtjNKWnIvsTnc8vbrjw4Ttiy3/onCH/BBA7AkmdV8K4Y7Y9X/ACzQWRhT+czcr7dJxYelMvhrF/sKv+UQlxqEm6fSem+iwEJ9R+aEdGxRAWLCEgWEISKIsIQohCEAhCEAhCEAhCEAjLFDAg+o1HQg2874/ivU/KR37H3nbGo8qsKO56k/H1l/4x4lTj44a4A8z11pv8TsBsfLvKW3uJ48+P65Pu/G+TebCS+HNxIyn7XSSnhVWNEyWPXMtRzrMkpI1Iko9B8ZyjGdI3QGRnf7PSdmPSRGHWDHoSq7a/qP0jy3aRsc9D/iM6hug+fSRbero5/WEaW9u+9QgegxYQ1Pqvy4EUQhuAsWNiyBYQhAIQhIohCEAhCEAhEhuULCN3E5oDtxjNELTD/Sr4ybhmMgpXmuvL11n0UgDba9fvCFYb/+g+NBnooRhtN2Po9mJ6A+xGt/nLTwR4jGdiKSR5qAJYvrsfxfIzw3iTuXY3MzWsxZyTvqfUmWPhJsuu8WYVdjkdGCqSrD8Lekxy4faPT8Xn/LPfivfbLNicqszR69j0kXAvsepWuqNTH7yEhtH5j0iuQes8V3O77+PJhnj0qxqfR/ykoPsSmx7yT1B+cnVWTMZzjuxkK1vSd3aRXO/wApmrho2k9W+YP8p1Pb85wrOifj/pH+ZLEz1t2Df7QkY2Qlcq9OhEiz6b84IQiiACLCLICEIQCEIQCEIy21VBLEKB3JIAHzJgPibkXiGUa6LLEXzClb2KoOuflUkAH467zO8A4pZxXGxcui7yEJZragq2cxUkFOY9u0aNtWTGkwMaxlAWjC0bY4A2Toe5kb6xv7gJ+J6L+vrIqSWnzV9MHGrcri7Vrzf0f9zWoGzsgFiAPfp+k9o8f8RtxOHXX1uA6BeUa+zsnXzMy/g17rsOrKyuR/M59WhAHrXegGbuV+O+kuuivMODfR/lX2ochfKrY8zuxHNy+oC99mex8MxqsSlacdAiL+pPqWPqTJzcObf+sacMiYrc0jFiTOFg36SVYuug/8zi0zZL3dscrOyPzkRpvYTqwnNlmLhi9GPPn7c/2pr7wM4vxqod218wY66kHuJX2cNTeyN/PrOF4stvZj8jDXXumftJGGw3T36zm/FEX1kS6qQLsaa/KMfvb4WbcWXWxswlGFK/KE53Cx6cc+Kzq+hYahqLPovzRIsIQFixBCQLCITM34t8a43DR/SGbnZWausKdvrQ0G7b6+8G2lkXM4hVSUFrqhsYV1hiAXY+ij1MyWbxLjHKt9WLRyDfPiF93MvoVtB5Q393UyH0h+MqcjGqtAejLxMim441ylLCuwH5d9HHXuPaXSbbPi3iuxs6zCxTTWaaxdkZF5+xWG1oKmxzHr7gCZ27jeRdZ5TijieCwPn3Gk41VQB7i1mKP69vaW/ifwJVxOynNocVX8tbhigsrsXQKixD39JJyPDGZl0mjOyqhQQFavFp8ouvqrM7NoH4AS9EqDjeGrsVBbwXJFmOw5hi3HzKGB/srQdoP1EhfQ/k2VWZ2HfX5L13fWBUTzcq3dSA3qN+vxnouFhpTUtVQ5ERQigegA0JU8F8M14t91/PZbddyh7LWBPKv3VAUAACNqkpwVBltk81nmMnl8psbywPhXvQPxnfiFrqu0G9H7WurcvqVHqZXt4pxhmPivYEtRBaQ/2VZT35WPQ69Y7L46qXU1qltgvBZbK0L1KBr7TOOgHUSCZUiMA4PPvqGPX8x7ToxkG+s0MXrBKHrYg9Pd0Hv7j1/z48b4amdjFPNsRW0y2UvysPY79vhI0yP03XcvCWH47aV/mT/pLf6PaAOE4o13qBI+e559488L8WGKtHN9doWwOrBf366BADDfUdZ6T4LR6eGY65K+U6VhGViOmvjuavYdXrOOem2pP5mr5e6f5fLt2sTY6dd9dj/SdnyC39Uhbf8AE32V/n1P6SvTFfG2d86Eksirry/jWO5X3H6e0yscL8eQnoM0AVXUMpBBGwR2InCzGma6yqB0jOWXNuJIz42pl1mSqdJHsSWdlMiWVzNdJVe9c5NXJjpOTLI3FZdUISVakJG49ohCLPQ+SSVHHPEdGHyi1iXf7lSKXtf/AAovX85bmYDiHhfNq4tZnYbUWixBWUvLA1ga+6QDodJYl34WL+MrVdebh2YEchQ4WtiN+pQNsSb4w8SNw/HW8UNbXzKLSp0a0PdivcyB+yeKX/12bVQv4canmb/9LD/pKDhOXlV8Z+onJPEMdqmbINiqTTsNpWZRrZIHT4zWozutZxjEq4xw/wDc3Mq2AWV21sVIYdt6Pv3Ew2BenFqreE8X0ubj7FdvTbEDQsQj11rY9QZpOH+ArcR7PqGbZj0WEsaDWlgQn+zLH7P6GXvBfCmPinmCCy7mZ2vtAe5mbXM3ORsdh0Em5F1arPo9vzlqfH4jUeagitMjYK3p6H33L3i/AcbMAGVTXaAQRzqDo/OWRmZr8Vrl05P7NK25FHMvlWcyfaHuNb130feZVo6qwihVACqAoAGgAOgAEcZlfAXjFeJVMHXysmk8mRQe6MOmwPwkiZLG8ZfX7Mjz8p8Sqq9sanHo/wDc3Mu9sTot16dAPfrLpXo/GuL1YdLXZDcta65m0TrfwAmVp8VZmcjW8Lx6XoVnRbb7ShtKnR5EVTob2NkjtKKjLysY2W5ruOFsPLevP0955tjSBAeh6dDJXAOGZPCMxa8Wt8jh2UfMVR97GZhvfX+HtKiqyuH4/iHzVuV8XidAC+W7kqvKe6qejIT3OpdeHPHyVKcbiusXKp0hHKQlo7B6uUdd+wmh4/4PpysinJDPTfS2xZUQrOv4H6dRLqzGRmDMqlh2YqCw+RIjYraM7IfKK+QoxuQMt/mDbE+nl62It9ZoJesE1nrZWOp/x1j39x6yfkZSV68x1XmIUczAbJ7Ab7mOYgDZOgPU9BMtINV73KGr0iHqGOmY/EKOg/76TpXgqDzNt2/E53r5DsPyEj2VGom2n7SN9p619d9eev4+49ZNpuWxQyEFT2IgKYwidCI0yKq7sZqiXqG1PV6h6+7J7H4es702LYvMh2D/AN6I9D8JKcgDZIAHck6H6ymtY8/PiqW3rn/hrce4J/i+I/OFic9cjWVSTjZK2LtemjplPQqfZh6GOZZG5VVbRIN2PL165FspmbHSZM9bTItlc0FuPIduPJp0majdISwtxoTOnT7PUoRYTu+aNSJxThyZNLVW7KONNpip/USXuJuBjMX6OqaxyfWc1qh0FRyGCa9ugB18NzS8J4PTiJyY9a1r3IUdz7k+pk4mR686tmdVdWZAC6ggld9uYDt2Mu7U1IkThnZqUVtZayoiAszMdAAe5mK4Vx7K4s1xwrK8bHqsakO1fm3WMvc6JARfyJnDxfwq1+FW4/Ec6nntdVos5BSCwP2UPU8xJ9o0bWreM7HTzcbByLqdcwsJrqDD3RbCCR+kxWc4z2/a3BQ6ZeOeXIx2XXnJ2ZTrox0D27/OJwe2xx5fG6M+x00iUV1E4rKo0OlQ+3v+8dTWeHeGZVucMh1bDxKkNdGGCoLEgg2WKvRe/bv0EvYZfJX9qKnFeDkVZ9H2cjHPd9D7Vbjod9Oh9fnLbhnhUZ5TiOOcjhmW4ItXyxpj05t1uASD79Nzb4HAMei6y6mpEtu/rHUaLfOWUmxlR4N85kbPyLMs1kOiMq10hh1DGtfvEfEmajUGOu8jrnVs3KtlZb2DqT+m4V2jGmEzeP35nGLOHU2/VUpq817FCm60nl+zXzdFA5u+j2nHxLwzO4dS2Vh5luQKgXtoyQjhkHVuVlVSDqE24eIsteOLdjYuMLlococlrRUK7h/ZHlYsR8gOsjcBz7UT9mcerBDjlqvJ/d3AHojP6N217zh4Yxcmv+n8IVbcfMPm3YdjcjJZ15jW/bvLbxDwbL40ldOTQMOhXFrsbFsuYqDoV8vRe/cyq0+Vl4vDMZfMZMehNVoCdAeyr7x1lRQ+dj/aVwGdAejg9edD6N/nOvD+ErVj102M14rCjmu5WYlexPTW/wApOmVQ14jWUDhho9AP4tjuvL35vhGm6x/uLyD8T9/yQdf1InHKwilhvoUc5GnToBYo9j6N8fX1kvEyVtXmT5EHoVI7hh6GRXFcFdg2E2HvtuwPwXsJIMeRE1Ar83CLHzKzy2Dpv0cD+F/cfH0jcXKFm1I5XX7yHuPiPdT7ywMiZuELNEHldequO4+B9x7iF2cyzm6ThhcRDuan5RavcA7DD3X/AG7iTCsjSG9U4WUSwKxjJGllVNmPCWLVwk019mpkDi3GKMROfItSpfdiBv5DuZPmU+kTwcnFMUp0W6vb0Weqt7E+x1NvPXH/ANS5WX04dikJ/wDIyt1J80r++38pdcJWymsJlZC3XOSQeVaxvvyog6kD9Z5r4Q8TcQzbDw226vEvx1K2WlS99oXp+7U/ZBA0d9e+9TVPgcO4Uwuy7fMv/htyHNt5J7+Wvpv2AE1YyOJ8S4til7GoxcihQzfu7GrsRQNnfP0b+Uwv0WeMKMSvJtzFuT61kPb53lO1Wu3KXA6aJInolmZbxTDyaqqbcYWVNVXdeoXm8wEM3lg8w0D667yx8KeHEwMGvFBFgQHbFQOYsSSeX843NGmM4PwKyvIsy+A5NFlF7Frce0t5fMepKso2p3/tLrL8J38Qupfij1eXQ4urx6A3KbB2ayxura9gAOpmxppVBpQFA7BQAB8gJ0ktWQmpwzctKUL2MFVepJkieefTQ19eHVdRtq6b0svUDe69j+Xx9NyKtBxzPyX/AKJipXTvXnZLlSw/ElSjZHzIk3guZmKbP2iuPWik8ttdh0w+Kt2/WTfDnG6c7HS7GcMrKOg7qddVYehEzvF+AUpXa/FMmzJRy3LW+giA70tdSjqe3U77SorfHFxtz8VMixk4cyqzeWSFudub+ssU7CDSdN600sOP/R5w+3HZq60xnVSyZFJ5GQgbB5geokPwJ4ZZ8O+jMXnw2cHGrt2XVCOvX0G+w+fpL+nwRjK5J851I5fKe6xqda1ryieXX5QMH4O4C/GMOvIvsspy8d3ppzatBra17Fgejj4zY5fhXIyahVl5zvUV5bFrqrqNvuGcDYB+GpqqKFrRUrUKqgBVUAAAegA7SLZxigXrQbU85wzLXzDmIXudRtdF4fw+vHqSqlQlaAKqjsAJ1tcKpZuyjZ9e3wEMzJWqsvYwVV6kntM1xPxoKqrLVxcq2qvlLOqKAVPdlDEEgesC54XxKvJr8yokrtl6qynY6How3KPjfjKmi6umpLMm60sBXSAdBSAxZjoDW5X53Ebr66eI8LtNtS1WBsX7obej2HZhoj85VZGP9aqXiXCgy3q6PZjuNHuPMXl9CV384GzopzPrjM70/VeQclYQi3mPcs29dJ1y8Jg/m09H/iU/dsHs3sfY/wCkTw9x1M2pnrDKUY1urAgqw1sA+o6x2JgWpa72ZDWK2+WsqoCjex1HUkdpFdcPLW0bXoQeVlPRlb2InYyJn4RJ8ykhLQO5+64/DZruPj3EjYOr9+cWLroPU3RVP+EfeHsTuFSGzgTqoGw+46IPm/b9NxhxGf8ArW6fgTar+bd2/lJwUAaA0PYdB+kDIIV/Dq2Tk5dAdV5fslT7qR2MjVZbVsEv11Okt1pX+Dfhb+R9Jamcb6VdSrgMp6EHqDC7IRGlZABbG6NzPT6N1L1j2b1Zfj3Hr7ywVgQCDsHqCOvSBzKwj4Qq/gYQlc2P8WeAac/JqyBZZj3VHrZToO660Bs9j8ZZ8E8JYuIeeuvmsP3rrCbLW+JdusvYRumiRYQgEIQkURtiBgQQCCCCD1BB9CI6EDHX/Rrgm021Lbjuep+r2vUD8wplnwnwjjYzcyqzv357rHtbfzcnUvoS7TRI1u3T8o/UQwPH7eP5OVxV8HidzYNf/BWj7IyOvY3t10R7a6+2ppRxjh3DD5OInn3/AHfLx1N9x+DuN8vX3MsvHvgyriuPyP8AZsTbVWjurex9xMj9E3FPqlj8My6Foya98rquheuz1Lep+PruVG04lwocTxahkrdj/aW1q1cBwR/CxXYInnqeJauI5ORTxLJGHjY7+UuIW8t7wv8AFa56sOm+Uf5T2GRLeGUu/O1VbP8AiKKW/UiFeWeF+D5Y4hZk8KAowSyItN4dUtUffsrTuo32PruegYXhmmnLfJr5xZYNModvL99hO2/jLzUaRCGa126RpEr+LeIMXE19ZyKqiewdwCfkvcyo4l4hOViu3Br8a69dEKTzbA7ryhgQT7mRrbQZmUlKM9jBEUFmY9AAPUyrx76c+pcjEsBI5glqj9VYeq+4mH+ibLXJtyDmWWnPDWJbTa7BRWx7JUemhoD/AMz0fNvTFoZ+U8laluWtCx0Pwoo6wOWFnc5KWDktXuvoR+JD/Ev+XrJZEq8O5OIY6WqttROyhdSliHtsBh/0M64+aynkvB5x91lUlbB7r7H3ECaZyuuVPvH5D1PyHrE+2/8AcH5Fv9h/OOqx1XqB1PcnqT+cKjsXfsORfc9WPyXsPz/SLi4i1LyoOmye/qTsyUREIgciIR5ESBdwhCRBCEJUEIQgEIQkUQhCAQhCAQMISobOXkrzc3KObWubQ3r237TqZ59xfx/Y+eeH4FI+sDYL5J8usa9VHd/f4yo38QzD2eCsq9S2XxPJ809QMcimpD/dUdT+ZlZ9FnH8qzKy8LJt+srjHSZPv11yk+v/AEMLtr+M+K8XFsFVjlrT1FNStZZr3KqDofEysw/H+JfaaAz03kEImRW1RZvTXMNHrMd4I4mvCuJ5lHEx5duRc1tWS/3bF30XnPbuJb/S22FkYWi6PlbH1XyiHt8wka5eTrrtuVFR9FGRULsmniKr+0fNZma4As6aGghbpoHfQe86fS3wmnFWvMwiKc4W1pWKtBrgx0VKD72u/wCU1OB4Pry8LG/adK2ZKVIHs6iwHX4x1lnwrwfh4riyqlfMHQWOTY4HwZySJFUPG/BP18Y+UHbDzlWtnsrAJ2VHMjDsdHc2laEKAx5iAAToDZ9Todp1iag2ZqJqP1EIkVzIjSJ1jSIHMiNInQiNIgcyIRxEIVbxIsSRBCEJQQhCEEIQkUQhCAQhCVBCEICTD/SN4HHEEW6g+VmUfbqsHTZHUK35ibiIYHjHhTiORxm6zF4nkvjvTpWxKh5TXAD7TM+9n5CercF4LRhVCrGrWtB10o7n3J9TKnjvgbGy8unKbnrupIIepghbXYOddZpdSohcT4VTkry5FSWr7OobXy32kbhXhzFxCTjY9VRPqqAH9ZbRIUkSOiQhpiERxESAzUTUeREIhTCIhj40iAwiNIj4hhXMiEcYQLKEITIIQhAIQhAIRYkAhCEAhCEAhCEqEhFhAbAxTEgNiRxESUJCLEgJEiwhDTGmPjTBDYhEcYkKaRGx5jICGEWELtPhFiTIIQhAIRYkAhCEAhFiQCEIsBIQhAIQhKEhFiQhImosDKGwimIYCRI6IYDYkdEMIbqNMfGGFBjdRYGAyLAwgf/Z"/>
          <p:cNvSpPr>
            <a:spLocks noChangeAspect="1" noChangeArrowheads="1"/>
          </p:cNvSpPr>
          <p:nvPr/>
        </p:nvSpPr>
        <p:spPr bwMode="auto">
          <a:xfrm>
            <a:off x="3206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4" name="AutoShape 16" descr="data:image/jpeg;base64,/9j/4AAQSkZJRgABAQAAAQABAAD/2wCEAAkGBxITEhQSExMWExUTFRcVFxUYGBcYFxUVGBgWFxUWFx4cHCggGRomGxgUITEhJSorLi4uFx8zODMsNygtLisBCgoKDg0OGhAQGy8kICQsLCwsLCwsLDAsLCwsLC8sLCwsLCwsLCwsLCs3LDEsLCwsLCwsLywsLC8sLCwsLCwsLP/AABEIALcBFAMBIgACEQEDEQH/xAAcAAEAAgIDAQAAAAAAAAAAAAAABQYEBwECAwj/xABAEAABAwIEAwUFBgUCBgMAAAABAAIDBBEFEiExBgdBE1FhcYEUIjKRoTNCUmKxwSNDcpLRFeEWU2OCsvAkJUT/xAAbAQEBAAMBAQEAAAAAAAAAAAAAAQIDBAUGB//EAC0RAQACAgEBBQcEAwAAAAAAAAABAgMRBDEFEiFBcRMUMlFhobEigdHwI0KR/9oADAMBAAIRAxEAPwDZdJx5Qv3kMZ7ntcPqLj6qbpMUgl+zmjf/AEuaT+q0H2R7r+Wq6Fq4I5do6w+ov2Hhn4LTH/J/h9FItCUeNVMX2c8jfDObfI6KapOYFczdzJP62D9W5Vsjl184cWTsLNHwWifs3Ci1xSczz/Np/Vj/ANiP3U3ScwqJ/wATnxH8zCfq262xnxz5uLJ2byqdaT+3j+FsRR1HjtLL9nPG492YX+R1UiCtsTE9HHalqzq0aERFWIiIgIiICIiAiIgIiICIiAiIgIiICIiAiIgIiICIiAiIg+YGTEbEhZLMRkHW/nr+qwCCgcvF1MP0nvVslG4iPvMB8rhezaqI/ib8j/hQwcuQ5PFO5WU40NO0jT56fqu5pX/hv5a/ooIOXpHKRsSPJNpOOfKUo5ltxbzCyqTEpovs5ZGeDXOA+V1FsxKQfezDucLr3ZiYPxRMPiLtP00ViWFsczGpjf8Afqs9Jx1XM/mh47ntafqLH6qapOZsg+1ga7xY4t+hB/VUNtTAfxs+Th+y9BGw/DKw+Bu0/XRbK5ckdJcWTgca/wAWPXpGvw2pR8xKN2jxJEfFtx82k/orPR1scrQ6N4cCLgjuWl6LhuaQZhkDe8u38rXurjgNC6ma1mfNckl1yC06aNHUfJbq8m8fE8TmcHjVj/Fbx+XVf0UNT4g8DX3vPQ/NZ8Ncx3ge4/5XVTNSzx7YrQykRFtaxERAREQEREBERAREQEREBERAREQEREBERB8qMxRp3+qyG1MblszEeVDD8OirGIcrpm6suueeP8n0OPtOfPU/ZXcjDsU7DuN12q+EqyLoSo6SOoj+Jh+RWq3Hl207Tr57j7s0xOHRdSsNuKOG4IWRHijTvZaZwzHk66c6lulo/D1DlyHLls8ZXbs2nYrCcbqjPDgFchyGE9DdetJRPe7KNOt1h3JZTyKVjcysfCOJvaHMvoLEeF1a4MUde5F9e8fp0VQoqIRja5O5/RZxN+gGmn7dU7kvn+Vlx5Ms2rHguMWJjxufl9FmxV7SNSL2v0OyorJbfpof8lezKy3U/wCyfqhyzjpLYFJWZRo7Tuvf1UnFiP4m+o/3WuI8VI0sXa+H7mykqPG3W94+h2t1GvRbKZr1aL8WLdGwo5mu2N13VOpMWH/u4TEOKpIbBjBLfWxNiB5gbrrpyonq5vc8k21VcUVYw7jenfpKHQO/MLt9HD9wFY6edjxmY5r2nq0gj5hdFb1t0lpy4MmL4409ERFk1CIiAiIgIiICIiAiIgIiICIiAuCFyiDwlo43btBUbVcNU792BTKK7ZRe0dJUfEOXNM/ZoVYxLlKDfItvop4NkZ7vniv5Z1DPhuoOp4crIvukr6iLQdwsabD4nbsCk0rLdTlzXp4ej5YdLOz4mFesGMFpB1BC+jazhKmk3YPkoCt5Y0z9gAtc4Ky7KdpXjw3v1hrXDOJYnD+I5rSOvf8A7rO/1mmO0zR6hWaXlHH91ywZ+UjujlrnjtFuTEzuNIyPEYD/ADWejhr9V6dvEdpGn1C6z8q5xtY+iwZeXNU37t1PYJ7dIljfuu8NDdewjPfdV1/CFUz+WV1ZRVUWzXhYzgZxmWUZm7E+V9FGYs6U/wAQP1aPh1/VztNLaAa+K7UXENRHo+PMPFoP7Kw0HF9K7SaniPQ3jZ/hI40fNtxcu2O29KjFj0g+JuYev16LOoeJWMOZpkhd1LDa/nY6+oV+o2YRN/8AmhB8Ghv6WWaOCMKk1EI17pJB9M6e7W8pdc9qYZ8LUn+/ur+F8w3iwc9kw/MDG/5gW+itmHcY00m5MZ/NYj+5twPWyi5+V+Hu2ErP6X3/APIFYMnKqMfZVczO64a79Mqziuav1cmS3Z+X51n0/jwbBhma8ZmuDh3ggj5hd1rmHgbEITmgrYyehcxzD6lpN/JbEYDYXNzbU9571upa09Y08/Pix017O/ej0mHZERZucREQERdXvAFyQB3nRB2RV3jriM0NG+pYGucC1rA4uylzjbUtB6XNiQDa1xdUPg7mtM8Mgmp31U75DldFlbeM+8fd72jNboQBcjUkNvIuAVygIiICIiAiIgIiICIiAiIgIiICWREHR0TTuB8l4voIjuxvyWSiLtFzYBTu3jCjangmlf8Adt6KzIixeYUmTl9GNWOyrtFwvPH8EhPqroiu2XtbK5Te1x6H3lJQVzvvMUiuLJtJtvydY5QV3VYxfj7DaZxZJUsLgSC1gdIQRuDkBAPgVHScTYXi0T6JtRZ0ws0Oa5js27SzMAHEEXsCb+SjFbpsRibHJLnDmRBxeWXkLcou4WZck26AXUDw3x5RVszoIXPzNbnBe3KJB97Jc3uNLggb6Xsbam4SxmXBq99PUAiMuDJgL2t/LnZ3ixv4tJG4sMjmJw6/D6qOvozaGR4kY5uoilOuXTTI4XI6WLm7WvdI3HxFxHTUUYkqJAwG4a2xc95G4a0anca7C+tlVqrme1jBN/p9aIDa0zo2tYQdiDmIsemuqrvEOGnHqWGspS3t4WmKWnc62vxe6ToD1F9CHDUELCwzCK8tyVWF1FbK3RhmqyIGgaNvHmyEDTrr4ILPj3F8tZROqMJmLZIPengLGmYRkbgG4uLE6XBs6xuLKmcKRMxqV8VfVzds2JogDS0MIaDmdYtIc/Ym1iQT3abH4DwGtgJfUup4mltm01NFGxgJt7z3BocSLEWuRruV7U3LrD2VJqmxvEnado0CRzWMfvdoaRpe5sbjXu0Qat4fxSowatdRVTTJA4gPisXNLSbsnhbrfa9hvYj4hpZuNuW0sk7a3DS1peRIWZslpPiEsR2FzYkG2uvWw2v2bb5rDNa17a27r9y7IKvwo3F8xNeabJkADYw7tMw+8T8OvUD0t1tCIoCIiAiIgIiICIiAiIgIiICIsDHMRFPBJMfuN0B6uOjR6khJnTKtZtaKx1lmiQXtcXG4vqF2VR5ewucyWpeSXzv3OlwOo9SevQK3KVncbbM+KMWSab3oXDnAC5NgOq1NzT4txOjqOyjeyKGRuaKRsYLiALPa4vLhmDu4DRwVWgraCeOOSvra6rmdqaWMGzXXtlu73SPFpGh2GyrS37S1UcgzRvbI25F2uDhcbi46heyofLt4tJBFhs9DTubnEkkjsz36NNw45muItYgke700Vc5lcNvo2e3R4hUBwe1rWSPc52Zx2jfcFoABNiDoN0GwcZ4woqZ/ZSzDtdP4TQ577utlFmg2JuLXtuo3j/jlmHMjAjMk0oJa0mzWtbYFzyL9SNBvrqFqDDKTEZHtxcQGryzZnEjNmdHb3ixtnECwsQLAs8FsOqpBjsLWz0lRRTR3LJiy8fvWu33srnNNgbWGwsd1Vd8Pnx+sgZUxT0kLZQHMjDTfIdiS5r7aa2v8tlNVUsstJLRSV1M6tljkYzsiIzfKfdtmLr6Ou4AadBZQeDcB4rTs7CLFRHDrYCIOIvvlzG7e/R26nuEOAKaheZgXzTkEGV9ri/xZQNr9SbnfVBp/h6pqsOnfDL21EJLB8jYGSygNvYR5rjKb7tv0U5R4MJ6jNS4dPVEuDzWVr3ws7Qm5fkY1gcAbHS58FvFEFP424DjxEROdJ2U0YymRrb52buaWl3fqLk2ud7lSWFcKwxUQoZHOqYQLWlyn3b5g0ZQLAHbqO/QKeRRGDheD09M0tp4Y4Qd8jWtzW2zWGvXdZyIgIiICIiAiIgIiICIiAiIgIiIMDFMapqYXnnjhB2zva0nyBNz6KvO5hQPOWkgqaw7Xihd2d/F77ADxUBzgw/spKXE2MDzA9rJGkAhzMxcy9+ly9v8A3hbHw+qZLFHLGQWSMa9pH4XAEfRUVf23Gp/gpqaiafvTSGZ9u8NjsL+BK6v4OqpgfasTqHXHwwBsDAfJty4eZUrWcWU0TnMfnaWkjVhANtNO9d6Tiujk0EzR/Vdv1Oix78dNt/u+bXe7s69FY5V4rK32jDalxM9I9xaTe74ydSL6kBxv5SNXHMWsfLPDRRnctc4fmcbMB8hr6rB5hO9jrKbF4MrxcQzhpHvtINtu9tx5sYpPgTD3zyvxGUaSkuiB6g7OFxsG2AWGT9Wqx5unhd3FNs1v9Y8I+s9F0w6kEUTIm7MaG/Lc/NZKItjgmZmdyq/MXhr26jexo/ix/wASI/nG7PJwuPOx6LVfL6nxmn7Q0lIbTAAunYWNba9nNLnNPU7X8tFvxERrX/g/GarWsxPsmneOAHbuJbkHzzK1VnCVPPHTx1Wep9nbYF7iM7rAZ3hlg51h17z3qwIg8KGjjhY2KJjY2N0axoAaNbmwHiSfVe6IgIiICIiAiKMxnGqaAFs1TFTucDlL3MBBOzgHb2QSaLQmF8w6ynryaip9qhDjG/Jl7MsJFpYw0AXGh79wt7wTNe1r2EOa4BzXDUEEXBHgg9EREBERAREQEREBERAREQEREGDjuGMqaeWnf8MrC2/cejh4g2PoqPyexRzYp8Pn0lo3uAB/5Zcb+gff0c1bGVZxPgOgqKh1TLEXPeAHDO9rHWAFyGkX0A+SsDIxTjDD4fdlqos34GntH37srLm/oq9XYnDVfYYRPUX/AJj2Npm/3vId9Fb8MwOlpxaCCKL+ljQfU2uVIKTESzre1J3WdNXR8vaifN2zYaWNwNo2vfO4HoSSGg27vqr7wzgwo6aOmEj5RGCA59r2JJtpsBewHcpRFIrEdGeXPky67870IiKtIiIgIuskgaC5xAABJJ2AGpJWra7mhPUTimwynEjnEgSSXs4DdwbcWb1u4+iDaiLVdXQ8TZmu9oiAO+UxBrP6rx7eV1c+HMaBy009XTz1ViSIbDQb3FzqPTyV0LCuLrSfMDjKpfXmjbM6lgZK2Jzm6OIJbmkcRraxNgNLBZ/G3LyOnpX1dNUz54gHuL5L526XLXCxB6jvTQ2djuMQ0kD6iZ2VjO7UknQNaOpJVDw7jjFK8Pfh9FEI2HLmmfqXaGwALRex8dxqobgt8+MUNTQ1EjiYTG+Kc6kO96zX/i287OXbhbCscwtz446ZlTFIbkB7cubbO0khzdLXuOiKzcJ5rSx1Hs2IU4hIcGOezMOzcdi5pJu3Uag7G+qpHF1I+lxV0lWwzRun7YZvhmhLrhoOxs33bdLW2Vzfy+rMQq/a8Q7Onact4ozmcWtGjb7DxNytoVmHQys7OWNkjPwvaHD6oNLceTYXWsgbh0YNU94AjiiLLssbh4sBcG1j59Fa+T0tcyN1NU08rImXdFI8ZcuvvR2OttbjTv8ABXfDMCpac3ggiiJ6sY0H52upFJQREUBERAREQEREBERAREQEREBERAXBKoHHHElZDW09JE6OCKosBO5uchxNjoTYa5fmpAcBiTWsq6mq/KX9nH/Yy2iuhKYpxfQ0+ktTGHfgac7/ACytuVGf8ZTS6UmH1E19pJAII/O7tSPRTeFcO0lOP4FPHH4hozfM6qUTwFS4K4tfVS1FPURCCop3asBJBbtfXuP6hW1a05gRGhrqfFox7pIhqAOrToCfT6tC2RDKHta5pu1wDge8EXBSR3REUGDjlD29PNDe3axvZfuLmkXXzzwziMmFYgHTRkdmXRys65HaEt7+hHfZfSijMZ4epaoAVEDJbbEj3h5EahUUbjDFcGrWxyTVz2tjBvFG5wMgNjZzLbj91rvhnCJp6/tMMjeyKOUOZJJsxo/G7rfXQa62W6aXl/hkZuKVhI/Fmf8ARxIVjghaxoaxoa0bBoAA8gE2qrcWcv6SvIkkzRzWAMkdgTb8QNwf1UVTcqosojmrKqaJu0RflZptpr9FsJE2jBwfCIKWMRQRtjYNbDqe8ncnxKzkRQEREBERAREQEXDnAb6ICg5Raxxbmv8A/J9mpKbtnZ+zBc7KHOvb3QBt4lQnHnFGNQPZI9vssRIsGZXtLhqWuda+vdorobpRVfhTjWnq6Zkzntjf8L2E2yvFr+mt/VFBaEREBERAREQEREFM5q4Gaiic9g/i057VhG9h8QHpr6KV4Hxv2yihm+9lyv8AB7dHfPf1U49oIIOoIsR4Fap4YxFmE4hVUc7+zgkPaxOOwvt8xp6KwNsIqm7jdsmlLS1FSfxBmRn9z7aLr/8AcT/8iiafOaS30aCmhOcR4WypppYJLZZGkXP3Tu13obKpcocaMlO+jkcDLRuLN73juQ0jvtYj5KTHBDZNaupqKo/hc8sZ/aywsp3CsGp6YWghZEDvlABPmdygz0RFAREQEREBERARFwSg5RRNNxJSSTezxzsfLYnK03sBve2gVP4n5juZVCho42vlzBhkebMDu4d9ldSNjLExHEoYG55pGRN73ED5d61VxXxDi1Fle6rp5S427JjASPTchTNM5+N0D46iB0EzPeY8tIaXdHNv37EK6Eji/MukjdGyAPq3Sa2i1yi9rlZnGNTiRZG3D42gyC75HkDsxpYAHrrv4LTvL/Ef9OxLLUNy6mF9/uEkWd5bfNb+xekM9PJEx5YZWEB7dxcaEJ5jUGJ4Y18ZimrKisxBw+yheXMjP5re6B5qJ4L4tqcNq/Z6ov7IuySMeSezPRzb7Kw8McB4vRTPdBJAA8ZS93vXHfbe/qrRHyyppP4lWXVE7nZnyXLQT+Gw+6kyqqcX8uZ+39uw4hwe4ShgIBa7e7OhBPRZc7MWxOIUdTDFTMuDJKSM5y/hbc2K2dSYbFHCIGNyxgZQAToPA7hUuflXA6Qye01Iv07Q7d1902jRuPYc6lqJYC8O7N1szToR0PyRfQVNy0w1rbGDOdy57iXE+JRSRcERFAREQEREBERAWJUYZDI8SPiY97RYOc0EgeF1log4a0DQCwXKIgIvKoqWMF3va0eJAVdruPKJhyteZn/hiaXn6bK6kWdFr+u5hyxPiMlE+KCR4Z2jyARfrYfur8x4IBGoIuD4JMDsiIoC4K5XDtkGi8d5iYlNUSU8Fo7PexoYLvOUkbnyU5wLzQJIpq/3Xg5RKRa57njofFa9ZiXs2KGe2YR1DyWjci5FvqpviahqMUmE1NQPiFtXHTP4lZSNt8Ytr3w58PlYDa9iAS4flOwKo/CHMeSN5o8Tu1+oErhY69H/AOVE8BcRYlRy+zPglmjBsWWN2eLSdLeC2bxPwhTYjEDIzJIRdr7We0+Peg1Tyua1uMuDTdv8axGxF9CpLmLy5qfaH1VIO0bIc5aDZ7XdSPBXHg7lvDQyiftHSSAEXOgsfBXlTY0/gMtUyHs4sJy1FrGd9rX/ABG+qunBuEVzCZa2o7RxFmxNsGM+W5VsRNiFrOFKOWb2iSBj5LAZiL7beqmGMAAAFgNAO4LsigIiICIiAiIgIiICIiAiIgIiICIiCr8e8W/6fE14j7QvdlAvYA+KjKWPFqxoeZo6aN4uAwZnWPif8Iiy6QMuDl9Tk5qiSWpd/wBRxy/27Kx0OFQQi0cTGAdwCIpsYHGmCtq6SWI75SWnucNQVC8qscdPS9jJ9pTExuPfbQG6IrHQXZERYguHDREQapo+VT3VTqmWUAdqZA0C9/euAVtWNgAAAsAiKyAYL3sLnrbVdkRQEREBERAREQEREBERAREQf//Z"/>
          <p:cNvSpPr>
            <a:spLocks noChangeAspect="1" noChangeArrowheads="1"/>
          </p:cNvSpPr>
          <p:nvPr/>
        </p:nvSpPr>
        <p:spPr bwMode="auto">
          <a:xfrm>
            <a:off x="4730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62" name="한쪽 모서리가 잘린 사각형 61"/>
          <p:cNvSpPr/>
          <p:nvPr/>
        </p:nvSpPr>
        <p:spPr>
          <a:xfrm>
            <a:off x="2190501" y="4869160"/>
            <a:ext cx="6978899" cy="1512168"/>
          </a:xfrm>
          <a:prstGeom prst="snip1Rect">
            <a:avLst>
              <a:gd name="adj" fmla="val 17574"/>
            </a:avLst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“</a:t>
            </a:r>
            <a:r>
              <a:rPr kumimoji="0" lang="en-US" altLang="ko-KR" sz="13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Excel</a:t>
            </a:r>
            <a:r>
              <a:rPr kumimoji="0" lang="ko-KR" altLang="en-US" sz="13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을 잘 다루는 능력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 꼭 필요해요</a:t>
            </a: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. 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해당 능력에 따라 업무 효율이 달라진답니다</a:t>
            </a: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.”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“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입사 지원 시</a:t>
            </a: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인사담당자가 지원자에 대한 확신을 가질 수 있도록</a:t>
            </a: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b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</a:t>
            </a:r>
            <a:r>
              <a:rPr kumimoji="0" lang="ko-KR" altLang="en-US" sz="13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기업이 원하는 인재상에 초점을 맞추어 자기소개서를 작성을 하는 것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 중요한 것 같습니다</a:t>
            </a: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. </a:t>
            </a:r>
            <a:b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자신이 지원하는 </a:t>
            </a:r>
            <a:r>
              <a:rPr kumimoji="0" lang="ko-KR" altLang="en-US" sz="13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직무에 대한 공부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가 도움이 될 겁니다</a:t>
            </a: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.”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“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중소기업은 공채보다</a:t>
            </a: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공석이 생기면 충원을 하는 식으로 채용을 하는 경우가 많습니다</a:t>
            </a: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.</a:t>
            </a:r>
            <a:b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이곳 저곳 </a:t>
            </a:r>
            <a:r>
              <a:rPr kumimoji="0" lang="ko-KR" altLang="en-US" sz="1300" dirty="0" err="1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발품을</a:t>
            </a:r>
            <a:r>
              <a:rPr kumimoji="0" lang="ko-KR" altLang="en-US" sz="13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 팔면서 정보를 찾아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보세요</a:t>
            </a: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반드시 좋은 결과를 얻을 수 있을 겁니다</a:t>
            </a:r>
            <a:r>
              <a:rPr kumimoji="0" lang="en-US" altLang="ko-KR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.”</a:t>
            </a:r>
            <a:endParaRPr kumimoji="0" lang="ko-KR" altLang="en-US" sz="1300" dirty="0">
              <a:solidFill>
                <a:schemeClr val="tx1">
                  <a:lumMod val="95000"/>
                  <a:lumOff val="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15388" name="Picture 28" descr="http://www.shushistheword.com/uploads/5/9/5/1/5951254/356516_ori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528" y="4869160"/>
            <a:ext cx="1374698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TextBox 62"/>
          <p:cNvSpPr txBox="1"/>
          <p:nvPr/>
        </p:nvSpPr>
        <p:spPr>
          <a:xfrm>
            <a:off x="2046485" y="4705399"/>
            <a:ext cx="3266555" cy="307777"/>
          </a:xfrm>
          <a:prstGeom prst="rect">
            <a:avLst/>
          </a:prstGeom>
          <a:solidFill>
            <a:schemeClr val="tx1">
              <a:lumMod val="95000"/>
              <a:lumOff val="5000"/>
              <a:alpha val="80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b="1" dirty="0" smtClean="0"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취업 선배로써 후배에게 전하고픈 메시지</a:t>
            </a:r>
            <a:endParaRPr kumimoji="0" lang="ko-KR" altLang="en-US" sz="1400" b="1" dirty="0">
              <a:solidFill>
                <a:schemeClr val="bg1"/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52090" y="287070"/>
            <a:ext cx="8401821" cy="2616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구 직 환 경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망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음</a:t>
            </a:r>
            <a:r>
              <a:rPr kumimoji="0" lang="ko-KR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건 실 한 중 소 기 업 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</a:t>
            </a:r>
            <a:r>
              <a:rPr kumimoji="0"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넥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스</a:t>
            </a:r>
            <a:r>
              <a:rPr kumimoji="0" lang="en-US" altLang="ko-KR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I   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망 을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Z O </a:t>
            </a:r>
            <a:r>
              <a:rPr kumimoji="0" lang="en-US" altLang="ko-KR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O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M  I N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하 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I </a:t>
            </a:r>
            <a:endParaRPr kumimoji="0" lang="ko-KR" altLang="en-US" sz="1100" dirty="0">
              <a:solidFill>
                <a:schemeClr val="bg1">
                  <a:lumMod val="5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72074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한쪽 모서리가 잘린 사각형 80"/>
          <p:cNvSpPr/>
          <p:nvPr/>
        </p:nvSpPr>
        <p:spPr>
          <a:xfrm flipH="1">
            <a:off x="560388" y="1701255"/>
            <a:ext cx="4392612" cy="2879774"/>
          </a:xfrm>
          <a:prstGeom prst="snip1Rect">
            <a:avLst>
              <a:gd name="adj" fmla="val 10553"/>
            </a:avLst>
          </a:prstGeom>
          <a:solidFill>
            <a:schemeClr val="bg1">
              <a:lumMod val="85000"/>
              <a:alpha val="3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6" name="한쪽 모서리가 잘린 사각형 65"/>
          <p:cNvSpPr/>
          <p:nvPr/>
        </p:nvSpPr>
        <p:spPr>
          <a:xfrm>
            <a:off x="5097463" y="1701255"/>
            <a:ext cx="4392612" cy="2879774"/>
          </a:xfrm>
          <a:prstGeom prst="snip1Rect">
            <a:avLst>
              <a:gd name="adj" fmla="val 10553"/>
            </a:avLst>
          </a:prstGeom>
          <a:solidFill>
            <a:schemeClr val="bg1">
              <a:lumMod val="85000"/>
              <a:alpha val="3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2" name="직사각형 61"/>
          <p:cNvSpPr/>
          <p:nvPr/>
        </p:nvSpPr>
        <p:spPr>
          <a:xfrm>
            <a:off x="4953000" y="3284885"/>
            <a:ext cx="2939971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Front"/>
              <a:lightRig rig="threePt" dir="t"/>
            </a:scene3d>
            <a:sp3d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솔직히 중소기업 무시했었어요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…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그런데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, 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정말 많이 놀랐어요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!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spc="-150" dirty="0" smtClean="0">
                <a:solidFill>
                  <a:srgbClr val="0070C0"/>
                </a:solidFill>
                <a:latin typeface="-윤고딕320" pitchFamily="18" charset="-127"/>
                <a:ea typeface="-윤고딕320" pitchFamily="18" charset="-127"/>
              </a:rPr>
              <a:t>중소기업들이 품고 있는 비전과 성장가능성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은</a:t>
            </a:r>
            <a:endParaRPr kumimoji="0" lang="en-US" altLang="ko-KR" sz="1200" spc="-15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직원들을 애사심을 폭발하기에 충분할 것 같아요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!</a:t>
            </a:r>
            <a:endParaRPr kumimoji="0" lang="en-US" altLang="ko-KR" sz="1200" spc="-150" dirty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344488" y="764704"/>
            <a:ext cx="4816016" cy="40011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dirty="0" smtClean="0">
                <a:latin typeface="-윤고딕330" pitchFamily="18" charset="-127"/>
                <a:ea typeface="-윤고딕330" pitchFamily="18" charset="-127"/>
              </a:rPr>
              <a:t>그렇다면</a:t>
            </a:r>
            <a:r>
              <a:rPr kumimoji="0" lang="en-US" altLang="ko-KR" sz="2000" dirty="0" smtClean="0"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2000" dirty="0" smtClean="0">
                <a:latin typeface="-윤고딕330" pitchFamily="18" charset="-127"/>
                <a:ea typeface="-윤고딕330" pitchFamily="18" charset="-127"/>
              </a:rPr>
              <a:t>중소기업 탐방 </a:t>
            </a:r>
            <a:r>
              <a:rPr kumimoji="0" lang="en-US" altLang="ko-KR" sz="2000" dirty="0" smtClean="0">
                <a:latin typeface="-윤고딕330" pitchFamily="18" charset="-127"/>
                <a:ea typeface="-윤고딕330" pitchFamily="18" charset="-127"/>
              </a:rPr>
              <a:t>ZOOM IN </a:t>
            </a:r>
            <a:r>
              <a:rPr kumimoji="0" lang="ko-KR" altLang="en-US" sz="2000" dirty="0" smtClean="0">
                <a:latin typeface="-윤고딕330" pitchFamily="18" charset="-127"/>
                <a:ea typeface="-윤고딕330" pitchFamily="18" charset="-127"/>
              </a:rPr>
              <a:t>그 이후</a:t>
            </a:r>
            <a:r>
              <a:rPr kumimoji="0" lang="en-US" altLang="ko-KR" sz="2000" dirty="0" smtClean="0">
                <a:latin typeface="-윤고딕330" pitchFamily="18" charset="-127"/>
                <a:ea typeface="-윤고딕330" pitchFamily="18" charset="-127"/>
              </a:rPr>
              <a:t>! </a:t>
            </a:r>
            <a:endParaRPr kumimoji="0" lang="en-US" altLang="ko-KR" sz="200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1784648" y="2134498"/>
            <a:ext cx="3506637" cy="830997"/>
          </a:xfrm>
          <a:prstGeom prst="rect">
            <a:avLst/>
          </a:prstGeom>
          <a:noFill/>
        </p:spPr>
        <p:txBody>
          <a:bodyPr>
            <a:spAutoFit/>
            <a:scene3d>
              <a:camera prst="perspectiveFront"/>
              <a:lightRig rig="threePt" dir="t"/>
            </a:scene3d>
            <a:sp3d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3227388" algn="l"/>
              </a:tabLst>
              <a:defRPr/>
            </a:pP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입사 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1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년 내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,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연봉 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4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번 올랐다는 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00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중소기업 </a:t>
            </a:r>
            <a:r>
              <a:rPr kumimoji="0" lang="ko-KR" altLang="en-US" sz="1200" spc="-15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사원님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3227388" algn="l"/>
              </a:tabLst>
              <a:defRPr/>
            </a:pPr>
            <a:r>
              <a:rPr kumimoji="0" lang="ko-KR" altLang="en-US" sz="1200" spc="-150" dirty="0" smtClean="0">
                <a:latin typeface="-윤고딕320" pitchFamily="18" charset="-127"/>
                <a:ea typeface="-윤고딕320" pitchFamily="18" charset="-127"/>
              </a:rPr>
              <a:t>대기업과 달리  </a:t>
            </a:r>
            <a:r>
              <a:rPr kumimoji="0" lang="ko-KR" altLang="en-US" sz="1200" spc="-150" dirty="0" smtClean="0">
                <a:solidFill>
                  <a:srgbClr val="0070C0"/>
                </a:solidFill>
                <a:latin typeface="-윤고딕320" pitchFamily="18" charset="-127"/>
                <a:ea typeface="-윤고딕320" pitchFamily="18" charset="-127"/>
              </a:rPr>
              <a:t>능력 따라  승진과 </a:t>
            </a:r>
            <a:endParaRPr kumimoji="0" lang="en-US" altLang="ko-KR" sz="1200" spc="-150" dirty="0" smtClean="0">
              <a:solidFill>
                <a:srgbClr val="0070C0"/>
              </a:solidFill>
              <a:latin typeface="-윤고딕320" pitchFamily="18" charset="-127"/>
              <a:ea typeface="-윤고딕32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3227388" algn="l"/>
              </a:tabLst>
              <a:defRPr/>
            </a:pPr>
            <a:r>
              <a:rPr kumimoji="0" lang="ko-KR" altLang="en-US" sz="1200" spc="-150" dirty="0" smtClean="0">
                <a:solidFill>
                  <a:srgbClr val="0070C0"/>
                </a:solidFill>
                <a:latin typeface="-윤고딕320" pitchFamily="18" charset="-127"/>
                <a:ea typeface="-윤고딕320" pitchFamily="18" charset="-127"/>
              </a:rPr>
              <a:t>연봉인상 기회  많은 것</a:t>
            </a:r>
            <a:r>
              <a:rPr kumimoji="0" lang="ko-KR" altLang="en-US" sz="1200" spc="-150" dirty="0" smtClean="0">
                <a:solidFill>
                  <a:srgbClr val="00B0F0"/>
                </a:solidFill>
                <a:latin typeface="-윤고딕320" pitchFamily="18" charset="-127"/>
                <a:ea typeface="-윤고딕320" pitchFamily="18" charset="-127"/>
              </a:rPr>
              <a:t> </a:t>
            </a:r>
            <a:r>
              <a:rPr kumimoji="0" lang="ko-KR" altLang="en-US" sz="1200" spc="-150" dirty="0" smtClean="0">
                <a:latin typeface="-윤고딕320" pitchFamily="18" charset="-127"/>
                <a:ea typeface="-윤고딕320" pitchFamily="18" charset="-127"/>
              </a:rPr>
              <a:t>같아요</a:t>
            </a:r>
            <a:r>
              <a:rPr kumimoji="0" lang="en-US" altLang="ko-KR" sz="1200" spc="-150" dirty="0" smtClean="0">
                <a:latin typeface="-윤고딕320" pitchFamily="18" charset="-127"/>
                <a:ea typeface="-윤고딕320" pitchFamily="18" charset="-127"/>
              </a:rPr>
              <a:t>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3227388" algn="l"/>
              </a:tabLst>
              <a:defRPr/>
            </a:pPr>
            <a:r>
              <a:rPr kumimoji="0" lang="ko-KR" altLang="en-US" sz="1200" spc="-150" dirty="0" smtClean="0">
                <a:latin typeface="-윤고딕320" pitchFamily="18" charset="-127"/>
                <a:ea typeface="-윤고딕320" pitchFamily="18" charset="-127"/>
              </a:rPr>
              <a:t>더불어 중소기업의 </a:t>
            </a:r>
            <a:r>
              <a:rPr kumimoji="0" lang="ko-KR" altLang="en-US" sz="1200" spc="-150" dirty="0" smtClean="0">
                <a:solidFill>
                  <a:srgbClr val="0070C0"/>
                </a:solidFill>
                <a:latin typeface="-윤고딕320" pitchFamily="18" charset="-127"/>
                <a:ea typeface="-윤고딕320" pitchFamily="18" charset="-127"/>
              </a:rPr>
              <a:t>탄탄한</a:t>
            </a:r>
            <a:r>
              <a:rPr kumimoji="0" lang="ko-KR" altLang="en-US" sz="1200" spc="-150" dirty="0" smtClean="0">
                <a:latin typeface="-윤고딕320" pitchFamily="18" charset="-127"/>
                <a:ea typeface="-윤고딕320" pitchFamily="18" charset="-127"/>
              </a:rPr>
              <a:t> </a:t>
            </a:r>
            <a:r>
              <a:rPr kumimoji="0" lang="ko-KR" altLang="en-US" sz="1200" spc="-150" dirty="0" err="1" smtClean="0">
                <a:solidFill>
                  <a:srgbClr val="0070C0"/>
                </a:solidFill>
                <a:latin typeface="-윤고딕320" pitchFamily="18" charset="-127"/>
                <a:ea typeface="-윤고딕320" pitchFamily="18" charset="-127"/>
              </a:rPr>
              <a:t>제반력</a:t>
            </a:r>
            <a:r>
              <a:rPr kumimoji="0" lang="ko-KR" altLang="en-US" sz="1200" spc="-150" dirty="0" err="1" smtClean="0">
                <a:latin typeface="-윤고딕320" pitchFamily="18" charset="-127"/>
                <a:ea typeface="-윤고딕320" pitchFamily="18" charset="-127"/>
              </a:rPr>
              <a:t>에</a:t>
            </a:r>
            <a:r>
              <a:rPr kumimoji="0" lang="ko-KR" altLang="en-US" sz="1200" spc="-150" dirty="0" smtClean="0">
                <a:latin typeface="-윤고딕320" pitchFamily="18" charset="-127"/>
                <a:ea typeface="-윤고딕320" pitchFamily="18" charset="-127"/>
              </a:rPr>
              <a:t> 놀랐어요</a:t>
            </a:r>
            <a:r>
              <a:rPr kumimoji="0" lang="en-US" altLang="ko-KR" sz="1200" spc="-150" dirty="0" smtClean="0">
                <a:latin typeface="-윤고딕320" pitchFamily="18" charset="-127"/>
                <a:ea typeface="-윤고딕320" pitchFamily="18" charset="-127"/>
              </a:rPr>
              <a:t>!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955489" y="5723964"/>
            <a:ext cx="7995022" cy="36933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대기업에 비해 연봉과 복지는 떨어지지만 </a:t>
            </a:r>
            <a:r>
              <a:rPr kumimoji="0" lang="en-US" altLang="ko-KR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pc="-15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제반력</a:t>
            </a:r>
            <a:r>
              <a:rPr kumimoji="0" lang="en-US" altLang="ko-KR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성장가능성</a:t>
            </a:r>
            <a:r>
              <a:rPr kumimoji="0" lang="en-US" altLang="ko-KR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,</a:t>
            </a:r>
            <a:r>
              <a:rPr kumimoji="0" lang="ko-KR" altLang="en-US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자기계발 기회가 무한하다</a:t>
            </a:r>
            <a:r>
              <a:rPr kumimoji="0" lang="en-US" altLang="ko-KR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30" pitchFamily="18" charset="-127"/>
                <a:ea typeface="-윤고딕330" pitchFamily="18" charset="-127"/>
              </a:rPr>
              <a:t>!</a:t>
            </a:r>
            <a:r>
              <a:rPr kumimoji="0" lang="ko-KR" altLang="en-US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pc="-15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endParaRPr kumimoji="0" lang="en-US" altLang="ko-KR" spc="-150" dirty="0">
              <a:solidFill>
                <a:srgbClr val="0070C0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2416707" y="5148481"/>
            <a:ext cx="5128327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손글씨 펜" pitchFamily="66" charset="-127"/>
                <a:ea typeface="나눔손글씨 펜" pitchFamily="66" charset="-127"/>
              </a:rPr>
              <a:t>‘</a:t>
            </a:r>
            <a:r>
              <a:rPr kumimoji="0" lang="ko-KR" altLang="en-US" sz="3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손글씨 펜" pitchFamily="66" charset="-127"/>
                <a:ea typeface="나눔손글씨 펜" pitchFamily="66" charset="-127"/>
              </a:rPr>
              <a:t>중소기업 얕잡아 봤는데</a:t>
            </a:r>
            <a:r>
              <a:rPr kumimoji="0" lang="en-US" altLang="ko-KR" sz="3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손글씨 펜" pitchFamily="66" charset="-127"/>
                <a:ea typeface="나눔손글씨 펜" pitchFamily="66" charset="-127"/>
              </a:rPr>
              <a:t>, </a:t>
            </a:r>
            <a:r>
              <a:rPr kumimoji="0" lang="ko-KR" altLang="en-US" sz="3200" spc="-150" dirty="0" smtClean="0">
                <a:solidFill>
                  <a:srgbClr val="0070C0"/>
                </a:solidFill>
                <a:latin typeface="나눔손글씨 펜" pitchFamily="66" charset="-127"/>
                <a:ea typeface="나눔손글씨 펜" pitchFamily="66" charset="-127"/>
              </a:rPr>
              <a:t>대기업만큼 훌륭한 곳</a:t>
            </a:r>
            <a:r>
              <a:rPr kumimoji="0" lang="en-US" altLang="ko-KR" sz="3200" spc="-150" dirty="0">
                <a:solidFill>
                  <a:srgbClr val="0070C0"/>
                </a:solidFill>
                <a:latin typeface="나눔손글씨 펜" pitchFamily="66" charset="-127"/>
                <a:ea typeface="나눔손글씨 펜" pitchFamily="66" charset="-127"/>
              </a:rPr>
              <a:t>!</a:t>
            </a:r>
            <a:endParaRPr kumimoji="0" lang="en-US" altLang="ko-KR" sz="3200" spc="-150" dirty="0">
              <a:solidFill>
                <a:schemeClr val="tx1">
                  <a:lumMod val="85000"/>
                  <a:lumOff val="15000"/>
                </a:schemeClr>
              </a:solidFill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1784648" y="3284885"/>
            <a:ext cx="2736304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Front"/>
              <a:lightRig rig="threePt" dir="t"/>
            </a:scene3d>
            <a:sp3d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대기업에서만 외국기업과 사업하는 줄 알았어요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! 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중소기업에서는 제품생산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, </a:t>
            </a:r>
            <a:r>
              <a:rPr kumimoji="0" lang="ko-KR" altLang="en-US" sz="1200" spc="-15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외국기업컨택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회사운영 등 </a:t>
            </a:r>
            <a:r>
              <a:rPr kumimoji="0" lang="ko-KR" altLang="en-US" sz="1200" spc="-150" dirty="0" smtClean="0">
                <a:solidFill>
                  <a:srgbClr val="0070C0"/>
                </a:solidFill>
                <a:latin typeface="-윤고딕320" pitchFamily="18" charset="-127"/>
                <a:ea typeface="-윤고딕320" pitchFamily="18" charset="-127"/>
              </a:rPr>
              <a:t>넓고</a:t>
            </a:r>
            <a:r>
              <a:rPr kumimoji="0" lang="en-US" altLang="ko-KR" sz="1200" spc="-150" dirty="0" smtClean="0">
                <a:solidFill>
                  <a:srgbClr val="0070C0"/>
                </a:solidFill>
                <a:latin typeface="-윤고딕320" pitchFamily="18" charset="-127"/>
                <a:ea typeface="-윤고딕320" pitchFamily="18" charset="-127"/>
              </a:rPr>
              <a:t>,</a:t>
            </a:r>
            <a:r>
              <a:rPr kumimoji="0" lang="ko-KR" altLang="en-US" sz="1200" spc="-150" dirty="0" smtClean="0">
                <a:solidFill>
                  <a:srgbClr val="0070C0"/>
                </a:solidFill>
                <a:latin typeface="-윤고딕320" pitchFamily="18" charset="-127"/>
                <a:ea typeface="-윤고딕320" pitchFamily="18" charset="-127"/>
              </a:rPr>
              <a:t> 다양한 경험을 할 수 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있어요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덕분에 </a:t>
            </a:r>
            <a:r>
              <a:rPr kumimoji="0" lang="ko-KR" altLang="en-US" sz="1200" spc="-150" dirty="0" smtClean="0">
                <a:solidFill>
                  <a:srgbClr val="0070C0"/>
                </a:solidFill>
                <a:latin typeface="-윤고딕320" pitchFamily="18" charset="-127"/>
                <a:ea typeface="-윤고딕320" pitchFamily="18" charset="-127"/>
              </a:rPr>
              <a:t>자기계발기회가 많은 것 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같아요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!</a:t>
            </a:r>
          </a:p>
        </p:txBody>
      </p:sp>
      <p:sp>
        <p:nvSpPr>
          <p:cNvPr id="59" name="직사각형 58"/>
          <p:cNvSpPr/>
          <p:nvPr/>
        </p:nvSpPr>
        <p:spPr>
          <a:xfrm>
            <a:off x="4859716" y="2134498"/>
            <a:ext cx="3033255" cy="830997"/>
          </a:xfrm>
          <a:prstGeom prst="rect">
            <a:avLst/>
          </a:prstGeom>
          <a:noFill/>
        </p:spPr>
        <p:txBody>
          <a:bodyPr>
            <a:spAutoFit/>
            <a:scene3d>
              <a:camera prst="perspectiveFront"/>
              <a:lightRig rig="threePt" dir="t"/>
            </a:scene3d>
            <a:sp3d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비록 대기업만큼의 복리후생은 없지만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,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회사 내 헬스장 </a:t>
            </a:r>
            <a:r>
              <a:rPr kumimoji="0" lang="ko-KR" altLang="en-US" sz="1200" spc="-15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수면실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구비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, 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해외연수 등</a:t>
            </a:r>
            <a:endParaRPr kumimoji="0" lang="en-US" altLang="ko-KR" sz="1200" spc="-15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많은 중소기업들이 </a:t>
            </a:r>
            <a:r>
              <a:rPr kumimoji="0" lang="ko-KR" altLang="en-US" sz="1200" spc="-150" dirty="0" smtClean="0">
                <a:solidFill>
                  <a:srgbClr val="0070C0"/>
                </a:solidFill>
                <a:latin typeface="-윤고딕320" pitchFamily="18" charset="-127"/>
                <a:ea typeface="-윤고딕320" pitchFamily="18" charset="-127"/>
              </a:rPr>
              <a:t>복리후생에 </a:t>
            </a:r>
            <a:endParaRPr kumimoji="0" lang="en-US" altLang="ko-KR" sz="1200" spc="-150" dirty="0" smtClean="0">
              <a:solidFill>
                <a:srgbClr val="0070C0"/>
              </a:solidFill>
              <a:latin typeface="-윤고딕320" pitchFamily="18" charset="-127"/>
              <a:ea typeface="-윤고딕320" pitchFamily="18" charset="-127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spc="-150" dirty="0" smtClean="0">
                <a:solidFill>
                  <a:srgbClr val="0070C0"/>
                </a:solidFill>
                <a:latin typeface="-윤고딕320" pitchFamily="18" charset="-127"/>
                <a:ea typeface="-윤고딕320" pitchFamily="18" charset="-127"/>
              </a:rPr>
              <a:t>신경 쓰고 있는 추세 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같았어요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!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704528" y="2708821"/>
            <a:ext cx="1092121" cy="303545"/>
          </a:xfrm>
          <a:prstGeom prst="rect">
            <a:avLst/>
          </a:prstGeom>
          <a:noFill/>
        </p:spPr>
        <p:txBody>
          <a:bodyPr>
            <a:spAutoFit/>
            <a:scene3d>
              <a:camera prst="perspectiveFront"/>
              <a:lightRig rig="threePt" dir="t"/>
            </a:scene3d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spc="-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( </a:t>
            </a:r>
            <a:r>
              <a:rPr kumimoji="0" lang="ko-KR" altLang="en-US" sz="1000" spc="-1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이보비</a:t>
            </a:r>
            <a:r>
              <a:rPr kumimoji="0" lang="ko-KR" altLang="en-US" sz="1000" spc="-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1000" spc="-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)</a:t>
            </a:r>
            <a:endParaRPr kumimoji="0" lang="ko-KR" altLang="en-US" sz="1000" spc="-100" dirty="0">
              <a:solidFill>
                <a:schemeClr val="tx1">
                  <a:lumMod val="85000"/>
                  <a:lumOff val="1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704528" y="4004965"/>
            <a:ext cx="1092121" cy="303545"/>
          </a:xfrm>
          <a:prstGeom prst="rect">
            <a:avLst/>
          </a:prstGeom>
          <a:noFill/>
        </p:spPr>
        <p:txBody>
          <a:bodyPr>
            <a:spAutoFit/>
            <a:scene3d>
              <a:camera prst="perspectiveFront"/>
              <a:lightRig rig="threePt" dir="t"/>
            </a:scene3d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spc="-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( </a:t>
            </a:r>
            <a:r>
              <a:rPr kumimoji="0" lang="ko-KR" altLang="en-US" sz="1000" spc="-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경지윤 </a:t>
            </a:r>
            <a:r>
              <a:rPr kumimoji="0" lang="en-US" altLang="ko-KR" sz="1000" spc="-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]</a:t>
            </a:r>
            <a:endParaRPr kumimoji="0" lang="ko-KR" altLang="en-US" sz="1000" spc="-100" dirty="0">
              <a:solidFill>
                <a:schemeClr val="tx1">
                  <a:lumMod val="85000"/>
                  <a:lumOff val="1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7965335" y="2708821"/>
            <a:ext cx="1092121" cy="303545"/>
          </a:xfrm>
          <a:prstGeom prst="rect">
            <a:avLst/>
          </a:prstGeom>
          <a:noFill/>
        </p:spPr>
        <p:txBody>
          <a:bodyPr>
            <a:spAutoFit/>
            <a:scene3d>
              <a:camera prst="perspectiveFront"/>
              <a:lightRig rig="threePt" dir="t"/>
            </a:scene3d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spc="-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( </a:t>
            </a:r>
            <a:r>
              <a:rPr kumimoji="0" lang="ko-KR" altLang="en-US" sz="1000" spc="-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조선미 </a:t>
            </a:r>
            <a:r>
              <a:rPr kumimoji="0" lang="en-US" altLang="ko-KR" sz="1000" spc="-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)</a:t>
            </a:r>
            <a:endParaRPr kumimoji="0" lang="ko-KR" altLang="en-US" sz="1000" spc="-100" dirty="0">
              <a:solidFill>
                <a:schemeClr val="tx1">
                  <a:lumMod val="85000"/>
                  <a:lumOff val="1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7965335" y="4041840"/>
            <a:ext cx="1092121" cy="303545"/>
          </a:xfrm>
          <a:prstGeom prst="rect">
            <a:avLst/>
          </a:prstGeom>
          <a:noFill/>
        </p:spPr>
        <p:txBody>
          <a:bodyPr>
            <a:spAutoFit/>
            <a:scene3d>
              <a:camera prst="perspectiveFront"/>
              <a:lightRig rig="threePt" dir="t"/>
            </a:scene3d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spc="-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( </a:t>
            </a:r>
            <a:r>
              <a:rPr kumimoji="0" lang="ko-KR" altLang="en-US" sz="1000" spc="-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최수정 </a:t>
            </a:r>
            <a:r>
              <a:rPr kumimoji="0" lang="en-US" altLang="ko-KR" sz="1000" spc="-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)</a:t>
            </a:r>
            <a:endParaRPr kumimoji="0" lang="ko-KR" altLang="en-US" sz="1000" spc="-100" dirty="0">
              <a:solidFill>
                <a:schemeClr val="tx1">
                  <a:lumMod val="85000"/>
                  <a:lumOff val="15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344488" y="765175"/>
            <a:ext cx="9271000" cy="56975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8673" name="Picture 1" descr="C:\Users\choi\Desktop\KakaoTalk_6749fe7626b2b70e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0000" t="11111" r="16667" b="47222"/>
          <a:stretch>
            <a:fillRect/>
          </a:stretch>
        </p:blipFill>
        <p:spPr bwMode="auto">
          <a:xfrm>
            <a:off x="776536" y="3140968"/>
            <a:ext cx="864096" cy="1008112"/>
          </a:xfrm>
          <a:prstGeom prst="rect">
            <a:avLst/>
          </a:prstGeom>
          <a:noFill/>
        </p:spPr>
      </p:pic>
      <p:pic>
        <p:nvPicPr>
          <p:cNvPr id="28674" name="Picture 2" descr="C:\Users\choi\Desktop\KakaoTalk_8166c0ff75135e0b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49034"/>
          <a:stretch>
            <a:fillRect/>
          </a:stretch>
        </p:blipFill>
        <p:spPr bwMode="auto">
          <a:xfrm>
            <a:off x="920552" y="2060848"/>
            <a:ext cx="648072" cy="792088"/>
          </a:xfrm>
          <a:prstGeom prst="rect">
            <a:avLst/>
          </a:prstGeom>
          <a:noFill/>
        </p:spPr>
      </p:pic>
      <p:pic>
        <p:nvPicPr>
          <p:cNvPr id="28675" name="Picture 3" descr="C:\Users\choi\Desktop\제목 없음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07905" y="1916832"/>
            <a:ext cx="864096" cy="907078"/>
          </a:xfrm>
          <a:prstGeom prst="rect">
            <a:avLst/>
          </a:prstGeom>
          <a:noFill/>
        </p:spPr>
      </p:pic>
      <p:pic>
        <p:nvPicPr>
          <p:cNvPr id="28676" name="Picture 4" descr="C:\Users\choi\Desktop\KakaoTalk_aa4078ce097fa627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7722" b="58817"/>
          <a:stretch>
            <a:fillRect/>
          </a:stretch>
        </p:blipFill>
        <p:spPr bwMode="auto">
          <a:xfrm>
            <a:off x="7761312" y="3140968"/>
            <a:ext cx="1541776" cy="936104"/>
          </a:xfrm>
          <a:prstGeom prst="rect">
            <a:avLst/>
          </a:prstGeom>
          <a:noFill/>
        </p:spPr>
      </p:pic>
      <p:sp>
        <p:nvSpPr>
          <p:cNvPr id="28" name="직사각형 27"/>
          <p:cNvSpPr/>
          <p:nvPr/>
        </p:nvSpPr>
        <p:spPr>
          <a:xfrm>
            <a:off x="776536" y="1196752"/>
            <a:ext cx="8190910" cy="338554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>
              <a:defRPr/>
            </a:pPr>
            <a:r>
              <a:rPr kumimoji="0" lang="en-US" altLang="ko-KR" sz="1600" b="1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ZOOM </a:t>
            </a:r>
            <a:r>
              <a:rPr kumimoji="0" lang="ko-KR" altLang="en-US" sz="1600" b="1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팀원들은 중소기업을 어떻게 생각하게 되었을까요</a:t>
            </a:r>
            <a:r>
              <a:rPr kumimoji="0" lang="en-US" altLang="ko-KR" sz="1600" b="1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anose="02030504000101010101" charset="-127"/>
                <a:ea typeface="-윤고딕320" panose="02030504000101010101" charset="-127"/>
              </a:rPr>
              <a:t>?</a:t>
            </a:r>
            <a:endParaRPr kumimoji="0" lang="en-US" altLang="ko-KR" sz="1600" b="1" spc="-150" dirty="0">
              <a:solidFill>
                <a:schemeClr val="tx1">
                  <a:lumMod val="95000"/>
                  <a:lumOff val="5000"/>
                </a:schemeClr>
              </a:solidFill>
              <a:latin typeface="-윤고딕320" panose="02030504000101010101" charset="-127"/>
              <a:ea typeface="-윤고딕320" panose="02030504000101010101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52090" y="287070"/>
            <a:ext cx="8401821" cy="2616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구 직 환 경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망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음</a:t>
            </a:r>
            <a:r>
              <a:rPr kumimoji="0" lang="ko-KR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건 실 한 중 소 기 업 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넥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I    </a:t>
            </a:r>
            <a:r>
              <a:rPr kumimoji="0" lang="ko-KR" altLang="en-US" sz="11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망 을 </a:t>
            </a:r>
            <a:r>
              <a:rPr kumimoji="0" lang="en-US" altLang="ko-KR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Z O </a:t>
            </a:r>
            <a:r>
              <a:rPr kumimoji="0" lang="en-US" altLang="ko-KR" sz="11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O</a:t>
            </a:r>
            <a:r>
              <a:rPr kumimoji="0" lang="en-US" altLang="ko-KR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M  I N 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하 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I </a:t>
            </a:r>
            <a:endParaRPr kumimoji="0" lang="ko-KR" altLang="en-US" sz="1100" dirty="0">
              <a:solidFill>
                <a:schemeClr val="bg1">
                  <a:lumMod val="5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332286" y="764704"/>
            <a:ext cx="4404690" cy="40011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dirty="0" smtClean="0">
                <a:latin typeface="-윤고딕330" pitchFamily="18" charset="-127"/>
                <a:ea typeface="-윤고딕330" pitchFamily="18" charset="-127"/>
              </a:rPr>
              <a:t>중소기업</a:t>
            </a:r>
            <a:r>
              <a:rPr kumimoji="0" lang="en-US" altLang="ko-KR" sz="2000" dirty="0" smtClean="0"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2000" dirty="0" smtClean="0">
                <a:latin typeface="-윤고딕330" pitchFamily="18" charset="-127"/>
                <a:ea typeface="-윤고딕330" pitchFamily="18" charset="-127"/>
              </a:rPr>
              <a:t>근로자들이 말하는 중소기업</a:t>
            </a:r>
            <a:endParaRPr kumimoji="0" lang="en-US" altLang="ko-KR" sz="200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344488" y="765175"/>
            <a:ext cx="9271000" cy="56975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2" name="그룹 51"/>
          <p:cNvGrpSpPr/>
          <p:nvPr/>
        </p:nvGrpSpPr>
        <p:grpSpPr>
          <a:xfrm>
            <a:off x="344488" y="1268760"/>
            <a:ext cx="9288462" cy="3924408"/>
            <a:chOff x="344488" y="1340768"/>
            <a:chExt cx="9288462" cy="3924408"/>
          </a:xfrm>
        </p:grpSpPr>
        <p:grpSp>
          <p:nvGrpSpPr>
            <p:cNvPr id="3" name="그룹 30"/>
            <p:cNvGrpSpPr/>
            <p:nvPr/>
          </p:nvGrpSpPr>
          <p:grpSpPr>
            <a:xfrm>
              <a:off x="344488" y="3583243"/>
              <a:ext cx="9288462" cy="1681933"/>
              <a:chOff x="344488" y="3622942"/>
              <a:chExt cx="9288462" cy="1681933"/>
            </a:xfrm>
          </p:grpSpPr>
          <p:cxnSp>
            <p:nvCxnSpPr>
              <p:cNvPr id="37" name="직선 연결선 36"/>
              <p:cNvCxnSpPr/>
              <p:nvPr/>
            </p:nvCxnSpPr>
            <p:spPr>
              <a:xfrm>
                <a:off x="3490913" y="3622942"/>
                <a:ext cx="0" cy="1547812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직사각형 34"/>
              <p:cNvSpPr/>
              <p:nvPr/>
            </p:nvSpPr>
            <p:spPr>
              <a:xfrm flipH="1">
                <a:off x="344488" y="3622942"/>
                <a:ext cx="9288462" cy="433387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  <a:alpha val="10000"/>
                </a:scheme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/>
              </a:p>
            </p:txBody>
          </p:sp>
          <p:sp>
            <p:nvSpPr>
              <p:cNvPr id="6" name="직사각형 5"/>
              <p:cNvSpPr/>
              <p:nvPr/>
            </p:nvSpPr>
            <p:spPr>
              <a:xfrm>
                <a:off x="344488" y="3695546"/>
                <a:ext cx="3146219" cy="307777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extrusionH="57150">
                  <a:bevelT w="69850" h="38100" prst="cross"/>
                </a:sp3d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4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30" pitchFamily="18" charset="-127"/>
                    <a:ea typeface="-윤고딕330" pitchFamily="18" charset="-127"/>
                  </a:rPr>
                  <a:t>중소기업 이런 점이 좋다</a:t>
                </a:r>
                <a:r>
                  <a:rPr kumimoji="0" lang="en-US" altLang="ko-KR" sz="14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30" pitchFamily="18" charset="-127"/>
                    <a:ea typeface="-윤고딕330" pitchFamily="18" charset="-127"/>
                  </a:rPr>
                  <a:t>!</a:t>
                </a:r>
                <a:endParaRPr kumimoji="0" lang="en-US" altLang="ko-KR" sz="1400" spc="-1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-윤고딕330" pitchFamily="18" charset="-127"/>
                  <a:ea typeface="-윤고딕330" pitchFamily="18" charset="-127"/>
                </a:endParaRPr>
              </a:p>
            </p:txBody>
          </p:sp>
          <p:sp>
            <p:nvSpPr>
              <p:cNvPr id="15" name="직사각형 14"/>
              <p:cNvSpPr/>
              <p:nvPr/>
            </p:nvSpPr>
            <p:spPr>
              <a:xfrm>
                <a:off x="585226" y="4139300"/>
                <a:ext cx="2664296" cy="276999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extrusionH="57150">
                  <a:bevelT w="69850" h="38100" prst="cross"/>
                </a:sp3d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200" spc="-15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  &gt; </a:t>
                </a:r>
                <a:r>
                  <a:rPr kumimoji="0" lang="en-US" altLang="ko-KR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“</a:t>
                </a:r>
                <a:r>
                  <a:rPr kumimoji="0" lang="ko-KR" altLang="en-US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여러 가지 일을 동시에 배울 수 있다</a:t>
                </a:r>
                <a:r>
                  <a:rPr kumimoji="0" lang="en-US" altLang="ko-KR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” </a:t>
                </a:r>
                <a:endParaRPr kumimoji="0" lang="en-US" altLang="ko-KR" sz="1200" spc="-1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-윤고딕320" pitchFamily="18" charset="-127"/>
                  <a:ea typeface="-윤고딕320" pitchFamily="18" charset="-127"/>
                </a:endParaRPr>
              </a:p>
            </p:txBody>
          </p:sp>
          <p:sp>
            <p:nvSpPr>
              <p:cNvPr id="42" name="직사각형 41"/>
              <p:cNvSpPr/>
              <p:nvPr/>
            </p:nvSpPr>
            <p:spPr>
              <a:xfrm>
                <a:off x="3562715" y="3695546"/>
                <a:ext cx="2902453" cy="307777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extrusionH="57150">
                  <a:bevelT w="69850" h="38100" prst="cross"/>
                </a:sp3d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4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30" pitchFamily="18" charset="-127"/>
                    <a:ea typeface="-윤고딕330" pitchFamily="18" charset="-127"/>
                  </a:rPr>
                  <a:t>중소기업 직장인 절반 </a:t>
                </a:r>
                <a:r>
                  <a:rPr kumimoji="0" lang="en-US" altLang="ko-KR" sz="14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30" pitchFamily="18" charset="-127"/>
                    <a:ea typeface="-윤고딕330" pitchFamily="18" charset="-127"/>
                  </a:rPr>
                  <a:t>“</a:t>
                </a:r>
                <a:r>
                  <a:rPr kumimoji="0" lang="ko-KR" altLang="en-US" sz="14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30" pitchFamily="18" charset="-127"/>
                    <a:ea typeface="-윤고딕330" pitchFamily="18" charset="-127"/>
                  </a:rPr>
                  <a:t>이직 생각 안 해</a:t>
                </a:r>
                <a:r>
                  <a:rPr kumimoji="0" lang="en-US" altLang="ko-KR" sz="14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30" pitchFamily="18" charset="-127"/>
                    <a:ea typeface="-윤고딕330" pitchFamily="18" charset="-127"/>
                  </a:rPr>
                  <a:t>”</a:t>
                </a:r>
                <a:endParaRPr kumimoji="0" lang="en-US" altLang="ko-KR" sz="1400" spc="-1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-윤고딕330" pitchFamily="18" charset="-127"/>
                  <a:ea typeface="-윤고딕330" pitchFamily="18" charset="-127"/>
                </a:endParaRPr>
              </a:p>
            </p:txBody>
          </p:sp>
          <p:sp>
            <p:nvSpPr>
              <p:cNvPr id="43" name="직사각형 42"/>
              <p:cNvSpPr/>
              <p:nvPr/>
            </p:nvSpPr>
            <p:spPr>
              <a:xfrm>
                <a:off x="3728864" y="4104546"/>
                <a:ext cx="2592288" cy="1200329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extrusionH="57150">
                  <a:bevelT w="69850" h="38100" prst="cross"/>
                </a:sp3d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&gt; </a:t>
                </a:r>
                <a:r>
                  <a:rPr kumimoji="0" lang="ko-KR" altLang="en-US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야근 강요하지 않는 분위기</a:t>
                </a:r>
                <a:endParaRPr kumimoji="0" lang="en-US" altLang="ko-KR" sz="1200" spc="-15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-윤고딕320" pitchFamily="18" charset="-127"/>
                  <a:ea typeface="-윤고딕320" pitchFamily="18" charset="-127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&gt; </a:t>
                </a:r>
                <a:r>
                  <a:rPr kumimoji="0" lang="ko-KR" altLang="en-US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가족적인 근무환경과 기업문화</a:t>
                </a:r>
                <a:endParaRPr kumimoji="0" lang="en-US" altLang="ko-KR" sz="1200" spc="-15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-윤고딕320" pitchFamily="18" charset="-127"/>
                  <a:ea typeface="-윤고딕320" pitchFamily="18" charset="-127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&gt; </a:t>
                </a:r>
                <a:r>
                  <a:rPr kumimoji="0" lang="ko-KR" altLang="en-US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대기업에 비해 강도가 약한 스트레스</a:t>
                </a:r>
                <a:endParaRPr kumimoji="0" lang="en-US" altLang="ko-KR" sz="1200" spc="-15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-윤고딕320" pitchFamily="18" charset="-127"/>
                  <a:ea typeface="-윤고딕320" pitchFamily="18" charset="-127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&gt; </a:t>
                </a:r>
                <a:r>
                  <a:rPr kumimoji="0" lang="ko-KR" altLang="en-US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맡고 있는 업무에 대한 흥미</a:t>
                </a:r>
                <a:endParaRPr kumimoji="0" lang="en-US" altLang="ko-KR" sz="1200" spc="-15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-윤고딕320" pitchFamily="18" charset="-127"/>
                  <a:ea typeface="-윤고딕320" pitchFamily="18" charset="-127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&gt; </a:t>
                </a:r>
                <a:r>
                  <a:rPr kumimoji="0" lang="ko-KR" altLang="en-US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안정적인 재무상태</a:t>
                </a:r>
                <a:endParaRPr kumimoji="0" lang="en-US" altLang="ko-KR" sz="1200" spc="-15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-윤고딕320" pitchFamily="18" charset="-127"/>
                  <a:ea typeface="-윤고딕320" pitchFamily="18" charset="-127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&gt; </a:t>
                </a:r>
                <a:r>
                  <a:rPr kumimoji="0" lang="ko-KR" altLang="en-US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만족스러운 연봉 </a:t>
                </a:r>
                <a:endParaRPr kumimoji="0" lang="ko-KR" altLang="en-US" sz="1200" spc="-1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-윤고딕320" pitchFamily="18" charset="-127"/>
                  <a:ea typeface="-윤고딕320" pitchFamily="18" charset="-127"/>
                </a:endParaRPr>
              </a:p>
            </p:txBody>
          </p:sp>
          <p:sp>
            <p:nvSpPr>
              <p:cNvPr id="46" name="직사각형 45"/>
              <p:cNvSpPr/>
              <p:nvPr/>
            </p:nvSpPr>
            <p:spPr>
              <a:xfrm>
                <a:off x="6393538" y="3695546"/>
                <a:ext cx="3221455" cy="307777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extrusionH="57150">
                  <a:bevelT w="69850" h="38100" prst="cross"/>
                </a:sp3d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4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30" pitchFamily="18" charset="-127"/>
                    <a:ea typeface="-윤고딕330" pitchFamily="18" charset="-127"/>
                  </a:rPr>
                  <a:t>중소기업 </a:t>
                </a:r>
                <a:r>
                  <a:rPr kumimoji="0" lang="en-US" altLang="ko-KR" sz="14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30" pitchFamily="18" charset="-127"/>
                    <a:ea typeface="-윤고딕330" pitchFamily="18" charset="-127"/>
                  </a:rPr>
                  <a:t>10</a:t>
                </a:r>
                <a:r>
                  <a:rPr kumimoji="0" lang="ko-KR" altLang="en-US" sz="14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30" pitchFamily="18" charset="-127"/>
                    <a:ea typeface="-윤고딕330" pitchFamily="18" charset="-127"/>
                  </a:rPr>
                  <a:t>명 중 </a:t>
                </a:r>
                <a:r>
                  <a:rPr kumimoji="0" lang="en-US" altLang="ko-KR" sz="14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30" pitchFamily="18" charset="-127"/>
                    <a:ea typeface="-윤고딕330" pitchFamily="18" charset="-127"/>
                  </a:rPr>
                  <a:t>7</a:t>
                </a:r>
                <a:r>
                  <a:rPr kumimoji="0" lang="ko-KR" altLang="en-US" sz="14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30" pitchFamily="18" charset="-127"/>
                    <a:ea typeface="-윤고딕330" pitchFamily="18" charset="-127"/>
                  </a:rPr>
                  <a:t>명 연봉 인상</a:t>
                </a:r>
                <a:endParaRPr kumimoji="0" lang="en-US" altLang="ko-KR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-윤고딕330" pitchFamily="18" charset="-127"/>
                  <a:ea typeface="-윤고딕330" pitchFamily="18" charset="-127"/>
                </a:endParaRPr>
              </a:p>
            </p:txBody>
          </p:sp>
          <p:sp>
            <p:nvSpPr>
              <p:cNvPr id="47" name="직사각형 46"/>
              <p:cNvSpPr/>
              <p:nvPr/>
            </p:nvSpPr>
            <p:spPr>
              <a:xfrm>
                <a:off x="6537177" y="4199602"/>
                <a:ext cx="3077816" cy="646331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extrusionH="57150">
                  <a:bevelT w="69850" h="38100" prst="cross"/>
                </a:sp3d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  &gt; </a:t>
                </a:r>
                <a:r>
                  <a:rPr kumimoji="0" lang="ko-KR" altLang="en-US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중소기업 전년대비 연봉 </a:t>
                </a:r>
                <a:r>
                  <a:rPr kumimoji="0" lang="en-US" altLang="ko-KR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4.3%</a:t>
                </a:r>
                <a:r>
                  <a:rPr kumimoji="0" lang="ko-KR" altLang="en-US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인상</a:t>
                </a:r>
                <a:r>
                  <a:rPr kumimoji="0" lang="en-US" altLang="ko-KR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  </a:t>
                </a: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  &gt; </a:t>
                </a:r>
                <a:r>
                  <a:rPr kumimoji="0" lang="ko-KR" altLang="en-US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직급이 높을 수록 인상률이 높음</a:t>
                </a:r>
                <a:endParaRPr kumimoji="0" lang="en-US" altLang="ko-KR" sz="1200" spc="-15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-윤고딕320" pitchFamily="18" charset="-127"/>
                  <a:ea typeface="-윤고딕320" pitchFamily="18" charset="-127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  &gt; </a:t>
                </a:r>
                <a:r>
                  <a:rPr kumimoji="0" lang="ko-KR" altLang="en-US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과장급의 평균연봉  전년대비 </a:t>
                </a:r>
                <a:r>
                  <a:rPr kumimoji="0" lang="en-US" altLang="ko-KR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7.1%</a:t>
                </a:r>
                <a:r>
                  <a:rPr kumimoji="0" lang="ko-KR" altLang="en-US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인상</a:t>
                </a:r>
                <a:endParaRPr kumimoji="0" lang="en-US" altLang="ko-KR" sz="1200" spc="-15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-윤고딕320" pitchFamily="18" charset="-127"/>
                  <a:ea typeface="-윤고딕320" pitchFamily="18" charset="-127"/>
                </a:endParaRPr>
              </a:p>
            </p:txBody>
          </p:sp>
          <p:cxnSp>
            <p:nvCxnSpPr>
              <p:cNvPr id="39" name="직선 연결선 38"/>
              <p:cNvCxnSpPr/>
              <p:nvPr/>
            </p:nvCxnSpPr>
            <p:spPr>
              <a:xfrm>
                <a:off x="6376988" y="3622942"/>
                <a:ext cx="0" cy="1547812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" name="직사각형 28"/>
              <p:cNvSpPr/>
              <p:nvPr/>
            </p:nvSpPr>
            <p:spPr>
              <a:xfrm>
                <a:off x="650522" y="4386991"/>
                <a:ext cx="2664296" cy="461665"/>
              </a:xfrm>
              <a:prstGeom prst="rect">
                <a:avLst/>
              </a:prstGeom>
            </p:spPr>
            <p:txBody>
              <a:bodyPr>
                <a:spAutoFit/>
                <a:scene3d>
                  <a:camera prst="orthographicFront"/>
                  <a:lightRig rig="threePt" dir="t"/>
                </a:scene3d>
                <a:sp3d extrusionH="57150">
                  <a:bevelT w="69850" h="38100" prst="cross"/>
                </a:sp3d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&gt;“</a:t>
                </a:r>
                <a:r>
                  <a:rPr kumimoji="0" lang="ko-KR" altLang="en-US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승진에 대한 압박감이나 퇴직시기에  대한 </a:t>
                </a:r>
                <a:endParaRPr kumimoji="0" lang="en-US" altLang="ko-KR" sz="1200" spc="-15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-윤고딕320" pitchFamily="18" charset="-127"/>
                  <a:ea typeface="-윤고딕320" pitchFamily="18" charset="-127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     부담이 대기업에 비해 적다</a:t>
                </a:r>
                <a:r>
                  <a:rPr kumimoji="0" lang="en-US" altLang="ko-KR" sz="12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-윤고딕320" pitchFamily="18" charset="-127"/>
                    <a:ea typeface="-윤고딕320" pitchFamily="18" charset="-127"/>
                  </a:rPr>
                  <a:t>” </a:t>
                </a:r>
                <a:endParaRPr kumimoji="0" lang="en-US" altLang="ko-KR" sz="1200" spc="-1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-윤고딕320" pitchFamily="18" charset="-127"/>
                  <a:ea typeface="-윤고딕320" pitchFamily="18" charset="-127"/>
                </a:endParaRPr>
              </a:p>
            </p:txBody>
          </p:sp>
        </p:grpSp>
        <p:pic>
          <p:nvPicPr>
            <p:cNvPr id="32" name="Picture 12" descr="D:\케라시스\이미지\여자 머리.pn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668" t="32954" r="34665" b="34091"/>
            <a:stretch>
              <a:fillRect/>
            </a:stretch>
          </p:blipFill>
          <p:spPr bwMode="auto">
            <a:xfrm>
              <a:off x="1208584" y="1493866"/>
              <a:ext cx="1659790" cy="1671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직사각형 33"/>
            <p:cNvSpPr/>
            <p:nvPr/>
          </p:nvSpPr>
          <p:spPr>
            <a:xfrm>
              <a:off x="4016896" y="2141938"/>
              <a:ext cx="1872208" cy="76944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4400" b="1" dirty="0" smtClean="0">
                  <a:latin typeface="-윤고딕330" pitchFamily="18" charset="-127"/>
                  <a:ea typeface="-윤고딕330" pitchFamily="18" charset="-127"/>
                </a:rPr>
                <a:t>49.4%</a:t>
              </a:r>
              <a:endParaRPr kumimoji="0" lang="en-US" altLang="ko-KR" sz="4400" b="1" dirty="0"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3512840" y="1781898"/>
              <a:ext cx="2880320" cy="43088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100" dirty="0" smtClean="0">
                  <a:latin typeface="-윤고딕330" pitchFamily="18" charset="-127"/>
                  <a:ea typeface="-윤고딕330" pitchFamily="18" charset="-127"/>
                </a:rPr>
                <a:t>이직 생각하지 않을 정도로</a:t>
              </a:r>
              <a:r>
                <a:rPr kumimoji="0" lang="en-US" altLang="ko-KR" sz="1100" dirty="0" smtClean="0">
                  <a:latin typeface="-윤고딕330" pitchFamily="18" charset="-127"/>
                  <a:ea typeface="-윤고딕330" pitchFamily="18" charset="-127"/>
                </a:rPr>
                <a:t>, 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100" dirty="0" smtClean="0">
                  <a:latin typeface="-윤고딕330" pitchFamily="18" charset="-127"/>
                  <a:ea typeface="-윤고딕330" pitchFamily="18" charset="-127"/>
                </a:rPr>
                <a:t>현재 직장</a:t>
              </a:r>
              <a:r>
                <a:rPr kumimoji="0" lang="en-US" altLang="ko-KR" sz="1100" dirty="0" smtClean="0">
                  <a:latin typeface="-윤고딕330" pitchFamily="18" charset="-127"/>
                  <a:ea typeface="-윤고딕330" pitchFamily="18" charset="-127"/>
                </a:rPr>
                <a:t>(</a:t>
              </a:r>
              <a:r>
                <a:rPr kumimoji="0" lang="ko-KR" altLang="en-US" sz="1100" dirty="0" smtClean="0">
                  <a:latin typeface="-윤고딕330" pitchFamily="18" charset="-127"/>
                  <a:ea typeface="-윤고딕330" pitchFamily="18" charset="-127"/>
                </a:rPr>
                <a:t>중소기업</a:t>
              </a:r>
              <a:r>
                <a:rPr kumimoji="0" lang="en-US" altLang="ko-KR" sz="1100" dirty="0" smtClean="0">
                  <a:latin typeface="-윤고딕330" pitchFamily="18" charset="-127"/>
                  <a:ea typeface="-윤고딕330" pitchFamily="18" charset="-127"/>
                </a:rPr>
                <a:t>)</a:t>
              </a:r>
              <a:r>
                <a:rPr kumimoji="0" lang="ko-KR" altLang="en-US" sz="1100" dirty="0" smtClean="0">
                  <a:latin typeface="-윤고딕330" pitchFamily="18" charset="-127"/>
                  <a:ea typeface="-윤고딕330" pitchFamily="18" charset="-127"/>
                </a:rPr>
                <a:t>에 최고의 장점이 있다</a:t>
              </a:r>
              <a:endParaRPr kumimoji="0" lang="en-US" altLang="ko-KR" sz="1100" dirty="0"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4376936" y="3001261"/>
              <a:ext cx="1880592" cy="30777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700" dirty="0" smtClean="0">
                  <a:latin typeface="-윤고딕330" pitchFamily="18" charset="-127"/>
                  <a:ea typeface="-윤고딕330" pitchFamily="18" charset="-127"/>
                </a:rPr>
                <a:t>중소기업근무자 </a:t>
              </a:r>
              <a:r>
                <a:rPr kumimoji="0" lang="en-US" altLang="ko-KR" sz="700" dirty="0" smtClean="0">
                  <a:latin typeface="-윤고딕330" pitchFamily="18" charset="-127"/>
                  <a:ea typeface="-윤고딕330" pitchFamily="18" charset="-127"/>
                </a:rPr>
                <a:t>417</a:t>
              </a:r>
              <a:r>
                <a:rPr kumimoji="0" lang="ko-KR" altLang="en-US" sz="700" dirty="0" smtClean="0">
                  <a:latin typeface="-윤고딕330" pitchFamily="18" charset="-127"/>
                  <a:ea typeface="-윤고딕330" pitchFamily="18" charset="-127"/>
                </a:rPr>
                <a:t>명 대상</a:t>
              </a:r>
              <a:endParaRPr kumimoji="0" lang="en-US" altLang="ko-KR" sz="700" dirty="0" smtClean="0">
                <a:latin typeface="-윤고딕330" pitchFamily="18" charset="-127"/>
                <a:ea typeface="-윤고딕330" pitchFamily="18" charset="-127"/>
              </a:endParaRPr>
            </a:p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700" dirty="0" smtClean="0">
                  <a:latin typeface="-윤고딕330" pitchFamily="18" charset="-127"/>
                  <a:ea typeface="-윤고딕330" pitchFamily="18" charset="-127"/>
                </a:rPr>
                <a:t>_</a:t>
              </a:r>
              <a:r>
                <a:rPr kumimoji="0" lang="ko-KR" altLang="en-US" sz="700" dirty="0" err="1" smtClean="0">
                  <a:latin typeface="-윤고딕330" pitchFamily="18" charset="-127"/>
                  <a:ea typeface="-윤고딕330" pitchFamily="18" charset="-127"/>
                </a:rPr>
                <a:t>잡코리아</a:t>
              </a:r>
              <a:endParaRPr kumimoji="0" lang="en-US" altLang="ko-KR" sz="700" dirty="0" smtClean="0"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1163470" y="3150050"/>
              <a:ext cx="2376264" cy="20005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700" dirty="0" smtClean="0">
                  <a:latin typeface="-윤고딕330" pitchFamily="18" charset="-127"/>
                  <a:ea typeface="-윤고딕330" pitchFamily="18" charset="-127"/>
                </a:rPr>
                <a:t>박모</a:t>
              </a:r>
              <a:r>
                <a:rPr kumimoji="0" lang="en-US" altLang="ko-KR" sz="700" dirty="0" smtClean="0">
                  <a:latin typeface="-윤고딕330" pitchFamily="18" charset="-127"/>
                  <a:ea typeface="-윤고딕330" pitchFamily="18" charset="-127"/>
                </a:rPr>
                <a:t>(43.</a:t>
              </a:r>
              <a:r>
                <a:rPr kumimoji="0" lang="ko-KR" altLang="en-US" sz="700" dirty="0" smtClean="0">
                  <a:latin typeface="-윤고딕330" pitchFamily="18" charset="-127"/>
                  <a:ea typeface="-윤고딕330" pitchFamily="18" charset="-127"/>
                </a:rPr>
                <a:t>여</a:t>
              </a:r>
              <a:r>
                <a:rPr kumimoji="0" lang="en-US" altLang="ko-KR" sz="700" dirty="0" smtClean="0">
                  <a:latin typeface="-윤고딕330" pitchFamily="18" charset="-127"/>
                  <a:ea typeface="-윤고딕330" pitchFamily="18" charset="-127"/>
                </a:rPr>
                <a:t>)</a:t>
              </a:r>
              <a:r>
                <a:rPr kumimoji="0" lang="ko-KR" altLang="en-US" sz="700" dirty="0" smtClean="0">
                  <a:latin typeface="-윤고딕330" pitchFamily="18" charset="-127"/>
                  <a:ea typeface="-윤고딕330" pitchFamily="18" charset="-127"/>
                </a:rPr>
                <a:t>씨</a:t>
              </a:r>
              <a:r>
                <a:rPr kumimoji="0" lang="en-US" altLang="ko-KR" sz="700" dirty="0" smtClean="0">
                  <a:latin typeface="-윤고딕330" pitchFamily="18" charset="-127"/>
                  <a:ea typeface="-윤고딕330" pitchFamily="18" charset="-127"/>
                </a:rPr>
                <a:t>_</a:t>
              </a:r>
              <a:r>
                <a:rPr kumimoji="0" lang="ko-KR" altLang="en-US" sz="700" dirty="0" smtClean="0">
                  <a:latin typeface="-윤고딕330" pitchFamily="18" charset="-127"/>
                  <a:ea typeface="-윤고딕330" pitchFamily="18" charset="-127"/>
                </a:rPr>
                <a:t>서울 구로동에 위치한 중소기업 </a:t>
              </a:r>
              <a:r>
                <a:rPr kumimoji="0" lang="ko-KR" altLang="en-US" sz="700" dirty="0" err="1" smtClean="0">
                  <a:latin typeface="-윤고딕330" pitchFamily="18" charset="-127"/>
                  <a:ea typeface="-윤고딕330" pitchFamily="18" charset="-127"/>
                </a:rPr>
                <a:t>재직중</a:t>
              </a:r>
              <a:endParaRPr kumimoji="0" lang="en-US" altLang="ko-KR" sz="700" dirty="0" smtClean="0">
                <a:latin typeface="-윤고딕330" pitchFamily="18" charset="-127"/>
                <a:ea typeface="-윤고딕330" pitchFamily="18" charset="-127"/>
              </a:endParaRPr>
            </a:p>
          </p:txBody>
        </p:sp>
        <p:graphicFrame>
          <p:nvGraphicFramePr>
            <p:cNvPr id="45" name="차트 44"/>
            <p:cNvGraphicFramePr/>
            <p:nvPr/>
          </p:nvGraphicFramePr>
          <p:xfrm>
            <a:off x="6753200" y="1565874"/>
            <a:ext cx="2304256" cy="191330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48" name="직사각형 47"/>
            <p:cNvSpPr/>
            <p:nvPr/>
          </p:nvSpPr>
          <p:spPr>
            <a:xfrm>
              <a:off x="6609184" y="1340768"/>
              <a:ext cx="2461719" cy="216024"/>
            </a:xfrm>
            <a:prstGeom prst="rect">
              <a:avLst/>
            </a:prstGeom>
            <a:solidFill>
              <a:schemeClr val="tx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 smtClean="0">
                  <a:latin typeface="-윤고딕320" pitchFamily="18" charset="-127"/>
                  <a:ea typeface="-윤고딕320" pitchFamily="18" charset="-127"/>
                </a:rPr>
                <a:t>2013</a:t>
              </a:r>
              <a:r>
                <a:rPr lang="ko-KR" altLang="en-US" sz="1000" dirty="0" smtClean="0">
                  <a:latin typeface="-윤고딕320" pitchFamily="18" charset="-127"/>
                  <a:ea typeface="-윤고딕320" pitchFamily="18" charset="-127"/>
                </a:rPr>
                <a:t>년</a:t>
              </a:r>
              <a:r>
                <a:rPr lang="en-US" altLang="ko-KR" sz="1000" dirty="0" smtClean="0">
                  <a:latin typeface="-윤고딕320" pitchFamily="18" charset="-127"/>
                  <a:ea typeface="-윤고딕320" pitchFamily="18" charset="-127"/>
                </a:rPr>
                <a:t>,</a:t>
              </a:r>
              <a:r>
                <a:rPr lang="ko-KR" altLang="en-US" sz="1000" dirty="0" smtClean="0">
                  <a:latin typeface="-윤고딕320" pitchFamily="18" charset="-127"/>
                  <a:ea typeface="-윤고딕320" pitchFamily="18" charset="-127"/>
                </a:rPr>
                <a:t>올해 연봉 어떻게 생각하십니까</a:t>
              </a:r>
              <a:r>
                <a:rPr lang="en-US" altLang="ko-KR" sz="1000" dirty="0" smtClean="0">
                  <a:latin typeface="-윤고딕320" pitchFamily="18" charset="-127"/>
                  <a:ea typeface="-윤고딕320" pitchFamily="18" charset="-127"/>
                </a:rPr>
                <a:t>?</a:t>
              </a:r>
              <a:endParaRPr lang="ko-KR" altLang="en-US" sz="1000" dirty="0">
                <a:latin typeface="-윤고딕320" pitchFamily="18" charset="-127"/>
                <a:ea typeface="-윤고딕320" pitchFamily="18" charset="-127"/>
              </a:endParaRPr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7392888" y="3103411"/>
              <a:ext cx="1880592" cy="30777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700" dirty="0" smtClean="0">
                  <a:latin typeface="-윤고딕330" pitchFamily="18" charset="-127"/>
                  <a:ea typeface="-윤고딕330" pitchFamily="18" charset="-127"/>
                </a:rPr>
                <a:t>중소기업근무자 </a:t>
              </a:r>
              <a:r>
                <a:rPr kumimoji="0" lang="en-US" altLang="ko-KR" sz="700" dirty="0" smtClean="0">
                  <a:latin typeface="-윤고딕330" pitchFamily="18" charset="-127"/>
                  <a:ea typeface="-윤고딕330" pitchFamily="18" charset="-127"/>
                </a:rPr>
                <a:t>1035</a:t>
              </a:r>
              <a:r>
                <a:rPr kumimoji="0" lang="ko-KR" altLang="en-US" sz="700" dirty="0" smtClean="0">
                  <a:latin typeface="-윤고딕330" pitchFamily="18" charset="-127"/>
                  <a:ea typeface="-윤고딕330" pitchFamily="18" charset="-127"/>
                </a:rPr>
                <a:t>명 대상</a:t>
              </a:r>
              <a:endParaRPr kumimoji="0" lang="en-US" altLang="ko-KR" sz="700" dirty="0" smtClean="0">
                <a:latin typeface="-윤고딕330" pitchFamily="18" charset="-127"/>
                <a:ea typeface="-윤고딕330" pitchFamily="18" charset="-127"/>
              </a:endParaRPr>
            </a:p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700" dirty="0" smtClean="0">
                  <a:latin typeface="-윤고딕330" pitchFamily="18" charset="-127"/>
                  <a:ea typeface="-윤고딕330" pitchFamily="18" charset="-127"/>
                </a:rPr>
                <a:t>_</a:t>
              </a:r>
              <a:r>
                <a:rPr kumimoji="0" lang="ko-KR" altLang="en-US" sz="700" dirty="0" err="1" smtClean="0">
                  <a:latin typeface="-윤고딕330" pitchFamily="18" charset="-127"/>
                  <a:ea typeface="-윤고딕330" pitchFamily="18" charset="-127"/>
                </a:rPr>
                <a:t>잡코리아</a:t>
              </a:r>
              <a:endParaRPr kumimoji="0" lang="en-US" altLang="ko-KR" sz="700" dirty="0" smtClean="0"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sp>
        <p:nvSpPr>
          <p:cNvPr id="51" name="직사각형 50"/>
          <p:cNvSpPr/>
          <p:nvPr/>
        </p:nvSpPr>
        <p:spPr>
          <a:xfrm>
            <a:off x="573959" y="4684803"/>
            <a:ext cx="2664296" cy="46166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 &gt; 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“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동료들과 서로 마음을 터놓고 </a:t>
            </a:r>
            <a:r>
              <a:rPr kumimoji="0" lang="ko-KR" altLang="en-US" sz="1200" spc="-15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지낼수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</a:t>
            </a:r>
            <a:endParaRPr kumimoji="0" lang="en-US" altLang="ko-KR" sz="1200" spc="-15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       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있는 가족적인 분위기 이다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” </a:t>
            </a:r>
            <a:endParaRPr kumimoji="0" lang="en-US" altLang="ko-KR" sz="1200" spc="-150" dirty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712640" y="5445224"/>
            <a:ext cx="6768752" cy="107721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200" b="1" spc="-150" dirty="0" smtClean="0">
                <a:latin typeface="나눔손글씨 펜" pitchFamily="66" charset="-127"/>
                <a:ea typeface="나눔손글씨 펜" pitchFamily="66" charset="-127"/>
              </a:rPr>
              <a:t>인간적인 기업문화</a:t>
            </a:r>
            <a:r>
              <a:rPr kumimoji="0" lang="en-US" altLang="ko-KR" sz="3200" b="1" spc="-150" dirty="0" smtClean="0">
                <a:latin typeface="나눔손글씨 펜" pitchFamily="66" charset="-127"/>
                <a:ea typeface="나눔손글씨 펜" pitchFamily="66" charset="-127"/>
              </a:rPr>
              <a:t>,</a:t>
            </a:r>
            <a:r>
              <a:rPr kumimoji="0" lang="ko-KR" altLang="en-US" sz="3200" b="1" spc="-150" dirty="0" smtClean="0">
                <a:latin typeface="나눔손글씨 펜" pitchFamily="66" charset="-127"/>
                <a:ea typeface="나눔손글씨 펜" pitchFamily="66" charset="-127"/>
              </a:rPr>
              <a:t> 스트레스 적은 근무환경 등 </a:t>
            </a:r>
            <a:r>
              <a:rPr kumimoji="0" lang="en-US" altLang="ko-KR" sz="3200" b="1" spc="-150" dirty="0">
                <a:latin typeface="나눔손글씨 펜" pitchFamily="66" charset="-127"/>
                <a:ea typeface="나눔손글씨 펜" pitchFamily="66" charset="-127"/>
              </a:rPr>
              <a:t> </a:t>
            </a:r>
            <a:endParaRPr kumimoji="0" lang="en-US" altLang="ko-KR" sz="3200" b="1" spc="-150" dirty="0" smtClean="0">
              <a:latin typeface="나눔손글씨 펜" pitchFamily="66" charset="-127"/>
              <a:ea typeface="나눔손글씨 펜" pitchFamily="66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200" b="1" spc="-150" dirty="0" smtClean="0">
                <a:solidFill>
                  <a:srgbClr val="0070C0"/>
                </a:solidFill>
                <a:latin typeface="나눔손글씨 펜" pitchFamily="66" charset="-127"/>
                <a:ea typeface="나눔손글씨 펜" pitchFamily="66" charset="-127"/>
              </a:rPr>
              <a:t>직장만족도가 높은 중소기업</a:t>
            </a:r>
            <a:r>
              <a:rPr kumimoji="0" lang="en-US" altLang="ko-KR" sz="3200" b="1" spc="-150" dirty="0" smtClean="0">
                <a:solidFill>
                  <a:srgbClr val="0070C0"/>
                </a:solidFill>
                <a:latin typeface="나눔손글씨 펜" pitchFamily="66" charset="-127"/>
                <a:ea typeface="나눔손글씨 펜" pitchFamily="66" charset="-127"/>
              </a:rPr>
              <a:t>!</a:t>
            </a:r>
            <a:endParaRPr kumimoji="0" lang="en-US" altLang="ko-KR" sz="3200" b="1" spc="-150" dirty="0">
              <a:solidFill>
                <a:srgbClr val="0070C0"/>
              </a:solidFill>
              <a:latin typeface="나눔손글씨 펜" pitchFamily="66" charset="-127"/>
              <a:ea typeface="나눔손글씨 펜" pitchFamily="66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60512" y="5082770"/>
            <a:ext cx="2664296" cy="46166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 &gt; 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“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임금과 복리후생은  대기업에 비해 </a:t>
            </a:r>
            <a:endParaRPr kumimoji="0" lang="en-US" altLang="ko-KR" sz="1200" spc="-150" dirty="0" smtClean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         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낮지만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, </a:t>
            </a:r>
            <a:r>
              <a:rPr kumimoji="0" lang="ko-KR" altLang="en-US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충분한 기타 장점들이 있다</a:t>
            </a:r>
            <a:r>
              <a:rPr kumimoji="0" lang="en-US" altLang="ko-KR" sz="1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20" pitchFamily="18" charset="-127"/>
                <a:ea typeface="-윤고딕320" pitchFamily="18" charset="-127"/>
              </a:rPr>
              <a:t>” </a:t>
            </a:r>
            <a:endParaRPr kumimoji="0" lang="en-US" altLang="ko-KR" sz="1200" spc="-150" dirty="0">
              <a:solidFill>
                <a:schemeClr val="tx1">
                  <a:lumMod val="95000"/>
                  <a:lumOff val="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52090" y="287070"/>
            <a:ext cx="8401821" cy="2616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구 직 환 경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망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음</a:t>
            </a:r>
            <a:r>
              <a:rPr kumimoji="0" lang="ko-KR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건 실 한 중 소 기 업  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바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이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넥</a:t>
            </a:r>
            <a:r>
              <a:rPr kumimoji="0" lang="ko-KR" altLang="en-US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I    </a:t>
            </a:r>
            <a:r>
              <a:rPr kumimoji="0" lang="ko-KR" altLang="en-US" sz="11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희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망 을 </a:t>
            </a:r>
            <a:r>
              <a:rPr kumimoji="0" lang="en-US" altLang="ko-KR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Z O </a:t>
            </a:r>
            <a:r>
              <a:rPr kumimoji="0" lang="en-US" altLang="ko-KR" sz="11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O</a:t>
            </a:r>
            <a:r>
              <a:rPr kumimoji="0" lang="en-US" altLang="ko-KR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M  I N </a:t>
            </a:r>
            <a:r>
              <a:rPr kumimoji="0" lang="ko-KR" altLang="en-US" sz="1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하 다</a:t>
            </a:r>
            <a:r>
              <a:rPr kumimoji="0" lang="en-US" altLang="ko-KR" sz="1100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I </a:t>
            </a:r>
            <a:endParaRPr kumimoji="0" lang="ko-KR" altLang="en-US" sz="1100" dirty="0">
              <a:solidFill>
                <a:schemeClr val="bg1">
                  <a:lumMod val="50000"/>
                </a:schemeClr>
              </a:solidFill>
              <a:latin typeface="-윤고딕330" pitchFamily="18" charset="-127"/>
              <a:ea typeface="-윤고딕330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cafefiles.naver.net/data21/2006/10/13/60/OS40089.jpg"/>
          <p:cNvPicPr>
            <a:picLocks noChangeAspect="1" noChangeArrowheads="1"/>
          </p:cNvPicPr>
          <p:nvPr/>
        </p:nvPicPr>
        <p:blipFill>
          <a:blip r:embed="rId3" cstate="print"/>
          <a:srcRect b="4563"/>
          <a:stretch>
            <a:fillRect/>
          </a:stretch>
        </p:blipFill>
        <p:spPr bwMode="auto">
          <a:xfrm>
            <a:off x="-15552" y="1343180"/>
            <a:ext cx="9921552" cy="5758227"/>
          </a:xfrm>
          <a:prstGeom prst="rect">
            <a:avLst/>
          </a:prstGeom>
          <a:noFill/>
        </p:spPr>
      </p:pic>
      <p:grpSp>
        <p:nvGrpSpPr>
          <p:cNvPr id="2" name="그룹 9"/>
          <p:cNvGrpSpPr/>
          <p:nvPr/>
        </p:nvGrpSpPr>
        <p:grpSpPr>
          <a:xfrm>
            <a:off x="272480" y="836712"/>
            <a:ext cx="7416824" cy="1846659"/>
            <a:chOff x="272480" y="836712"/>
            <a:chExt cx="7416824" cy="1846659"/>
          </a:xfrm>
        </p:grpSpPr>
        <p:sp>
          <p:nvSpPr>
            <p:cNvPr id="8" name="TextBox 7"/>
            <p:cNvSpPr txBox="1"/>
            <p:nvPr/>
          </p:nvSpPr>
          <p:spPr>
            <a:xfrm>
              <a:off x="272480" y="836712"/>
              <a:ext cx="7416824" cy="184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>
                  <a:ln>
                    <a:solidFill>
                      <a:schemeClr val="tx1">
                        <a:lumMod val="95000"/>
                        <a:lumOff val="5000"/>
                        <a:alpha val="12000"/>
                      </a:schemeClr>
                    </a:solidFill>
                  </a:ln>
                  <a:latin typeface="-윤고딕320" pitchFamily="18" charset="-127"/>
                  <a:ea typeface="-윤고딕320" pitchFamily="18" charset="-127"/>
                </a:rPr>
                <a:t>연봉</a:t>
              </a:r>
              <a:r>
                <a:rPr lang="en-US" altLang="ko-KR" dirty="0" smtClean="0">
                  <a:ln>
                    <a:solidFill>
                      <a:schemeClr val="tx1">
                        <a:lumMod val="95000"/>
                        <a:lumOff val="5000"/>
                        <a:alpha val="12000"/>
                      </a:schemeClr>
                    </a:solidFill>
                  </a:ln>
                  <a:latin typeface="-윤고딕320" pitchFamily="18" charset="-127"/>
                  <a:ea typeface="-윤고딕320" pitchFamily="18" charset="-127"/>
                </a:rPr>
                <a:t>? </a:t>
              </a:r>
              <a:r>
                <a:rPr lang="ko-KR" altLang="en-US" dirty="0" smtClean="0">
                  <a:ln>
                    <a:solidFill>
                      <a:schemeClr val="tx1">
                        <a:lumMod val="95000"/>
                        <a:lumOff val="5000"/>
                        <a:alpha val="12000"/>
                      </a:schemeClr>
                    </a:solidFill>
                  </a:ln>
                  <a:latin typeface="-윤고딕320" pitchFamily="18" charset="-127"/>
                  <a:ea typeface="-윤고딕320" pitchFamily="18" charset="-127"/>
                </a:rPr>
                <a:t>복리후생</a:t>
              </a:r>
              <a:r>
                <a:rPr lang="en-US" altLang="ko-KR" dirty="0" smtClean="0">
                  <a:ln>
                    <a:solidFill>
                      <a:schemeClr val="tx1">
                        <a:lumMod val="95000"/>
                        <a:lumOff val="5000"/>
                        <a:alpha val="12000"/>
                      </a:schemeClr>
                    </a:solidFill>
                  </a:ln>
                  <a:latin typeface="-윤고딕320" pitchFamily="18" charset="-127"/>
                  <a:ea typeface="-윤고딕320" pitchFamily="18" charset="-127"/>
                </a:rPr>
                <a:t>? </a:t>
              </a:r>
              <a:r>
                <a:rPr lang="ko-KR" altLang="en-US" dirty="0" smtClean="0">
                  <a:ln>
                    <a:solidFill>
                      <a:schemeClr val="tx1">
                        <a:lumMod val="95000"/>
                        <a:lumOff val="5000"/>
                        <a:alpha val="12000"/>
                      </a:schemeClr>
                    </a:solidFill>
                  </a:ln>
                  <a:latin typeface="-윤고딕320" pitchFamily="18" charset="-127"/>
                  <a:ea typeface="-윤고딕320" pitchFamily="18" charset="-127"/>
                </a:rPr>
                <a:t>중요합니다</a:t>
              </a:r>
              <a:r>
                <a:rPr lang="en-US" altLang="ko-KR" dirty="0" smtClean="0">
                  <a:ln>
                    <a:solidFill>
                      <a:schemeClr val="tx1">
                        <a:lumMod val="95000"/>
                        <a:lumOff val="5000"/>
                        <a:alpha val="12000"/>
                      </a:schemeClr>
                    </a:solidFill>
                  </a:ln>
                  <a:latin typeface="-윤고딕320" pitchFamily="18" charset="-127"/>
                  <a:ea typeface="-윤고딕320" pitchFamily="18" charset="-127"/>
                </a:rPr>
                <a:t>.</a:t>
              </a:r>
            </a:p>
            <a:p>
              <a:endParaRPr lang="en-US" altLang="ko-KR" sz="2400" dirty="0" smtClean="0">
                <a:ln>
                  <a:solidFill>
                    <a:schemeClr val="tx1">
                      <a:lumMod val="95000"/>
                      <a:lumOff val="5000"/>
                      <a:alpha val="12000"/>
                    </a:schemeClr>
                  </a:solidFill>
                </a:ln>
                <a:latin typeface="-윤고딕320" pitchFamily="18" charset="-127"/>
                <a:ea typeface="-윤고딕320" pitchFamily="18" charset="-127"/>
              </a:endParaRPr>
            </a:p>
            <a:p>
              <a:r>
                <a:rPr lang="ko-KR" altLang="en-US" dirty="0" smtClean="0">
                  <a:ln>
                    <a:solidFill>
                      <a:schemeClr val="tx1">
                        <a:lumMod val="95000"/>
                        <a:lumOff val="5000"/>
                        <a:alpha val="12000"/>
                      </a:schemeClr>
                    </a:solidFill>
                  </a:ln>
                  <a:latin typeface="-윤고딕320" pitchFamily="18" charset="-127"/>
                  <a:ea typeface="-윤고딕320" pitchFamily="18" charset="-127"/>
                </a:rPr>
                <a:t>튼튼한 </a:t>
              </a:r>
              <a:r>
                <a:rPr lang="ko-KR" altLang="en-US" dirty="0" err="1" smtClean="0">
                  <a:ln>
                    <a:solidFill>
                      <a:schemeClr val="tx1">
                        <a:lumMod val="95000"/>
                        <a:lumOff val="5000"/>
                        <a:alpha val="12000"/>
                      </a:schemeClr>
                    </a:solidFill>
                  </a:ln>
                  <a:latin typeface="-윤고딕320" pitchFamily="18" charset="-127"/>
                  <a:ea typeface="-윤고딕320" pitchFamily="18" charset="-127"/>
                </a:rPr>
                <a:t>제반력과</a:t>
              </a:r>
              <a:r>
                <a:rPr lang="ko-KR" altLang="en-US" dirty="0" smtClean="0">
                  <a:ln>
                    <a:solidFill>
                      <a:schemeClr val="tx1">
                        <a:lumMod val="95000"/>
                        <a:lumOff val="5000"/>
                        <a:alpha val="12000"/>
                      </a:schemeClr>
                    </a:solidFill>
                  </a:ln>
                  <a:latin typeface="-윤고딕320" pitchFamily="18" charset="-127"/>
                  <a:ea typeface="-윤고딕320" pitchFamily="18" charset="-127"/>
                </a:rPr>
                <a:t> 비전으로</a:t>
              </a:r>
              <a:r>
                <a:rPr lang="en-US" altLang="ko-KR" dirty="0" smtClean="0">
                  <a:ln>
                    <a:solidFill>
                      <a:schemeClr val="tx1">
                        <a:lumMod val="95000"/>
                        <a:lumOff val="5000"/>
                        <a:alpha val="12000"/>
                      </a:schemeClr>
                    </a:solidFill>
                  </a:ln>
                  <a:latin typeface="-윤고딕320" pitchFamily="18" charset="-127"/>
                  <a:ea typeface="-윤고딕320" pitchFamily="18" charset="-127"/>
                </a:rPr>
                <a:t>,</a:t>
              </a:r>
            </a:p>
            <a:p>
              <a:r>
                <a:rPr lang="en-US" altLang="ko-KR" dirty="0" smtClean="0">
                  <a:ln>
                    <a:solidFill>
                      <a:schemeClr val="tx1">
                        <a:lumMod val="95000"/>
                        <a:lumOff val="5000"/>
                        <a:alpha val="12000"/>
                      </a:schemeClr>
                    </a:solidFill>
                  </a:ln>
                  <a:latin typeface="-윤고딕320" pitchFamily="18" charset="-127"/>
                  <a:ea typeface="-윤고딕320" pitchFamily="18" charset="-127"/>
                </a:rPr>
                <a:t>20</a:t>
              </a:r>
              <a:r>
                <a:rPr lang="ko-KR" altLang="en-US" dirty="0" smtClean="0">
                  <a:ln>
                    <a:solidFill>
                      <a:schemeClr val="tx1">
                        <a:lumMod val="95000"/>
                        <a:lumOff val="5000"/>
                        <a:alpha val="12000"/>
                      </a:schemeClr>
                    </a:solidFill>
                  </a:ln>
                  <a:latin typeface="-윤고딕320" pitchFamily="18" charset="-127"/>
                  <a:ea typeface="-윤고딕320" pitchFamily="18" charset="-127"/>
                </a:rPr>
                <a:t>대 청춘의 가슴을 뜨겁게 할 중소기업들이 많았습니다</a:t>
              </a:r>
              <a:r>
                <a:rPr lang="en-US" altLang="ko-KR" dirty="0" smtClean="0">
                  <a:ln>
                    <a:solidFill>
                      <a:schemeClr val="tx1">
                        <a:lumMod val="95000"/>
                        <a:lumOff val="5000"/>
                        <a:alpha val="12000"/>
                      </a:schemeClr>
                    </a:solidFill>
                  </a:ln>
                  <a:latin typeface="-윤고딕320" pitchFamily="18" charset="-127"/>
                  <a:ea typeface="-윤고딕320" pitchFamily="18" charset="-127"/>
                </a:rPr>
                <a:t>.</a:t>
              </a:r>
            </a:p>
            <a:p>
              <a:r>
                <a:rPr lang="ko-KR" altLang="en-US" dirty="0" smtClean="0">
                  <a:ln>
                    <a:solidFill>
                      <a:schemeClr val="tx1">
                        <a:lumMod val="95000"/>
                        <a:lumOff val="5000"/>
                        <a:alpha val="12000"/>
                      </a:schemeClr>
                    </a:solidFill>
                  </a:ln>
                  <a:latin typeface="-윤고딕320" pitchFamily="18" charset="-127"/>
                  <a:ea typeface="-윤고딕320" pitchFamily="18" charset="-127"/>
                </a:rPr>
                <a:t>더불어</a:t>
              </a:r>
              <a:r>
                <a:rPr lang="en-US" altLang="ko-KR" dirty="0" smtClean="0">
                  <a:ln>
                    <a:solidFill>
                      <a:schemeClr val="tx1">
                        <a:lumMod val="95000"/>
                        <a:lumOff val="5000"/>
                        <a:alpha val="12000"/>
                      </a:schemeClr>
                    </a:solidFill>
                  </a:ln>
                  <a:latin typeface="-윤고딕320" pitchFamily="18" charset="-127"/>
                  <a:ea typeface="-윤고딕320" pitchFamily="18" charset="-127"/>
                </a:rPr>
                <a:t>, </a:t>
              </a:r>
              <a:r>
                <a:rPr lang="ko-KR" altLang="en-US" dirty="0" smtClean="0">
                  <a:ln>
                    <a:solidFill>
                      <a:schemeClr val="tx1">
                        <a:lumMod val="95000"/>
                        <a:lumOff val="5000"/>
                        <a:alpha val="12000"/>
                      </a:schemeClr>
                    </a:solidFill>
                  </a:ln>
                  <a:latin typeface="-윤고딕320" pitchFamily="18" charset="-127"/>
                  <a:ea typeface="-윤고딕320" pitchFamily="18" charset="-127"/>
                </a:rPr>
                <a:t>중소기업은 내가 열심히 한 만큼 인정받을 수 있는 곳이었습니다</a:t>
              </a:r>
              <a:endParaRPr lang="en-US" altLang="ko-KR" dirty="0" smtClean="0">
                <a:ln>
                  <a:solidFill>
                    <a:schemeClr val="tx1">
                      <a:lumMod val="95000"/>
                      <a:lumOff val="5000"/>
                      <a:alpha val="12000"/>
                    </a:schemeClr>
                  </a:solidFill>
                </a:ln>
                <a:latin typeface="-윤고딕320" pitchFamily="18" charset="-127"/>
                <a:ea typeface="-윤고딕320" pitchFamily="18" charset="-127"/>
              </a:endParaRPr>
            </a:p>
            <a:p>
              <a:r>
                <a:rPr lang="ko-KR" altLang="en-US" b="1" dirty="0" smtClean="0">
                  <a:ln>
                    <a:solidFill>
                      <a:schemeClr val="tx1">
                        <a:lumMod val="95000"/>
                        <a:lumOff val="5000"/>
                        <a:alpha val="12000"/>
                      </a:schemeClr>
                    </a:solidFill>
                  </a:ln>
                  <a:solidFill>
                    <a:srgbClr val="0070C0"/>
                  </a:solidFill>
                  <a:latin typeface="-윤고딕330" pitchFamily="18" charset="-127"/>
                  <a:ea typeface="-윤고딕330" pitchFamily="18" charset="-127"/>
                </a:rPr>
                <a:t>대기업이 아닌 그 곳도 옳은 선택이었습니다</a:t>
              </a:r>
              <a:r>
                <a:rPr lang="en-US" altLang="ko-KR" b="1" dirty="0" smtClean="0">
                  <a:ln>
                    <a:solidFill>
                      <a:schemeClr val="tx1">
                        <a:lumMod val="95000"/>
                        <a:lumOff val="5000"/>
                        <a:alpha val="12000"/>
                      </a:schemeClr>
                    </a:solidFill>
                  </a:ln>
                  <a:solidFill>
                    <a:srgbClr val="0070C0"/>
                  </a:solidFill>
                  <a:latin typeface="-윤고딕330" pitchFamily="18" charset="-127"/>
                  <a:ea typeface="-윤고딕330" pitchFamily="18" charset="-127"/>
                </a:rPr>
                <a:t>.</a:t>
              </a: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371382" y="1188132"/>
              <a:ext cx="909210" cy="310099"/>
            </a:xfrm>
            <a:prstGeom prst="rect">
              <a:avLst/>
            </a:prstGeom>
            <a:solidFill>
              <a:schemeClr val="tx1">
                <a:lumMod val="75000"/>
                <a:lumOff val="2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latin typeface="-윤고딕320" pitchFamily="18" charset="-127"/>
                  <a:ea typeface="-윤고딕320" pitchFamily="18" charset="-127"/>
                </a:rPr>
                <a:t>그러나</a:t>
              </a:r>
              <a:r>
                <a:rPr lang="en-US" altLang="ko-KR" b="1" dirty="0" smtClean="0">
                  <a:latin typeface="-윤고딕320" pitchFamily="18" charset="-127"/>
                  <a:ea typeface="-윤고딕320" pitchFamily="18" charset="-127"/>
                </a:rPr>
                <a:t>,</a:t>
              </a:r>
              <a:endParaRPr lang="ko-KR" altLang="en-US" b="1" dirty="0">
                <a:latin typeface="-윤고딕320" pitchFamily="18" charset="-127"/>
                <a:ea typeface="-윤고딕320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직사각형 54"/>
          <p:cNvSpPr/>
          <p:nvPr/>
        </p:nvSpPr>
        <p:spPr>
          <a:xfrm>
            <a:off x="344488" y="765175"/>
            <a:ext cx="9271000" cy="56975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53" name="TextBox 52"/>
          <p:cNvSpPr txBox="1"/>
          <p:nvPr/>
        </p:nvSpPr>
        <p:spPr>
          <a:xfrm>
            <a:off x="1037561" y="287070"/>
            <a:ext cx="7875879" cy="2616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환 경 분 석</a:t>
            </a:r>
            <a:r>
              <a:rPr kumimoji="0"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타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겟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분 석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컨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100" dirty="0" err="1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셉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도 출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I   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신 상 품 제 안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I    </a:t>
            </a:r>
            <a:r>
              <a:rPr kumimoji="0" lang="en-US" altLang="ko-KR" sz="1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I</a:t>
            </a:r>
            <a:r>
              <a:rPr kumimoji="0"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M C </a:t>
            </a:r>
            <a:r>
              <a:rPr kumimoji="0" lang="ko-KR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전 </a:t>
            </a:r>
            <a:r>
              <a:rPr kumimoji="0" lang="ko-KR" altLang="en-US" sz="1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략</a:t>
            </a:r>
            <a:r>
              <a:rPr kumimoji="0" lang="en-US" altLang="ko-KR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-윤고딕330" pitchFamily="18" charset="-127"/>
                <a:ea typeface="-윤고딕330" pitchFamily="18" charset="-127"/>
              </a:rPr>
              <a:t>      </a:t>
            </a:r>
            <a:r>
              <a:rPr kumimoji="0" lang="en-US" altLang="ko-KR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I      </a:t>
            </a:r>
            <a:r>
              <a:rPr kumimoji="0" lang="ko-KR" altLang="en-US" sz="1100" dirty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기 대 효 과 </a:t>
            </a:r>
          </a:p>
        </p:txBody>
      </p:sp>
      <p:pic>
        <p:nvPicPr>
          <p:cNvPr id="65544" name="Picture 8"/>
          <p:cNvPicPr>
            <a:picLocks noChangeArrowheads="1"/>
          </p:cNvPicPr>
          <p:nvPr/>
        </p:nvPicPr>
        <p:blipFill>
          <a:blip r:embed="rId3" cstate="print"/>
          <a:srcRect t="7815"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직사각형 24"/>
          <p:cNvSpPr/>
          <p:nvPr/>
        </p:nvSpPr>
        <p:spPr>
          <a:xfrm>
            <a:off x="2216696" y="2996952"/>
            <a:ext cx="7689304" cy="1512168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ko-KR" altLang="en-US" dirty="0" smtClean="0">
                <a:ln>
                  <a:solidFill>
                    <a:schemeClr val="bg1">
                      <a:alpha val="18000"/>
                    </a:schemeClr>
                  </a:solidFill>
                </a:ln>
                <a:latin typeface="-윤고딕320" pitchFamily="18" charset="-127"/>
                <a:ea typeface="-윤고딕320" pitchFamily="18" charset="-127"/>
              </a:rPr>
              <a:t>  </a:t>
            </a:r>
            <a:endParaRPr lang="en-US" altLang="ko-KR" sz="2000" b="1" dirty="0" smtClean="0">
              <a:ln>
                <a:solidFill>
                  <a:srgbClr val="0070C0">
                    <a:alpha val="14000"/>
                  </a:srgbClr>
                </a:solidFill>
              </a:ln>
              <a:solidFill>
                <a:srgbClr val="0070C0"/>
              </a:solidFill>
              <a:latin typeface="HY신명조" pitchFamily="18" charset="-127"/>
              <a:ea typeface="HY신명조" pitchFamily="18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113021" y="3110370"/>
            <a:ext cx="8064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n>
                  <a:solidFill>
                    <a:schemeClr val="bg1">
                      <a:alpha val="18000"/>
                    </a:schemeClr>
                  </a:solidFill>
                </a:ln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  </a:t>
            </a:r>
            <a:r>
              <a:rPr lang="ko-KR" altLang="en-US" dirty="0" smtClean="0">
                <a:ln>
                  <a:solidFill>
                    <a:schemeClr val="bg1">
                      <a:alpha val="18000"/>
                    </a:schemeClr>
                  </a:solidFill>
                </a:ln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자신의 </a:t>
            </a:r>
            <a:r>
              <a:rPr lang="ko-KR" altLang="en-US" dirty="0" smtClean="0">
                <a:ln>
                  <a:solidFill>
                    <a:schemeClr val="bg1">
                      <a:alpha val="18000"/>
                    </a:schemeClr>
                  </a:solidFill>
                </a:ln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적성도 </a:t>
            </a:r>
            <a:r>
              <a:rPr lang="ko-KR" altLang="en-US" dirty="0" smtClean="0">
                <a:ln>
                  <a:solidFill>
                    <a:schemeClr val="bg1">
                      <a:alpha val="18000"/>
                    </a:schemeClr>
                  </a:solidFill>
                </a:ln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모른 채</a:t>
            </a:r>
            <a:r>
              <a:rPr lang="en-US" altLang="ko-KR" dirty="0" smtClean="0">
                <a:ln>
                  <a:solidFill>
                    <a:schemeClr val="bg1">
                      <a:alpha val="18000"/>
                    </a:schemeClr>
                  </a:solidFill>
                </a:ln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,</a:t>
            </a:r>
            <a:endParaRPr lang="en-US" altLang="ko-KR" dirty="0" smtClean="0">
              <a:ln>
                <a:solidFill>
                  <a:schemeClr val="bg1">
                    <a:alpha val="18000"/>
                  </a:schemeClr>
                </a:solidFill>
              </a:ln>
              <a:solidFill>
                <a:schemeClr val="bg1"/>
              </a:solidFill>
              <a:latin typeface="-윤고딕320" pitchFamily="18" charset="-127"/>
              <a:ea typeface="-윤고딕320" pitchFamily="18" charset="-127"/>
            </a:endParaRPr>
          </a:p>
          <a:p>
            <a:r>
              <a:rPr lang="ko-KR" altLang="en-US" dirty="0" smtClean="0">
                <a:ln>
                  <a:solidFill>
                    <a:schemeClr val="bg1">
                      <a:alpha val="18000"/>
                    </a:schemeClr>
                  </a:solidFill>
                </a:ln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  </a:t>
            </a:r>
            <a:r>
              <a:rPr lang="ko-KR" altLang="en-US" dirty="0" smtClean="0">
                <a:ln>
                  <a:solidFill>
                    <a:schemeClr val="bg1">
                      <a:alpha val="18000"/>
                    </a:schemeClr>
                  </a:solidFill>
                </a:ln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어학성적과 </a:t>
            </a:r>
            <a:r>
              <a:rPr lang="ko-KR" altLang="en-US" dirty="0" err="1" smtClean="0">
                <a:ln>
                  <a:solidFill>
                    <a:schemeClr val="bg1">
                      <a:alpha val="18000"/>
                    </a:schemeClr>
                  </a:solidFill>
                </a:ln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스펙쌓기에</a:t>
            </a:r>
            <a:r>
              <a:rPr lang="ko-KR" altLang="en-US" dirty="0" smtClean="0">
                <a:ln>
                  <a:solidFill>
                    <a:schemeClr val="bg1">
                      <a:alpha val="18000"/>
                    </a:schemeClr>
                  </a:solidFill>
                </a:ln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 </a:t>
            </a:r>
            <a:r>
              <a:rPr lang="ko-KR" altLang="en-US" dirty="0" smtClean="0">
                <a:ln>
                  <a:solidFill>
                    <a:schemeClr val="bg1">
                      <a:alpha val="18000"/>
                    </a:schemeClr>
                  </a:solidFill>
                </a:ln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파묻혀</a:t>
            </a:r>
            <a:endParaRPr lang="en-US" altLang="ko-KR" dirty="0" smtClean="0">
              <a:ln>
                <a:solidFill>
                  <a:schemeClr val="bg1">
                    <a:alpha val="18000"/>
                  </a:schemeClr>
                </a:solidFill>
              </a:ln>
              <a:solidFill>
                <a:schemeClr val="bg1"/>
              </a:solidFill>
              <a:latin typeface="-윤고딕320" pitchFamily="18" charset="-127"/>
              <a:ea typeface="-윤고딕320" pitchFamily="18" charset="-127"/>
            </a:endParaRPr>
          </a:p>
          <a:p>
            <a:r>
              <a:rPr lang="ko-KR" altLang="en-US" dirty="0" smtClean="0">
                <a:ln>
                  <a:solidFill>
                    <a:schemeClr val="bg1">
                      <a:alpha val="18000"/>
                    </a:schemeClr>
                  </a:solidFill>
                </a:ln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  </a:t>
            </a:r>
            <a:r>
              <a:rPr lang="ko-KR" altLang="en-US" dirty="0" smtClean="0">
                <a:ln>
                  <a:solidFill>
                    <a:schemeClr val="bg1">
                      <a:alpha val="18000"/>
                    </a:schemeClr>
                  </a:solidFill>
                </a:ln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청춘을 </a:t>
            </a:r>
            <a:r>
              <a:rPr lang="ko-KR" altLang="en-US" dirty="0" smtClean="0">
                <a:ln>
                  <a:solidFill>
                    <a:schemeClr val="bg1">
                      <a:alpha val="18000"/>
                    </a:schemeClr>
                  </a:solidFill>
                </a:ln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보내고 있는 </a:t>
            </a:r>
            <a:r>
              <a:rPr lang="en-US" altLang="ko-KR" dirty="0" smtClean="0">
                <a:ln>
                  <a:solidFill>
                    <a:schemeClr val="bg1">
                      <a:alpha val="18000"/>
                    </a:schemeClr>
                  </a:solidFill>
                </a:ln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20</a:t>
            </a:r>
            <a:r>
              <a:rPr lang="ko-KR" altLang="en-US" dirty="0" smtClean="0">
                <a:ln>
                  <a:solidFill>
                    <a:schemeClr val="bg1">
                      <a:alpha val="18000"/>
                    </a:schemeClr>
                  </a:solidFill>
                </a:ln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대</a:t>
            </a:r>
            <a:r>
              <a:rPr lang="en-US" altLang="ko-KR" dirty="0" smtClean="0">
                <a:ln>
                  <a:solidFill>
                    <a:schemeClr val="bg1">
                      <a:alpha val="18000"/>
                    </a:schemeClr>
                  </a:solidFill>
                </a:ln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, </a:t>
            </a:r>
            <a:r>
              <a:rPr lang="ko-KR" altLang="en-US" dirty="0" smtClean="0">
                <a:ln>
                  <a:solidFill>
                    <a:schemeClr val="bg1">
                      <a:alpha val="18000"/>
                    </a:schemeClr>
                  </a:solidFill>
                </a:ln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그들에게 묻습니다</a:t>
            </a:r>
            <a:r>
              <a:rPr lang="en-US" altLang="ko-KR" dirty="0" smtClean="0">
                <a:ln>
                  <a:solidFill>
                    <a:schemeClr val="bg1">
                      <a:alpha val="18000"/>
                    </a:schemeClr>
                  </a:solidFill>
                </a:ln>
                <a:solidFill>
                  <a:schemeClr val="bg1"/>
                </a:solidFill>
                <a:latin typeface="-윤고딕320" pitchFamily="18" charset="-127"/>
                <a:ea typeface="-윤고딕320" pitchFamily="18" charset="-127"/>
              </a:rPr>
              <a:t>.</a:t>
            </a:r>
          </a:p>
          <a:p>
            <a:endParaRPr lang="en-US" altLang="ko-KR" sz="400" dirty="0" smtClean="0">
              <a:ln>
                <a:solidFill>
                  <a:schemeClr val="bg1">
                    <a:alpha val="18000"/>
                  </a:schemeClr>
                </a:solidFill>
              </a:ln>
              <a:latin typeface="-윤고딕320" pitchFamily="18" charset="-127"/>
              <a:ea typeface="-윤고딕320" pitchFamily="18" charset="-127"/>
            </a:endParaRPr>
          </a:p>
          <a:p>
            <a:r>
              <a:rPr lang="en-US" altLang="ko-KR" sz="2000" b="1" dirty="0" smtClean="0">
                <a:ln>
                  <a:solidFill>
                    <a:srgbClr val="0070C0">
                      <a:alpha val="14000"/>
                    </a:srgb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HY신명조" pitchFamily="18" charset="-127"/>
                <a:ea typeface="HY신명조" pitchFamily="18" charset="-127"/>
              </a:rPr>
              <a:t>“</a:t>
            </a:r>
            <a:r>
              <a:rPr lang="ko-KR" altLang="en-US" sz="2000" b="1" dirty="0" smtClean="0">
                <a:ln>
                  <a:solidFill>
                    <a:srgbClr val="0070C0">
                      <a:alpha val="14000"/>
                    </a:srgb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HY신명조" pitchFamily="18" charset="-127"/>
                <a:ea typeface="HY신명조" pitchFamily="18" charset="-127"/>
              </a:rPr>
              <a:t>대기업이 꿈이십니까</a:t>
            </a:r>
            <a:r>
              <a:rPr lang="en-US" altLang="ko-KR" sz="2000" b="1" dirty="0" smtClean="0">
                <a:ln>
                  <a:solidFill>
                    <a:srgbClr val="0070C0">
                      <a:alpha val="14000"/>
                    </a:srgb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HY신명조" pitchFamily="18" charset="-127"/>
                <a:ea typeface="HY신명조" pitchFamily="18" charset="-127"/>
              </a:rPr>
              <a:t>, </a:t>
            </a:r>
            <a:r>
              <a:rPr lang="ko-KR" altLang="en-US" sz="2000" b="1" dirty="0" smtClean="0">
                <a:ln>
                  <a:solidFill>
                    <a:srgbClr val="0070C0">
                      <a:alpha val="14000"/>
                    </a:srgb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HY신명조" pitchFamily="18" charset="-127"/>
                <a:ea typeface="HY신명조" pitchFamily="18" charset="-127"/>
              </a:rPr>
              <a:t>행복하시겠습니까</a:t>
            </a:r>
            <a:r>
              <a:rPr lang="en-US" altLang="ko-KR" sz="2000" b="1" dirty="0" smtClean="0">
                <a:ln>
                  <a:solidFill>
                    <a:srgbClr val="0070C0">
                      <a:alpha val="14000"/>
                    </a:srgb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HY신명조" pitchFamily="18" charset="-127"/>
                <a:ea typeface="HY신명조" pitchFamily="18" charset="-127"/>
              </a:rPr>
              <a:t>?”</a:t>
            </a:r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>
            <a:alpha val="80000"/>
          </a:schemeClr>
        </a:solidFill>
        <a:ln>
          <a:noFill/>
        </a:ln>
      </a:spPr>
      <a:bodyPr rtlCol="0"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5917</TotalTime>
  <Words>2694</Words>
  <Application>Microsoft Office PowerPoint</Application>
  <PresentationFormat>A4 용지(210x297mm)</PresentationFormat>
  <Paragraphs>463</Paragraphs>
  <Slides>27</Slides>
  <Notes>15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40" baseType="lpstr">
      <vt:lpstr>굴림</vt:lpstr>
      <vt:lpstr>Arial</vt:lpstr>
      <vt:lpstr>Yoon 윤고딕 330_TT</vt:lpstr>
      <vt:lpstr>맑은 고딕</vt:lpstr>
      <vt:lpstr>-윤고딕340</vt:lpstr>
      <vt:lpstr>-윤고딕350</vt:lpstr>
      <vt:lpstr>HY신명조</vt:lpstr>
      <vt:lpstr>Wingdings</vt:lpstr>
      <vt:lpstr>나눔고딕 ExtraBold</vt:lpstr>
      <vt:lpstr>-윤고딕320</vt:lpstr>
      <vt:lpstr>나눔손글씨 펜</vt:lpstr>
      <vt:lpstr>-윤고딕330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sec</dc:creator>
  <cp:lastModifiedBy>user</cp:lastModifiedBy>
  <cp:revision>765</cp:revision>
  <dcterms:created xsi:type="dcterms:W3CDTF">2013-03-06T07:04:33Z</dcterms:created>
  <dcterms:modified xsi:type="dcterms:W3CDTF">2013-11-20T15:31:27Z</dcterms:modified>
</cp:coreProperties>
</file>