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6" r:id="rId2"/>
    <p:sldId id="286" r:id="rId3"/>
    <p:sldId id="291" r:id="rId4"/>
    <p:sldId id="292" r:id="rId5"/>
    <p:sldId id="293" r:id="rId6"/>
    <p:sldId id="294" r:id="rId7"/>
    <p:sldId id="295" r:id="rId8"/>
    <p:sldId id="298" r:id="rId9"/>
    <p:sldId id="283" r:id="rId10"/>
    <p:sldId id="271" r:id="rId11"/>
    <p:sldId id="277" r:id="rId12"/>
    <p:sldId id="278" r:id="rId13"/>
    <p:sldId id="274" r:id="rId14"/>
    <p:sldId id="288" r:id="rId15"/>
    <p:sldId id="279" r:id="rId16"/>
    <p:sldId id="280" r:id="rId17"/>
    <p:sldId id="281" r:id="rId18"/>
    <p:sldId id="282" r:id="rId19"/>
    <p:sldId id="299" r:id="rId20"/>
    <p:sldId id="303" r:id="rId21"/>
    <p:sldId id="302" r:id="rId22"/>
    <p:sldId id="304" r:id="rId23"/>
    <p:sldId id="305" r:id="rId24"/>
    <p:sldId id="306" r:id="rId25"/>
    <p:sldId id="311" r:id="rId26"/>
    <p:sldId id="315" r:id="rId27"/>
    <p:sldId id="312" r:id="rId28"/>
    <p:sldId id="308" r:id="rId29"/>
    <p:sldId id="313" r:id="rId30"/>
    <p:sldId id="314" r:id="rId31"/>
    <p:sldId id="259" r:id="rId32"/>
  </p:sldIdLst>
  <p:sldSz cx="9906000" cy="6858000" type="A4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D9358"/>
    <a:srgbClr val="003366"/>
    <a:srgbClr val="006666"/>
    <a:srgbClr val="006699"/>
    <a:srgbClr val="0066CC"/>
    <a:srgbClr val="000066"/>
    <a:srgbClr val="621E9A"/>
    <a:srgbClr val="FFEAD5"/>
    <a:srgbClr val="66FFFF"/>
    <a:srgbClr val="1249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5758FB7-9AC5-4552-8A53-C91805E547FA}" styleName="테마 스타일 1 - 강조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4C1A8A3-306A-4EB7-A6B1-4F7E0EB9C5D6}" styleName="보통 스타일 3 - 강조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C083E6E3-FA7D-4D7B-A595-EF9225AFEA82}" styleName="밝은 스타일 1 - 강조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FD0F851-EC5A-4D38-B0AD-8093EC10F338}" styleName="밝은 스타일 1 - 강조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236" y="-90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81" d="100"/>
          <a:sy n="81" d="100"/>
        </p:scale>
        <p:origin x="-2148" y="-96"/>
      </p:cViewPr>
      <p:guideLst>
        <p:guide orient="horz" pos="3110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699BE93-F975-4114-B668-33009039E7B3}" type="doc">
      <dgm:prSet loTypeId="urn:microsoft.com/office/officeart/2005/8/layout/bProcess4" loCatId="process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pPr latinLnBrk="1"/>
          <a:endParaRPr lang="ko-KR" altLang="en-US"/>
        </a:p>
      </dgm:t>
    </dgm:pt>
    <dgm:pt modelId="{068DFBBD-A5DC-4FA9-8976-AAC510A53CAF}">
      <dgm:prSet phldrT="[텍스트]" custT="1"/>
      <dgm:spPr/>
      <dgm:t>
        <a:bodyPr/>
        <a:lstStyle/>
        <a:p>
          <a:pPr algn="ctr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1.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신규아이디어 접수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기업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개인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아이디어조사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DDDFBD32-9527-4E63-A74E-6104DC287B03}" type="parTrans" cxnId="{E61AC494-ADD4-4242-AE64-7CB2E907EC9A}">
      <dgm:prSet/>
      <dgm:spPr/>
      <dgm:t>
        <a:bodyPr/>
        <a:lstStyle/>
        <a:p>
          <a:pPr latinLnBrk="1"/>
          <a:endParaRPr lang="ko-KR" altLang="en-US"/>
        </a:p>
      </dgm:t>
    </dgm:pt>
    <dgm:pt modelId="{4DAA49D0-51E2-4598-9009-7775DD8498F2}" type="sibTrans" cxnId="{E61AC494-ADD4-4242-AE64-7CB2E907EC9A}">
      <dgm:prSet/>
      <dgm:spPr/>
      <dgm:t>
        <a:bodyPr/>
        <a:lstStyle/>
        <a:p>
          <a:pPr latinLnBrk="1"/>
          <a:endParaRPr lang="ko-KR" altLang="en-US"/>
        </a:p>
      </dgm:t>
    </dgm:pt>
    <dgm:pt modelId="{F3EEBAB0-BBE5-4998-A317-84938E3BB5D8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2.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지원분야 선정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분야 평가 후 향후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가능성 발굴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예비 아이디어 발굴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6F6E7571-A3E5-471E-847D-B3FADF17CE09}" type="parTrans" cxnId="{5A3FCA9A-64B3-408C-9A0B-8BC8DE1E9328}">
      <dgm:prSet/>
      <dgm:spPr/>
      <dgm:t>
        <a:bodyPr/>
        <a:lstStyle/>
        <a:p>
          <a:pPr latinLnBrk="1"/>
          <a:endParaRPr lang="ko-KR" altLang="en-US"/>
        </a:p>
      </dgm:t>
    </dgm:pt>
    <dgm:pt modelId="{4E23BAC5-B064-43CF-BF00-B5BEAAF4E450}" type="sibTrans" cxnId="{5A3FCA9A-64B3-408C-9A0B-8BC8DE1E9328}">
      <dgm:prSet/>
      <dgm:spPr/>
      <dgm:t>
        <a:bodyPr/>
        <a:lstStyle/>
        <a:p>
          <a:pPr latinLnBrk="1"/>
          <a:endParaRPr lang="ko-KR" altLang="en-US"/>
        </a:p>
      </dgm:t>
    </dgm:pt>
    <dgm:pt modelId="{313C9259-3450-41D3-886A-AF040FAA00D5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3.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상담 및 기초지도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관련 기본    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방향 상담 및 지도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5C548F72-DEB8-4032-8975-B3972247E9B1}" type="parTrans" cxnId="{CE04FDDD-1480-486B-B087-6DE949115817}">
      <dgm:prSet/>
      <dgm:spPr/>
      <dgm:t>
        <a:bodyPr/>
        <a:lstStyle/>
        <a:p>
          <a:pPr latinLnBrk="1"/>
          <a:endParaRPr lang="ko-KR" altLang="en-US"/>
        </a:p>
      </dgm:t>
    </dgm:pt>
    <dgm:pt modelId="{31EE3490-4F2B-494F-837E-12089197CD73}" type="sibTrans" cxnId="{CE04FDDD-1480-486B-B087-6DE949115817}">
      <dgm:prSet/>
      <dgm:spPr/>
      <dgm:t>
        <a:bodyPr/>
        <a:lstStyle/>
        <a:p>
          <a:pPr latinLnBrk="1"/>
          <a:endParaRPr lang="ko-KR" altLang="en-US"/>
        </a:p>
      </dgm:t>
    </dgm:pt>
    <dgm:pt modelId="{ADB0DA0E-24D0-47C6-8A31-38DAA3407C49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4.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심사 및 평가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최종 아이디어 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선정을 위한 심사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67F246BF-F192-4AC3-ABBA-DDB0B5CCF94F}" type="parTrans" cxnId="{D255012F-80D5-445A-AD2B-83F54A0ED985}">
      <dgm:prSet/>
      <dgm:spPr/>
      <dgm:t>
        <a:bodyPr/>
        <a:lstStyle/>
        <a:p>
          <a:pPr latinLnBrk="1"/>
          <a:endParaRPr lang="ko-KR" altLang="en-US"/>
        </a:p>
      </dgm:t>
    </dgm:pt>
    <dgm:pt modelId="{5C3F1B11-67B7-481F-A7B7-B070C3FECABF}" type="sibTrans" cxnId="{D255012F-80D5-445A-AD2B-83F54A0ED985}">
      <dgm:prSet/>
      <dgm:spPr/>
      <dgm:t>
        <a:bodyPr/>
        <a:lstStyle/>
        <a:p>
          <a:pPr latinLnBrk="1"/>
          <a:endParaRPr lang="ko-KR" altLang="en-US"/>
        </a:p>
      </dgm:t>
    </dgm:pt>
    <dgm:pt modelId="{B5F5A7C7-C9F8-4748-8B6F-E03AA8AF4650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5.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전문가 </a:t>
          </a:r>
          <a:r>
            <a:rPr lang="ko-KR" altLang="en-US" sz="1200" dirty="0" err="1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매칭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전문가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기획그룹조성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외부 자원 자료 획득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E051643C-7650-4ECF-8C59-B78B32D1FA27}" type="parTrans" cxnId="{84618E43-47A7-48B8-B95A-9D535559FA83}">
      <dgm:prSet/>
      <dgm:spPr/>
      <dgm:t>
        <a:bodyPr/>
        <a:lstStyle/>
        <a:p>
          <a:pPr latinLnBrk="1"/>
          <a:endParaRPr lang="ko-KR" altLang="en-US"/>
        </a:p>
      </dgm:t>
    </dgm:pt>
    <dgm:pt modelId="{C265D193-98AE-4EC1-826A-ED40B64271BC}" type="sibTrans" cxnId="{84618E43-47A7-48B8-B95A-9D535559FA83}">
      <dgm:prSet/>
      <dgm:spPr/>
      <dgm:t>
        <a:bodyPr/>
        <a:lstStyle/>
        <a:p>
          <a:pPr latinLnBrk="1"/>
          <a:endParaRPr lang="ko-KR" altLang="en-US"/>
        </a:p>
      </dgm:t>
    </dgm:pt>
    <dgm:pt modelId="{0497297D-F4C5-470B-BF4D-01A6696F8CC8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6.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정형화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권리화 추진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,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연계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SMK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등 정형화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5B279496-F4FA-4504-9E2B-DBEB1E40895A}" type="parTrans" cxnId="{7DA6B0EC-322B-4989-B751-C4D5F5CD237C}">
      <dgm:prSet/>
      <dgm:spPr/>
      <dgm:t>
        <a:bodyPr/>
        <a:lstStyle/>
        <a:p>
          <a:pPr latinLnBrk="1"/>
          <a:endParaRPr lang="ko-KR" altLang="en-US"/>
        </a:p>
      </dgm:t>
    </dgm:pt>
    <dgm:pt modelId="{6A9C6E33-7EEC-447B-BCB5-359C77605C20}" type="sibTrans" cxnId="{7DA6B0EC-322B-4989-B751-C4D5F5CD237C}">
      <dgm:prSet/>
      <dgm:spPr/>
      <dgm:t>
        <a:bodyPr/>
        <a:lstStyle/>
        <a:p>
          <a:pPr latinLnBrk="1"/>
          <a:endParaRPr lang="ko-KR" altLang="en-US"/>
        </a:p>
      </dgm:t>
    </dgm:pt>
    <dgm:pt modelId="{F1D553C6-FCA1-4104-824D-101913B2C562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7.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시제품 개발 및 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R&amp;D</a:t>
          </a: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장비 인프라 활용한 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시제품 제작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R&amp;D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과제 발굴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제출 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</a:t>
          </a:r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0C41CC33-9F5B-4188-8DB9-0F3620124799}" type="parTrans" cxnId="{BE54C9E9-33E9-4DAA-BA3D-28BDC03C6B68}">
      <dgm:prSet/>
      <dgm:spPr/>
      <dgm:t>
        <a:bodyPr/>
        <a:lstStyle/>
        <a:p>
          <a:pPr latinLnBrk="1"/>
          <a:endParaRPr lang="ko-KR" altLang="en-US"/>
        </a:p>
      </dgm:t>
    </dgm:pt>
    <dgm:pt modelId="{FEB84C6B-30D4-48FE-8EB5-A57F0D7760D8}" type="sibTrans" cxnId="{BE54C9E9-33E9-4DAA-BA3D-28BDC03C6B68}">
      <dgm:prSet/>
      <dgm:spPr/>
      <dgm:t>
        <a:bodyPr/>
        <a:lstStyle/>
        <a:p>
          <a:pPr latinLnBrk="1"/>
          <a:endParaRPr lang="ko-KR" altLang="en-US"/>
        </a:p>
      </dgm:t>
    </dgm:pt>
    <dgm:pt modelId="{C5122C7E-6AE0-4811-998F-9B3C463D4017}">
      <dgm:prSet phldrT="[텍스트]" custT="1"/>
      <dgm:spPr/>
      <dgm:t>
        <a:bodyPr/>
        <a:lstStyle/>
        <a:p>
          <a:pPr algn="l" latinLnBrk="1"/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</a:t>
          </a:r>
        </a:p>
        <a:p>
          <a:pPr algn="l" latinLnBrk="1"/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9. </a:t>
          </a:r>
          <a:r>
            <a:rPr lang="ko-KR" altLang="en-US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마케팅</a:t>
          </a:r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, </a:t>
          </a:r>
          <a:r>
            <a:rPr lang="ko-KR" altLang="en-US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투자연계</a:t>
          </a:r>
          <a:endParaRPr lang="en-US" altLang="ko-KR" sz="11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상품화 투자를 위한      </a:t>
          </a:r>
          <a:endParaRPr lang="en-US" altLang="ko-KR" sz="11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금융권 기술 펀드 연계 </a:t>
          </a:r>
          <a:endParaRPr lang="en-US" altLang="ko-KR" sz="11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1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상품의 시장 진입 지원</a:t>
          </a:r>
          <a:endParaRPr lang="en-US" altLang="ko-KR" sz="11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endParaRPr lang="ko-KR" altLang="en-US" sz="11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41CCC186-480F-4DA7-977A-1F09543BC634}" type="sibTrans" cxnId="{A3569FAE-C59E-47C8-A0C5-6369DAA4605A}">
      <dgm:prSet/>
      <dgm:spPr/>
      <dgm:t>
        <a:bodyPr/>
        <a:lstStyle/>
        <a:p>
          <a:pPr latinLnBrk="1"/>
          <a:endParaRPr lang="ko-KR" altLang="en-US"/>
        </a:p>
      </dgm:t>
    </dgm:pt>
    <dgm:pt modelId="{9430E927-6C41-4784-9CCE-9B9AB6566252}" type="parTrans" cxnId="{A3569FAE-C59E-47C8-A0C5-6369DAA4605A}">
      <dgm:prSet/>
      <dgm:spPr/>
      <dgm:t>
        <a:bodyPr/>
        <a:lstStyle/>
        <a:p>
          <a:pPr latinLnBrk="1"/>
          <a:endParaRPr lang="ko-KR" altLang="en-US"/>
        </a:p>
      </dgm:t>
    </dgm:pt>
    <dgm:pt modelId="{1A8260BA-2FE1-4046-AB42-18B2CD0F590D}">
      <dgm:prSet phldrT="[텍스트]" custT="1"/>
      <dgm:spPr/>
      <dgm:t>
        <a:bodyPr/>
        <a:lstStyle/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</a:t>
          </a: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8.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기술이전 및 창업지원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err="1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수요처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발굴 및 기술   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이전 지원</a:t>
          </a:r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</a:t>
          </a: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기반 창업     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l" latinLnBrk="1"/>
          <a:r>
            <a:rPr lang="en-US" altLang="ko-KR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지원</a:t>
          </a:r>
          <a:endParaRPr lang="en-US" altLang="ko-KR" sz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algn="ctr" latinLnBrk="1"/>
          <a:endParaRPr lang="ko-KR" altLang="en-US" sz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gm:t>
    </dgm:pt>
    <dgm:pt modelId="{07A8B7DB-D9A4-402A-8D40-756015B55755}" type="sibTrans" cxnId="{6728D754-0518-477E-BE50-6594F58D7346}">
      <dgm:prSet/>
      <dgm:spPr/>
      <dgm:t>
        <a:bodyPr/>
        <a:lstStyle/>
        <a:p>
          <a:pPr latinLnBrk="1"/>
          <a:endParaRPr lang="ko-KR" altLang="en-US"/>
        </a:p>
      </dgm:t>
    </dgm:pt>
    <dgm:pt modelId="{9E4CDE57-30A7-4820-A1C8-6084A5A83545}" type="parTrans" cxnId="{6728D754-0518-477E-BE50-6594F58D7346}">
      <dgm:prSet/>
      <dgm:spPr/>
      <dgm:t>
        <a:bodyPr/>
        <a:lstStyle/>
        <a:p>
          <a:pPr latinLnBrk="1"/>
          <a:endParaRPr lang="ko-KR" altLang="en-US"/>
        </a:p>
      </dgm:t>
    </dgm:pt>
    <dgm:pt modelId="{39039DCA-EB29-4875-8216-34E58F1FA2D3}" type="pres">
      <dgm:prSet presAssocID="{2699BE93-F975-4114-B668-33009039E7B3}" presName="Name0" presStyleCnt="0">
        <dgm:presLayoutVars>
          <dgm:dir/>
          <dgm:resizeHandles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D68FADF1-3E02-4159-982C-041C8B6F7DB0}" type="pres">
      <dgm:prSet presAssocID="{068DFBBD-A5DC-4FA9-8976-AAC510A53CAF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083074A0-C2AF-48FF-8507-48439F7503F3}" type="pres">
      <dgm:prSet presAssocID="{068DFBBD-A5DC-4FA9-8976-AAC510A53CAF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5BBC0064-E4DD-4F35-B872-DDBFA957115E}" type="pres">
      <dgm:prSet presAssocID="{068DFBBD-A5DC-4FA9-8976-AAC510A53CA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433F272-9A33-477F-A7CD-7AA8A90A2069}" type="pres">
      <dgm:prSet presAssocID="{4DAA49D0-51E2-4598-9009-7775DD8498F2}" presName="sibTrans" presStyleLbl="bgSibTrans2D1" presStyleIdx="0" presStyleCnt="8"/>
      <dgm:spPr/>
      <dgm:t>
        <a:bodyPr/>
        <a:lstStyle/>
        <a:p>
          <a:pPr latinLnBrk="1"/>
          <a:endParaRPr lang="ko-KR" altLang="en-US"/>
        </a:p>
      </dgm:t>
    </dgm:pt>
    <dgm:pt modelId="{0A0E5A5C-53DF-47A1-9F46-8ED683364D2E}" type="pres">
      <dgm:prSet presAssocID="{F3EEBAB0-BBE5-4998-A317-84938E3BB5D8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970E8A20-A1ED-43A1-9BCC-3DE6CEC7B0C5}" type="pres">
      <dgm:prSet presAssocID="{F3EEBAB0-BBE5-4998-A317-84938E3BB5D8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ECC82FA9-4436-4C18-8BC8-4D03C9CAEFA2}" type="pres">
      <dgm:prSet presAssocID="{F3EEBAB0-BBE5-4998-A317-84938E3BB5D8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012AEDA-0CF3-4689-B3A4-FEC501E802D8}" type="pres">
      <dgm:prSet presAssocID="{4E23BAC5-B064-43CF-BF00-B5BEAAF4E450}" presName="sibTrans" presStyleLbl="bgSibTrans2D1" presStyleIdx="1" presStyleCnt="8"/>
      <dgm:spPr/>
      <dgm:t>
        <a:bodyPr/>
        <a:lstStyle/>
        <a:p>
          <a:pPr latinLnBrk="1"/>
          <a:endParaRPr lang="ko-KR" altLang="en-US"/>
        </a:p>
      </dgm:t>
    </dgm:pt>
    <dgm:pt modelId="{34870247-65D3-45BD-B725-1A9D4E40879D}" type="pres">
      <dgm:prSet presAssocID="{313C9259-3450-41D3-886A-AF040FAA00D5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E4DE9BD3-A7BC-4D7D-8CCB-DD29824C780A}" type="pres">
      <dgm:prSet presAssocID="{313C9259-3450-41D3-886A-AF040FAA00D5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2ABDB693-D6A7-4AF2-9D30-1DA51D9210AC}" type="pres">
      <dgm:prSet presAssocID="{313C9259-3450-41D3-886A-AF040FAA00D5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39D4F170-C9BE-424E-8CB5-B0693B5B8CAF}" type="pres">
      <dgm:prSet presAssocID="{31EE3490-4F2B-494F-837E-12089197CD73}" presName="sibTrans" presStyleLbl="bgSibTrans2D1" presStyleIdx="2" presStyleCnt="8"/>
      <dgm:spPr/>
      <dgm:t>
        <a:bodyPr/>
        <a:lstStyle/>
        <a:p>
          <a:pPr latinLnBrk="1"/>
          <a:endParaRPr lang="ko-KR" altLang="en-US"/>
        </a:p>
      </dgm:t>
    </dgm:pt>
    <dgm:pt modelId="{FEDEA95A-9848-4A67-9605-6333E9CE58A4}" type="pres">
      <dgm:prSet presAssocID="{ADB0DA0E-24D0-47C6-8A31-38DAA3407C49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A7483692-66D0-445A-84E6-8817D7E9450D}" type="pres">
      <dgm:prSet presAssocID="{ADB0DA0E-24D0-47C6-8A31-38DAA3407C49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3D979FF7-6C42-40CE-8C63-915AEBB2ED20}" type="pres">
      <dgm:prSet presAssocID="{ADB0DA0E-24D0-47C6-8A31-38DAA3407C4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79E725D8-6D9A-4CF3-B297-7262DC850800}" type="pres">
      <dgm:prSet presAssocID="{5C3F1B11-67B7-481F-A7B7-B070C3FECABF}" presName="sibTrans" presStyleLbl="bgSibTrans2D1" presStyleIdx="3" presStyleCnt="8"/>
      <dgm:spPr/>
      <dgm:t>
        <a:bodyPr/>
        <a:lstStyle/>
        <a:p>
          <a:pPr latinLnBrk="1"/>
          <a:endParaRPr lang="ko-KR" altLang="en-US"/>
        </a:p>
      </dgm:t>
    </dgm:pt>
    <dgm:pt modelId="{EB8A23F6-53A6-4EF0-AD6E-523FB54C6961}" type="pres">
      <dgm:prSet presAssocID="{B5F5A7C7-C9F8-4748-8B6F-E03AA8AF4650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AC043210-9C55-4A96-9817-95FAC30FD736}" type="pres">
      <dgm:prSet presAssocID="{B5F5A7C7-C9F8-4748-8B6F-E03AA8AF4650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E3FB0351-7615-445F-9489-5385A4B42131}" type="pres">
      <dgm:prSet presAssocID="{B5F5A7C7-C9F8-4748-8B6F-E03AA8AF4650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262C8238-180B-431A-829A-FC3CDA4F3290}" type="pres">
      <dgm:prSet presAssocID="{C265D193-98AE-4EC1-826A-ED40B64271BC}" presName="sibTrans" presStyleLbl="bgSibTrans2D1" presStyleIdx="4" presStyleCnt="8"/>
      <dgm:spPr/>
      <dgm:t>
        <a:bodyPr/>
        <a:lstStyle/>
        <a:p>
          <a:pPr latinLnBrk="1"/>
          <a:endParaRPr lang="ko-KR" altLang="en-US"/>
        </a:p>
      </dgm:t>
    </dgm:pt>
    <dgm:pt modelId="{4CD66953-7B80-4A91-8330-B8CA2F5D0397}" type="pres">
      <dgm:prSet presAssocID="{0497297D-F4C5-470B-BF4D-01A6696F8CC8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E0C7468E-5DB2-4B70-B13B-E50E9A3116EA}" type="pres">
      <dgm:prSet presAssocID="{0497297D-F4C5-470B-BF4D-01A6696F8CC8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CE9DA060-F280-4541-860F-53D11B207AB6}" type="pres">
      <dgm:prSet presAssocID="{0497297D-F4C5-470B-BF4D-01A6696F8CC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C8C958AE-DFC4-4AF4-A436-15901D265EFD}" type="pres">
      <dgm:prSet presAssocID="{6A9C6E33-7EEC-447B-BCB5-359C77605C20}" presName="sibTrans" presStyleLbl="bgSibTrans2D1" presStyleIdx="5" presStyleCnt="8"/>
      <dgm:spPr/>
      <dgm:t>
        <a:bodyPr/>
        <a:lstStyle/>
        <a:p>
          <a:pPr latinLnBrk="1"/>
          <a:endParaRPr lang="ko-KR" altLang="en-US"/>
        </a:p>
      </dgm:t>
    </dgm:pt>
    <dgm:pt modelId="{4FE99F64-24A0-4DC7-83AC-17346451C826}" type="pres">
      <dgm:prSet presAssocID="{F1D553C6-FCA1-4104-824D-101913B2C562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D257251A-D09C-4263-9C7E-501935D96D16}" type="pres">
      <dgm:prSet presAssocID="{F1D553C6-FCA1-4104-824D-101913B2C562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24CDE624-44EB-42BA-BB69-D11031BEB8B8}" type="pres">
      <dgm:prSet presAssocID="{F1D553C6-FCA1-4104-824D-101913B2C562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8C38C7A0-526B-4C77-8D30-A51AAF4EA191}" type="pres">
      <dgm:prSet presAssocID="{FEB84C6B-30D4-48FE-8EB5-A57F0D7760D8}" presName="sibTrans" presStyleLbl="bgSibTrans2D1" presStyleIdx="6" presStyleCnt="8"/>
      <dgm:spPr/>
      <dgm:t>
        <a:bodyPr/>
        <a:lstStyle/>
        <a:p>
          <a:pPr latinLnBrk="1"/>
          <a:endParaRPr lang="ko-KR" altLang="en-US"/>
        </a:p>
      </dgm:t>
    </dgm:pt>
    <dgm:pt modelId="{53E915A0-F602-41C6-9579-684C3ACD3425}" type="pres">
      <dgm:prSet presAssocID="{1A8260BA-2FE1-4046-AB42-18B2CD0F590D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D0894749-E3C4-4075-AAC3-6D137E205E72}" type="pres">
      <dgm:prSet presAssocID="{1A8260BA-2FE1-4046-AB42-18B2CD0F590D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1922B1C3-9241-4F70-81E1-275DD4DF615F}" type="pres">
      <dgm:prSet presAssocID="{1A8260BA-2FE1-4046-AB42-18B2CD0F590D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291353C-9611-4D89-9A11-5104DA964E20}" type="pres">
      <dgm:prSet presAssocID="{07A8B7DB-D9A4-402A-8D40-756015B55755}" presName="sibTrans" presStyleLbl="bgSibTrans2D1" presStyleIdx="7" presStyleCnt="8"/>
      <dgm:spPr/>
      <dgm:t>
        <a:bodyPr/>
        <a:lstStyle/>
        <a:p>
          <a:pPr latinLnBrk="1"/>
          <a:endParaRPr lang="ko-KR" altLang="en-US"/>
        </a:p>
      </dgm:t>
    </dgm:pt>
    <dgm:pt modelId="{3895128B-2920-480B-A686-97FB106DA733}" type="pres">
      <dgm:prSet presAssocID="{C5122C7E-6AE0-4811-998F-9B3C463D4017}" presName="compNode" presStyleCnt="0"/>
      <dgm:spPr/>
      <dgm:t>
        <a:bodyPr/>
        <a:lstStyle/>
        <a:p>
          <a:pPr latinLnBrk="1"/>
          <a:endParaRPr lang="ko-KR" altLang="en-US"/>
        </a:p>
      </dgm:t>
    </dgm:pt>
    <dgm:pt modelId="{1846D860-00A8-412D-ADF9-C3F0A92490FD}" type="pres">
      <dgm:prSet presAssocID="{C5122C7E-6AE0-4811-998F-9B3C463D4017}" presName="dummyConnPt" presStyleCnt="0"/>
      <dgm:spPr/>
      <dgm:t>
        <a:bodyPr/>
        <a:lstStyle/>
        <a:p>
          <a:pPr latinLnBrk="1"/>
          <a:endParaRPr lang="ko-KR" altLang="en-US"/>
        </a:p>
      </dgm:t>
    </dgm:pt>
    <dgm:pt modelId="{A85B86E6-A1B9-4114-B0A9-7AB41801B476}" type="pres">
      <dgm:prSet presAssocID="{C5122C7E-6AE0-4811-998F-9B3C463D4017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9909B6F4-F557-4709-AAEA-5433992457ED}" type="presOf" srcId="{C5122C7E-6AE0-4811-998F-9B3C463D4017}" destId="{A85B86E6-A1B9-4114-B0A9-7AB41801B476}" srcOrd="0" destOrd="0" presId="urn:microsoft.com/office/officeart/2005/8/layout/bProcess4"/>
    <dgm:cxn modelId="{7DA6B0EC-322B-4989-B751-C4D5F5CD237C}" srcId="{2699BE93-F975-4114-B668-33009039E7B3}" destId="{0497297D-F4C5-470B-BF4D-01A6696F8CC8}" srcOrd="5" destOrd="0" parTransId="{5B279496-F4FA-4504-9E2B-DBEB1E40895A}" sibTransId="{6A9C6E33-7EEC-447B-BCB5-359C77605C20}"/>
    <dgm:cxn modelId="{21667E68-FF9B-4B14-A782-2BC6A0E96E78}" type="presOf" srcId="{4DAA49D0-51E2-4598-9009-7775DD8498F2}" destId="{3433F272-9A33-477F-A7CD-7AA8A90A2069}" srcOrd="0" destOrd="0" presId="urn:microsoft.com/office/officeart/2005/8/layout/bProcess4"/>
    <dgm:cxn modelId="{B90773D9-487D-4C9A-8827-D3E8B37CC791}" type="presOf" srcId="{ADB0DA0E-24D0-47C6-8A31-38DAA3407C49}" destId="{3D979FF7-6C42-40CE-8C63-915AEBB2ED20}" srcOrd="0" destOrd="0" presId="urn:microsoft.com/office/officeart/2005/8/layout/bProcess4"/>
    <dgm:cxn modelId="{BD9111EF-765A-4B08-AC31-B2E96D7FA291}" type="presOf" srcId="{6A9C6E33-7EEC-447B-BCB5-359C77605C20}" destId="{C8C958AE-DFC4-4AF4-A436-15901D265EFD}" srcOrd="0" destOrd="0" presId="urn:microsoft.com/office/officeart/2005/8/layout/bProcess4"/>
    <dgm:cxn modelId="{6728D754-0518-477E-BE50-6594F58D7346}" srcId="{2699BE93-F975-4114-B668-33009039E7B3}" destId="{1A8260BA-2FE1-4046-AB42-18B2CD0F590D}" srcOrd="7" destOrd="0" parTransId="{9E4CDE57-30A7-4820-A1C8-6084A5A83545}" sibTransId="{07A8B7DB-D9A4-402A-8D40-756015B55755}"/>
    <dgm:cxn modelId="{1B9C53ED-016A-484C-A236-1220EC000E3E}" type="presOf" srcId="{2699BE93-F975-4114-B668-33009039E7B3}" destId="{39039DCA-EB29-4875-8216-34E58F1FA2D3}" srcOrd="0" destOrd="0" presId="urn:microsoft.com/office/officeart/2005/8/layout/bProcess4"/>
    <dgm:cxn modelId="{946326E9-DD21-4344-B766-58C642D779A8}" type="presOf" srcId="{B5F5A7C7-C9F8-4748-8B6F-E03AA8AF4650}" destId="{E3FB0351-7615-445F-9489-5385A4B42131}" srcOrd="0" destOrd="0" presId="urn:microsoft.com/office/officeart/2005/8/layout/bProcess4"/>
    <dgm:cxn modelId="{D255012F-80D5-445A-AD2B-83F54A0ED985}" srcId="{2699BE93-F975-4114-B668-33009039E7B3}" destId="{ADB0DA0E-24D0-47C6-8A31-38DAA3407C49}" srcOrd="3" destOrd="0" parTransId="{67F246BF-F192-4AC3-ABBA-DDB0B5CCF94F}" sibTransId="{5C3F1B11-67B7-481F-A7B7-B070C3FECABF}"/>
    <dgm:cxn modelId="{215DCC45-7AD7-42AB-BE53-6830828A213F}" type="presOf" srcId="{FEB84C6B-30D4-48FE-8EB5-A57F0D7760D8}" destId="{8C38C7A0-526B-4C77-8D30-A51AAF4EA191}" srcOrd="0" destOrd="0" presId="urn:microsoft.com/office/officeart/2005/8/layout/bProcess4"/>
    <dgm:cxn modelId="{B4A98150-9F5B-4B1E-A9A0-90D9F16094CA}" type="presOf" srcId="{C265D193-98AE-4EC1-826A-ED40B64271BC}" destId="{262C8238-180B-431A-829A-FC3CDA4F3290}" srcOrd="0" destOrd="0" presId="urn:microsoft.com/office/officeart/2005/8/layout/bProcess4"/>
    <dgm:cxn modelId="{9E7E43B3-26E0-4418-BDB8-9402A9B799A5}" type="presOf" srcId="{4E23BAC5-B064-43CF-BF00-B5BEAAF4E450}" destId="{E012AEDA-0CF3-4689-B3A4-FEC501E802D8}" srcOrd="0" destOrd="0" presId="urn:microsoft.com/office/officeart/2005/8/layout/bProcess4"/>
    <dgm:cxn modelId="{A3569FAE-C59E-47C8-A0C5-6369DAA4605A}" srcId="{2699BE93-F975-4114-B668-33009039E7B3}" destId="{C5122C7E-6AE0-4811-998F-9B3C463D4017}" srcOrd="8" destOrd="0" parTransId="{9430E927-6C41-4784-9CCE-9B9AB6566252}" sibTransId="{41CCC186-480F-4DA7-977A-1F09543BC634}"/>
    <dgm:cxn modelId="{FD8DA854-5B14-42E8-A1CE-3776963F7C27}" type="presOf" srcId="{F1D553C6-FCA1-4104-824D-101913B2C562}" destId="{24CDE624-44EB-42BA-BB69-D11031BEB8B8}" srcOrd="0" destOrd="0" presId="urn:microsoft.com/office/officeart/2005/8/layout/bProcess4"/>
    <dgm:cxn modelId="{2E6267B0-AE96-4674-A3CE-C872FFA8F453}" type="presOf" srcId="{07A8B7DB-D9A4-402A-8D40-756015B55755}" destId="{5291353C-9611-4D89-9A11-5104DA964E20}" srcOrd="0" destOrd="0" presId="urn:microsoft.com/office/officeart/2005/8/layout/bProcess4"/>
    <dgm:cxn modelId="{3AE5FE7C-7E8B-4626-8D32-0D5C9193F574}" type="presOf" srcId="{313C9259-3450-41D3-886A-AF040FAA00D5}" destId="{2ABDB693-D6A7-4AF2-9D30-1DA51D9210AC}" srcOrd="0" destOrd="0" presId="urn:microsoft.com/office/officeart/2005/8/layout/bProcess4"/>
    <dgm:cxn modelId="{A300B778-1199-4A49-A659-5171054995BE}" type="presOf" srcId="{068DFBBD-A5DC-4FA9-8976-AAC510A53CAF}" destId="{5BBC0064-E4DD-4F35-B872-DDBFA957115E}" srcOrd="0" destOrd="0" presId="urn:microsoft.com/office/officeart/2005/8/layout/bProcess4"/>
    <dgm:cxn modelId="{5A3FCA9A-64B3-408C-9A0B-8BC8DE1E9328}" srcId="{2699BE93-F975-4114-B668-33009039E7B3}" destId="{F3EEBAB0-BBE5-4998-A317-84938E3BB5D8}" srcOrd="1" destOrd="0" parTransId="{6F6E7571-A3E5-471E-847D-B3FADF17CE09}" sibTransId="{4E23BAC5-B064-43CF-BF00-B5BEAAF4E450}"/>
    <dgm:cxn modelId="{72C752FB-73F6-4A12-B811-D4D4DC8F3E36}" type="presOf" srcId="{5C3F1B11-67B7-481F-A7B7-B070C3FECABF}" destId="{79E725D8-6D9A-4CF3-B297-7262DC850800}" srcOrd="0" destOrd="0" presId="urn:microsoft.com/office/officeart/2005/8/layout/bProcess4"/>
    <dgm:cxn modelId="{BE54C9E9-33E9-4DAA-BA3D-28BDC03C6B68}" srcId="{2699BE93-F975-4114-B668-33009039E7B3}" destId="{F1D553C6-FCA1-4104-824D-101913B2C562}" srcOrd="6" destOrd="0" parTransId="{0C41CC33-9F5B-4188-8DB9-0F3620124799}" sibTransId="{FEB84C6B-30D4-48FE-8EB5-A57F0D7760D8}"/>
    <dgm:cxn modelId="{E61AC494-ADD4-4242-AE64-7CB2E907EC9A}" srcId="{2699BE93-F975-4114-B668-33009039E7B3}" destId="{068DFBBD-A5DC-4FA9-8976-AAC510A53CAF}" srcOrd="0" destOrd="0" parTransId="{DDDFBD32-9527-4E63-A74E-6104DC287B03}" sibTransId="{4DAA49D0-51E2-4598-9009-7775DD8498F2}"/>
    <dgm:cxn modelId="{CE04FDDD-1480-486B-B087-6DE949115817}" srcId="{2699BE93-F975-4114-B668-33009039E7B3}" destId="{313C9259-3450-41D3-886A-AF040FAA00D5}" srcOrd="2" destOrd="0" parTransId="{5C548F72-DEB8-4032-8975-B3972247E9B1}" sibTransId="{31EE3490-4F2B-494F-837E-12089197CD73}"/>
    <dgm:cxn modelId="{F6BAFC1B-B102-4A04-9DA6-09410A4C4F58}" type="presOf" srcId="{1A8260BA-2FE1-4046-AB42-18B2CD0F590D}" destId="{1922B1C3-9241-4F70-81E1-275DD4DF615F}" srcOrd="0" destOrd="0" presId="urn:microsoft.com/office/officeart/2005/8/layout/bProcess4"/>
    <dgm:cxn modelId="{84618E43-47A7-48B8-B95A-9D535559FA83}" srcId="{2699BE93-F975-4114-B668-33009039E7B3}" destId="{B5F5A7C7-C9F8-4748-8B6F-E03AA8AF4650}" srcOrd="4" destOrd="0" parTransId="{E051643C-7650-4ECF-8C59-B78B32D1FA27}" sibTransId="{C265D193-98AE-4EC1-826A-ED40B64271BC}"/>
    <dgm:cxn modelId="{A8ED6D73-A432-4ED9-9E98-B16DDD87B532}" type="presOf" srcId="{31EE3490-4F2B-494F-837E-12089197CD73}" destId="{39D4F170-C9BE-424E-8CB5-B0693B5B8CAF}" srcOrd="0" destOrd="0" presId="urn:microsoft.com/office/officeart/2005/8/layout/bProcess4"/>
    <dgm:cxn modelId="{B0CD24C1-2FB0-47DC-A090-ABAB2442B5AF}" type="presOf" srcId="{0497297D-F4C5-470B-BF4D-01A6696F8CC8}" destId="{CE9DA060-F280-4541-860F-53D11B207AB6}" srcOrd="0" destOrd="0" presId="urn:microsoft.com/office/officeart/2005/8/layout/bProcess4"/>
    <dgm:cxn modelId="{44E90CA5-7621-40F6-8C92-8207090C9C1B}" type="presOf" srcId="{F3EEBAB0-BBE5-4998-A317-84938E3BB5D8}" destId="{ECC82FA9-4436-4C18-8BC8-4D03C9CAEFA2}" srcOrd="0" destOrd="0" presId="urn:microsoft.com/office/officeart/2005/8/layout/bProcess4"/>
    <dgm:cxn modelId="{AC424546-E4D3-42F5-AFE7-FBC1798286B9}" type="presParOf" srcId="{39039DCA-EB29-4875-8216-34E58F1FA2D3}" destId="{D68FADF1-3E02-4159-982C-041C8B6F7DB0}" srcOrd="0" destOrd="0" presId="urn:microsoft.com/office/officeart/2005/8/layout/bProcess4"/>
    <dgm:cxn modelId="{0C3D7475-D3EA-4EF7-A91C-EC0971C2D807}" type="presParOf" srcId="{D68FADF1-3E02-4159-982C-041C8B6F7DB0}" destId="{083074A0-C2AF-48FF-8507-48439F7503F3}" srcOrd="0" destOrd="0" presId="urn:microsoft.com/office/officeart/2005/8/layout/bProcess4"/>
    <dgm:cxn modelId="{533AE025-3B80-400E-9342-7DDCA4701B9E}" type="presParOf" srcId="{D68FADF1-3E02-4159-982C-041C8B6F7DB0}" destId="{5BBC0064-E4DD-4F35-B872-DDBFA957115E}" srcOrd="1" destOrd="0" presId="urn:microsoft.com/office/officeart/2005/8/layout/bProcess4"/>
    <dgm:cxn modelId="{E5F2DF64-2DE2-4493-9CD0-E89490EEF6A7}" type="presParOf" srcId="{39039DCA-EB29-4875-8216-34E58F1FA2D3}" destId="{3433F272-9A33-477F-A7CD-7AA8A90A2069}" srcOrd="1" destOrd="0" presId="urn:microsoft.com/office/officeart/2005/8/layout/bProcess4"/>
    <dgm:cxn modelId="{E040C6DD-C577-4B1F-B799-C951B50EB442}" type="presParOf" srcId="{39039DCA-EB29-4875-8216-34E58F1FA2D3}" destId="{0A0E5A5C-53DF-47A1-9F46-8ED683364D2E}" srcOrd="2" destOrd="0" presId="urn:microsoft.com/office/officeart/2005/8/layout/bProcess4"/>
    <dgm:cxn modelId="{CABD5235-72CE-4240-B011-7DDD8BA796C2}" type="presParOf" srcId="{0A0E5A5C-53DF-47A1-9F46-8ED683364D2E}" destId="{970E8A20-A1ED-43A1-9BCC-3DE6CEC7B0C5}" srcOrd="0" destOrd="0" presId="urn:microsoft.com/office/officeart/2005/8/layout/bProcess4"/>
    <dgm:cxn modelId="{D51CFDF8-011C-4E9F-B7D6-A0D2DE909500}" type="presParOf" srcId="{0A0E5A5C-53DF-47A1-9F46-8ED683364D2E}" destId="{ECC82FA9-4436-4C18-8BC8-4D03C9CAEFA2}" srcOrd="1" destOrd="0" presId="urn:microsoft.com/office/officeart/2005/8/layout/bProcess4"/>
    <dgm:cxn modelId="{D4B2FE91-A70C-4A00-8AAD-D11C49313E8C}" type="presParOf" srcId="{39039DCA-EB29-4875-8216-34E58F1FA2D3}" destId="{E012AEDA-0CF3-4689-B3A4-FEC501E802D8}" srcOrd="3" destOrd="0" presId="urn:microsoft.com/office/officeart/2005/8/layout/bProcess4"/>
    <dgm:cxn modelId="{12C2C3D6-033A-414D-B84E-9BC03F14268D}" type="presParOf" srcId="{39039DCA-EB29-4875-8216-34E58F1FA2D3}" destId="{34870247-65D3-45BD-B725-1A9D4E40879D}" srcOrd="4" destOrd="0" presId="urn:microsoft.com/office/officeart/2005/8/layout/bProcess4"/>
    <dgm:cxn modelId="{6A062253-223A-4163-BA3F-FC005340C5FD}" type="presParOf" srcId="{34870247-65D3-45BD-B725-1A9D4E40879D}" destId="{E4DE9BD3-A7BC-4D7D-8CCB-DD29824C780A}" srcOrd="0" destOrd="0" presId="urn:microsoft.com/office/officeart/2005/8/layout/bProcess4"/>
    <dgm:cxn modelId="{AEBE25EA-4A9D-4CD1-B1D9-FC256A6CDED6}" type="presParOf" srcId="{34870247-65D3-45BD-B725-1A9D4E40879D}" destId="{2ABDB693-D6A7-4AF2-9D30-1DA51D9210AC}" srcOrd="1" destOrd="0" presId="urn:microsoft.com/office/officeart/2005/8/layout/bProcess4"/>
    <dgm:cxn modelId="{599EA5CE-8F1F-4BE1-A733-1F22EC36037B}" type="presParOf" srcId="{39039DCA-EB29-4875-8216-34E58F1FA2D3}" destId="{39D4F170-C9BE-424E-8CB5-B0693B5B8CAF}" srcOrd="5" destOrd="0" presId="urn:microsoft.com/office/officeart/2005/8/layout/bProcess4"/>
    <dgm:cxn modelId="{3358BE24-A689-49A1-B91D-B805BB3A9DF7}" type="presParOf" srcId="{39039DCA-EB29-4875-8216-34E58F1FA2D3}" destId="{FEDEA95A-9848-4A67-9605-6333E9CE58A4}" srcOrd="6" destOrd="0" presId="urn:microsoft.com/office/officeart/2005/8/layout/bProcess4"/>
    <dgm:cxn modelId="{1D660032-6A0B-4428-B069-1B49C29FF39E}" type="presParOf" srcId="{FEDEA95A-9848-4A67-9605-6333E9CE58A4}" destId="{A7483692-66D0-445A-84E6-8817D7E9450D}" srcOrd="0" destOrd="0" presId="urn:microsoft.com/office/officeart/2005/8/layout/bProcess4"/>
    <dgm:cxn modelId="{2CAC1081-FE07-4DA9-83E0-5A93B804228B}" type="presParOf" srcId="{FEDEA95A-9848-4A67-9605-6333E9CE58A4}" destId="{3D979FF7-6C42-40CE-8C63-915AEBB2ED20}" srcOrd="1" destOrd="0" presId="urn:microsoft.com/office/officeart/2005/8/layout/bProcess4"/>
    <dgm:cxn modelId="{F5C20637-0AA1-48CD-829C-EB523D881242}" type="presParOf" srcId="{39039DCA-EB29-4875-8216-34E58F1FA2D3}" destId="{79E725D8-6D9A-4CF3-B297-7262DC850800}" srcOrd="7" destOrd="0" presId="urn:microsoft.com/office/officeart/2005/8/layout/bProcess4"/>
    <dgm:cxn modelId="{D43C8FCD-CC74-4777-9102-ABB3EF789930}" type="presParOf" srcId="{39039DCA-EB29-4875-8216-34E58F1FA2D3}" destId="{EB8A23F6-53A6-4EF0-AD6E-523FB54C6961}" srcOrd="8" destOrd="0" presId="urn:microsoft.com/office/officeart/2005/8/layout/bProcess4"/>
    <dgm:cxn modelId="{5EF4D44F-5DAB-4AB3-81E8-5147DDF29B2A}" type="presParOf" srcId="{EB8A23F6-53A6-4EF0-AD6E-523FB54C6961}" destId="{AC043210-9C55-4A96-9817-95FAC30FD736}" srcOrd="0" destOrd="0" presId="urn:microsoft.com/office/officeart/2005/8/layout/bProcess4"/>
    <dgm:cxn modelId="{E904CCDC-FAAE-4705-B446-A07AA3CFA37C}" type="presParOf" srcId="{EB8A23F6-53A6-4EF0-AD6E-523FB54C6961}" destId="{E3FB0351-7615-445F-9489-5385A4B42131}" srcOrd="1" destOrd="0" presId="urn:microsoft.com/office/officeart/2005/8/layout/bProcess4"/>
    <dgm:cxn modelId="{BE40C935-08E9-43BC-8864-F4F68AF55488}" type="presParOf" srcId="{39039DCA-EB29-4875-8216-34E58F1FA2D3}" destId="{262C8238-180B-431A-829A-FC3CDA4F3290}" srcOrd="9" destOrd="0" presId="urn:microsoft.com/office/officeart/2005/8/layout/bProcess4"/>
    <dgm:cxn modelId="{54C68294-9755-4510-A097-EDD2E51DBECC}" type="presParOf" srcId="{39039DCA-EB29-4875-8216-34E58F1FA2D3}" destId="{4CD66953-7B80-4A91-8330-B8CA2F5D0397}" srcOrd="10" destOrd="0" presId="urn:microsoft.com/office/officeart/2005/8/layout/bProcess4"/>
    <dgm:cxn modelId="{BE931AFF-50BE-4183-8B15-68FE2A28F83B}" type="presParOf" srcId="{4CD66953-7B80-4A91-8330-B8CA2F5D0397}" destId="{E0C7468E-5DB2-4B70-B13B-E50E9A3116EA}" srcOrd="0" destOrd="0" presId="urn:microsoft.com/office/officeart/2005/8/layout/bProcess4"/>
    <dgm:cxn modelId="{8A468D68-ACE2-4FC9-9D1D-9105AD0A7B03}" type="presParOf" srcId="{4CD66953-7B80-4A91-8330-B8CA2F5D0397}" destId="{CE9DA060-F280-4541-860F-53D11B207AB6}" srcOrd="1" destOrd="0" presId="urn:microsoft.com/office/officeart/2005/8/layout/bProcess4"/>
    <dgm:cxn modelId="{0A9B02C7-01A0-4EDF-8DF4-A5E5A74676A5}" type="presParOf" srcId="{39039DCA-EB29-4875-8216-34E58F1FA2D3}" destId="{C8C958AE-DFC4-4AF4-A436-15901D265EFD}" srcOrd="11" destOrd="0" presId="urn:microsoft.com/office/officeart/2005/8/layout/bProcess4"/>
    <dgm:cxn modelId="{75F02E7E-7F1B-4923-BA9C-AFA67AEC1518}" type="presParOf" srcId="{39039DCA-EB29-4875-8216-34E58F1FA2D3}" destId="{4FE99F64-24A0-4DC7-83AC-17346451C826}" srcOrd="12" destOrd="0" presId="urn:microsoft.com/office/officeart/2005/8/layout/bProcess4"/>
    <dgm:cxn modelId="{2F430B64-5E9D-4388-AEAE-8B722B9DC1AC}" type="presParOf" srcId="{4FE99F64-24A0-4DC7-83AC-17346451C826}" destId="{D257251A-D09C-4263-9C7E-501935D96D16}" srcOrd="0" destOrd="0" presId="urn:microsoft.com/office/officeart/2005/8/layout/bProcess4"/>
    <dgm:cxn modelId="{9DE64F49-6E2E-41FD-9241-11E9609A2AD3}" type="presParOf" srcId="{4FE99F64-24A0-4DC7-83AC-17346451C826}" destId="{24CDE624-44EB-42BA-BB69-D11031BEB8B8}" srcOrd="1" destOrd="0" presId="urn:microsoft.com/office/officeart/2005/8/layout/bProcess4"/>
    <dgm:cxn modelId="{8D9974F3-8354-4F32-8C94-7E7169B18429}" type="presParOf" srcId="{39039DCA-EB29-4875-8216-34E58F1FA2D3}" destId="{8C38C7A0-526B-4C77-8D30-A51AAF4EA191}" srcOrd="13" destOrd="0" presId="urn:microsoft.com/office/officeart/2005/8/layout/bProcess4"/>
    <dgm:cxn modelId="{905775BA-4D52-4AAF-8180-5BB869C1EB40}" type="presParOf" srcId="{39039DCA-EB29-4875-8216-34E58F1FA2D3}" destId="{53E915A0-F602-41C6-9579-684C3ACD3425}" srcOrd="14" destOrd="0" presId="urn:microsoft.com/office/officeart/2005/8/layout/bProcess4"/>
    <dgm:cxn modelId="{1E469833-D016-4EEA-97EA-9C6B539A1199}" type="presParOf" srcId="{53E915A0-F602-41C6-9579-684C3ACD3425}" destId="{D0894749-E3C4-4075-AAC3-6D137E205E72}" srcOrd="0" destOrd="0" presId="urn:microsoft.com/office/officeart/2005/8/layout/bProcess4"/>
    <dgm:cxn modelId="{0FEB706F-EE2B-4783-85C3-CF0F45722F37}" type="presParOf" srcId="{53E915A0-F602-41C6-9579-684C3ACD3425}" destId="{1922B1C3-9241-4F70-81E1-275DD4DF615F}" srcOrd="1" destOrd="0" presId="urn:microsoft.com/office/officeart/2005/8/layout/bProcess4"/>
    <dgm:cxn modelId="{462EDBDB-C7AD-47A2-849D-17EAA46BFCAD}" type="presParOf" srcId="{39039DCA-EB29-4875-8216-34E58F1FA2D3}" destId="{5291353C-9611-4D89-9A11-5104DA964E20}" srcOrd="15" destOrd="0" presId="urn:microsoft.com/office/officeart/2005/8/layout/bProcess4"/>
    <dgm:cxn modelId="{F5FF82AE-76A7-4DAF-8B85-E34A77F79591}" type="presParOf" srcId="{39039DCA-EB29-4875-8216-34E58F1FA2D3}" destId="{3895128B-2920-480B-A686-97FB106DA733}" srcOrd="16" destOrd="0" presId="urn:microsoft.com/office/officeart/2005/8/layout/bProcess4"/>
    <dgm:cxn modelId="{4BF4BE75-7B16-42BD-B04C-344C8D6C5652}" type="presParOf" srcId="{3895128B-2920-480B-A686-97FB106DA733}" destId="{1846D860-00A8-412D-ADF9-C3F0A92490FD}" srcOrd="0" destOrd="0" presId="urn:microsoft.com/office/officeart/2005/8/layout/bProcess4"/>
    <dgm:cxn modelId="{A3D32A54-DBC5-4AA8-965B-F6BCF2C990B5}" type="presParOf" srcId="{3895128B-2920-480B-A686-97FB106DA733}" destId="{A85B86E6-A1B9-4114-B0A9-7AB41801B476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33F272-9A33-477F-A7CD-7AA8A90A2069}">
      <dsp:nvSpPr>
        <dsp:cNvPr id="0" name=""/>
        <dsp:cNvSpPr/>
      </dsp:nvSpPr>
      <dsp:spPr>
        <a:xfrm rot="5400000">
          <a:off x="-347523" y="1525468"/>
          <a:ext cx="1537967" cy="18573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BBC0064-E4DD-4F35-B872-DDBFA957115E}">
      <dsp:nvSpPr>
        <dsp:cNvPr id="0" name=""/>
        <dsp:cNvSpPr/>
      </dsp:nvSpPr>
      <dsp:spPr>
        <a:xfrm>
          <a:off x="3802" y="540285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1.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신규아이디어 접수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기업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개인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아이디어조사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40069" y="576552"/>
        <a:ext cx="1991191" cy="1165701"/>
      </dsp:txXfrm>
    </dsp:sp>
    <dsp:sp modelId="{E012AEDA-0CF3-4689-B3A4-FEC501E802D8}">
      <dsp:nvSpPr>
        <dsp:cNvPr id="0" name=""/>
        <dsp:cNvSpPr/>
      </dsp:nvSpPr>
      <dsp:spPr>
        <a:xfrm rot="5400000">
          <a:off x="-347523" y="3073262"/>
          <a:ext cx="1537967" cy="18573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CC82FA9-4436-4C18-8BC8-4D03C9CAEFA2}">
      <dsp:nvSpPr>
        <dsp:cNvPr id="0" name=""/>
        <dsp:cNvSpPr/>
      </dsp:nvSpPr>
      <dsp:spPr>
        <a:xfrm>
          <a:off x="3802" y="2088079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2.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지원분야 선정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분야 평가 후 향후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가능성 발굴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예비 아이디어 발굴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40069" y="2124346"/>
        <a:ext cx="1991191" cy="1165701"/>
      </dsp:txXfrm>
    </dsp:sp>
    <dsp:sp modelId="{39D4F170-C9BE-424E-8CB5-B0693B5B8CAF}">
      <dsp:nvSpPr>
        <dsp:cNvPr id="0" name=""/>
        <dsp:cNvSpPr/>
      </dsp:nvSpPr>
      <dsp:spPr>
        <a:xfrm>
          <a:off x="426373" y="3847159"/>
          <a:ext cx="2734928" cy="18573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ABDB693-D6A7-4AF2-9D30-1DA51D9210AC}">
      <dsp:nvSpPr>
        <dsp:cNvPr id="0" name=""/>
        <dsp:cNvSpPr/>
      </dsp:nvSpPr>
      <dsp:spPr>
        <a:xfrm>
          <a:off x="3802" y="3635873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3.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상담 및 기초지도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관련 기본    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방향 상담 및 지도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40069" y="3672140"/>
        <a:ext cx="1991191" cy="1165701"/>
      </dsp:txXfrm>
    </dsp:sp>
    <dsp:sp modelId="{79E725D8-6D9A-4CF3-B297-7262DC850800}">
      <dsp:nvSpPr>
        <dsp:cNvPr id="0" name=""/>
        <dsp:cNvSpPr/>
      </dsp:nvSpPr>
      <dsp:spPr>
        <a:xfrm rot="16200000">
          <a:off x="2397231" y="3073262"/>
          <a:ext cx="1537967" cy="18573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D979FF7-6C42-40CE-8C63-915AEBB2ED20}">
      <dsp:nvSpPr>
        <dsp:cNvPr id="0" name=""/>
        <dsp:cNvSpPr/>
      </dsp:nvSpPr>
      <dsp:spPr>
        <a:xfrm>
          <a:off x="2748557" y="3635873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4.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심사 및 평가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최종 아이디어 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선정을 위한 심사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2784824" y="3672140"/>
        <a:ext cx="1991191" cy="1165701"/>
      </dsp:txXfrm>
    </dsp:sp>
    <dsp:sp modelId="{262C8238-180B-431A-829A-FC3CDA4F3290}">
      <dsp:nvSpPr>
        <dsp:cNvPr id="0" name=""/>
        <dsp:cNvSpPr/>
      </dsp:nvSpPr>
      <dsp:spPr>
        <a:xfrm rot="16200000">
          <a:off x="2397231" y="1525468"/>
          <a:ext cx="1537967" cy="185735"/>
        </a:xfrm>
        <a:prstGeom prst="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FB0351-7615-445F-9489-5385A4B42131}">
      <dsp:nvSpPr>
        <dsp:cNvPr id="0" name=""/>
        <dsp:cNvSpPr/>
      </dsp:nvSpPr>
      <dsp:spPr>
        <a:xfrm>
          <a:off x="2748557" y="2088079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6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5.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전문가 </a:t>
          </a:r>
          <a:r>
            <a:rPr lang="ko-KR" altLang="en-US" sz="1200" kern="1200" dirty="0" err="1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매칭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전문가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기획그룹조성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외부 자원 자료 획득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2784824" y="2124346"/>
        <a:ext cx="1991191" cy="1165701"/>
      </dsp:txXfrm>
    </dsp:sp>
    <dsp:sp modelId="{C8C958AE-DFC4-4AF4-A436-15901D265EFD}">
      <dsp:nvSpPr>
        <dsp:cNvPr id="0" name=""/>
        <dsp:cNvSpPr/>
      </dsp:nvSpPr>
      <dsp:spPr>
        <a:xfrm>
          <a:off x="3171128" y="751571"/>
          <a:ext cx="2734928" cy="18573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E9DA060-F280-4541-860F-53D11B207AB6}">
      <dsp:nvSpPr>
        <dsp:cNvPr id="0" name=""/>
        <dsp:cNvSpPr/>
      </dsp:nvSpPr>
      <dsp:spPr>
        <a:xfrm>
          <a:off x="2748557" y="540285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6.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정형화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권리화 추진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,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연계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SMK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등 정형화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2784824" y="576552"/>
        <a:ext cx="1991191" cy="1165701"/>
      </dsp:txXfrm>
    </dsp:sp>
    <dsp:sp modelId="{8C38C7A0-526B-4C77-8D30-A51AAF4EA191}">
      <dsp:nvSpPr>
        <dsp:cNvPr id="0" name=""/>
        <dsp:cNvSpPr/>
      </dsp:nvSpPr>
      <dsp:spPr>
        <a:xfrm rot="5400000">
          <a:off x="5141986" y="1525468"/>
          <a:ext cx="1537967" cy="185735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4CDE624-44EB-42BA-BB69-D11031BEB8B8}">
      <dsp:nvSpPr>
        <dsp:cNvPr id="0" name=""/>
        <dsp:cNvSpPr/>
      </dsp:nvSpPr>
      <dsp:spPr>
        <a:xfrm>
          <a:off x="5493312" y="540285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7.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시제품 개발 및 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R&amp;D</a:t>
          </a: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장비 인프라 활용한 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시제품 제작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R&amp;D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과제 발굴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/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제출 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</a:t>
          </a: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5529579" y="576552"/>
        <a:ext cx="1991191" cy="1165701"/>
      </dsp:txXfrm>
    </dsp:sp>
    <dsp:sp modelId="{5291353C-9611-4D89-9A11-5104DA964E20}">
      <dsp:nvSpPr>
        <dsp:cNvPr id="0" name=""/>
        <dsp:cNvSpPr/>
      </dsp:nvSpPr>
      <dsp:spPr>
        <a:xfrm rot="5400000">
          <a:off x="5141986" y="3073262"/>
          <a:ext cx="1537967" cy="18573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-1905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1922B1C3-9241-4F70-81E1-275DD4DF615F}">
      <dsp:nvSpPr>
        <dsp:cNvPr id="0" name=""/>
        <dsp:cNvSpPr/>
      </dsp:nvSpPr>
      <dsp:spPr>
        <a:xfrm>
          <a:off x="5493312" y="2088079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</a:t>
          </a: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8.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기술이전 및 창업지원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err="1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수요처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발굴 및 기술   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이전 지원</a:t>
          </a: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</a:t>
          </a: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아이디어 기반 창업     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2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지원</a:t>
          </a:r>
          <a:endParaRPr lang="en-US" altLang="ko-KR" sz="12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5334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2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5529579" y="2124346"/>
        <a:ext cx="1991191" cy="1165701"/>
      </dsp:txXfrm>
    </dsp:sp>
    <dsp:sp modelId="{A85B86E6-A1B9-4114-B0A9-7AB41801B476}">
      <dsp:nvSpPr>
        <dsp:cNvPr id="0" name=""/>
        <dsp:cNvSpPr/>
      </dsp:nvSpPr>
      <dsp:spPr>
        <a:xfrm>
          <a:off x="5493312" y="3635873"/>
          <a:ext cx="2063725" cy="123823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</a:t>
          </a:r>
        </a:p>
        <a:p>
          <a:pPr lvl="0" algn="l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9. </a:t>
          </a:r>
          <a:r>
            <a:rPr lang="ko-KR" altLang="en-US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마케팅</a:t>
          </a: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, </a:t>
          </a:r>
          <a:r>
            <a:rPr lang="ko-KR" altLang="en-US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투자연계</a:t>
          </a:r>
          <a:endParaRPr lang="en-US" altLang="ko-KR" sz="11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상품화 투자를 위한      </a:t>
          </a:r>
          <a:endParaRPr lang="en-US" altLang="ko-KR" sz="11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  </a:t>
          </a:r>
          <a:r>
            <a:rPr lang="ko-KR" altLang="en-US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금융권 기술 펀드 연계 </a:t>
          </a:r>
          <a:endParaRPr lang="en-US" altLang="ko-KR" sz="11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l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ko-KR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   - </a:t>
          </a:r>
          <a:r>
            <a:rPr lang="ko-KR" altLang="en-US" sz="1100" kern="1200" dirty="0" smtClean="0">
              <a:solidFill>
                <a:schemeClr val="bg1"/>
              </a:solidFill>
              <a:latin typeface="휴먼고딕" pitchFamily="2" charset="-127"/>
              <a:ea typeface="휴먼고딕" pitchFamily="2" charset="-127"/>
            </a:rPr>
            <a:t>상품의 시장 진입 지원</a:t>
          </a:r>
          <a:endParaRPr lang="en-US" altLang="ko-KR" sz="1100" kern="1200" dirty="0" smtClean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  <a:p>
          <a:pPr lvl="0" algn="ctr" defTabSz="48895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100" kern="1200" dirty="0">
            <a:solidFill>
              <a:schemeClr val="bg1"/>
            </a:solidFill>
            <a:latin typeface="휴먼고딕" pitchFamily="2" charset="-127"/>
            <a:ea typeface="휴먼고딕" pitchFamily="2" charset="-127"/>
          </a:endParaRPr>
        </a:p>
      </dsp:txBody>
      <dsp:txXfrm>
        <a:off x="5529579" y="3672140"/>
        <a:ext cx="1991191" cy="11657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D0E5833-046E-41F1-9F1F-B950D48CD519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25488" y="741363"/>
            <a:ext cx="534670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69"/>
            <a:ext cx="5438140" cy="444341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378824"/>
            <a:ext cx="2945659" cy="4937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784E7D-762F-4E4B-B50F-31C9A2AE0CE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7017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5488" y="741363"/>
            <a:ext cx="534670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84E7D-762F-4E4B-B50F-31C9A2AE0CEC}" type="slidenum">
              <a:rPr lang="ko-KR" altLang="en-US" smtClean="0"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290844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5488" y="741363"/>
            <a:ext cx="534670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84E7D-762F-4E4B-B50F-31C9A2AE0CEC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7059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5488" y="741363"/>
            <a:ext cx="534670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84E7D-762F-4E4B-B50F-31C9A2AE0CEC}" type="slidenum">
              <a:rPr lang="ko-KR" altLang="en-US" smtClean="0"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74053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725488" y="741363"/>
            <a:ext cx="5346700" cy="370205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784E7D-762F-4E4B-B50F-31C9A2AE0CEC}" type="slidenum">
              <a:rPr lang="ko-KR" altLang="en-US" smtClean="0"/>
              <a:t>31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867059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137243" y="6021289"/>
            <a:ext cx="2311400" cy="365125"/>
          </a:xfrm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705972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0804495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1396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661710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78036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5434424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5" name="직사각형 4"/>
          <p:cNvSpPr/>
          <p:nvPr userDrawn="1"/>
        </p:nvSpPr>
        <p:spPr>
          <a:xfrm>
            <a:off x="7761312" y="5949280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665766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81149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816731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343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/>
          <a:lstStyle/>
          <a:p>
            <a:fld id="{4A05DDEE-DDAD-4E27-811C-4532D789C7AB}" type="datetimeFigureOut">
              <a:rPr lang="ko-KR" altLang="en-US" smtClean="0"/>
              <a:t>2013-12-23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211236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154CE-A1FD-4B91-A3A9-819B677E1696}" type="slidenum">
              <a:rPr lang="ko-KR" altLang="en-US" smtClean="0"/>
              <a:t>‹#›</a:t>
            </a:fld>
            <a:endParaRPr lang="ko-KR" altLang="en-US"/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1053" y="2"/>
            <a:ext cx="390044" cy="28283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554" y="1628800"/>
            <a:ext cx="380443" cy="44658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390" y="6309320"/>
            <a:ext cx="936104" cy="285204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 userDrawn="1"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0" y="4797153"/>
            <a:ext cx="428497" cy="504649"/>
          </a:xfrm>
          <a:prstGeom prst="rect">
            <a:avLst/>
          </a:prstGeom>
        </p:spPr>
      </p:pic>
      <p:sp>
        <p:nvSpPr>
          <p:cNvPr id="16" name="TextBox 15"/>
          <p:cNvSpPr txBox="1"/>
          <p:nvPr userDrawn="1"/>
        </p:nvSpPr>
        <p:spPr>
          <a:xfrm>
            <a:off x="428498" y="6309320"/>
            <a:ext cx="160172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dirty="0" smtClean="0">
                <a:solidFill>
                  <a:schemeClr val="bg1">
                    <a:lumMod val="50000"/>
                  </a:schemeClr>
                </a:solidFill>
              </a:rPr>
              <a:t>All about</a:t>
            </a:r>
            <a:r>
              <a:rPr lang="en-US" altLang="ko-KR" sz="1100" baseline="0" dirty="0" smtClean="0">
                <a:solidFill>
                  <a:schemeClr val="bg1">
                    <a:lumMod val="50000"/>
                  </a:schemeClr>
                </a:solidFill>
              </a:rPr>
              <a:t> Technology!</a:t>
            </a:r>
            <a:endParaRPr lang="ko-KR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468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gif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gif"/><Relationship Id="rId5" Type="http://schemas.openxmlformats.org/officeDocument/2006/relationships/image" Target="../media/image7.png"/><Relationship Id="rId4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gif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3936" y="1207036"/>
            <a:ext cx="5304590" cy="5678349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695" y="-22451"/>
            <a:ext cx="1878478" cy="1362971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347" y="2485288"/>
            <a:ext cx="5073349" cy="7369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002784" y="2060848"/>
            <a:ext cx="31854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/>
              <a:t>수도권 지식기반산업의 허브</a:t>
            </a:r>
            <a:r>
              <a:rPr lang="en-US" altLang="ko-KR" dirty="0" smtClean="0"/>
              <a:t>!</a:t>
            </a:r>
            <a:endParaRPr lang="ko-KR" altLang="en-US" dirty="0"/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9551" y="403782"/>
            <a:ext cx="1596004" cy="187347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3540210"/>
            <a:ext cx="1560876" cy="183300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9321" y="6093297"/>
            <a:ext cx="1638182" cy="4991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454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555" y="-27384"/>
            <a:ext cx="9945555" cy="688538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390" y="6312148"/>
            <a:ext cx="936104" cy="28520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351343" y="2538770"/>
            <a:ext cx="4502091" cy="1754326"/>
          </a:xfrm>
          <a:prstGeom prst="rect">
            <a:avLst/>
          </a:prstGeom>
          <a:noFill/>
          <a:ln w="12700">
            <a:solidFill>
              <a:srgbClr val="FFEAD5"/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3600" b="1" dirty="0" smtClean="0">
                <a:solidFill>
                  <a:schemeClr val="bg1"/>
                </a:solidFill>
                <a:latin typeface="+mj-ea"/>
                <a:ea typeface="+mj-ea"/>
              </a:rPr>
              <a:t> </a:t>
            </a:r>
            <a:r>
              <a:rPr lang="en-US" altLang="ko-K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Ⅰ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일반현황</a:t>
            </a:r>
            <a:endParaRPr lang="en-US" altLang="ko-K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pPr>
              <a:lnSpc>
                <a:spcPct val="150000"/>
              </a:lnSpc>
            </a:pPr>
            <a:r>
              <a:rPr lang="en-US" altLang="ko-K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ko-K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Ⅱ</a:t>
            </a:r>
            <a:r>
              <a:rPr lang="en-US" altLang="ko-K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. </a:t>
            </a:r>
            <a:r>
              <a:rPr lang="ko-KR" altLang="en-US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주요 지원사업</a:t>
            </a:r>
            <a:endParaRPr lang="en-US" altLang="ko-K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0" name="제목 1"/>
          <p:cNvSpPr>
            <a:spLocks noGrp="1"/>
          </p:cNvSpPr>
          <p:nvPr>
            <p:ph type="title"/>
          </p:nvPr>
        </p:nvSpPr>
        <p:spPr>
          <a:xfrm>
            <a:off x="4351343" y="1124744"/>
            <a:ext cx="4502091" cy="1143000"/>
          </a:xfrm>
        </p:spPr>
        <p:txBody>
          <a:bodyPr/>
          <a:lstStyle/>
          <a:p>
            <a:r>
              <a:rPr lang="ko-KR" altLang="en-US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목   차</a:t>
            </a:r>
            <a:endParaRPr lang="ko-KR" altLang="en-US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032" y="59466"/>
            <a:ext cx="3640880" cy="40540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357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sp>
        <p:nvSpPr>
          <p:cNvPr id="1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7" name="Rectangle 8"/>
          <p:cNvSpPr>
            <a:spLocks noChangeArrowheads="1"/>
          </p:cNvSpPr>
          <p:nvPr/>
        </p:nvSpPr>
        <p:spPr bwMode="auto">
          <a:xfrm>
            <a:off x="474662" y="2551626"/>
            <a:ext cx="8924000" cy="1057275"/>
          </a:xfrm>
          <a:prstGeom prst="rect">
            <a:avLst/>
          </a:prstGeom>
          <a:gradFill rotWithShape="0">
            <a:gsLst>
              <a:gs pos="0">
                <a:srgbClr val="FFFFFF">
                  <a:alpha val="89999"/>
                </a:srgbClr>
              </a:gs>
              <a:gs pos="100000">
                <a:srgbClr val="33CCFF">
                  <a:alpha val="60001"/>
                </a:srgbClr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4" dir="b"/>
          </a:scene3d>
          <a:sp3d extrusionH="100000" prstMaterial="legacyMatte">
            <a:bevelT w="13500" h="13500" prst="angle"/>
            <a:bevelB w="13500" h="13500" prst="angle"/>
            <a:extrusionClr>
              <a:srgbClr val="66CC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469504" y="1268760"/>
            <a:ext cx="8929158" cy="971988"/>
          </a:xfrm>
          <a:prstGeom prst="rect">
            <a:avLst/>
          </a:prstGeom>
          <a:gradFill rotWithShape="0">
            <a:gsLst>
              <a:gs pos="0">
                <a:srgbClr val="FFFFFF">
                  <a:alpha val="89999"/>
                </a:srgbClr>
              </a:gs>
              <a:gs pos="100000">
                <a:srgbClr val="33CCFF">
                  <a:alpha val="60001"/>
                </a:srgbClr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4" dir="b"/>
          </a:scene3d>
          <a:sp3d extrusionH="100000" prstMaterial="legacyMatte">
            <a:bevelT w="13500" h="13500" prst="angle"/>
            <a:bevelB w="13500" h="13500" prst="angle"/>
            <a:extrusionClr>
              <a:srgbClr val="66CC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sp>
        <p:nvSpPr>
          <p:cNvPr id="29" name="Rectangle 11"/>
          <p:cNvSpPr>
            <a:spLocks noChangeArrowheads="1"/>
          </p:cNvSpPr>
          <p:nvPr/>
        </p:nvSpPr>
        <p:spPr bwMode="auto">
          <a:xfrm>
            <a:off x="490141" y="3858406"/>
            <a:ext cx="8908521" cy="2126759"/>
          </a:xfrm>
          <a:prstGeom prst="rect">
            <a:avLst/>
          </a:prstGeom>
          <a:gradFill rotWithShape="0">
            <a:gsLst>
              <a:gs pos="0">
                <a:srgbClr val="FFFFFF">
                  <a:alpha val="89999"/>
                </a:srgbClr>
              </a:gs>
              <a:gs pos="100000">
                <a:srgbClr val="33CCFF">
                  <a:alpha val="60001"/>
                </a:srgbClr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4" dir="b"/>
          </a:scene3d>
          <a:sp3d extrusionH="100000" prstMaterial="legacyMatte">
            <a:bevelT w="13500" h="13500" prst="angle"/>
            <a:bevelB w="13500" h="13500" prst="angle"/>
            <a:extrusionClr>
              <a:srgbClr val="66CC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sp>
        <p:nvSpPr>
          <p:cNvPr id="30" name="AutoShape 18"/>
          <p:cNvSpPr>
            <a:spLocks noChangeArrowheads="1"/>
          </p:cNvSpPr>
          <p:nvPr/>
        </p:nvSpPr>
        <p:spPr bwMode="auto">
          <a:xfrm>
            <a:off x="368036" y="3931430"/>
            <a:ext cx="1270927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700" b="1" i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주요사업</a:t>
            </a:r>
            <a:endParaRPr lang="ko-KR" altLang="en-US" sz="1700" b="1" i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31" name="AutoShape 19"/>
          <p:cNvSpPr>
            <a:spLocks noChangeArrowheads="1"/>
          </p:cNvSpPr>
          <p:nvPr/>
        </p:nvSpPr>
        <p:spPr bwMode="auto">
          <a:xfrm>
            <a:off x="369756" y="2619888"/>
            <a:ext cx="1269206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700" b="1" i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설립목적</a:t>
            </a:r>
          </a:p>
        </p:txBody>
      </p:sp>
      <p:sp>
        <p:nvSpPr>
          <p:cNvPr id="32" name="AutoShape 26"/>
          <p:cNvSpPr>
            <a:spLocks noChangeArrowheads="1"/>
          </p:cNvSpPr>
          <p:nvPr/>
        </p:nvSpPr>
        <p:spPr bwMode="auto">
          <a:xfrm>
            <a:off x="373195" y="1352899"/>
            <a:ext cx="1265767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600" b="1" i="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</a:rPr>
              <a:t>설립근거</a:t>
            </a:r>
          </a:p>
        </p:txBody>
      </p:sp>
      <p:sp>
        <p:nvSpPr>
          <p:cNvPr id="37" name="Text Box 34"/>
          <p:cNvSpPr txBox="1">
            <a:spLocks noChangeArrowheads="1"/>
          </p:cNvSpPr>
          <p:nvPr/>
        </p:nvSpPr>
        <p:spPr bwMode="ltGray">
          <a:xfrm>
            <a:off x="1754645" y="1377520"/>
            <a:ext cx="764447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400" b="1" i="0" dirty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kumimoji="0" lang="ko-KR" altLang="en-US" sz="1600" b="1" i="0" dirty="0" smtClean="0">
                <a:solidFill>
                  <a:srgbClr val="003366"/>
                </a:solidFill>
                <a:effectLst/>
                <a:latin typeface="+mn-ea"/>
              </a:rPr>
              <a:t>산업기술단지 지원에 관한 특례법</a:t>
            </a:r>
            <a:r>
              <a:rPr kumimoji="0" lang="en-US" altLang="ko-KR" sz="1600" b="1" i="0" dirty="0" smtClean="0">
                <a:solidFill>
                  <a:srgbClr val="003366"/>
                </a:solidFill>
                <a:effectLst/>
                <a:latin typeface="+mn-ea"/>
              </a:rPr>
              <a:t>(</a:t>
            </a:r>
            <a:r>
              <a:rPr kumimoji="0" lang="ko-KR" altLang="en-US" sz="1600" b="1" i="0" dirty="0" smtClean="0">
                <a:solidFill>
                  <a:srgbClr val="003366"/>
                </a:solidFill>
                <a:effectLst/>
                <a:latin typeface="+mn-ea"/>
              </a:rPr>
              <a:t>옛 지식경제부</a:t>
            </a:r>
            <a:r>
              <a:rPr kumimoji="0" lang="en-US" altLang="ko-KR" sz="1600" b="1" i="0" dirty="0" smtClean="0">
                <a:solidFill>
                  <a:srgbClr val="003366"/>
                </a:solidFill>
                <a:effectLst/>
                <a:latin typeface="+mn-ea"/>
              </a:rPr>
              <a:t> )</a:t>
            </a:r>
            <a:endParaRPr kumimoji="0" lang="en-US" altLang="ko-KR" sz="1600" b="1" i="0" dirty="0">
              <a:solidFill>
                <a:srgbClr val="003366"/>
              </a:solidFill>
              <a:effectLst/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600" b="0" i="0" dirty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lang="ko-KR" altLang="en-US" sz="1600" b="1" dirty="0" err="1">
                <a:solidFill>
                  <a:srgbClr val="003366"/>
                </a:solidFill>
                <a:latin typeface="+mj-ea"/>
              </a:rPr>
              <a:t>송도테크노파크</a:t>
            </a:r>
            <a:r>
              <a:rPr lang="ko-KR" altLang="en-US" sz="1600" b="1" dirty="0">
                <a:solidFill>
                  <a:srgbClr val="003366"/>
                </a:solidFill>
                <a:latin typeface="+mj-ea"/>
              </a:rPr>
              <a:t> 설립 및 지원에 관한 </a:t>
            </a:r>
            <a:r>
              <a:rPr lang="ko-KR" altLang="en-US" sz="1600" b="1" dirty="0" smtClean="0">
                <a:solidFill>
                  <a:srgbClr val="003366"/>
                </a:solidFill>
                <a:latin typeface="+mj-ea"/>
              </a:rPr>
              <a:t>조례</a:t>
            </a:r>
            <a:r>
              <a:rPr lang="en-US" altLang="ko-KR" sz="1600" b="1" dirty="0" smtClean="0">
                <a:solidFill>
                  <a:srgbClr val="003366"/>
                </a:solidFill>
                <a:latin typeface="+mj-ea"/>
              </a:rPr>
              <a:t>(</a:t>
            </a:r>
            <a:r>
              <a:rPr lang="ko-KR" altLang="en-US" sz="1600" b="1" dirty="0">
                <a:solidFill>
                  <a:srgbClr val="003366"/>
                </a:solidFill>
                <a:latin typeface="+mj-ea"/>
              </a:rPr>
              <a:t>인천광역시</a:t>
            </a:r>
            <a:r>
              <a:rPr lang="en-US" altLang="ko-KR" sz="1400" b="1" dirty="0" smtClean="0">
                <a:solidFill>
                  <a:srgbClr val="003366"/>
                </a:solidFill>
                <a:latin typeface="+mj-ea"/>
              </a:rPr>
              <a:t>)</a:t>
            </a:r>
            <a:endParaRPr lang="ko-KR" altLang="en-US" sz="1400" b="1" dirty="0">
              <a:solidFill>
                <a:srgbClr val="003366"/>
              </a:solidFill>
              <a:latin typeface="+mj-ea"/>
            </a:endParaRPr>
          </a:p>
        </p:txBody>
      </p:sp>
      <p:sp>
        <p:nvSpPr>
          <p:cNvPr id="38" name="Text Box 34"/>
          <p:cNvSpPr txBox="1">
            <a:spLocks noChangeArrowheads="1"/>
          </p:cNvSpPr>
          <p:nvPr/>
        </p:nvSpPr>
        <p:spPr bwMode="ltGray">
          <a:xfrm>
            <a:off x="1676798" y="2756998"/>
            <a:ext cx="7644473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600" b="1" i="0" dirty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kumimoji="0" lang="ko-KR" altLang="en-US" sz="1600" b="1" i="0" dirty="0" smtClean="0">
                <a:solidFill>
                  <a:srgbClr val="003366"/>
                </a:solidFill>
                <a:effectLst/>
                <a:latin typeface="+mn-ea"/>
              </a:rPr>
              <a:t>인천지역 기업</a:t>
            </a: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대학</a:t>
            </a: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연구기관의 유기적 협력을 통한 역량 결집</a:t>
            </a:r>
            <a:r>
              <a:rPr kumimoji="0" lang="ko-KR" altLang="en-US" sz="1600" b="1" i="0" dirty="0" smtClean="0">
                <a:solidFill>
                  <a:srgbClr val="003366"/>
                </a:solidFill>
                <a:effectLst/>
                <a:latin typeface="+mn-ea"/>
              </a:rPr>
              <a:t> </a:t>
            </a:r>
            <a:endParaRPr kumimoji="0" lang="en-US" altLang="ko-KR" sz="1600" b="1" i="0" dirty="0" smtClean="0">
              <a:solidFill>
                <a:srgbClr val="003366"/>
              </a:solidFill>
              <a:effectLst/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600" b="0" i="0" dirty="0" smtClean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lang="ko-KR" altLang="en-US" sz="1600" b="1" dirty="0" smtClean="0">
                <a:solidFill>
                  <a:srgbClr val="003366"/>
                </a:solidFill>
                <a:latin typeface="+mj-ea"/>
              </a:rPr>
              <a:t>기업의 기술경쟁력 강화와 기술창업 촉진을 통한 인천경제 활성화에 기여</a:t>
            </a:r>
            <a:endParaRPr lang="ko-KR" altLang="en-US" sz="1600" b="1" dirty="0">
              <a:solidFill>
                <a:srgbClr val="003366"/>
              </a:solidFill>
              <a:latin typeface="+mj-ea"/>
            </a:endParaRPr>
          </a:p>
        </p:txBody>
      </p:sp>
      <p:sp>
        <p:nvSpPr>
          <p:cNvPr id="47" name="Text Box 34"/>
          <p:cNvSpPr txBox="1">
            <a:spLocks noChangeArrowheads="1"/>
          </p:cNvSpPr>
          <p:nvPr/>
        </p:nvSpPr>
        <p:spPr bwMode="ltGray">
          <a:xfrm>
            <a:off x="1676637" y="4025266"/>
            <a:ext cx="764447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600" b="1" i="0" dirty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기술경영통합지원 </a:t>
            </a: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시스템을 기반으로 한 기업성장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지원</a:t>
            </a:r>
            <a:endParaRPr kumimoji="0" lang="en-US" altLang="ko-KR" sz="1600" b="1" i="0" dirty="0" smtClean="0">
              <a:solidFill>
                <a:srgbClr val="003366"/>
              </a:solidFill>
              <a:effectLst/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 지역산업 혁신주체 간 연계 등 지역혁신거점 기능 수행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산업 ∙ 기술정책 등 지역전략산업 육성기획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연구개발 및 시험생산관련 장비활용 지원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기술생태계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조성∙운영</a:t>
            </a:r>
            <a:endParaRPr lang="ko-KR" altLang="en-US" sz="1600" b="1" dirty="0">
              <a:solidFill>
                <a:srgbClr val="003366"/>
              </a:solidFill>
              <a:latin typeface="+mn-ea"/>
            </a:endParaRPr>
          </a:p>
        </p:txBody>
      </p:sp>
      <p:sp>
        <p:nvSpPr>
          <p:cNvPr id="48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521596" cy="652934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설립목적 및 주요사업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29533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1" grpId="0" animBg="1"/>
      <p:bldP spid="3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sp>
        <p:nvSpPr>
          <p:cNvPr id="1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9" name="Rectangle 11"/>
          <p:cNvSpPr>
            <a:spLocks noChangeArrowheads="1"/>
          </p:cNvSpPr>
          <p:nvPr/>
        </p:nvSpPr>
        <p:spPr bwMode="auto">
          <a:xfrm>
            <a:off x="490141" y="1340768"/>
            <a:ext cx="8908521" cy="4198734"/>
          </a:xfrm>
          <a:prstGeom prst="rect">
            <a:avLst/>
          </a:prstGeom>
          <a:gradFill rotWithShape="0">
            <a:gsLst>
              <a:gs pos="0">
                <a:srgbClr val="FFFFFF">
                  <a:alpha val="89999"/>
                </a:srgbClr>
              </a:gs>
              <a:gs pos="100000">
                <a:srgbClr val="33CCFF">
                  <a:alpha val="60001"/>
                </a:srgbClr>
              </a:gs>
            </a:gsLst>
            <a:lin ang="2700000" scaled="1"/>
          </a:gradFill>
          <a:ln>
            <a:noFill/>
          </a:ln>
          <a:effectLst/>
          <a:scene3d>
            <a:camera prst="legacyObliqueTopRight"/>
            <a:lightRig rig="legacyFlat4" dir="b"/>
          </a:scene3d>
          <a:sp3d extrusionH="100000" prstMaterial="legacyMatte">
            <a:bevelT w="13500" h="13500" prst="angle"/>
            <a:bevelB w="13500" h="13500" prst="angle"/>
            <a:extrusionClr>
              <a:srgbClr val="66CCFF"/>
            </a:extrusionClr>
          </a:sp3d>
          <a:extLst>
            <a:ext uri="{91240B29-F687-4F45-9708-019B960494DF}">
              <a14:hiddenLine xmlns:a14="http://schemas.microsoft.com/office/drawing/2010/main" w="9525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  <p:sp>
        <p:nvSpPr>
          <p:cNvPr id="30" name="AutoShape 18"/>
          <p:cNvSpPr>
            <a:spLocks noChangeArrowheads="1"/>
          </p:cNvSpPr>
          <p:nvPr/>
        </p:nvSpPr>
        <p:spPr bwMode="auto">
          <a:xfrm>
            <a:off x="368036" y="1413793"/>
            <a:ext cx="1270927" cy="482600"/>
          </a:xfrm>
          <a:prstGeom prst="bevel">
            <a:avLst>
              <a:gd name="adj" fmla="val 12500"/>
            </a:avLst>
          </a:prstGeom>
          <a:gradFill rotWithShape="1">
            <a:gsLst>
              <a:gs pos="0">
                <a:srgbClr val="33CCFF"/>
              </a:gs>
              <a:gs pos="100000">
                <a:srgbClr val="33CCFF">
                  <a:gamma/>
                  <a:shade val="45882"/>
                  <a:invGamma/>
                </a:srgb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ko-KR" altLang="en-US" sz="1700" b="1" i="0" dirty="0" smtClean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주요연혁</a:t>
            </a:r>
            <a:endParaRPr lang="ko-KR" altLang="en-US" sz="1700" b="1" i="0" dirty="0">
              <a:solidFill>
                <a:srgbClr val="FFFF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47" name="Text Box 34"/>
          <p:cNvSpPr txBox="1">
            <a:spLocks noChangeArrowheads="1"/>
          </p:cNvSpPr>
          <p:nvPr/>
        </p:nvSpPr>
        <p:spPr bwMode="ltGray">
          <a:xfrm>
            <a:off x="1676637" y="1629376"/>
            <a:ext cx="7644473" cy="4031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38100" algn="ctr">
                <a:solidFill>
                  <a:schemeClr val="bg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09250" dir="3267739" algn="ctr" rotWithShape="0">
                    <a:srgbClr val="80808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kumimoji="0" lang="en-US" altLang="ko-KR" sz="1600" b="1" i="0" dirty="0">
                <a:solidFill>
                  <a:srgbClr val="003366"/>
                </a:solidFill>
                <a:effectLst/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1997. 12 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시범테크노파크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조성사업자 지정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옛 통상산업부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  <a:endParaRPr kumimoji="0" lang="en-US" altLang="ko-KR" sz="1600" b="1" i="0" dirty="0" smtClean="0">
              <a:solidFill>
                <a:srgbClr val="003366"/>
              </a:solidFill>
              <a:effectLst/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ko-KR" altLang="en-US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1998. 03 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송도테크노파크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지원조례 제정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인천광역시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1998. 03 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법인 설립허가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옛 산업자원부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2000. 03 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산업기술단지 사업시행자 지정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옛 산업자원부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2005. 09 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송도테크노파크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산업기술단지 준공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453,523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㎡)</a:t>
            </a: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2007. 06 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산업기술단지 추가 지정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옛 산업자원부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342,195</a:t>
            </a: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㎡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2007. 09 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확대조성 사업협약 체결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인천경제자유구역청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2008. 07 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송도테크노파크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R&amp;BD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클러스터 착공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(IT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∙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BT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∙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메카트로닉스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2012. 02  ‘STEP Together(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기업종합지원시스템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)’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선포 및 운영</a:t>
            </a:r>
            <a:endParaRPr lang="en-US" altLang="ko-KR" sz="1600" b="1" dirty="0" smtClean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en-US" altLang="ko-KR" sz="1600" b="1" dirty="0">
                <a:solidFill>
                  <a:srgbClr val="003366"/>
                </a:solidFill>
                <a:latin typeface="+mn-ea"/>
              </a:rPr>
              <a:t> 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2012. 05  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기관명칭 변경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(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송도테크노파크</a:t>
            </a:r>
            <a:r>
              <a:rPr lang="ko-KR" altLang="en-US" sz="1600" b="1" dirty="0" smtClean="0">
                <a:solidFill>
                  <a:srgbClr val="003366"/>
                </a:solidFill>
                <a:latin typeface="+mn-ea"/>
              </a:rPr>
              <a:t> → </a:t>
            </a:r>
            <a:r>
              <a:rPr lang="ko-KR" altLang="en-US" sz="1600" b="1" dirty="0" err="1" smtClean="0">
                <a:solidFill>
                  <a:srgbClr val="003366"/>
                </a:solidFill>
                <a:latin typeface="+mn-ea"/>
              </a:rPr>
              <a:t>인천테크노파크</a:t>
            </a:r>
            <a:r>
              <a:rPr lang="en-US" altLang="ko-KR" sz="1600" b="1" dirty="0" smtClean="0">
                <a:solidFill>
                  <a:srgbClr val="003366"/>
                </a:solidFill>
                <a:latin typeface="+mn-ea"/>
              </a:rPr>
              <a:t>)</a:t>
            </a:r>
            <a:endParaRPr lang="en-US" altLang="ko-KR" sz="1600" b="1" dirty="0">
              <a:solidFill>
                <a:srgbClr val="003366"/>
              </a:solidFill>
              <a:latin typeface="+mn-ea"/>
            </a:endParaRPr>
          </a:p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endParaRPr lang="ko-KR" altLang="en-US" sz="1600" b="1" dirty="0">
              <a:solidFill>
                <a:srgbClr val="003366"/>
              </a:solidFill>
              <a:latin typeface="+mn-ea"/>
            </a:endParaRPr>
          </a:p>
        </p:txBody>
      </p:sp>
      <p:sp>
        <p:nvSpPr>
          <p:cNvPr id="13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521596" cy="652934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주요연혁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68664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9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521596" cy="652934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조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직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및 인력 현황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5" name="_x77161496" descr="EMB00000634284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4861" y="1340768"/>
            <a:ext cx="5694633" cy="4108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768713"/>
              </p:ext>
            </p:extLst>
          </p:nvPr>
        </p:nvGraphicFramePr>
        <p:xfrm>
          <a:off x="600368" y="2132858"/>
          <a:ext cx="2636441" cy="3240359"/>
        </p:xfrm>
        <a:graphic>
          <a:graphicData uri="http://schemas.openxmlformats.org/drawingml/2006/table">
            <a:tbl>
              <a:tblPr/>
              <a:tblGrid>
                <a:gridCol w="1310294"/>
                <a:gridCol w="1326147"/>
              </a:tblGrid>
              <a:tr h="343096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현원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609981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5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임   원</a:t>
                      </a:r>
                      <a:endParaRPr kumimoji="1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633258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일반직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48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701051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계약직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11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952973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계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</a:rPr>
                        <a:t> </a:t>
                      </a:r>
                      <a:r>
                        <a:rPr kumimoji="1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60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428497" y="1340768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ko-KR" altLang="en-US" b="1" dirty="0" smtClean="0">
                <a:solidFill>
                  <a:srgbClr val="003366"/>
                </a:solidFill>
                <a:latin typeface="+mn-ea"/>
              </a:rPr>
              <a:t> 조직 </a:t>
            </a:r>
            <a:r>
              <a:rPr lang="en-US" altLang="ko-KR" b="1" dirty="0" smtClean="0">
                <a:solidFill>
                  <a:srgbClr val="003366"/>
                </a:solidFill>
                <a:latin typeface="+mn-ea"/>
              </a:rPr>
              <a:t>: 2</a:t>
            </a:r>
            <a:r>
              <a:rPr lang="ko-KR" altLang="en-US" b="1" dirty="0" smtClean="0">
                <a:solidFill>
                  <a:srgbClr val="003366"/>
                </a:solidFill>
                <a:latin typeface="+mn-ea"/>
              </a:rPr>
              <a:t>본부 </a:t>
            </a:r>
            <a:r>
              <a:rPr lang="en-US" altLang="ko-KR" b="1" dirty="0" smtClean="0">
                <a:solidFill>
                  <a:srgbClr val="003366"/>
                </a:solidFill>
                <a:latin typeface="+mn-ea"/>
              </a:rPr>
              <a:t>5</a:t>
            </a:r>
            <a:r>
              <a:rPr lang="ko-KR" altLang="en-US" b="1" dirty="0" smtClean="0">
                <a:solidFill>
                  <a:srgbClr val="003366"/>
                </a:solidFill>
                <a:latin typeface="+mn-ea"/>
              </a:rPr>
              <a:t>실 </a:t>
            </a:r>
            <a:r>
              <a:rPr lang="en-US" altLang="ko-KR" b="1" dirty="0" smtClean="0">
                <a:solidFill>
                  <a:srgbClr val="003366"/>
                </a:solidFill>
                <a:latin typeface="+mn-ea"/>
              </a:rPr>
              <a:t>4</a:t>
            </a:r>
            <a:r>
              <a:rPr lang="ko-KR" altLang="en-US" b="1" dirty="0" smtClean="0">
                <a:solidFill>
                  <a:srgbClr val="003366"/>
                </a:solidFill>
                <a:latin typeface="+mn-ea"/>
              </a:rPr>
              <a:t>센터</a:t>
            </a:r>
            <a:endParaRPr lang="en-US" altLang="ko-KR" b="1" dirty="0">
              <a:solidFill>
                <a:srgbClr val="003366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393307" y="1700808"/>
            <a:ext cx="4953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  <a:buFont typeface="Wingdings" pitchFamily="2" charset="2"/>
              <a:buChar char="§"/>
            </a:pPr>
            <a:r>
              <a:rPr lang="ko-KR" altLang="en-US" b="1" dirty="0" smtClean="0">
                <a:solidFill>
                  <a:srgbClr val="003366"/>
                </a:solidFill>
                <a:latin typeface="+mn-ea"/>
              </a:rPr>
              <a:t> 인력현황</a:t>
            </a:r>
            <a:endParaRPr lang="en-US" altLang="ko-KR" b="1" dirty="0">
              <a:solidFill>
                <a:srgbClr val="003366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624069" y="5449363"/>
            <a:ext cx="4953000" cy="30777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0" latinLnBrk="0" hangingPunct="0">
              <a:spcBef>
                <a:spcPct val="50000"/>
              </a:spcBef>
            </a:pPr>
            <a:r>
              <a:rPr lang="en-US" altLang="ko-KR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※ </a:t>
            </a:r>
            <a:r>
              <a:rPr lang="ko-KR" altLang="en-US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박사 </a:t>
            </a:r>
            <a:r>
              <a:rPr lang="en-US" altLang="ko-KR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18</a:t>
            </a:r>
            <a:r>
              <a:rPr lang="ko-KR" altLang="en-US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명</a:t>
            </a:r>
            <a:r>
              <a:rPr lang="en-US" altLang="ko-KR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, </a:t>
            </a:r>
            <a:r>
              <a:rPr lang="ko-KR" altLang="en-US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석사 </a:t>
            </a:r>
            <a:r>
              <a:rPr lang="en-US" altLang="ko-KR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11</a:t>
            </a:r>
            <a:r>
              <a:rPr lang="ko-KR" altLang="en-US" sz="1400" b="1" dirty="0" smtClean="0">
                <a:solidFill>
                  <a:srgbClr val="003366"/>
                </a:solidFill>
                <a:latin typeface="굴림체"/>
                <a:ea typeface="굴림체"/>
              </a:rPr>
              <a:t>명</a:t>
            </a:r>
            <a:endParaRPr lang="en-US" altLang="ko-KR" sz="1400" b="1" dirty="0">
              <a:solidFill>
                <a:srgbClr val="003366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888434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pic>
        <p:nvPicPr>
          <p:cNvPr id="6" name="_x77488408" descr="EMB000001ec0d9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6100" y="3772495"/>
            <a:ext cx="1176338" cy="110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Group 3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322167"/>
              </p:ext>
            </p:extLst>
          </p:nvPr>
        </p:nvGraphicFramePr>
        <p:xfrm>
          <a:off x="577851" y="1700808"/>
          <a:ext cx="8815652" cy="3340100"/>
        </p:xfrm>
        <a:graphic>
          <a:graphicData uri="http://schemas.openxmlformats.org/drawingml/2006/table">
            <a:tbl>
              <a:tblPr/>
              <a:tblGrid>
                <a:gridCol w="1092068"/>
                <a:gridCol w="1544373"/>
                <a:gridCol w="1544373"/>
                <a:gridCol w="1546092"/>
                <a:gridCol w="1544373"/>
                <a:gridCol w="1544373"/>
              </a:tblGrid>
              <a:tr h="516998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시험생산동</a:t>
                      </a:r>
                      <a:endParaRPr kumimoji="1" lang="ko-KR" altLang="en-US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갯벌타워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미추홀타워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 본관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미추홀타워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별관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A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미추홀타워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ts val="1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별관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B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+mn-ea"/>
                          <a:ea typeface="+mn-ea"/>
                        </a:rPr>
                        <a:t>동</a:t>
                      </a:r>
                    </a:p>
                  </a:txBody>
                  <a:tcPr marL="58500" marR="58500" marT="54006" marB="54006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lumMod val="75000"/>
                      </a:schemeClr>
                    </a:solidFill>
                  </a:tcPr>
                </a:tc>
              </a:tr>
              <a:tr h="402884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5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 연면적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(㎡)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9,561㎡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26,994㎡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58,630㎡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9,532㎡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7,627㎡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30977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규    모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지하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지하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21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지하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지하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지상 </a:t>
                      </a: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6</a:t>
                      </a: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층</a:t>
                      </a:r>
                      <a:endParaRPr kumimoji="1" lang="en-US" altLang="ko-KR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453245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준 공 일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2003. 2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2004. 6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2009. 3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2003. 5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2009. 3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1435996"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건물외경</a:t>
                      </a: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1" hangingPunct="1">
                        <a:lnSpc>
                          <a:spcPct val="16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한양신명조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</a:endParaRPr>
                    </a:p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2813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ko-KR" altLang="ko-KR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HY헤드라인M" pitchFamily="18" charset="-127"/>
                        <a:ea typeface="HY헤드라인M" pitchFamily="18" charset="-127"/>
                      </a:endParaRPr>
                    </a:p>
                  </a:txBody>
                  <a:tcPr marL="0" marR="0" marT="0" marB="0" anchor="ctr" horzOverflow="overflow"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</a:tbl>
          </a:graphicData>
        </a:graphic>
      </p:graphicFrame>
      <p:pic>
        <p:nvPicPr>
          <p:cNvPr id="8" name="그림 21" descr="시험생산동.bmp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913" y="3688358"/>
            <a:ext cx="1470422" cy="1268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22" descr="갯벌타워.bmp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681" y="3670896"/>
            <a:ext cx="1405070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그림 23" descr="미추홀 본관.bmp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9494" y="3689946"/>
            <a:ext cx="1393031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26" descr="미추홀별관.bmp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987" y="3689946"/>
            <a:ext cx="1418829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그림 27" descr="미추홀별관b.bmp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482" y="3680421"/>
            <a:ext cx="1393031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521596" cy="652934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설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현황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3237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675" y="1268760"/>
            <a:ext cx="8224074" cy="468052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521596" cy="652934"/>
          </a:xfrm>
        </p:spPr>
        <p:txBody>
          <a:bodyPr>
            <a:normAutofit/>
          </a:bodyPr>
          <a:lstStyle/>
          <a:p>
            <a:pPr algn="l"/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비전 및 경영전략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6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897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6485925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‘STEP Together’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기업지원 추진방향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</a:rPr>
              <a:t>Ⅰ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일반현황</a:t>
            </a: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3150" y="1213992"/>
            <a:ext cx="7838816" cy="4879305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chemeClr val="tx1"/>
                </a:solidFill>
                <a:prstDash val="solid"/>
                <a:miter lim="800000"/>
                <a:headEnd type="none" w="med" len="med"/>
                <a:tailEnd type="none" w="med" len="med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158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27" y="0"/>
            <a:ext cx="9946818" cy="6885384"/>
          </a:xfrm>
          <a:prstGeom prst="rect">
            <a:avLst/>
          </a:prstGeom>
        </p:spPr>
      </p:pic>
      <p:sp>
        <p:nvSpPr>
          <p:cNvPr id="7" name="내용 개체 틀 26"/>
          <p:cNvSpPr txBox="1">
            <a:spLocks/>
          </p:cNvSpPr>
          <p:nvPr/>
        </p:nvSpPr>
        <p:spPr>
          <a:xfrm>
            <a:off x="3626853" y="2067813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ko-KR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860879" y="908720"/>
            <a:ext cx="53655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‘</a:t>
            </a: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맞춤</a:t>
            </a:r>
            <a:r>
              <a: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연계</a:t>
            </a:r>
            <a:r>
              <a: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·</a:t>
            </a: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밀착</a:t>
            </a:r>
            <a:r>
              <a:rPr lang="en-US" altLang="ko-KR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’</a:t>
            </a:r>
            <a:r>
              <a:rPr lang="ko-KR" altLang="en-US" sz="16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지원서비스 체제로</a:t>
            </a:r>
            <a:endParaRPr lang="en-US" altLang="ko-KR" sz="1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  <a:p>
            <a:r>
              <a:rPr lang="ko-KR" altLang="en-US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토탈</a:t>
            </a:r>
            <a:r>
              <a:rPr lang="ko-KR" altLang="en-US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 솔루션 </a:t>
            </a:r>
            <a:r>
              <a:rPr lang="ko-KR" altLang="en-US" sz="1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을 제공하는 </a:t>
            </a:r>
            <a:r>
              <a:rPr lang="ko-KR" altLang="en-US" sz="24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인천테크노파크</a:t>
            </a:r>
            <a:r>
              <a:rPr lang="en-US" altLang="ko-KR" sz="2400" b="1" dirty="0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ea"/>
                <a:ea typeface="+mj-ea"/>
              </a:rPr>
              <a:t>!</a:t>
            </a:r>
            <a:endParaRPr lang="ko-KR" altLang="en-US" sz="2400" b="1" dirty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ea"/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585369" y="2643878"/>
            <a:ext cx="4212468" cy="2585323"/>
          </a:xfrm>
          <a:prstGeom prst="rect">
            <a:avLst/>
          </a:prstGeom>
          <a:noFill/>
          <a:ln w="12700">
            <a:solidFill>
              <a:srgbClr val="FFEAD5"/>
            </a:solidFill>
          </a:ln>
          <a:effectLst>
            <a:innerShdw blurRad="63500" dist="50800" dir="5400000">
              <a:prstClr val="black">
                <a:alpha val="50000"/>
              </a:prstClr>
            </a:innerShdw>
          </a:effectLst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  01. </a:t>
            </a:r>
            <a:r>
              <a:rPr lang="ko-KR" altLang="en-US" b="1" dirty="0" smtClean="0"/>
              <a:t>기술개발 지원</a:t>
            </a:r>
            <a:endParaRPr lang="en-US" altLang="ko-KR" b="1" dirty="0" smtClean="0"/>
          </a:p>
          <a:p>
            <a:r>
              <a:rPr lang="en-US" altLang="ko-KR" b="1" dirty="0" smtClean="0"/>
              <a:t>  02. </a:t>
            </a:r>
            <a:r>
              <a:rPr lang="ko-KR" altLang="en-US" b="1" dirty="0" smtClean="0"/>
              <a:t>시험생산 지원</a:t>
            </a:r>
            <a:endParaRPr lang="en-US" altLang="ko-KR" b="1" dirty="0" smtClean="0"/>
          </a:p>
          <a:p>
            <a:r>
              <a:rPr lang="en-US" altLang="ko-KR" b="1" dirty="0" smtClean="0"/>
              <a:t>  03. </a:t>
            </a:r>
            <a:r>
              <a:rPr lang="ko-KR" altLang="en-US" b="1" dirty="0" smtClean="0"/>
              <a:t>기업성장 지원</a:t>
            </a:r>
            <a:endParaRPr lang="en-US" altLang="ko-KR" b="1" dirty="0" smtClean="0"/>
          </a:p>
          <a:p>
            <a:r>
              <a:rPr lang="en-US" altLang="ko-KR" b="1" dirty="0" smtClean="0"/>
              <a:t>  04. </a:t>
            </a:r>
            <a:r>
              <a:rPr lang="ko-KR" altLang="en-US" b="1" dirty="0" smtClean="0"/>
              <a:t>자동차부품산업 지원</a:t>
            </a:r>
            <a:endParaRPr lang="en-US" altLang="ko-KR" b="1" dirty="0" smtClean="0"/>
          </a:p>
          <a:p>
            <a:r>
              <a:rPr lang="en-US" altLang="ko-KR" b="1" dirty="0" smtClean="0"/>
              <a:t>  05. </a:t>
            </a:r>
            <a:r>
              <a:rPr lang="ko-KR" altLang="en-US" b="1" dirty="0" smtClean="0"/>
              <a:t>바이오산업 지원</a:t>
            </a:r>
            <a:endParaRPr lang="en-US" altLang="ko-KR" b="1" dirty="0" smtClean="0"/>
          </a:p>
          <a:p>
            <a:r>
              <a:rPr lang="en-US" altLang="ko-KR" b="1" dirty="0" smtClean="0"/>
              <a:t>  06. </a:t>
            </a:r>
            <a:r>
              <a:rPr lang="ko-KR" altLang="en-US" b="1" dirty="0" smtClean="0"/>
              <a:t>기술거래 촉진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사업화 지원</a:t>
            </a:r>
            <a:endParaRPr lang="en-US" altLang="ko-KR" b="1" dirty="0" smtClean="0"/>
          </a:p>
          <a:p>
            <a:r>
              <a:rPr lang="en-US" altLang="ko-KR" b="1" dirty="0" smtClean="0"/>
              <a:t>  07. </a:t>
            </a:r>
            <a:r>
              <a:rPr lang="ko-KR" altLang="en-US" b="1" dirty="0" smtClean="0"/>
              <a:t>교육연수 프로그램 운영</a:t>
            </a:r>
            <a:endParaRPr lang="en-US" altLang="ko-KR" b="1" dirty="0" smtClean="0"/>
          </a:p>
          <a:p>
            <a:r>
              <a:rPr lang="en-US" altLang="ko-KR" b="1" dirty="0" smtClean="0"/>
              <a:t>  08. </a:t>
            </a:r>
            <a:r>
              <a:rPr lang="ko-KR" altLang="en-US" b="1" dirty="0" smtClean="0"/>
              <a:t>산업</a:t>
            </a:r>
            <a:r>
              <a:rPr lang="en-US" altLang="ko-KR" b="1" dirty="0" smtClean="0"/>
              <a:t>·</a:t>
            </a:r>
            <a:r>
              <a:rPr lang="ko-KR" altLang="en-US" b="1" dirty="0" smtClean="0"/>
              <a:t>기술정책 기획</a:t>
            </a:r>
            <a:endParaRPr lang="en-US" altLang="ko-KR" b="1" dirty="0" smtClean="0"/>
          </a:p>
          <a:p>
            <a:r>
              <a:rPr lang="en-US" altLang="ko-KR" b="1" dirty="0" smtClean="0"/>
              <a:t>  09. </a:t>
            </a:r>
            <a:r>
              <a:rPr lang="ko-KR" altLang="en-US" b="1" dirty="0" smtClean="0"/>
              <a:t>시설 및 장비 지원</a:t>
            </a:r>
            <a:endParaRPr lang="ko-KR" altLang="en-US" b="1" dirty="0"/>
          </a:p>
        </p:txBody>
      </p:sp>
      <p:pic>
        <p:nvPicPr>
          <p:cNvPr id="12" name="그림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026" y="59466"/>
            <a:ext cx="3640880" cy="4054074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3390" y="6312148"/>
            <a:ext cx="936104" cy="2852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285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508176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 </a:t>
            </a:r>
            <a:r>
              <a:rPr lang="ko-KR" altLang="en-US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기술개발 지원</a:t>
            </a:r>
            <a:endParaRPr lang="ko-KR" altLang="en-US" sz="24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006"/>
            <a:ext cx="9906000" cy="144015"/>
          </a:xfrm>
        </p:spPr>
      </p:pic>
      <p:sp>
        <p:nvSpPr>
          <p:cNvPr id="7" name="TextBox 6"/>
          <p:cNvSpPr txBox="1"/>
          <p:nvPr/>
        </p:nvSpPr>
        <p:spPr>
          <a:xfrm>
            <a:off x="506506" y="1062028"/>
            <a:ext cx="88929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공</a:t>
            </a:r>
            <a:r>
              <a:rPr lang="ko-KR" altLang="en-US" sz="1400" dirty="0"/>
              <a:t>동 </a:t>
            </a:r>
            <a:r>
              <a:rPr lang="ko-KR" altLang="en-US" sz="1400" dirty="0" smtClean="0"/>
              <a:t>연구</a:t>
            </a:r>
            <a:r>
              <a:rPr lang="en-US" altLang="ko-KR" sz="1400" dirty="0"/>
              <a:t> </a:t>
            </a:r>
            <a:r>
              <a:rPr lang="ko-KR" altLang="en-US" sz="1400" dirty="0" smtClean="0"/>
              <a:t>및 현장 애로기술 개발 등을 통해 기업의 기술혁신 지원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지역 특화산업을 이끌어  </a:t>
            </a:r>
          </a:p>
          <a:p>
            <a:r>
              <a:rPr lang="ko-KR" altLang="en-US" sz="1400" dirty="0" smtClean="0"/>
              <a:t>나갑니다</a:t>
            </a:r>
            <a:r>
              <a:rPr lang="en-US" altLang="ko-KR" sz="1400" dirty="0" smtClean="0"/>
              <a:t>.</a:t>
            </a:r>
            <a:endParaRPr lang="ko-KR" altLang="en-US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566560" y="1846565"/>
            <a:ext cx="353334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기업</a:t>
            </a:r>
            <a:r>
              <a:rPr lang="en-US" altLang="ko-KR" sz="1600" b="1" dirty="0" smtClean="0">
                <a:solidFill>
                  <a:srgbClr val="FFC000"/>
                </a:solidFill>
              </a:rPr>
              <a:t>·</a:t>
            </a:r>
            <a:r>
              <a:rPr lang="ko-KR" altLang="en-US" sz="1600" b="1" dirty="0" err="1" smtClean="0">
                <a:solidFill>
                  <a:srgbClr val="FF9900"/>
                </a:solidFill>
                <a:ea typeface="+mj-ea"/>
              </a:rPr>
              <a:t>테크노파크</a:t>
            </a:r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 협력 공동 기술개발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5566" y="3068960"/>
            <a:ext cx="238078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기술혁신 기술개발 지원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4915" y="4078813"/>
            <a:ext cx="279114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인천전략특화 기술개발 지원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0407" y="2204864"/>
            <a:ext cx="83850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지식경제기술혁신사업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산업부</a:t>
            </a:r>
            <a:r>
              <a:rPr lang="en-US" altLang="ko-KR" sz="1400" dirty="0" smtClean="0"/>
              <a:t>), </a:t>
            </a:r>
            <a:r>
              <a:rPr lang="ko-KR" altLang="en-US" sz="1400" dirty="0" smtClean="0"/>
              <a:t>중소기업기술개발사업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중기청</a:t>
            </a:r>
            <a:r>
              <a:rPr lang="en-US" altLang="ko-KR" sz="1400" dirty="0" smtClean="0"/>
              <a:t>) </a:t>
            </a:r>
            <a:r>
              <a:rPr lang="ko-KR" altLang="en-US" sz="1400" dirty="0" smtClean="0"/>
              <a:t>등 중앙정부 </a:t>
            </a:r>
            <a:r>
              <a:rPr lang="en-US" altLang="ko-KR" sz="1400" dirty="0" smtClean="0"/>
              <a:t>R&amp;D</a:t>
            </a:r>
            <a:r>
              <a:rPr lang="ko-KR" altLang="en-US" sz="1400" dirty="0" smtClean="0"/>
              <a:t>사업 수행</a:t>
            </a:r>
            <a:endParaRPr lang="en-US" altLang="ko-KR" sz="1400" dirty="0" smtClean="0"/>
          </a:p>
          <a:p>
            <a:r>
              <a:rPr lang="en-US" altLang="ko-KR" sz="1400" dirty="0" smtClean="0"/>
              <a:t> → </a:t>
            </a:r>
            <a:r>
              <a:rPr lang="ko-KR" altLang="en-US" sz="1400" dirty="0" smtClean="0"/>
              <a:t>기업과 공동 연구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기술개발을 통해 기업 기술경쟁력 제고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개발기술의 제품화 </a:t>
            </a:r>
            <a:endParaRPr lang="ko-KR" altLang="en-US" sz="1400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184" y="3205934"/>
            <a:ext cx="2652295" cy="241075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858968" y="3409836"/>
            <a:ext cx="40094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산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>
                <a:latin typeface="+mn-ea"/>
              </a:rPr>
              <a:t>학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>
                <a:latin typeface="+mn-ea"/>
              </a:rPr>
              <a:t>연 공동 연구 및 기업 현장애로 기술 개발 </a:t>
            </a:r>
            <a:endParaRPr lang="en-US" altLang="ko-KR" sz="1400" dirty="0" smtClean="0">
              <a:latin typeface="+mn-ea"/>
            </a:endParaRPr>
          </a:p>
          <a:p>
            <a:r>
              <a:rPr lang="en-US" altLang="ko-KR" sz="1400" dirty="0" smtClean="0">
                <a:latin typeface="+mn-ea"/>
              </a:rPr>
              <a:t> → </a:t>
            </a:r>
            <a:r>
              <a:rPr lang="ko-KR" altLang="en-US" sz="1400" dirty="0" smtClean="0">
                <a:latin typeface="+mn-ea"/>
              </a:rPr>
              <a:t>기업의 기술 혁신 지원</a:t>
            </a:r>
            <a:endParaRPr lang="ko-KR" altLang="en-US" sz="1400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80848" y="4417368"/>
            <a:ext cx="404694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바이오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자동차</a:t>
            </a:r>
            <a:r>
              <a:rPr lang="en-US" altLang="ko-KR" sz="1400" dirty="0" smtClean="0">
                <a:latin typeface="+mn-ea"/>
              </a:rPr>
              <a:t>, IT, </a:t>
            </a:r>
            <a:r>
              <a:rPr lang="ko-KR" altLang="en-US" sz="1400" dirty="0" smtClean="0">
                <a:latin typeface="+mn-ea"/>
              </a:rPr>
              <a:t>기계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소재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물류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녹색기술 등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13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5277" y="2708921"/>
            <a:ext cx="425148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 smtClean="0">
                <a:solidFill>
                  <a:srgbClr val="FF9900"/>
                </a:solidFill>
                <a:latin typeface="+mn-ea"/>
              </a:rPr>
              <a:t>※ </a:t>
            </a:r>
            <a:r>
              <a:rPr lang="ko-KR" altLang="en-US" sz="1200" b="1" dirty="0" smtClean="0">
                <a:solidFill>
                  <a:srgbClr val="FF9900"/>
                </a:solidFill>
                <a:latin typeface="+mn-ea"/>
              </a:rPr>
              <a:t>전년도 이월사업 포함 총 </a:t>
            </a:r>
            <a:r>
              <a:rPr lang="en-US" altLang="ko-KR" sz="1200" b="1" dirty="0" smtClean="0">
                <a:solidFill>
                  <a:srgbClr val="FF9900"/>
                </a:solidFill>
                <a:latin typeface="+mn-ea"/>
              </a:rPr>
              <a:t>70</a:t>
            </a:r>
            <a:r>
              <a:rPr lang="ko-KR" altLang="en-US" sz="1200" b="1" dirty="0" smtClean="0">
                <a:solidFill>
                  <a:srgbClr val="FF9900"/>
                </a:solidFill>
                <a:latin typeface="+mn-ea"/>
              </a:rPr>
              <a:t>개 과제</a:t>
            </a:r>
            <a:r>
              <a:rPr lang="en-US" altLang="ko-KR" sz="1200" b="1" dirty="0" smtClean="0">
                <a:solidFill>
                  <a:srgbClr val="FF9900"/>
                </a:solidFill>
                <a:latin typeface="+mn-ea"/>
              </a:rPr>
              <a:t>, 33.4</a:t>
            </a:r>
            <a:r>
              <a:rPr lang="ko-KR" altLang="en-US" sz="1200" b="1" dirty="0" err="1" smtClean="0">
                <a:solidFill>
                  <a:srgbClr val="FF9900"/>
                </a:solidFill>
                <a:latin typeface="+mn-ea"/>
              </a:rPr>
              <a:t>억원</a:t>
            </a:r>
            <a:r>
              <a:rPr lang="ko-KR" altLang="en-US" sz="1200" b="1" dirty="0" smtClean="0">
                <a:solidFill>
                  <a:srgbClr val="FF9900"/>
                </a:solidFill>
                <a:latin typeface="+mn-ea"/>
              </a:rPr>
              <a:t> 규모 수행</a:t>
            </a:r>
            <a:endParaRPr lang="ko-KR" altLang="en-US" sz="1200" b="1" dirty="0">
              <a:solidFill>
                <a:srgbClr val="FF99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77500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 </a:t>
            </a:r>
            <a:r>
              <a:rPr lang="ko-KR" altLang="en-US" sz="2400" b="1" dirty="0" smtClean="0">
                <a:solidFill>
                  <a:srgbClr val="008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시험생산 지원</a:t>
            </a:r>
            <a:endParaRPr lang="ko-KR" altLang="en-US" sz="2400" b="1" dirty="0">
              <a:solidFill>
                <a:srgbClr val="008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7380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제품의 아이디어 단계에서 시험생산에 이르기까지 일괄공정 지원체제를 구축하여 </a:t>
            </a:r>
            <a:endParaRPr lang="en-US" altLang="ko-KR" sz="1600" dirty="0" smtClean="0"/>
          </a:p>
          <a:p>
            <a:r>
              <a:rPr lang="ko-KR" altLang="en-US" sz="1600" dirty="0" smtClean="0"/>
              <a:t>기업의 신제품 개발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제품성능 향상 등 기술혁신을 지원합니다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46160" y="1866310"/>
            <a:ext cx="2175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8080"/>
                </a:solidFill>
                <a:ea typeface="+mj-ea"/>
              </a:rPr>
              <a:t>시제품 신속개발 지원</a:t>
            </a:r>
            <a:endParaRPr lang="ko-KR" altLang="en-US" sz="1600" b="1" dirty="0">
              <a:solidFill>
                <a:srgbClr val="008080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5" y="3051537"/>
            <a:ext cx="217559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8080"/>
                </a:solidFill>
                <a:ea typeface="+mj-ea"/>
              </a:rPr>
              <a:t>중간소재 상용화 지원</a:t>
            </a:r>
            <a:endParaRPr lang="ko-KR" altLang="en-US" sz="1600" b="1" dirty="0">
              <a:solidFill>
                <a:srgbClr val="008080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4582869"/>
            <a:ext cx="18982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8080"/>
                </a:solidFill>
                <a:ea typeface="+mj-ea"/>
              </a:rPr>
              <a:t>모터시험인증 지원</a:t>
            </a:r>
            <a:endParaRPr lang="ko-KR" altLang="en-US" sz="1600" b="1" dirty="0">
              <a:solidFill>
                <a:srgbClr val="008080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4" y="2204864"/>
            <a:ext cx="54954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/>
              <a:t>3</a:t>
            </a:r>
            <a:r>
              <a:rPr lang="ko-KR" altLang="en-US" sz="1400" dirty="0" smtClean="0"/>
              <a:t>차원 설계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쾌속조형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시작형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몰드</a:t>
            </a:r>
            <a:r>
              <a:rPr lang="ko-KR" altLang="en-US" sz="1400" dirty="0" smtClean="0"/>
              <a:t> 제작</a:t>
            </a:r>
            <a:r>
              <a:rPr lang="en-US" altLang="ko-KR" sz="1400" dirty="0" smtClean="0"/>
              <a:t>, </a:t>
            </a:r>
            <a:r>
              <a:rPr lang="ko-KR" altLang="en-US" sz="1400" dirty="0" err="1" smtClean="0"/>
              <a:t>역설계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전산해석 등 지원</a:t>
            </a:r>
            <a:endParaRPr lang="en-US" altLang="ko-KR" sz="1400" dirty="0" smtClean="0"/>
          </a:p>
          <a:p>
            <a:r>
              <a:rPr lang="en-US" altLang="ko-KR" sz="1400" dirty="0">
                <a:latin typeface="+mn-ea"/>
              </a:rPr>
              <a:t> → </a:t>
            </a:r>
            <a:r>
              <a:rPr lang="ko-KR" altLang="en-US" sz="1400" dirty="0" smtClean="0">
                <a:latin typeface="+mn-ea"/>
              </a:rPr>
              <a:t>신제</a:t>
            </a:r>
            <a:r>
              <a:rPr lang="ko-KR" altLang="en-US" sz="1400" dirty="0">
                <a:latin typeface="+mn-ea"/>
              </a:rPr>
              <a:t>품 </a:t>
            </a:r>
            <a:r>
              <a:rPr lang="ko-KR" altLang="en-US" sz="1400" dirty="0" smtClean="0">
                <a:latin typeface="+mn-ea"/>
              </a:rPr>
              <a:t>개발 및  기존제품의 성능 향상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921424"/>
            <a:ext cx="486864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모터의 개발에서 제품생산까지 필요한 성능 시험평가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0" y="3409836"/>
            <a:ext cx="8039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세라믹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>
                <a:latin typeface="+mn-ea"/>
              </a:rPr>
              <a:t>금속의 </a:t>
            </a:r>
            <a:r>
              <a:rPr lang="ko-KR" altLang="en-US" sz="1400" dirty="0" err="1" smtClean="0">
                <a:latin typeface="+mn-ea"/>
              </a:rPr>
              <a:t>나노입자</a:t>
            </a:r>
            <a:r>
              <a:rPr lang="ko-KR" altLang="en-US" sz="1400" dirty="0" smtClean="0">
                <a:latin typeface="+mn-ea"/>
              </a:rPr>
              <a:t> 제조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기능성 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소재화 기술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박막코팅 등 기술지원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18541" y="3924926"/>
            <a:ext cx="3207929" cy="8002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+mn-ea"/>
              </a:rPr>
              <a:t>소재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제품의 표면조직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표면결함 분석</a:t>
            </a:r>
            <a:endParaRPr lang="en-US" altLang="ko-KR" sz="1400" dirty="0">
              <a:latin typeface="+mn-ea"/>
            </a:endParaRPr>
          </a:p>
          <a:p>
            <a:r>
              <a:rPr lang="en-US" altLang="ko-KR" sz="1400" dirty="0">
                <a:latin typeface="+mn-ea"/>
              </a:rPr>
              <a:t> → </a:t>
            </a:r>
            <a:r>
              <a:rPr lang="ko-KR" altLang="en-US" sz="1400" dirty="0">
                <a:latin typeface="+mn-ea"/>
              </a:rPr>
              <a:t>제품불량 및 애로기술 해결지원</a:t>
            </a:r>
          </a:p>
          <a:p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0965" y="2843116"/>
            <a:ext cx="5086067" cy="275228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0533" y="2627620"/>
            <a:ext cx="3092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rgbClr val="008080"/>
                </a:solidFill>
                <a:latin typeface="+mn-ea"/>
              </a:rPr>
              <a:t> </a:t>
            </a:r>
            <a:r>
              <a:rPr lang="ko-KR" altLang="ko-KR" sz="1200" b="1" dirty="0">
                <a:solidFill>
                  <a:srgbClr val="008080"/>
                </a:solidFill>
                <a:latin typeface="+mn-ea"/>
              </a:rPr>
              <a:t>※</a:t>
            </a:r>
            <a:r>
              <a:rPr lang="en-US" altLang="ko-KR" sz="1200" b="1" dirty="0">
                <a:solidFill>
                  <a:srgbClr val="008080"/>
                </a:solidFill>
                <a:latin typeface="+mn-ea"/>
              </a:rPr>
              <a:t> </a:t>
            </a:r>
            <a:r>
              <a:rPr lang="ko-KR" altLang="en-US" sz="1200" b="1" dirty="0">
                <a:solidFill>
                  <a:srgbClr val="008080"/>
                </a:solidFill>
                <a:latin typeface="+mn-ea"/>
              </a:rPr>
              <a:t>제작비용의 </a:t>
            </a:r>
            <a:r>
              <a:rPr lang="en-US" altLang="ko-KR" sz="1200" b="1" dirty="0">
                <a:solidFill>
                  <a:srgbClr val="008080"/>
                </a:solidFill>
                <a:latin typeface="+mn-ea"/>
              </a:rPr>
              <a:t>80% </a:t>
            </a:r>
            <a:r>
              <a:rPr lang="ko-KR" altLang="en-US" sz="1200" b="1" dirty="0">
                <a:solidFill>
                  <a:srgbClr val="008080"/>
                </a:solidFill>
                <a:latin typeface="+mn-ea"/>
              </a:rPr>
              <a:t>지원</a:t>
            </a:r>
            <a:r>
              <a:rPr lang="en-US" altLang="ko-KR" sz="1200" b="1" dirty="0">
                <a:solidFill>
                  <a:srgbClr val="008080"/>
                </a:solidFill>
                <a:latin typeface="+mn-ea"/>
              </a:rPr>
              <a:t>(</a:t>
            </a:r>
            <a:r>
              <a:rPr lang="ko-KR" altLang="en-US" sz="1200" b="1" dirty="0">
                <a:solidFill>
                  <a:srgbClr val="008080"/>
                </a:solidFill>
                <a:latin typeface="+mn-ea"/>
              </a:rPr>
              <a:t>기업 </a:t>
            </a:r>
            <a:r>
              <a:rPr lang="ko-KR" altLang="en-US" sz="1200" b="1" dirty="0" err="1">
                <a:solidFill>
                  <a:srgbClr val="008080"/>
                </a:solidFill>
                <a:latin typeface="+mn-ea"/>
              </a:rPr>
              <a:t>매칭</a:t>
            </a:r>
            <a:r>
              <a:rPr lang="ko-KR" altLang="en-US" sz="1200" b="1" dirty="0">
                <a:solidFill>
                  <a:srgbClr val="008080"/>
                </a:solidFill>
                <a:latin typeface="+mn-ea"/>
              </a:rPr>
              <a:t> </a:t>
            </a:r>
            <a:r>
              <a:rPr lang="en-US" altLang="ko-KR" sz="1200" b="1" dirty="0">
                <a:solidFill>
                  <a:srgbClr val="008080"/>
                </a:solidFill>
                <a:latin typeface="+mn-ea"/>
              </a:rPr>
              <a:t>20</a:t>
            </a:r>
            <a:r>
              <a:rPr lang="en-US" altLang="ko-KR" sz="1200" b="1" dirty="0" smtClean="0">
                <a:solidFill>
                  <a:srgbClr val="008080"/>
                </a:solidFill>
                <a:latin typeface="+mn-ea"/>
              </a:rPr>
              <a:t>%)</a:t>
            </a:r>
            <a:endParaRPr lang="ko-KR" altLang="en-US" sz="1200" b="1" dirty="0">
              <a:solidFill>
                <a:srgbClr val="00808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32222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03. </a:t>
            </a:r>
            <a:r>
              <a:rPr lang="ko-KR" alt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기업성장 지원</a:t>
            </a:r>
            <a:endParaRPr lang="ko-KR" altLang="en-US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795724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창업 후 건실한 기업으로 성장할 수 있도록 기업의 다양한 수요</a:t>
            </a:r>
            <a:r>
              <a:rPr lang="en-US" altLang="ko-KR" sz="1600" dirty="0" smtClean="0">
                <a:latin typeface="+mn-ea"/>
              </a:rPr>
              <a:t>(Needs)</a:t>
            </a:r>
            <a:r>
              <a:rPr lang="ko-KR" altLang="en-US" sz="1600" dirty="0" smtClean="0">
                <a:latin typeface="+mn-ea"/>
              </a:rPr>
              <a:t>를</a:t>
            </a:r>
            <a:endParaRPr lang="en-US" altLang="ko-KR" sz="1600" dirty="0" smtClean="0">
              <a:latin typeface="+mn-ea"/>
            </a:endParaRPr>
          </a:p>
          <a:p>
            <a:r>
              <a:rPr lang="en-US" altLang="ko-KR" sz="1600" dirty="0" smtClean="0">
                <a:latin typeface="+mn-ea"/>
              </a:rPr>
              <a:t>On-Offline</a:t>
            </a:r>
            <a:r>
              <a:rPr lang="ko-KR" altLang="en-US" sz="1600" dirty="0" smtClean="0">
                <a:latin typeface="+mn-ea"/>
              </a:rPr>
              <a:t>을 통하여 즉각적으로 파악한 뒤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내</a:t>
            </a:r>
            <a:r>
              <a:rPr lang="en-US" altLang="ko-KR" sz="1600" b="1" dirty="0" smtClean="0"/>
              <a:t>·</a:t>
            </a:r>
            <a:r>
              <a:rPr lang="ko-KR" altLang="en-US" sz="1600" dirty="0" smtClean="0">
                <a:latin typeface="+mn-ea"/>
              </a:rPr>
              <a:t>외부 기업지원 네트워크와 연계하여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맞춤형 기업지원을 추진하고 있습니다</a:t>
            </a:r>
            <a:r>
              <a:rPr lang="en-US" altLang="ko-KR" sz="1600" dirty="0" smtClean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0" y="2082334"/>
            <a:ext cx="276710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산</a:t>
            </a:r>
            <a:r>
              <a:rPr lang="en-US" altLang="ko-KR" sz="1600" b="1" dirty="0" smtClean="0">
                <a:solidFill>
                  <a:srgbClr val="00B0F0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학</a:t>
            </a:r>
            <a:r>
              <a:rPr lang="en-US" altLang="ko-KR" sz="1600" b="1" dirty="0" smtClean="0">
                <a:solidFill>
                  <a:srgbClr val="00B0F0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연 네트워크 구축 운영</a:t>
            </a:r>
            <a:endParaRPr lang="ko-KR" altLang="en-US" sz="1600" b="1" dirty="0">
              <a:solidFill>
                <a:srgbClr val="00B0F0"/>
              </a:solidFill>
              <a:latin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3066438"/>
            <a:ext cx="176522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통합적 기업 지원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4074550"/>
            <a:ext cx="17475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경영</a:t>
            </a:r>
            <a:r>
              <a:rPr lang="en-US" altLang="ko-KR" sz="1600" b="1" dirty="0" smtClean="0">
                <a:solidFill>
                  <a:srgbClr val="00B0F0"/>
                </a:solidFill>
                <a:latin typeface="+mn-ea"/>
              </a:rPr>
              <a:t>·</a:t>
            </a:r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마케팅 </a:t>
            </a:r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지원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3" y="2420888"/>
            <a:ext cx="50016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국내외 산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/>
              <a:t>학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/>
              <a:t>연 네트워크 활용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글로벌 기업으로의 성장지원</a:t>
            </a:r>
          </a:p>
          <a:p>
            <a:r>
              <a:rPr lang="en-US" altLang="ko-KR" sz="1400" dirty="0" smtClean="0">
                <a:latin typeface="+mn-ea"/>
              </a:rPr>
              <a:t> → </a:t>
            </a:r>
            <a:r>
              <a:rPr lang="ko-KR" altLang="en-US" sz="1400" dirty="0" smtClean="0">
                <a:latin typeface="+mn-ea"/>
              </a:rPr>
              <a:t>신제품 개발 및  기존제품의 성능 향상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413105"/>
            <a:ext cx="527580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기업 애로사항 자문활동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눈높이 해법 제공 등 맞춤형 기업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409836"/>
            <a:ext cx="54606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예비창업자부터 기업에 이르기까지 아이디어 구체화</a:t>
            </a:r>
            <a:r>
              <a:rPr lang="en-US" altLang="ko-KR" sz="1400" dirty="0" smtClean="0">
                <a:latin typeface="+mn-ea"/>
              </a:rPr>
              <a:t>, </a:t>
            </a:r>
          </a:p>
          <a:p>
            <a:r>
              <a:rPr lang="ko-KR" altLang="en-US" sz="1400" dirty="0" smtClean="0">
                <a:latin typeface="+mn-ea"/>
              </a:rPr>
              <a:t>사업화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경영마케팅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컨설팅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교육 등 </a:t>
            </a:r>
            <a:r>
              <a:rPr lang="en-US" altLang="ko-KR" sz="1400" dirty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전 주기적 통합 지원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68" y="3066438"/>
            <a:ext cx="2594112" cy="2265447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72629" y="4942909"/>
            <a:ext cx="1487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자금연계 </a:t>
            </a:r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지원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806655" y="5281464"/>
            <a:ext cx="413446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기업 성장단계별 투</a:t>
            </a:r>
            <a:r>
              <a:rPr lang="en-US" altLang="ko-KR" sz="1400" b="1" dirty="0" smtClean="0"/>
              <a:t>·</a:t>
            </a:r>
            <a:r>
              <a:rPr lang="ko-KR" altLang="en-US" sz="1400" dirty="0" smtClean="0"/>
              <a:t>융자자금 유관기관 연계 </a:t>
            </a:r>
            <a:r>
              <a:rPr lang="ko-KR" altLang="en-US" sz="1400" dirty="0" smtClean="0">
                <a:latin typeface="+mn-ea"/>
              </a:rPr>
              <a:t>지원</a:t>
            </a:r>
            <a:endParaRPr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2408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3677613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3156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04. </a:t>
            </a:r>
            <a:r>
              <a:rPr lang="ko-KR" altLang="en-US" sz="2400" b="1" dirty="0" smtClean="0">
                <a:solidFill>
                  <a:srgbClr val="31568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자동차부품산업 지원</a:t>
            </a:r>
            <a:endParaRPr lang="ko-KR" altLang="en-US" sz="2400" b="1" dirty="0">
              <a:solidFill>
                <a:srgbClr val="31568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7" y="1052737"/>
            <a:ext cx="76658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인천시가 자동차부품산업 특성화 도시로 자리매김할 수 있도록 자동차부품기업의</a:t>
            </a:r>
            <a:endParaRPr lang="en-US" altLang="ko-KR" sz="1600" dirty="0" smtClean="0"/>
          </a:p>
          <a:p>
            <a:r>
              <a:rPr lang="ko-KR" altLang="en-US" sz="1600" dirty="0" smtClean="0"/>
              <a:t>경쟁력 강화와 부품의 품질향상을 위한 기술개발</a:t>
            </a:r>
            <a:r>
              <a:rPr lang="en-US" altLang="ko-KR" sz="1600" dirty="0" smtClean="0"/>
              <a:t>, </a:t>
            </a:r>
            <a:r>
              <a:rPr lang="ko-KR" altLang="en-US" sz="1600" dirty="0" smtClean="0"/>
              <a:t>시험평가</a:t>
            </a:r>
            <a:r>
              <a:rPr lang="en-US" altLang="ko-KR" sz="1600" dirty="0"/>
              <a:t> </a:t>
            </a:r>
            <a:r>
              <a:rPr lang="ko-KR" altLang="en-US" sz="1600" dirty="0" smtClean="0"/>
              <a:t>지원 및 기술인력</a:t>
            </a:r>
            <a:endParaRPr lang="en-US" altLang="ko-KR" sz="1600" dirty="0" smtClean="0"/>
          </a:p>
          <a:p>
            <a:r>
              <a:rPr lang="ko-KR" altLang="en-US" sz="1600" dirty="0" smtClean="0"/>
              <a:t>양성 업무를 펼치고 있습니다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sp>
        <p:nvSpPr>
          <p:cNvPr id="47" name="TextBox 46"/>
          <p:cNvSpPr txBox="1"/>
          <p:nvPr/>
        </p:nvSpPr>
        <p:spPr>
          <a:xfrm>
            <a:off x="546161" y="1938318"/>
            <a:ext cx="210346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315683"/>
                </a:solidFill>
                <a:ea typeface="+mj-ea"/>
              </a:rPr>
              <a:t>자동차부품산업 지원</a:t>
            </a:r>
            <a:endParaRPr lang="ko-KR" altLang="en-US" sz="1600" b="1" dirty="0">
              <a:solidFill>
                <a:srgbClr val="315683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2996952"/>
            <a:ext cx="306846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315683"/>
                </a:solidFill>
                <a:ea typeface="+mj-ea"/>
              </a:rPr>
              <a:t>국가공인 시험지원 시스템 운영</a:t>
            </a:r>
            <a:endParaRPr lang="ko-KR" altLang="en-US" sz="1600" b="1" dirty="0">
              <a:solidFill>
                <a:srgbClr val="315683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5426060"/>
            <a:ext cx="38282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315683"/>
                </a:solidFill>
                <a:ea typeface="+mj-ea"/>
              </a:rPr>
              <a:t>자동차부품 해석 및 성능예측 기술 지원</a:t>
            </a:r>
            <a:endParaRPr lang="ko-KR" altLang="en-US" sz="1600" b="1" dirty="0">
              <a:solidFill>
                <a:srgbClr val="315683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4" y="2204864"/>
            <a:ext cx="4171335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/>
              <a:t>산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학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연 협력 네트워크 구축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기술개발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시험평가</a:t>
            </a:r>
            <a:r>
              <a:rPr lang="en-US" altLang="ko-KR" sz="1400" dirty="0" smtClean="0"/>
              <a:t>, </a:t>
            </a:r>
          </a:p>
          <a:p>
            <a:r>
              <a:rPr lang="ko-KR" altLang="en-US" sz="1400" dirty="0" smtClean="0"/>
              <a:t>기술인력 양성 둥 자동차부품의 설계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해석</a:t>
            </a:r>
            <a:r>
              <a:rPr lang="en-US" altLang="ko-KR" sz="1400" dirty="0" smtClean="0"/>
              <a:t>, </a:t>
            </a:r>
            <a:r>
              <a:rPr lang="ko-KR" altLang="en-US" sz="1400" dirty="0" smtClean="0"/>
              <a:t>시험</a:t>
            </a:r>
            <a:r>
              <a:rPr lang="en-US" altLang="ko-KR" sz="1400" dirty="0" smtClean="0"/>
              <a:t>, </a:t>
            </a:r>
          </a:p>
          <a:p>
            <a:r>
              <a:rPr lang="ko-KR" altLang="en-US" sz="1400" dirty="0" smtClean="0"/>
              <a:t>마케팅 분야별 종합지원</a:t>
            </a:r>
            <a:r>
              <a:rPr lang="en-US" altLang="ko-KR" sz="1400" dirty="0"/>
              <a:t> </a:t>
            </a:r>
            <a:r>
              <a:rPr lang="ko-KR" altLang="en-US" sz="1400" dirty="0" smtClean="0"/>
              <a:t>등</a:t>
            </a:r>
            <a:endParaRPr lang="ko-KR" altLang="en-US" sz="1200" b="1" dirty="0">
              <a:solidFill>
                <a:srgbClr val="339933"/>
              </a:solidFill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5714092"/>
            <a:ext cx="5539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차량 </a:t>
            </a:r>
            <a:r>
              <a:rPr lang="ko-KR" altLang="en-US" sz="1400" dirty="0" err="1" smtClean="0">
                <a:latin typeface="+mn-ea"/>
              </a:rPr>
              <a:t>동력학</a:t>
            </a:r>
            <a:r>
              <a:rPr lang="ko-KR" altLang="en-US" sz="1400" dirty="0" smtClean="0">
                <a:latin typeface="+mn-ea"/>
              </a:rPr>
              <a:t> 및 </a:t>
            </a:r>
            <a:r>
              <a:rPr lang="ko-KR" altLang="en-US" sz="1400" dirty="0" err="1" smtClean="0">
                <a:latin typeface="+mn-ea"/>
              </a:rPr>
              <a:t>샤시모듈</a:t>
            </a:r>
            <a:r>
              <a:rPr lang="ko-KR" altLang="en-US" sz="1400" dirty="0" smtClean="0">
                <a:latin typeface="+mn-ea"/>
              </a:rPr>
              <a:t> 설계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해석기술 지원</a:t>
            </a:r>
            <a:r>
              <a:rPr lang="en-US" altLang="ko-KR" sz="1400" dirty="0" smtClean="0"/>
              <a:t>(ADAMS)</a:t>
            </a:r>
            <a:endParaRPr lang="en-US" altLang="ko-KR" sz="1400" dirty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자동차부품의 구조 및 내구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피로해석기술 지원</a:t>
            </a:r>
            <a:r>
              <a:rPr lang="en-US" altLang="ko-KR" sz="1400" dirty="0" smtClean="0"/>
              <a:t>(NASTRAN, FEMFAT)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284404"/>
            <a:ext cx="52743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자동차부품의 진동시험 방법에 대한 </a:t>
            </a:r>
            <a:endParaRPr lang="en-US" altLang="ko-KR" sz="1400" dirty="0" smtClean="0">
              <a:latin typeface="+mn-ea"/>
            </a:endParaRPr>
          </a:p>
          <a:p>
            <a:r>
              <a:rPr lang="en-US" altLang="ko-KR" sz="1400" b="1" dirty="0" smtClean="0">
                <a:latin typeface="+mn-ea"/>
              </a:rPr>
              <a:t>‘</a:t>
            </a:r>
            <a:r>
              <a:rPr lang="en-US" altLang="ko-KR" sz="1400" b="1" dirty="0" smtClean="0">
                <a:solidFill>
                  <a:srgbClr val="315683"/>
                </a:solidFill>
                <a:latin typeface="+mn-ea"/>
              </a:rPr>
              <a:t>KOLAS </a:t>
            </a:r>
            <a:r>
              <a:rPr lang="ko-KR" altLang="en-US" sz="1400" b="1" dirty="0" smtClean="0">
                <a:solidFill>
                  <a:srgbClr val="315683"/>
                </a:solidFill>
                <a:latin typeface="+mn-ea"/>
              </a:rPr>
              <a:t>국제공인시험기관</a:t>
            </a:r>
            <a:r>
              <a:rPr lang="en-US" altLang="ko-KR" sz="1400" b="1" dirty="0" smtClean="0">
                <a:solidFill>
                  <a:srgbClr val="315683"/>
                </a:solidFill>
                <a:latin typeface="+mn-ea"/>
              </a:rPr>
              <a:t>’</a:t>
            </a:r>
            <a:r>
              <a:rPr lang="ko-KR" altLang="en-US" sz="1400" b="1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자격 획득</a:t>
            </a:r>
            <a:r>
              <a:rPr lang="en-US" altLang="ko-KR" sz="1400" dirty="0" smtClean="0">
                <a:latin typeface="+mn-ea"/>
              </a:rPr>
              <a:t>(’08. 11)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8541" y="3734456"/>
            <a:ext cx="481894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315683"/>
                </a:solidFill>
                <a:latin typeface="+mn-ea"/>
              </a:rPr>
              <a:t>‘</a:t>
            </a:r>
            <a:r>
              <a:rPr lang="ko-KR" altLang="en-US" sz="1400" b="1" dirty="0" err="1" smtClean="0">
                <a:solidFill>
                  <a:srgbClr val="315683"/>
                </a:solidFill>
                <a:latin typeface="+mn-ea"/>
              </a:rPr>
              <a:t>재제조</a:t>
            </a:r>
            <a:r>
              <a:rPr lang="ko-KR" altLang="en-US" sz="1400" b="1" dirty="0" smtClean="0">
                <a:solidFill>
                  <a:srgbClr val="315683"/>
                </a:solidFill>
                <a:latin typeface="+mn-ea"/>
              </a:rPr>
              <a:t> 부품의 품질</a:t>
            </a:r>
            <a:r>
              <a:rPr lang="en-US" altLang="ko-KR" sz="1400" b="1" dirty="0" smtClean="0">
                <a:solidFill>
                  <a:srgbClr val="315683"/>
                </a:solidFill>
              </a:rPr>
              <a:t>·</a:t>
            </a:r>
            <a:r>
              <a:rPr lang="ko-KR" altLang="en-US" sz="1400" b="1" dirty="0" smtClean="0">
                <a:solidFill>
                  <a:srgbClr val="315683"/>
                </a:solidFill>
              </a:rPr>
              <a:t>성능평가 대행기관</a:t>
            </a:r>
            <a:r>
              <a:rPr lang="en-US" altLang="ko-KR" sz="1400" b="1" dirty="0" smtClean="0">
                <a:solidFill>
                  <a:srgbClr val="315683"/>
                </a:solidFill>
              </a:rPr>
              <a:t>’ </a:t>
            </a:r>
            <a:r>
              <a:rPr lang="ko-KR" altLang="en-US" sz="1400" dirty="0" smtClean="0"/>
              <a:t>지정</a:t>
            </a:r>
            <a:r>
              <a:rPr lang="en-US" altLang="ko-KR" sz="1400" dirty="0" smtClean="0"/>
              <a:t>(</a:t>
            </a:r>
            <a:r>
              <a:rPr lang="ko-KR" altLang="en-US" sz="1400" dirty="0" err="1" smtClean="0"/>
              <a:t>기술표준원</a:t>
            </a:r>
            <a:r>
              <a:rPr lang="en-US" altLang="ko-KR" sz="1400" dirty="0" smtClean="0"/>
              <a:t>)</a:t>
            </a:r>
            <a:endParaRPr lang="ko-KR" altLang="en-US" sz="1400" dirty="0">
              <a:latin typeface="+mn-ea"/>
            </a:endParaRPr>
          </a:p>
        </p:txBody>
      </p:sp>
      <p:pic>
        <p:nvPicPr>
          <p:cNvPr id="6" name="그림 5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31024"/>
            <a:ext cx="9906000" cy="144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623087" y="4149080"/>
            <a:ext cx="258596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315683"/>
                </a:solidFill>
                <a:ea typeface="+mj-ea"/>
              </a:rPr>
              <a:t>자동차부품 시험평가 지원</a:t>
            </a:r>
            <a:endParaRPr lang="ko-KR" altLang="en-US" sz="1600" b="1" dirty="0">
              <a:solidFill>
                <a:srgbClr val="315683"/>
              </a:solidFill>
              <a:ea typeface="+mj-ea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857113" y="4437113"/>
            <a:ext cx="486222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자동차부품 개발 및 성능 평가 지원</a:t>
            </a:r>
            <a:endParaRPr lang="en-US" altLang="ko-KR" sz="1400" dirty="0" smtClean="0">
              <a:latin typeface="+mn-ea"/>
            </a:endParaRPr>
          </a:p>
          <a:p>
            <a:r>
              <a:rPr lang="en-US" altLang="ko-KR" sz="1400" dirty="0">
                <a:latin typeface="+mn-ea"/>
              </a:rPr>
              <a:t> → </a:t>
            </a:r>
            <a:r>
              <a:rPr lang="ko-KR" altLang="en-US" sz="1400" dirty="0" smtClean="0">
                <a:latin typeface="+mn-ea"/>
              </a:rPr>
              <a:t>복합환경 진동시험 및 단축</a:t>
            </a:r>
            <a:r>
              <a:rPr lang="en-US" altLang="ko-KR" sz="1400" dirty="0" smtClean="0"/>
              <a:t>·</a:t>
            </a:r>
            <a:r>
              <a:rPr lang="ko-KR" altLang="en-US" sz="1400" dirty="0" err="1" smtClean="0"/>
              <a:t>다축</a:t>
            </a:r>
            <a:r>
              <a:rPr lang="ko-KR" altLang="en-US" sz="1400" dirty="0" smtClean="0"/>
              <a:t> </a:t>
            </a:r>
            <a:r>
              <a:rPr lang="ko-KR" altLang="en-US" sz="1400" dirty="0" err="1" smtClean="0"/>
              <a:t>유압가진시험</a:t>
            </a:r>
            <a:r>
              <a:rPr lang="ko-KR" altLang="en-US" sz="1400" dirty="0" smtClean="0"/>
              <a:t> 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자동차 재제조부품의 품질성능 평가 지원</a:t>
            </a:r>
            <a:endParaRPr lang="en-US" altLang="ko-KR" sz="1400" dirty="0" smtClean="0">
              <a:latin typeface="+mn-ea"/>
            </a:endParaRPr>
          </a:p>
          <a:p>
            <a:r>
              <a:rPr lang="en-US" altLang="ko-KR" sz="1400" dirty="0">
                <a:latin typeface="+mn-ea"/>
              </a:rPr>
              <a:t> → </a:t>
            </a:r>
            <a:r>
              <a:rPr lang="ko-KR" altLang="en-US" sz="1400" dirty="0">
                <a:latin typeface="+mn-ea"/>
              </a:rPr>
              <a:t>시동전동기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>
                <a:latin typeface="+mn-ea"/>
              </a:rPr>
              <a:t>에어컨컴프레서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캘리퍼</a:t>
            </a:r>
            <a:r>
              <a:rPr lang="en-US" altLang="ko-KR" sz="1400" dirty="0">
                <a:latin typeface="+mn-ea"/>
              </a:rPr>
              <a:t>, </a:t>
            </a:r>
            <a:r>
              <a:rPr lang="ko-KR" altLang="en-US" sz="1400" dirty="0" err="1">
                <a:latin typeface="+mn-ea"/>
              </a:rPr>
              <a:t>로어암</a:t>
            </a:r>
            <a:r>
              <a:rPr lang="ko-KR" altLang="en-US" sz="1400" dirty="0">
                <a:latin typeface="+mn-ea"/>
              </a:rPr>
              <a:t> 성능평가 </a:t>
            </a:r>
            <a:endParaRPr lang="en-US" altLang="ko-KR" sz="1400" dirty="0">
              <a:latin typeface="+mn-ea"/>
            </a:endParaRPr>
          </a:p>
        </p:txBody>
      </p:sp>
      <p:pic>
        <p:nvPicPr>
          <p:cNvPr id="8" name="그림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1112" y="1705266"/>
            <a:ext cx="3435102" cy="2377497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9187" y="4149080"/>
            <a:ext cx="3018951" cy="2459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51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05. </a:t>
            </a:r>
            <a:r>
              <a:rPr lang="ko-KR" altLang="en-US" sz="2400" b="1" dirty="0" smtClean="0">
                <a:solidFill>
                  <a:srgbClr val="0066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바이오산업 지원</a:t>
            </a:r>
            <a:endParaRPr lang="ko-KR" altLang="en-US" sz="2400" b="1" dirty="0">
              <a:solidFill>
                <a:srgbClr val="0066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7" y="1052737"/>
            <a:ext cx="849944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/>
              <a:t>기술개발 지원을 위한 공동실험실 운영과 현장실무형 인력양성 및 바이오산업 발전을</a:t>
            </a:r>
            <a:endParaRPr lang="en-US" altLang="ko-KR" sz="1600" dirty="0" smtClean="0"/>
          </a:p>
          <a:p>
            <a:r>
              <a:rPr lang="ko-KR" altLang="en-US" sz="1600" dirty="0" smtClean="0"/>
              <a:t>위한 </a:t>
            </a:r>
            <a:r>
              <a:rPr lang="ko-KR" altLang="en-US" sz="1600" dirty="0"/>
              <a:t>산</a:t>
            </a:r>
            <a:r>
              <a:rPr lang="en-US" altLang="ko-KR" sz="1600" dirty="0"/>
              <a:t>·</a:t>
            </a:r>
            <a:r>
              <a:rPr lang="ko-KR" altLang="en-US" sz="1600" dirty="0"/>
              <a:t>학</a:t>
            </a:r>
            <a:r>
              <a:rPr lang="en-US" altLang="ko-KR" sz="1600" dirty="0"/>
              <a:t>·</a:t>
            </a:r>
            <a:r>
              <a:rPr lang="ko-KR" altLang="en-US" sz="1600" dirty="0" smtClean="0"/>
              <a:t>연</a:t>
            </a:r>
            <a:r>
              <a:rPr lang="en-US" altLang="ko-KR" sz="1600" dirty="0"/>
              <a:t> </a:t>
            </a:r>
            <a:r>
              <a:rPr lang="en-US" altLang="ko-KR" sz="1600" dirty="0" smtClean="0"/>
              <a:t>·</a:t>
            </a:r>
            <a:r>
              <a:rPr lang="ko-KR" altLang="en-US" sz="1600" dirty="0" smtClean="0"/>
              <a:t>관 네트워크 운영 등 다양한 지원사업을 통해 바이오산업 클러스터 활성화를</a:t>
            </a:r>
            <a:endParaRPr lang="en-US" altLang="ko-KR" sz="1600" dirty="0" smtClean="0"/>
          </a:p>
          <a:p>
            <a:r>
              <a:rPr lang="ko-KR" altLang="en-US" sz="1600" dirty="0" smtClean="0"/>
              <a:t>추구합니</a:t>
            </a:r>
            <a:r>
              <a:rPr lang="ko-KR" altLang="en-US" sz="1600" dirty="0"/>
              <a:t>다</a:t>
            </a:r>
            <a:r>
              <a:rPr lang="en-US" altLang="ko-KR" sz="1600" dirty="0" smtClean="0"/>
              <a:t>.</a:t>
            </a:r>
            <a:endParaRPr lang="ko-KR" altLang="en-US" sz="1600" dirty="0"/>
          </a:p>
        </p:txBody>
      </p:sp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546161" y="2010326"/>
            <a:ext cx="204254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6666"/>
                </a:solidFill>
                <a:ea typeface="+mj-ea"/>
              </a:rPr>
              <a:t>네트워크 구축  운영</a:t>
            </a:r>
            <a:endParaRPr lang="ko-KR" altLang="en-US" sz="1600" b="1" dirty="0">
              <a:solidFill>
                <a:srgbClr val="006666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2996952"/>
            <a:ext cx="224773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6666"/>
                </a:solidFill>
                <a:ea typeface="+mj-ea"/>
              </a:rPr>
              <a:t>장비구축 및 사용 지원</a:t>
            </a:r>
            <a:endParaRPr lang="ko-KR" altLang="en-US" sz="1600" b="1" dirty="0">
              <a:solidFill>
                <a:srgbClr val="006666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4871482"/>
            <a:ext cx="1487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6666"/>
                </a:solidFill>
                <a:ea typeface="+mj-ea"/>
              </a:rPr>
              <a:t>전문인력 양성</a:t>
            </a:r>
            <a:endParaRPr lang="ko-KR" altLang="en-US" sz="1600" b="1" dirty="0">
              <a:solidFill>
                <a:srgbClr val="006666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3" y="2348880"/>
            <a:ext cx="47516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/>
              <a:t>산</a:t>
            </a:r>
            <a:r>
              <a:rPr lang="en-US" altLang="ko-KR" sz="1400" dirty="0"/>
              <a:t>·</a:t>
            </a:r>
            <a:r>
              <a:rPr lang="ko-KR" altLang="en-US" sz="1400" dirty="0"/>
              <a:t>학</a:t>
            </a:r>
            <a:r>
              <a:rPr lang="en-US" altLang="ko-KR" sz="1400" dirty="0"/>
              <a:t>·</a:t>
            </a:r>
            <a:r>
              <a:rPr lang="ko-KR" altLang="en-US" sz="1400" dirty="0"/>
              <a:t>연</a:t>
            </a:r>
            <a:r>
              <a:rPr lang="en-US" altLang="ko-KR" sz="1400" dirty="0"/>
              <a:t> ·</a:t>
            </a:r>
            <a:r>
              <a:rPr lang="ko-KR" altLang="en-US" sz="1400" dirty="0" smtClean="0"/>
              <a:t>관으로 구성된 </a:t>
            </a:r>
            <a:r>
              <a:rPr lang="en-US" altLang="ko-KR" sz="1400" dirty="0" smtClean="0"/>
              <a:t>‘</a:t>
            </a:r>
            <a:r>
              <a:rPr lang="ko-KR" altLang="en-US" sz="1400" dirty="0" smtClean="0"/>
              <a:t>인천바이오산업협의회</a:t>
            </a:r>
            <a:r>
              <a:rPr lang="en-US" altLang="ko-KR" sz="1400" dirty="0" smtClean="0"/>
              <a:t>’</a:t>
            </a:r>
            <a:r>
              <a:rPr lang="ko-KR" altLang="en-US" sz="1400" dirty="0"/>
              <a:t> </a:t>
            </a:r>
            <a:r>
              <a:rPr lang="ko-KR" altLang="en-US" sz="1400" dirty="0" smtClean="0"/>
              <a:t>운영</a:t>
            </a:r>
            <a:endParaRPr lang="en-US" altLang="ko-KR" sz="1400" dirty="0" smtClean="0"/>
          </a:p>
          <a:p>
            <a:r>
              <a:rPr lang="ko-KR" altLang="en-US" sz="1400" dirty="0" smtClean="0">
                <a:latin typeface="+mn-ea"/>
              </a:rPr>
              <a:t>바이오산업 현황조사 및 정보교류 등 기업 육성기반 마련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5210036"/>
            <a:ext cx="39709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>
                <a:latin typeface="+mn-ea"/>
              </a:rPr>
              <a:t>바이오기업</a:t>
            </a:r>
            <a:r>
              <a:rPr lang="ko-KR" altLang="en-US" sz="1400" dirty="0" smtClean="0">
                <a:latin typeface="+mn-ea"/>
              </a:rPr>
              <a:t> 실무자 및 대학교 재학생 대상 장비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사용 및 실무중심의 맞춤형 기술교육 실시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0" y="3337829"/>
            <a:ext cx="512288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기술개발 지원 위한 장비 구축 및 기업 사용 지원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048" y="4227414"/>
            <a:ext cx="4289502" cy="1937890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9144" y="1782316"/>
            <a:ext cx="3022780" cy="222274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535864" y="3717032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6666"/>
                </a:solidFill>
                <a:ea typeface="+mj-ea"/>
              </a:rPr>
              <a:t>기술 지원</a:t>
            </a:r>
            <a:endParaRPr lang="ko-KR" altLang="en-US" sz="1600" b="1" dirty="0">
              <a:solidFill>
                <a:srgbClr val="006666"/>
              </a:solidFill>
              <a:ea typeface="+mj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779238" y="4057908"/>
            <a:ext cx="512288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미생물 배양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분리정제 분석</a:t>
            </a:r>
            <a:r>
              <a:rPr lang="en-US" altLang="ko-KR" sz="1400" dirty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등 기업 애로 기술 해결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세포배양 시스템 등을 통해 기능성 화장품 효능분석 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지원 등</a:t>
            </a:r>
            <a:endParaRPr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28829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4557386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D565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06. </a:t>
            </a:r>
            <a:r>
              <a:rPr lang="ko-KR" altLang="en-US" sz="2400" b="1" dirty="0" smtClean="0">
                <a:solidFill>
                  <a:srgbClr val="D565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기술거래 촉진</a:t>
            </a:r>
            <a:r>
              <a:rPr lang="en-US" altLang="ko-KR" sz="2400" b="1" dirty="0" smtClean="0">
                <a:solidFill>
                  <a:srgbClr val="D565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·</a:t>
            </a:r>
            <a:r>
              <a:rPr lang="ko-KR" altLang="en-US" sz="2400" b="1" dirty="0" smtClean="0">
                <a:solidFill>
                  <a:srgbClr val="D5650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사업화 지원</a:t>
            </a:r>
            <a:endParaRPr lang="ko-KR" altLang="en-US" sz="2400" b="1" dirty="0">
              <a:solidFill>
                <a:srgbClr val="D5650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73801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개발된 기술이나 지식재산권이 수요자에게 신속하게 제공될 수 있도록 기술중개와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기술 사업화를 지원하고 있습니다</a:t>
            </a:r>
            <a:r>
              <a:rPr lang="en-US" altLang="ko-KR" sz="1600" dirty="0" smtClean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1" y="1938318"/>
            <a:ext cx="148790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D56509"/>
                </a:solidFill>
                <a:ea typeface="+mj-ea"/>
              </a:rPr>
              <a:t>기술거래 중개</a:t>
            </a:r>
            <a:endParaRPr lang="ko-KR" altLang="en-US" sz="1600" b="1" dirty="0">
              <a:solidFill>
                <a:srgbClr val="D56509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2924363"/>
            <a:ext cx="169309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D56509"/>
                </a:solidFill>
                <a:ea typeface="+mj-ea"/>
              </a:rPr>
              <a:t>기술사업화 지원</a:t>
            </a:r>
            <a:endParaRPr lang="ko-KR" altLang="en-US" sz="1600" b="1" dirty="0">
              <a:solidFill>
                <a:srgbClr val="D56509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3719354"/>
            <a:ext cx="29354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D56509"/>
                </a:solidFill>
                <a:ea typeface="+mj-ea"/>
              </a:rPr>
              <a:t>네트워크 구축 및 운영 활성화</a:t>
            </a:r>
            <a:endParaRPr lang="ko-KR" altLang="en-US" sz="1600" b="1" dirty="0">
              <a:solidFill>
                <a:srgbClr val="D56509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4" y="2276872"/>
            <a:ext cx="43957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대학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연구소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개인 등이 보유한 우수 기술 발굴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수요기업과 기술거래 중개 지원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005064"/>
            <a:ext cx="44863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분야별 전문가</a:t>
            </a:r>
            <a:r>
              <a:rPr lang="en-US" altLang="ko-KR" sz="1400" dirty="0" smtClean="0">
                <a:latin typeface="+mn-ea"/>
              </a:rPr>
              <a:t>Pool </a:t>
            </a:r>
            <a:r>
              <a:rPr lang="ko-KR" altLang="en-US" sz="1400" dirty="0" smtClean="0">
                <a:latin typeface="+mn-ea"/>
              </a:rPr>
              <a:t>운영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기술발굴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컨설팅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기술평가</a:t>
            </a:r>
            <a:r>
              <a:rPr lang="en-US" altLang="ko-KR" sz="1400" dirty="0" smtClean="0">
                <a:latin typeface="+mn-ea"/>
              </a:rPr>
              <a:t>, </a:t>
            </a:r>
            <a:endParaRPr lang="en-US" altLang="ko-KR" sz="1400" dirty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거래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창업 등 유관기관 네트워크 연계 지원</a:t>
            </a:r>
            <a:r>
              <a:rPr lang="en-US" altLang="ko-KR" sz="1400" dirty="0" smtClean="0">
                <a:latin typeface="+mn-ea"/>
              </a:rPr>
              <a:t> </a:t>
            </a: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265240"/>
            <a:ext cx="46908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이전 및 도입 희망기술 발굴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중개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기술사업화</a:t>
            </a:r>
            <a:r>
              <a:rPr lang="en-US" altLang="ko-KR" sz="1400" dirty="0" smtClean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지</a:t>
            </a:r>
            <a:r>
              <a:rPr lang="ko-KR" altLang="en-US" sz="1400" dirty="0">
                <a:latin typeface="+mn-ea"/>
              </a:rPr>
              <a:t>원</a:t>
            </a:r>
            <a:r>
              <a:rPr lang="en-US" altLang="ko-KR" sz="1400" dirty="0" smtClean="0">
                <a:latin typeface="+mn-ea"/>
              </a:rPr>
              <a:t> </a:t>
            </a:r>
          </a:p>
        </p:txBody>
      </p:sp>
      <p:pic>
        <p:nvPicPr>
          <p:cNvPr id="13" name="그림 1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9409" y="2108135"/>
            <a:ext cx="4065846" cy="2929764"/>
          </a:xfrm>
          <a:prstGeom prst="rect">
            <a:avLst/>
          </a:prstGeom>
        </p:spPr>
      </p:pic>
      <p:pic>
        <p:nvPicPr>
          <p:cNvPr id="24" name="내용 개체 틀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006"/>
            <a:ext cx="9906000" cy="144015"/>
          </a:xfrm>
        </p:spPr>
      </p:pic>
    </p:spTree>
    <p:extLst>
      <p:ext uri="{BB962C8B-B14F-4D97-AF65-F5344CB8AC3E}">
        <p14:creationId xmlns:p14="http://schemas.microsoft.com/office/powerpoint/2010/main" val="354274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4557386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C32F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07. </a:t>
            </a:r>
            <a:r>
              <a:rPr lang="ko-KR" altLang="en-US" sz="2400" b="1" dirty="0" smtClean="0">
                <a:solidFill>
                  <a:srgbClr val="C32F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교육연수 프로그램 </a:t>
            </a:r>
            <a:r>
              <a:rPr lang="ko-KR" altLang="en-US" sz="2400" b="1" dirty="0" smtClean="0">
                <a:solidFill>
                  <a:srgbClr val="C32F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운</a:t>
            </a:r>
            <a:r>
              <a:rPr lang="ko-KR" altLang="en-US" sz="2400" b="1" dirty="0">
                <a:solidFill>
                  <a:srgbClr val="C32F6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ea"/>
              </a:rPr>
              <a:t>영</a:t>
            </a:r>
            <a:endParaRPr lang="ko-KR" altLang="en-US" sz="2400" b="1" dirty="0">
              <a:solidFill>
                <a:srgbClr val="C32F6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84221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기업의 생산성 및 업무 효율성 향상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/>
              <a:t>산</a:t>
            </a:r>
            <a:r>
              <a:rPr lang="en-US" altLang="ko-KR" sz="1600" b="1" dirty="0"/>
              <a:t>·</a:t>
            </a:r>
            <a:r>
              <a:rPr lang="ko-KR" altLang="en-US" sz="1600" dirty="0"/>
              <a:t>학</a:t>
            </a:r>
            <a:r>
              <a:rPr lang="en-US" altLang="ko-KR" sz="1600" b="1" dirty="0"/>
              <a:t>·</a:t>
            </a:r>
            <a:r>
              <a:rPr lang="ko-KR" altLang="en-US" sz="1600" dirty="0"/>
              <a:t>연 </a:t>
            </a:r>
            <a:r>
              <a:rPr lang="ko-KR" altLang="en-US" sz="1600" dirty="0" smtClean="0"/>
              <a:t>연계를 통해 기업의 수요</a:t>
            </a:r>
            <a:r>
              <a:rPr lang="en-US" altLang="ko-KR" sz="1600" dirty="0" smtClean="0"/>
              <a:t>(Needs) </a:t>
            </a:r>
            <a:r>
              <a:rPr lang="ko-KR" altLang="en-US" sz="1600" dirty="0" smtClean="0"/>
              <a:t>분석</a:t>
            </a:r>
            <a:r>
              <a:rPr lang="en-US" altLang="ko-KR" sz="1600" dirty="0" smtClean="0"/>
              <a:t>,</a:t>
            </a:r>
          </a:p>
          <a:p>
            <a:r>
              <a:rPr lang="ko-KR" altLang="en-US" sz="1600" dirty="0" smtClean="0">
                <a:latin typeface="+mn-ea"/>
              </a:rPr>
              <a:t>실무중심의 교육프로그램 등 현장위주의 맞춤교육을 실시하고 있습니다</a:t>
            </a:r>
            <a:r>
              <a:rPr lang="en-US" altLang="ko-KR" sz="1600" dirty="0" smtClean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0" y="1938318"/>
            <a:ext cx="40334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C32F6E"/>
                </a:solidFill>
                <a:ea typeface="+mj-ea"/>
              </a:rPr>
              <a:t>현장 애로기술 지원 및 전문인력 양성교육</a:t>
            </a:r>
            <a:endParaRPr lang="ko-KR" altLang="en-US" sz="1600" b="1" dirty="0">
              <a:solidFill>
                <a:srgbClr val="C32F6E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5" y="2924363"/>
            <a:ext cx="245291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C32F6E"/>
                </a:solidFill>
                <a:ea typeface="+mj-ea"/>
              </a:rPr>
              <a:t>기업 혁신역량 강화 교육</a:t>
            </a:r>
            <a:endParaRPr lang="ko-KR" altLang="en-US" sz="1600" b="1" dirty="0">
              <a:solidFill>
                <a:srgbClr val="C32F6E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3989383"/>
            <a:ext cx="189827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C32F6E"/>
                </a:solidFill>
                <a:ea typeface="+mj-ea"/>
              </a:rPr>
              <a:t>주요 교육프로그램</a:t>
            </a:r>
            <a:endParaRPr lang="ko-KR" altLang="en-US" sz="1600" b="1" dirty="0">
              <a:solidFill>
                <a:srgbClr val="C32F6E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3" y="2276872"/>
            <a:ext cx="4993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기업의 현장 애로기술 지원 위한 장비 활용교육 및 품질향상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전문인력 양성 등 현장 맞춤형 교육 제공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275094"/>
            <a:ext cx="3666388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자동차부품 글로벌 품질기술 전문인력 양성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쾌속조형 전문인력 양성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err="1" smtClean="0">
                <a:latin typeface="+mn-ea"/>
              </a:rPr>
              <a:t>바이오장비</a:t>
            </a:r>
            <a:r>
              <a:rPr lang="ko-KR" altLang="en-US" sz="1400" dirty="0" smtClean="0">
                <a:latin typeface="+mn-ea"/>
              </a:rPr>
              <a:t> 활용 교육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기업지원 임직원 역량강화 교육 등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265239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3</a:t>
            </a:r>
            <a:r>
              <a:rPr lang="ko-KR" altLang="en-US" sz="1400" dirty="0" smtClean="0">
                <a:latin typeface="+mn-ea"/>
              </a:rPr>
              <a:t>차원 </a:t>
            </a:r>
            <a:r>
              <a:rPr lang="en-US" altLang="ko-KR" sz="1400" dirty="0" smtClean="0">
                <a:latin typeface="+mn-ea"/>
              </a:rPr>
              <a:t>CAD, </a:t>
            </a:r>
            <a:r>
              <a:rPr lang="ko-KR" altLang="en-US" sz="1400" dirty="0" smtClean="0">
                <a:latin typeface="+mn-ea"/>
              </a:rPr>
              <a:t>경영전략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영업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마케팅 등 단기과정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기업 임직원 역량강화를 위한 다양한 교육 프로그램 운영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12" name="그림 11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526" y="836712"/>
            <a:ext cx="9906000" cy="144000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152" y="3262917"/>
            <a:ext cx="2943034" cy="2334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3140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4557386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8C19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08. </a:t>
            </a:r>
            <a:r>
              <a:rPr lang="ko-KR" altLang="en-US" sz="2400" b="1" dirty="0" smtClean="0">
                <a:solidFill>
                  <a:srgbClr val="8C19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산업</a:t>
            </a:r>
            <a:r>
              <a:rPr lang="en-US" altLang="ko-KR" sz="2400" b="1" dirty="0" smtClean="0">
                <a:solidFill>
                  <a:srgbClr val="8C19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·</a:t>
            </a:r>
            <a:r>
              <a:rPr lang="ko-KR" altLang="en-US" sz="2400" b="1" dirty="0" smtClean="0">
                <a:solidFill>
                  <a:srgbClr val="8C199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기술정책 기획</a:t>
            </a:r>
            <a:endParaRPr lang="ko-KR" altLang="en-US" sz="2400" b="1" dirty="0">
              <a:solidFill>
                <a:srgbClr val="8C199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74122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인천시의 과학기술정책이 체계적으로 수립될 수 있도록 과학</a:t>
            </a:r>
            <a:r>
              <a:rPr lang="en-US" altLang="ko-KR" sz="1600" dirty="0" smtClean="0">
                <a:latin typeface="+mn-ea"/>
              </a:rPr>
              <a:t>·</a:t>
            </a:r>
            <a:r>
              <a:rPr lang="ko-KR" altLang="en-US" sz="1600" dirty="0" smtClean="0">
                <a:latin typeface="+mn-ea"/>
              </a:rPr>
              <a:t>산업분야 </a:t>
            </a:r>
            <a:r>
              <a:rPr lang="en-US" altLang="ko-KR" sz="1600" dirty="0" smtClean="0">
                <a:latin typeface="+mn-ea"/>
              </a:rPr>
              <a:t>R&amp;D</a:t>
            </a:r>
            <a:r>
              <a:rPr lang="ko-KR" altLang="en-US" sz="1600" dirty="0" smtClean="0">
                <a:latin typeface="+mn-ea"/>
              </a:rPr>
              <a:t>사업을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전문적으로 기획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평가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관리하고 있습니다</a:t>
            </a:r>
            <a:r>
              <a:rPr lang="en-US" altLang="ko-KR" sz="1600" dirty="0" smtClean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1" y="1938318"/>
            <a:ext cx="28456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8C199F"/>
                </a:solidFill>
                <a:ea typeface="+mj-ea"/>
              </a:rPr>
              <a:t>지역 과학</a:t>
            </a:r>
            <a:r>
              <a:rPr lang="en-US" altLang="ko-KR" sz="1600" b="1" dirty="0" smtClean="0">
                <a:solidFill>
                  <a:srgbClr val="8C199F"/>
                </a:solidFill>
              </a:rPr>
              <a:t>·</a:t>
            </a:r>
            <a:r>
              <a:rPr lang="ko-KR" altLang="en-US" sz="1600" b="1" dirty="0" smtClean="0">
                <a:solidFill>
                  <a:srgbClr val="8C199F"/>
                </a:solidFill>
              </a:rPr>
              <a:t>산업기술 정책연구</a:t>
            </a:r>
            <a:endParaRPr lang="ko-KR" altLang="en-US" sz="1600" b="1" dirty="0">
              <a:solidFill>
                <a:srgbClr val="8C199F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2852936"/>
            <a:ext cx="254268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600" b="1" dirty="0" smtClean="0">
                <a:solidFill>
                  <a:srgbClr val="8C199F"/>
                </a:solidFill>
                <a:ea typeface="+mj-ea"/>
              </a:rPr>
              <a:t>R&amp;D </a:t>
            </a:r>
            <a:r>
              <a:rPr lang="ko-KR" altLang="en-US" sz="1600" b="1" dirty="0" smtClean="0">
                <a:solidFill>
                  <a:srgbClr val="8C199F"/>
                </a:solidFill>
                <a:ea typeface="+mj-ea"/>
              </a:rPr>
              <a:t>사업 기획</a:t>
            </a:r>
            <a:r>
              <a:rPr lang="en-US" altLang="ko-KR" sz="1600" b="1" dirty="0" smtClean="0">
                <a:solidFill>
                  <a:srgbClr val="8C199F"/>
                </a:solidFill>
              </a:rPr>
              <a:t>·</a:t>
            </a:r>
            <a:r>
              <a:rPr lang="ko-KR" altLang="en-US" sz="1600" b="1" dirty="0" smtClean="0">
                <a:solidFill>
                  <a:srgbClr val="8C199F"/>
                </a:solidFill>
              </a:rPr>
              <a:t>평가</a:t>
            </a:r>
            <a:r>
              <a:rPr lang="en-US" altLang="ko-KR" sz="1600" b="1" dirty="0" smtClean="0">
                <a:solidFill>
                  <a:srgbClr val="8C199F"/>
                </a:solidFill>
              </a:rPr>
              <a:t>·</a:t>
            </a:r>
            <a:r>
              <a:rPr lang="ko-KR" altLang="en-US" sz="1600" b="1" dirty="0" smtClean="0">
                <a:solidFill>
                  <a:srgbClr val="8C199F"/>
                </a:solidFill>
              </a:rPr>
              <a:t>관리</a:t>
            </a:r>
            <a:endParaRPr lang="ko-KR" altLang="en-US" sz="1600" b="1" dirty="0">
              <a:solidFill>
                <a:srgbClr val="8C199F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3844206"/>
            <a:ext cx="298831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8C199F"/>
                </a:solidFill>
                <a:ea typeface="+mj-ea"/>
              </a:rPr>
              <a:t>지역기업 </a:t>
            </a:r>
            <a:r>
              <a:rPr lang="en-US" altLang="ko-KR" sz="1600" b="1" dirty="0" smtClean="0">
                <a:solidFill>
                  <a:srgbClr val="8C199F"/>
                </a:solidFill>
                <a:ea typeface="+mj-ea"/>
              </a:rPr>
              <a:t>R&amp;D </a:t>
            </a:r>
            <a:r>
              <a:rPr lang="ko-KR" altLang="en-US" sz="1600" b="1" dirty="0" smtClean="0">
                <a:solidFill>
                  <a:srgbClr val="8C199F"/>
                </a:solidFill>
                <a:ea typeface="+mj-ea"/>
              </a:rPr>
              <a:t>과제 기획 지원</a:t>
            </a:r>
            <a:endParaRPr lang="ko-KR" altLang="en-US" sz="1600" b="1" dirty="0">
              <a:solidFill>
                <a:srgbClr val="8C199F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3" y="2276872"/>
            <a:ext cx="44101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지역 과학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산업기술 동향</a:t>
            </a:r>
            <a:r>
              <a:rPr lang="en-US" altLang="ko-KR" sz="1400" dirty="0" smtClean="0"/>
              <a:t>,</a:t>
            </a:r>
            <a:r>
              <a:rPr lang="ko-KR" altLang="en-US" sz="1400" dirty="0" smtClean="0"/>
              <a:t> 조사분석 및 주요현안 연구</a:t>
            </a:r>
            <a:endParaRPr lang="en-US" altLang="ko-KR" sz="1400" dirty="0" smtClean="0"/>
          </a:p>
          <a:p>
            <a:r>
              <a:rPr lang="ko-KR" altLang="en-US" sz="1400" dirty="0" smtClean="0">
                <a:latin typeface="+mn-ea"/>
              </a:rPr>
              <a:t>과학</a:t>
            </a:r>
            <a:r>
              <a:rPr lang="en-US" altLang="ko-KR" sz="1400" dirty="0" smtClean="0"/>
              <a:t>·</a:t>
            </a:r>
            <a:r>
              <a:rPr lang="ko-KR" altLang="en-US" sz="1400" dirty="0" smtClean="0"/>
              <a:t>산업발전 정책방향 제시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129916"/>
            <a:ext cx="51219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‘</a:t>
            </a:r>
            <a:r>
              <a:rPr lang="ko-KR" altLang="en-US" sz="1400" dirty="0" smtClean="0">
                <a:latin typeface="+mn-ea"/>
              </a:rPr>
              <a:t>중소기업융합지원센터 인천센터</a:t>
            </a:r>
            <a:r>
              <a:rPr lang="en-US" altLang="ko-KR" sz="1400" dirty="0" smtClean="0">
                <a:latin typeface="+mn-ea"/>
              </a:rPr>
              <a:t>’ </a:t>
            </a:r>
            <a:r>
              <a:rPr lang="ko-KR" altLang="en-US" sz="1400" dirty="0" smtClean="0">
                <a:latin typeface="+mn-ea"/>
              </a:rPr>
              <a:t>운영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지역기업 </a:t>
            </a:r>
            <a:r>
              <a:rPr lang="ko-KR" altLang="en-US" sz="1400" dirty="0" err="1" smtClean="0">
                <a:latin typeface="+mn-ea"/>
              </a:rPr>
              <a:t>신성장</a:t>
            </a:r>
            <a:r>
              <a:rPr lang="ko-KR" altLang="en-US" sz="1400" dirty="0" smtClean="0">
                <a:latin typeface="+mn-ea"/>
              </a:rPr>
              <a:t> 동력 발굴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기업 맞춤형 </a:t>
            </a:r>
            <a:r>
              <a:rPr lang="en-US" altLang="ko-KR" sz="1400" dirty="0" smtClean="0">
                <a:latin typeface="+mn-ea"/>
              </a:rPr>
              <a:t>R&amp;D </a:t>
            </a:r>
            <a:r>
              <a:rPr lang="ko-KR" altLang="en-US" sz="1400" dirty="0" smtClean="0">
                <a:latin typeface="+mn-ea"/>
              </a:rPr>
              <a:t>과제 기획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193812"/>
            <a:ext cx="56166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지역 과학</a:t>
            </a:r>
            <a:r>
              <a:rPr lang="en-US" altLang="ko-KR" sz="1400" dirty="0" smtClean="0">
                <a:latin typeface="+mn-ea"/>
              </a:rPr>
              <a:t>·</a:t>
            </a:r>
            <a:r>
              <a:rPr lang="ko-KR" altLang="en-US" sz="1400" dirty="0" smtClean="0">
                <a:latin typeface="+mn-ea"/>
              </a:rPr>
              <a:t>산업기술계획 및 </a:t>
            </a:r>
            <a:r>
              <a:rPr lang="ko-KR" altLang="en-US" sz="1400" dirty="0" err="1" smtClean="0">
                <a:latin typeface="+mn-ea"/>
              </a:rPr>
              <a:t>로드맵</a:t>
            </a:r>
            <a:r>
              <a:rPr lang="ko-KR" altLang="en-US" sz="1400" dirty="0" smtClean="0">
                <a:latin typeface="+mn-ea"/>
              </a:rPr>
              <a:t> 수립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인천시 연구개발</a:t>
            </a:r>
            <a:r>
              <a:rPr lang="en-US" altLang="ko-KR" sz="1400" dirty="0" smtClean="0">
                <a:latin typeface="+mn-ea"/>
              </a:rPr>
              <a:t>(R&amp;D)</a:t>
            </a:r>
            <a:r>
              <a:rPr lang="ko-KR" altLang="en-US" sz="1400" dirty="0">
                <a:latin typeface="+mn-ea"/>
              </a:rPr>
              <a:t> </a:t>
            </a:r>
            <a:r>
              <a:rPr lang="ko-KR" altLang="en-US" sz="1400" dirty="0" smtClean="0">
                <a:latin typeface="+mn-ea"/>
              </a:rPr>
              <a:t>지원사업 과제 관리 및 평가 수행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4" name="그림 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" y="836712"/>
            <a:ext cx="9906000" cy="14400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37242" y="2689248"/>
            <a:ext cx="1892965" cy="252117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18456" y="4852318"/>
            <a:ext cx="605073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b="1" dirty="0" smtClean="0">
                <a:solidFill>
                  <a:srgbClr val="8C199F"/>
                </a:solidFill>
                <a:ea typeface="+mj-ea"/>
              </a:rPr>
              <a:t>성과확산과 산</a:t>
            </a:r>
            <a:r>
              <a:rPr lang="en-US" altLang="ko-KR" sz="1600" b="1" dirty="0" smtClean="0">
                <a:solidFill>
                  <a:srgbClr val="8C199F"/>
                </a:solidFill>
              </a:rPr>
              <a:t>·</a:t>
            </a:r>
            <a:r>
              <a:rPr lang="ko-KR" altLang="en-US" sz="1600" b="1" dirty="0" smtClean="0">
                <a:solidFill>
                  <a:srgbClr val="8C199F"/>
                </a:solidFill>
              </a:rPr>
              <a:t>학</a:t>
            </a:r>
            <a:r>
              <a:rPr lang="en-US" altLang="ko-KR" sz="1600" b="1" dirty="0" smtClean="0">
                <a:solidFill>
                  <a:srgbClr val="8C199F"/>
                </a:solidFill>
              </a:rPr>
              <a:t>·</a:t>
            </a:r>
            <a:r>
              <a:rPr lang="ko-KR" altLang="en-US" sz="1600" b="1" dirty="0" smtClean="0">
                <a:solidFill>
                  <a:srgbClr val="8C199F"/>
                </a:solidFill>
              </a:rPr>
              <a:t>연 협력을 위한 지역혁신 네트워크 구축</a:t>
            </a:r>
            <a:endParaRPr lang="ko-KR" altLang="en-US" sz="1600" b="1" dirty="0">
              <a:solidFill>
                <a:srgbClr val="8C199F"/>
              </a:solidFill>
              <a:ea typeface="+mj-ea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52482" y="5138029"/>
            <a:ext cx="43717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R&amp;D </a:t>
            </a:r>
            <a:r>
              <a:rPr lang="ko-KR" altLang="en-US" sz="1400" dirty="0" smtClean="0">
                <a:latin typeface="+mn-ea"/>
              </a:rPr>
              <a:t>성과확산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/>
              <a:t>산</a:t>
            </a:r>
            <a:r>
              <a:rPr lang="en-US" altLang="ko-KR" sz="1400" b="1" dirty="0"/>
              <a:t>·</a:t>
            </a:r>
            <a:r>
              <a:rPr lang="ko-KR" altLang="en-US" sz="1400" dirty="0"/>
              <a:t>학</a:t>
            </a:r>
            <a:r>
              <a:rPr lang="en-US" altLang="ko-KR" sz="1400" b="1" dirty="0"/>
              <a:t>·</a:t>
            </a:r>
            <a:r>
              <a:rPr lang="ko-KR" altLang="en-US" sz="1400" dirty="0"/>
              <a:t>연 </a:t>
            </a:r>
            <a:r>
              <a:rPr lang="ko-KR" altLang="en-US" sz="1400" dirty="0" smtClean="0"/>
              <a:t>협력 네트워크 구축 및 운영</a:t>
            </a:r>
            <a:endParaRPr lang="en-US" altLang="ko-KR" sz="1400" dirty="0" smtClean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0546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4557386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621E9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09. </a:t>
            </a:r>
            <a:r>
              <a:rPr lang="ko-KR" altLang="en-US" sz="2400" b="1" dirty="0">
                <a:solidFill>
                  <a:srgbClr val="621E9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시설 및 장비 지원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79271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기업의 원활한 비즈니스를 위해 회의 및 교육시설을 제공하고</a:t>
            </a:r>
            <a:r>
              <a:rPr lang="en-US" altLang="ko-KR" sz="1600" dirty="0" smtClean="0">
                <a:latin typeface="+mn-ea"/>
              </a:rPr>
              <a:t>, </a:t>
            </a:r>
            <a:r>
              <a:rPr lang="ko-KR" altLang="en-US" sz="1600" dirty="0" smtClean="0">
                <a:latin typeface="+mn-ea"/>
              </a:rPr>
              <a:t>각종 첨단장비 이용을</a:t>
            </a:r>
            <a:endParaRPr lang="en-US" altLang="ko-KR" sz="1600" dirty="0" smtClean="0">
              <a:latin typeface="+mn-ea"/>
            </a:endParaRPr>
          </a:p>
          <a:p>
            <a:r>
              <a:rPr lang="ko-KR" altLang="en-US" sz="1600" dirty="0" smtClean="0">
                <a:latin typeface="+mn-ea"/>
              </a:rPr>
              <a:t>지원합니다</a:t>
            </a:r>
            <a:r>
              <a:rPr lang="en-US" altLang="ko-KR" sz="1600" dirty="0" smtClean="0">
                <a:latin typeface="+mn-ea"/>
              </a:rPr>
              <a:t>.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0" y="1649705"/>
            <a:ext cx="252825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621E9A"/>
                </a:solidFill>
                <a:ea typeface="+mj-ea"/>
              </a:rPr>
              <a:t>주요 시설</a:t>
            </a:r>
            <a:r>
              <a:rPr lang="en-US" altLang="ko-KR" sz="1600" b="1" dirty="0" smtClean="0">
                <a:solidFill>
                  <a:srgbClr val="621E9A"/>
                </a:solidFill>
                <a:ea typeface="+mj-ea"/>
              </a:rPr>
              <a:t>(</a:t>
            </a:r>
            <a:r>
              <a:rPr lang="ko-KR" altLang="en-US" sz="1600" b="1" dirty="0" smtClean="0">
                <a:solidFill>
                  <a:srgbClr val="621E9A"/>
                </a:solidFill>
                <a:ea typeface="+mj-ea"/>
              </a:rPr>
              <a:t>비즈니스 공간</a:t>
            </a:r>
            <a:r>
              <a:rPr lang="en-US" altLang="ko-KR" sz="1600" b="1" dirty="0" smtClean="0">
                <a:solidFill>
                  <a:srgbClr val="621E9A"/>
                </a:solidFill>
                <a:ea typeface="+mj-ea"/>
              </a:rPr>
              <a:t>)</a:t>
            </a:r>
            <a:endParaRPr lang="ko-KR" altLang="en-US" sz="1600" b="1" dirty="0">
              <a:solidFill>
                <a:srgbClr val="621E9A"/>
              </a:solidFill>
              <a:ea typeface="+mj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2564323"/>
            <a:ext cx="107753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621E9A"/>
                </a:solidFill>
                <a:ea typeface="+mj-ea"/>
              </a:rPr>
              <a:t>주요 장비</a:t>
            </a:r>
            <a:endParaRPr lang="ko-KR" altLang="en-US" sz="1600" b="1" dirty="0">
              <a:solidFill>
                <a:srgbClr val="621E9A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3" y="1988259"/>
            <a:ext cx="50690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err="1" smtClean="0">
                <a:latin typeface="+mn-ea"/>
              </a:rPr>
              <a:t>미추홀타워</a:t>
            </a:r>
            <a:r>
              <a:rPr lang="ko-KR" altLang="en-US" sz="1400" dirty="0" smtClean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: </a:t>
            </a:r>
            <a:r>
              <a:rPr lang="ko-KR" altLang="en-US" sz="1400" dirty="0" err="1" smtClean="0">
                <a:latin typeface="+mn-ea"/>
              </a:rPr>
              <a:t>미추홀관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대회의실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err="1" smtClean="0">
                <a:latin typeface="+mn-ea"/>
              </a:rPr>
              <a:t>중회의실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소회의실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교육장</a:t>
            </a:r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갯벌타</a:t>
            </a:r>
            <a:r>
              <a:rPr lang="ko-KR" altLang="en-US" sz="1400" dirty="0">
                <a:latin typeface="+mn-ea"/>
              </a:rPr>
              <a:t>워 </a:t>
            </a:r>
            <a:r>
              <a:rPr lang="en-US" altLang="ko-KR" sz="1400" dirty="0">
                <a:latin typeface="+mn-ea"/>
              </a:rPr>
              <a:t> </a:t>
            </a:r>
            <a:r>
              <a:rPr lang="en-US" altLang="ko-KR" sz="1400" dirty="0" smtClean="0">
                <a:latin typeface="+mn-ea"/>
              </a:rPr>
              <a:t>  : </a:t>
            </a:r>
            <a:r>
              <a:rPr lang="ko-KR" altLang="en-US" sz="1400" dirty="0" smtClean="0">
                <a:latin typeface="+mn-ea"/>
              </a:rPr>
              <a:t>국제회의장</a:t>
            </a:r>
            <a:r>
              <a:rPr lang="en-US" altLang="ko-KR" sz="1400" dirty="0" smtClean="0">
                <a:latin typeface="+mn-ea"/>
              </a:rPr>
              <a:t>, </a:t>
            </a:r>
            <a:r>
              <a:rPr lang="ko-KR" altLang="en-US" sz="1400" dirty="0" smtClean="0">
                <a:latin typeface="+mn-ea"/>
              </a:rPr>
              <a:t>교육장  </a:t>
            </a:r>
            <a:endParaRPr lang="ko-KR" altLang="en-US" sz="1400" dirty="0">
              <a:latin typeface="+mn-ea"/>
            </a:endParaRPr>
          </a:p>
        </p:txBody>
      </p:sp>
      <p:sp>
        <p:nvSpPr>
          <p:cNvPr id="55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Font typeface="Arial" pitchFamily="34" charset="0"/>
              <a:buNone/>
            </a:pPr>
            <a:r>
              <a:rPr lang="ko-KR" altLang="ko-KR" sz="2800" b="1" dirty="0" smtClean="0">
                <a:latin typeface="휴먼모음T" pitchFamily="18" charset="-127"/>
                <a:ea typeface="휴먼모음T" pitchFamily="18" charset="-127"/>
              </a:rPr>
              <a:t>Ⅱ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주요 지원사업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910662" y="2946617"/>
            <a:ext cx="7722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>
                <a:latin typeface="+mn-ea"/>
              </a:rPr>
              <a:t>쾌속조형기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휴대용 </a:t>
            </a:r>
            <a:r>
              <a:rPr lang="ko-KR" altLang="en-US" sz="1200" dirty="0" err="1" smtClean="0">
                <a:latin typeface="+mn-ea"/>
              </a:rPr>
              <a:t>역설계</a:t>
            </a:r>
            <a:r>
              <a:rPr lang="ko-KR" altLang="en-US" sz="1200" dirty="0" smtClean="0">
                <a:latin typeface="+mn-ea"/>
              </a:rPr>
              <a:t> 장비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진공주형 시스템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중대형 </a:t>
            </a:r>
            <a:r>
              <a:rPr lang="ko-KR" altLang="en-US" sz="1200" dirty="0" err="1" smtClean="0">
                <a:latin typeface="+mn-ea"/>
              </a:rPr>
              <a:t>역설계장비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왁스패턴 직접제조시스템</a:t>
            </a:r>
            <a:r>
              <a:rPr lang="en-US" altLang="ko-KR" sz="1200" dirty="0" smtClean="0">
                <a:latin typeface="+mn-ea"/>
              </a:rPr>
              <a:t>, </a:t>
            </a:r>
          </a:p>
          <a:p>
            <a:r>
              <a:rPr lang="ko-KR" altLang="en-US" sz="1200" dirty="0" smtClean="0">
                <a:latin typeface="+mn-ea"/>
              </a:rPr>
              <a:t>고속 쾌속조형시스템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진공 열처리시스템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플라즈마</a:t>
            </a:r>
            <a:r>
              <a:rPr lang="ko-KR" altLang="en-US" sz="1200" dirty="0" smtClean="0">
                <a:latin typeface="+mn-ea"/>
              </a:rPr>
              <a:t> </a:t>
            </a:r>
            <a:r>
              <a:rPr lang="ko-KR" altLang="en-US" sz="1200" dirty="0" err="1" smtClean="0">
                <a:latin typeface="+mn-ea"/>
              </a:rPr>
              <a:t>이온질화</a:t>
            </a:r>
            <a:r>
              <a:rPr lang="ko-KR" altLang="en-US" sz="1200" dirty="0" smtClean="0">
                <a:latin typeface="+mn-ea"/>
              </a:rPr>
              <a:t> 시스템</a:t>
            </a:r>
            <a:r>
              <a:rPr lang="en-US" altLang="ko-KR" sz="1200" dirty="0" smtClean="0">
                <a:latin typeface="+mn-ea"/>
              </a:rPr>
              <a:t>,  </a:t>
            </a:r>
            <a:r>
              <a:rPr lang="ko-KR" altLang="en-US" sz="1200" dirty="0" err="1" smtClean="0">
                <a:latin typeface="+mn-ea"/>
              </a:rPr>
              <a:t>플라즈마</a:t>
            </a:r>
            <a:r>
              <a:rPr lang="ko-KR" altLang="en-US" sz="1200" dirty="0" smtClean="0">
                <a:latin typeface="+mn-ea"/>
              </a:rPr>
              <a:t> </a:t>
            </a:r>
            <a:r>
              <a:rPr lang="ko-KR" altLang="en-US" sz="1200" dirty="0" err="1" smtClean="0">
                <a:latin typeface="+mn-ea"/>
              </a:rPr>
              <a:t>이온질화장치</a:t>
            </a:r>
            <a:r>
              <a:rPr lang="ko-KR" altLang="en-US" sz="1200" dirty="0" smtClean="0">
                <a:latin typeface="+mn-ea"/>
              </a:rPr>
              <a:t> 등</a:t>
            </a:r>
            <a:r>
              <a:rPr lang="en-US" altLang="ko-KR" sz="1200" dirty="0" smtClean="0">
                <a:latin typeface="+mn-ea"/>
              </a:rPr>
              <a:t>    </a:t>
            </a:r>
          </a:p>
        </p:txBody>
      </p:sp>
      <p:pic>
        <p:nvPicPr>
          <p:cNvPr id="4" name="그림 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" y="836712"/>
            <a:ext cx="9906000" cy="14400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294" y="5157193"/>
            <a:ext cx="5935479" cy="115899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93834" y="2924944"/>
            <a:ext cx="8547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기계 분야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910662" y="3440033"/>
            <a:ext cx="77228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 err="1" smtClean="0">
                <a:latin typeface="+mn-ea"/>
              </a:rPr>
              <a:t>나노분체</a:t>
            </a:r>
            <a:r>
              <a:rPr lang="ko-KR" altLang="en-US" sz="1200" dirty="0" smtClean="0">
                <a:latin typeface="+mn-ea"/>
              </a:rPr>
              <a:t> 제조장치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고온 </a:t>
            </a:r>
            <a:r>
              <a:rPr lang="ko-KR" altLang="en-US" sz="1200" dirty="0" err="1" smtClean="0">
                <a:latin typeface="+mn-ea"/>
              </a:rPr>
              <a:t>소결로</a:t>
            </a:r>
            <a:r>
              <a:rPr lang="en-US" altLang="ko-KR" sz="1200" b="1" dirty="0" smtClean="0"/>
              <a:t>·</a:t>
            </a:r>
            <a:r>
              <a:rPr lang="ko-KR" altLang="en-US" sz="1200" dirty="0" smtClean="0">
                <a:latin typeface="+mn-ea"/>
              </a:rPr>
              <a:t>탈지로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smtClean="0">
                <a:latin typeface="+mn-ea"/>
              </a:rPr>
              <a:t>주사전자현미경</a:t>
            </a:r>
            <a:r>
              <a:rPr lang="en-US" altLang="ko-KR" sz="1200" dirty="0" smtClean="0">
                <a:latin typeface="+mn-ea"/>
              </a:rPr>
              <a:t>(FE-SEM), </a:t>
            </a:r>
            <a:r>
              <a:rPr lang="ko-KR" altLang="en-US" sz="1200" dirty="0" err="1" smtClean="0">
                <a:latin typeface="+mn-ea"/>
              </a:rPr>
              <a:t>스퍼터</a:t>
            </a:r>
            <a:r>
              <a:rPr lang="ko-KR" altLang="en-US" sz="1200" dirty="0" smtClean="0">
                <a:latin typeface="+mn-ea"/>
              </a:rPr>
              <a:t> </a:t>
            </a:r>
            <a:r>
              <a:rPr lang="ko-KR" altLang="en-US" sz="1200" dirty="0" err="1" smtClean="0">
                <a:latin typeface="+mn-ea"/>
              </a:rPr>
              <a:t>코터</a:t>
            </a:r>
            <a:r>
              <a:rPr lang="en-US" altLang="ko-KR" sz="1200" dirty="0" smtClean="0">
                <a:latin typeface="+mn-ea"/>
              </a:rPr>
              <a:t>, </a:t>
            </a:r>
            <a:r>
              <a:rPr lang="ko-KR" altLang="en-US" sz="1200" dirty="0" err="1" smtClean="0">
                <a:latin typeface="+mn-ea"/>
              </a:rPr>
              <a:t>아크증착</a:t>
            </a:r>
            <a:r>
              <a:rPr lang="ko-KR" altLang="en-US" sz="1200" dirty="0" smtClean="0">
                <a:latin typeface="+mn-ea"/>
              </a:rPr>
              <a:t> 장치 등</a:t>
            </a:r>
            <a:endParaRPr lang="en-US" altLang="ko-KR" sz="1200" dirty="0" smtClean="0">
              <a:latin typeface="+mn-ea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3834" y="3407328"/>
            <a:ext cx="85472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err="1" smtClean="0">
                <a:latin typeface="+mn-ea"/>
              </a:rPr>
              <a:t>나노</a:t>
            </a:r>
            <a:r>
              <a:rPr lang="ko-KR" altLang="en-US" sz="1200" b="1" dirty="0" smtClean="0">
                <a:latin typeface="+mn-ea"/>
              </a:rPr>
              <a:t> 분야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910662" y="3810713"/>
            <a:ext cx="7722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분리정제시스템</a:t>
            </a:r>
            <a:r>
              <a:rPr lang="en-US" altLang="ko-KR" sz="1200" dirty="0"/>
              <a:t>, </a:t>
            </a:r>
            <a:r>
              <a:rPr lang="ko-KR" altLang="en-US" sz="1200" dirty="0"/>
              <a:t>고속원심분리기</a:t>
            </a:r>
            <a:r>
              <a:rPr lang="en-US" altLang="ko-KR" sz="1200" dirty="0"/>
              <a:t>, </a:t>
            </a:r>
            <a:r>
              <a:rPr lang="ko-KR" altLang="en-US" sz="1200" dirty="0"/>
              <a:t>단백질 특성분석기</a:t>
            </a:r>
            <a:r>
              <a:rPr lang="en-US" altLang="ko-KR" sz="1200" dirty="0"/>
              <a:t>, 70ℓ </a:t>
            </a:r>
            <a:r>
              <a:rPr lang="ko-KR" altLang="en-US" sz="1200" dirty="0"/>
              <a:t>발효기</a:t>
            </a:r>
            <a:r>
              <a:rPr lang="en-US" altLang="ko-KR" sz="1200" dirty="0"/>
              <a:t>, </a:t>
            </a:r>
            <a:r>
              <a:rPr lang="ko-KR" altLang="en-US" sz="1200" dirty="0" smtClean="0"/>
              <a:t>고성능 </a:t>
            </a:r>
            <a:r>
              <a:rPr lang="ko-KR" altLang="en-US" sz="1200" dirty="0"/>
              <a:t>액체크로마토그래프</a:t>
            </a:r>
            <a:r>
              <a:rPr lang="en-US" altLang="ko-KR" sz="1200" dirty="0"/>
              <a:t>, </a:t>
            </a:r>
            <a:endParaRPr lang="en-US" altLang="ko-KR" sz="1200" dirty="0" smtClean="0"/>
          </a:p>
          <a:p>
            <a:r>
              <a:rPr lang="ko-KR" altLang="en-US" sz="1200" dirty="0" smtClean="0"/>
              <a:t>액체크로마토그래프 </a:t>
            </a:r>
            <a:r>
              <a:rPr lang="ko-KR" altLang="en-US" sz="1200" dirty="0"/>
              <a:t>질량분석기</a:t>
            </a:r>
            <a:r>
              <a:rPr lang="en-US" altLang="ko-KR" sz="1200" dirty="0"/>
              <a:t>, </a:t>
            </a:r>
            <a:r>
              <a:rPr lang="ko-KR" altLang="en-US" sz="1200" dirty="0" smtClean="0"/>
              <a:t>가스크로마토그래프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유도결합플라즈마</a:t>
            </a:r>
            <a:r>
              <a:rPr lang="ko-KR" altLang="en-US" sz="1200" dirty="0"/>
              <a:t> 분광분석기</a:t>
            </a:r>
            <a:r>
              <a:rPr lang="en-US" altLang="ko-KR" sz="1200" dirty="0"/>
              <a:t>, </a:t>
            </a:r>
            <a:r>
              <a:rPr lang="ko-KR" altLang="en-US" sz="1200" dirty="0" err="1" smtClean="0"/>
              <a:t>항온항습기</a:t>
            </a:r>
            <a:r>
              <a:rPr lang="en-US" altLang="ko-KR" sz="1200" dirty="0"/>
              <a:t>, </a:t>
            </a:r>
            <a:endParaRPr lang="en-US" altLang="ko-KR" sz="1200" dirty="0" smtClean="0"/>
          </a:p>
          <a:p>
            <a:r>
              <a:rPr lang="ko-KR" altLang="en-US" sz="1200" dirty="0" smtClean="0"/>
              <a:t>동결건조기 </a:t>
            </a:r>
            <a:r>
              <a:rPr lang="ko-KR" altLang="en-US" sz="1200" dirty="0"/>
              <a:t>등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93834" y="3789041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바이오 분야</a:t>
            </a:r>
            <a:endParaRPr lang="ko-KR" altLang="en-US" sz="1200" b="1" dirty="0">
              <a:latin typeface="+mn-ea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910662" y="4551512"/>
            <a:ext cx="77228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dirty="0"/>
              <a:t>복합환경 진동시험기</a:t>
            </a:r>
            <a:r>
              <a:rPr lang="en-US" altLang="ko-KR" sz="1200" dirty="0"/>
              <a:t>, </a:t>
            </a:r>
            <a:r>
              <a:rPr lang="ko-KR" altLang="en-US" sz="1200" dirty="0"/>
              <a:t>단축</a:t>
            </a:r>
            <a:r>
              <a:rPr lang="en-US" altLang="ko-KR" sz="1200" dirty="0"/>
              <a:t> · </a:t>
            </a:r>
            <a:r>
              <a:rPr lang="ko-KR" altLang="en-US" sz="1200" dirty="0" err="1"/>
              <a:t>다축</a:t>
            </a:r>
            <a:r>
              <a:rPr lang="ko-KR" altLang="en-US" sz="1200" dirty="0"/>
              <a:t> </a:t>
            </a:r>
            <a:r>
              <a:rPr lang="ko-KR" altLang="en-US" sz="1200" dirty="0" err="1"/>
              <a:t>유압가진기</a:t>
            </a:r>
            <a:r>
              <a:rPr lang="en-US" altLang="ko-KR" sz="1200" dirty="0"/>
              <a:t>, </a:t>
            </a:r>
            <a:r>
              <a:rPr lang="ko-KR" altLang="en-US" sz="1200" dirty="0"/>
              <a:t>시동전동기 성능시험기</a:t>
            </a:r>
            <a:r>
              <a:rPr lang="en-US" altLang="ko-KR" sz="1200" dirty="0"/>
              <a:t>,</a:t>
            </a:r>
            <a:r>
              <a:rPr lang="ko-KR" altLang="en-US" sz="1200" dirty="0"/>
              <a:t> 시동전동기 내구시험기</a:t>
            </a:r>
            <a:r>
              <a:rPr lang="en-US" altLang="ko-KR" sz="1200" dirty="0"/>
              <a:t>, </a:t>
            </a:r>
          </a:p>
          <a:p>
            <a:r>
              <a:rPr lang="ko-KR" altLang="en-US" sz="1200" dirty="0"/>
              <a:t>에어컨 </a:t>
            </a:r>
            <a:r>
              <a:rPr lang="ko-KR" altLang="en-US" sz="1200" dirty="0" err="1"/>
              <a:t>컴프레셔</a:t>
            </a:r>
            <a:r>
              <a:rPr lang="ko-KR" altLang="en-US" sz="1200" dirty="0"/>
              <a:t> 내구시험기 등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93834" y="4529840"/>
            <a:ext cx="1008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200" b="1" dirty="0" smtClean="0">
                <a:latin typeface="+mn-ea"/>
              </a:rPr>
              <a:t>자동차 분야</a:t>
            </a:r>
            <a:endParaRPr lang="ko-KR" altLang="en-US" sz="12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2219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Grp="1" noChangeArrowheads="1"/>
          </p:cNvSpPr>
          <p:nvPr>
            <p:ph idx="1"/>
          </p:nvPr>
        </p:nvSpPr>
        <p:spPr bwMode="gray">
          <a:xfrm>
            <a:off x="495300" y="1600201"/>
            <a:ext cx="8994204" cy="1468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비즈니스아이디어</a:t>
            </a:r>
            <a:r>
              <a:rPr kumimoji="0" lang="en-US" altLang="ko-K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(BI)</a:t>
            </a: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사업화 지원기관 운영</a:t>
            </a:r>
            <a:endParaRPr kumimoji="0" lang="en-US" altLang="ko-KR" sz="4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고딕" pitchFamily="2" charset="-127"/>
              <a:ea typeface="휴먼고딕" pitchFamily="2" charset="-127"/>
              <a:cs typeface="+mj-cs"/>
            </a:endParaRPr>
          </a:p>
        </p:txBody>
      </p:sp>
      <p:sp>
        <p:nvSpPr>
          <p:cNvPr id="9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</a:t>
            </a:r>
            <a:r>
              <a:rPr lang="ko-KR" altLang="en-US" sz="2800" b="1" dirty="0">
                <a:latin typeface="휴먼모음T" pitchFamily="18" charset="-127"/>
                <a:ea typeface="휴먼모음T" pitchFamily="18" charset="-127"/>
              </a:rPr>
              <a:t>색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0" name="그림 9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" y="836712"/>
            <a:ext cx="9906000" cy="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53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508176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 </a:t>
            </a:r>
            <a:r>
              <a:rPr lang="ko-KR" altLang="en-US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거점지역 운영사업</a:t>
            </a:r>
            <a:r>
              <a:rPr lang="en-US" altLang="ko-K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006"/>
            <a:ext cx="9906000" cy="144015"/>
          </a:xfrm>
        </p:spPr>
      </p:pic>
      <p:sp>
        <p:nvSpPr>
          <p:cNvPr id="9" name="TextBox 8"/>
          <p:cNvSpPr txBox="1"/>
          <p:nvPr/>
        </p:nvSpPr>
        <p:spPr>
          <a:xfrm>
            <a:off x="566560" y="1846565"/>
            <a:ext cx="23086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지역산업육성 자원조사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5566" y="3573016"/>
            <a:ext cx="23086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산학연연계협의회 운영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80407" y="2358752"/>
            <a:ext cx="8385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지역의 전략산업 및 제조업을 영위하는 기업을 대상으로 조사하여 체계적인 지역산업정보 </a:t>
            </a:r>
            <a:r>
              <a:rPr lang="en-US" altLang="ko-KR" sz="1400" dirty="0" smtClean="0"/>
              <a:t>DB</a:t>
            </a:r>
            <a:r>
              <a:rPr lang="ko-KR" altLang="en-US" sz="1400" dirty="0" smtClean="0"/>
              <a:t>구축</a:t>
            </a:r>
            <a:endParaRPr lang="ko-KR" altLang="en-US" sz="1400" dirty="0"/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184" y="3205934"/>
            <a:ext cx="2652295" cy="241075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63041" y="4090927"/>
            <a:ext cx="5739072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 smtClean="0">
                <a:latin typeface="+mn-ea"/>
              </a:rPr>
              <a:t>인천 </a:t>
            </a:r>
            <a:r>
              <a:rPr lang="ko-KR" altLang="en-US" sz="1400" dirty="0" err="1" smtClean="0">
                <a:latin typeface="+mn-ea"/>
              </a:rPr>
              <a:t>테크노리더스포럼운영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smtClean="0">
                <a:latin typeface="+mn-ea"/>
              </a:rPr>
              <a:t>인천 </a:t>
            </a:r>
            <a:r>
              <a:rPr lang="ko-KR" altLang="en-US" sz="1400" dirty="0" err="1" smtClean="0">
                <a:latin typeface="+mn-ea"/>
              </a:rPr>
              <a:t>클린테크산업협의체구성</a:t>
            </a:r>
            <a:r>
              <a:rPr lang="ko-KR" altLang="en-US" sz="1400" dirty="0" smtClean="0">
                <a:latin typeface="+mn-ea"/>
              </a:rPr>
              <a:t> 및  운영</a:t>
            </a:r>
            <a:endParaRPr lang="en-US" altLang="ko-KR" sz="1400" dirty="0" smtClean="0">
              <a:latin typeface="+mn-ea"/>
            </a:endParaRPr>
          </a:p>
          <a:p>
            <a:endParaRPr lang="en-US" altLang="ko-KR" sz="1400" dirty="0" smtClean="0">
              <a:latin typeface="+mn-ea"/>
            </a:endParaRPr>
          </a:p>
          <a:p>
            <a:r>
              <a:rPr lang="ko-KR" altLang="en-US" sz="1400" dirty="0" err="1"/>
              <a:t>산학연협력주도기관교류회</a:t>
            </a:r>
            <a:r>
              <a:rPr lang="ko-KR" altLang="en-US" sz="1400" dirty="0"/>
              <a:t> 및 </a:t>
            </a:r>
            <a:r>
              <a:rPr lang="ko-KR" altLang="en-US" sz="1400" dirty="0" err="1" smtClean="0"/>
              <a:t>선도기업인교류회</a:t>
            </a:r>
            <a:r>
              <a:rPr lang="ko-KR" altLang="en-US" sz="1400" dirty="0" smtClean="0"/>
              <a:t> </a:t>
            </a:r>
            <a:r>
              <a:rPr lang="ko-KR" altLang="en-US" sz="1400" dirty="0"/>
              <a:t>운영 </a:t>
            </a:r>
            <a:endParaRPr lang="en-US" altLang="ko-KR" sz="1400" dirty="0" smtClean="0"/>
          </a:p>
          <a:p>
            <a:endParaRPr lang="ko-KR" altLang="en-US" sz="1400" dirty="0"/>
          </a:p>
          <a:p>
            <a:r>
              <a:rPr lang="ko-KR" altLang="en-US" sz="1400" dirty="0"/>
              <a:t>산학연네트워크 워크숍 </a:t>
            </a:r>
            <a:r>
              <a:rPr lang="en-US" altLang="ko-KR" sz="1400" dirty="0"/>
              <a:t>(</a:t>
            </a:r>
            <a:r>
              <a:rPr lang="ko-KR" altLang="en-US" sz="1400" dirty="0" err="1"/>
              <a:t>융합심포지움</a:t>
            </a:r>
            <a:r>
              <a:rPr lang="en-US" altLang="ko-KR" sz="1400" dirty="0" smtClean="0"/>
              <a:t>)</a:t>
            </a:r>
          </a:p>
          <a:p>
            <a:endParaRPr lang="ko-KR" altLang="en-US" sz="1400" dirty="0"/>
          </a:p>
          <a:p>
            <a:r>
              <a:rPr lang="ko-KR" altLang="en-US" sz="1400" dirty="0"/>
              <a:t>국제협력네트워크 참가</a:t>
            </a:r>
            <a:r>
              <a:rPr lang="en-US" altLang="ko-KR" sz="1400" dirty="0"/>
              <a:t>(ICN</a:t>
            </a:r>
            <a:r>
              <a:rPr lang="ko-KR" altLang="en-US" sz="1400" dirty="0"/>
              <a:t>네트워크</a:t>
            </a:r>
            <a:r>
              <a:rPr lang="en-US" altLang="ko-KR" sz="1400" dirty="0"/>
              <a:t>, IASP</a:t>
            </a:r>
            <a:r>
              <a:rPr lang="ko-KR" altLang="en-US" sz="1400" dirty="0"/>
              <a:t>네트워크 및 기타유관기관</a:t>
            </a:r>
            <a:r>
              <a:rPr lang="en-US" altLang="ko-KR" sz="1400" dirty="0"/>
              <a:t>)</a:t>
            </a:r>
            <a:endParaRPr lang="ko-KR" altLang="en-US" sz="1400" dirty="0"/>
          </a:p>
          <a:p>
            <a:endParaRPr lang="ko-KR" altLang="en-US" sz="1400" dirty="0">
              <a:latin typeface="+mn-ea"/>
            </a:endParaRPr>
          </a:p>
        </p:txBody>
      </p:sp>
      <p:sp>
        <p:nvSpPr>
          <p:cNvPr id="13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특색 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76896" y="2840363"/>
            <a:ext cx="8385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/>
              <a:t>조사자료의 </a:t>
            </a:r>
            <a:r>
              <a:rPr lang="en-US" altLang="ko-KR" sz="1400" dirty="0" smtClean="0"/>
              <a:t>DB</a:t>
            </a:r>
            <a:r>
              <a:rPr lang="ko-KR" altLang="en-US" sz="1400" dirty="0" smtClean="0"/>
              <a:t>화로 </a:t>
            </a:r>
            <a:r>
              <a:rPr lang="ko-KR" altLang="en-US" sz="1400" dirty="0" err="1" smtClean="0"/>
              <a:t>성과분석시</a:t>
            </a:r>
            <a:r>
              <a:rPr lang="ko-KR" altLang="en-US" sz="1400" dirty="0" smtClean="0"/>
              <a:t> 연계활용</a:t>
            </a:r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1300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508176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 </a:t>
            </a:r>
            <a:r>
              <a:rPr lang="ko-KR" altLang="en-US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거점지역 운영사업</a:t>
            </a:r>
            <a:r>
              <a:rPr lang="en-US" altLang="ko-KR" sz="2400" b="1" dirty="0" smtClean="0">
                <a:solidFill>
                  <a:srgbClr val="FF99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b="1" dirty="0">
              <a:solidFill>
                <a:srgbClr val="FF99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6006"/>
            <a:ext cx="9906000" cy="144015"/>
          </a:xfrm>
        </p:spPr>
      </p:pic>
      <p:sp>
        <p:nvSpPr>
          <p:cNvPr id="9" name="TextBox 8"/>
          <p:cNvSpPr txBox="1"/>
          <p:nvPr/>
        </p:nvSpPr>
        <p:spPr>
          <a:xfrm>
            <a:off x="566560" y="148478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err="1" smtClean="0">
                <a:solidFill>
                  <a:srgbClr val="FF9900"/>
                </a:solidFill>
                <a:ea typeface="+mj-ea"/>
              </a:rPr>
              <a:t>컨텍센터운</a:t>
            </a:r>
            <a:r>
              <a:rPr lang="ko-KR" altLang="en-US" sz="1600" b="1" dirty="0" err="1">
                <a:solidFill>
                  <a:srgbClr val="FF9900"/>
                </a:solidFill>
                <a:ea typeface="+mj-ea"/>
              </a:rPr>
              <a:t>영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95566" y="2924944"/>
            <a:ext cx="14157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9900"/>
                </a:solidFill>
                <a:ea typeface="+mj-ea"/>
              </a:rPr>
              <a:t>유망기업육성</a:t>
            </a:r>
            <a:endParaRPr lang="ko-KR" altLang="en-US" sz="1600" b="1" dirty="0">
              <a:solidFill>
                <a:srgbClr val="FF9900"/>
              </a:solidFill>
              <a:ea typeface="+mj-ea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76895" y="1988840"/>
            <a:ext cx="8385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400" dirty="0"/>
              <a:t>지원기업모니터링 </a:t>
            </a:r>
            <a:r>
              <a:rPr lang="en-US" altLang="ko-KR" sz="1400" dirty="0"/>
              <a:t>(</a:t>
            </a:r>
            <a:r>
              <a:rPr lang="ko-KR" altLang="en-US" sz="1400" dirty="0"/>
              <a:t>대상기업 </a:t>
            </a:r>
            <a:r>
              <a:rPr lang="en-US" altLang="ko-KR" sz="1400" dirty="0"/>
              <a:t>300</a:t>
            </a:r>
            <a:r>
              <a:rPr lang="ko-KR" altLang="en-US" sz="1400" dirty="0"/>
              <a:t>개</a:t>
            </a:r>
            <a:r>
              <a:rPr lang="en-US" altLang="ko-KR" sz="1400" dirty="0"/>
              <a:t>) </a:t>
            </a:r>
            <a:r>
              <a:rPr lang="ko-KR" altLang="en-US" sz="1400" dirty="0"/>
              <a:t>및 보고서 작성</a:t>
            </a: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9184" y="3205934"/>
            <a:ext cx="2652295" cy="2410752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76895" y="3356992"/>
            <a:ext cx="3361818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base" latinLnBrk="0"/>
            <a:r>
              <a:rPr lang="ko-KR" altLang="en-US" sz="1400" dirty="0"/>
              <a:t>국내외 인증획득 지원</a:t>
            </a:r>
            <a:r>
              <a:rPr lang="en-US" altLang="ko-KR" sz="1400" dirty="0"/>
              <a:t>(NET, CE</a:t>
            </a:r>
            <a:r>
              <a:rPr lang="ko-KR" altLang="en-US" sz="1400" dirty="0"/>
              <a:t>등</a:t>
            </a:r>
            <a:r>
              <a:rPr lang="en-US" altLang="ko-KR" sz="1400" dirty="0" smtClean="0"/>
              <a:t>)</a:t>
            </a:r>
          </a:p>
          <a:p>
            <a:pPr fontAlgn="base" latinLnBrk="0"/>
            <a:endParaRPr lang="ko-KR" altLang="en-US" sz="1400" dirty="0"/>
          </a:p>
          <a:p>
            <a:pPr fontAlgn="base"/>
            <a:r>
              <a:rPr lang="ko-KR" altLang="en-US" sz="1400" dirty="0" err="1"/>
              <a:t>홍보컨텐츠지원</a:t>
            </a:r>
            <a:r>
              <a:rPr lang="en-US" altLang="ko-KR" sz="1400" dirty="0"/>
              <a:t>(e-</a:t>
            </a:r>
            <a:r>
              <a:rPr lang="ko-KR" altLang="en-US" sz="1400" dirty="0"/>
              <a:t>카탈로그제작 등</a:t>
            </a:r>
            <a:r>
              <a:rPr lang="en-US" altLang="ko-KR" sz="1400" dirty="0" smtClean="0"/>
              <a:t>)</a:t>
            </a:r>
          </a:p>
          <a:p>
            <a:pPr fontAlgn="base"/>
            <a:endParaRPr lang="ko-KR" altLang="en-US" sz="1400" dirty="0"/>
          </a:p>
          <a:p>
            <a:pPr fontAlgn="base"/>
            <a:r>
              <a:rPr lang="ko-KR" altLang="en-US" sz="1400" dirty="0" smtClean="0"/>
              <a:t>시제품제작지원</a:t>
            </a:r>
            <a:endParaRPr lang="en-US" altLang="ko-KR" sz="1400" dirty="0" smtClean="0"/>
          </a:p>
          <a:p>
            <a:pPr fontAlgn="base"/>
            <a:endParaRPr lang="ko-KR" altLang="en-US" sz="1400" dirty="0"/>
          </a:p>
          <a:p>
            <a:r>
              <a:rPr lang="ko-KR" altLang="en-US" sz="1400" dirty="0"/>
              <a:t>기술사업화 </a:t>
            </a:r>
            <a:r>
              <a:rPr lang="ko-KR" altLang="en-US" sz="1400" dirty="0" smtClean="0"/>
              <a:t>교육</a:t>
            </a:r>
            <a:endParaRPr lang="en-US" altLang="ko-KR" sz="1400" dirty="0" smtClean="0"/>
          </a:p>
          <a:p>
            <a:endParaRPr lang="ko-KR" altLang="en-US" sz="1400" dirty="0"/>
          </a:p>
          <a:p>
            <a:pPr fontAlgn="base"/>
            <a:r>
              <a:rPr lang="ko-KR" altLang="en-US" sz="1400" dirty="0"/>
              <a:t>과제기획그룹 </a:t>
            </a:r>
            <a:r>
              <a:rPr lang="ko-KR" altLang="en-US" sz="1400" dirty="0" smtClean="0"/>
              <a:t>운영지원</a:t>
            </a:r>
            <a:endParaRPr lang="en-US" altLang="ko-KR" sz="1400" dirty="0" smtClean="0"/>
          </a:p>
          <a:p>
            <a:pPr fontAlgn="base"/>
            <a:endParaRPr lang="ko-KR" altLang="en-US" sz="1400" dirty="0"/>
          </a:p>
          <a:p>
            <a:r>
              <a:rPr lang="ko-KR" altLang="en-US" sz="1400" dirty="0" err="1"/>
              <a:t>해외기술교류회개최</a:t>
            </a:r>
            <a:r>
              <a:rPr lang="en-US" altLang="ko-KR" sz="1400" dirty="0"/>
              <a:t>(</a:t>
            </a:r>
            <a:r>
              <a:rPr lang="ko-KR" altLang="en-US" sz="1400" dirty="0"/>
              <a:t>동남아시아</a:t>
            </a:r>
            <a:r>
              <a:rPr lang="en-US" altLang="ko-KR" sz="1400" dirty="0" smtClean="0"/>
              <a:t>)</a:t>
            </a:r>
          </a:p>
          <a:p>
            <a:endParaRPr lang="ko-KR" altLang="en-US" sz="1400" dirty="0"/>
          </a:p>
          <a:p>
            <a:r>
              <a:rPr lang="ko-KR" altLang="en-US" sz="1400" dirty="0" err="1"/>
              <a:t>투자마트개최</a:t>
            </a:r>
            <a:r>
              <a:rPr lang="en-US" altLang="ko-KR" sz="1400" dirty="0"/>
              <a:t>(</a:t>
            </a:r>
            <a:r>
              <a:rPr lang="ko-KR" altLang="en-US" sz="1400" dirty="0" err="1"/>
              <a:t>벤처기업부</a:t>
            </a:r>
            <a:r>
              <a:rPr lang="ko-KR" altLang="en-US" sz="1400" dirty="0"/>
              <a:t> </a:t>
            </a:r>
            <a:r>
              <a:rPr lang="en-US" altLang="ko-KR" sz="1400" dirty="0"/>
              <a:t>/ </a:t>
            </a:r>
            <a:r>
              <a:rPr lang="ko-KR" altLang="en-US" sz="1400" dirty="0" err="1"/>
              <a:t>중소기업부</a:t>
            </a:r>
            <a:r>
              <a:rPr lang="en-US" altLang="ko-KR" sz="1400" dirty="0" smtClean="0"/>
              <a:t>)</a:t>
            </a:r>
            <a:endParaRPr lang="ko-KR" altLang="en-US" sz="1400" dirty="0"/>
          </a:p>
        </p:txBody>
      </p:sp>
      <p:sp>
        <p:nvSpPr>
          <p:cNvPr id="15" name="TextBox 14"/>
          <p:cNvSpPr txBox="1"/>
          <p:nvPr/>
        </p:nvSpPr>
        <p:spPr>
          <a:xfrm>
            <a:off x="776896" y="2420888"/>
            <a:ext cx="838506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 latinLnBrk="0"/>
            <a:r>
              <a:rPr lang="ko-KR" altLang="en-US" sz="1400" dirty="0"/>
              <a:t>법률</a:t>
            </a:r>
            <a:r>
              <a:rPr lang="en-US" altLang="ko-KR" sz="1400" dirty="0"/>
              <a:t>, </a:t>
            </a:r>
            <a:r>
              <a:rPr lang="ko-KR" altLang="en-US" sz="1400" dirty="0"/>
              <a:t>노무</a:t>
            </a:r>
            <a:r>
              <a:rPr lang="en-US" altLang="ko-KR" sz="1400" dirty="0"/>
              <a:t>, </a:t>
            </a:r>
            <a:r>
              <a:rPr lang="ko-KR" altLang="en-US" sz="1400" dirty="0"/>
              <a:t>인사 및 기술경영자문</a:t>
            </a:r>
          </a:p>
        </p:txBody>
      </p:sp>
      <p:sp>
        <p:nvSpPr>
          <p:cNvPr id="20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특색 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52059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 </a:t>
            </a:r>
            <a:r>
              <a:rPr lang="ko-KR" alt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사업화 지원계획</a:t>
            </a:r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(1)</a:t>
            </a:r>
            <a:endParaRPr lang="ko-KR" altLang="en-US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5686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편리한 삶 추구 아이디어 사업화를 통해 창조경제 바탕 마련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0" y="1938318"/>
            <a:ext cx="23086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비즈니스아이디어 발굴</a:t>
            </a:r>
            <a:endParaRPr lang="ko-KR" altLang="en-US" sz="1600" b="1" dirty="0">
              <a:solidFill>
                <a:srgbClr val="00B0F0"/>
              </a:solidFill>
              <a:latin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3234462"/>
            <a:ext cx="19704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비즈니</a:t>
            </a:r>
            <a:r>
              <a:rPr lang="ko-KR" altLang="en-US" sz="1600" b="1" dirty="0">
                <a:solidFill>
                  <a:srgbClr val="00B0F0"/>
                </a:solidFill>
                <a:ea typeface="+mj-ea"/>
              </a:rPr>
              <a:t>스 </a:t>
            </a:r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모델 기획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584515" y="4530606"/>
            <a:ext cx="230864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아이디</a:t>
            </a:r>
            <a:r>
              <a:rPr lang="ko-KR" altLang="en-US" sz="1600" b="1" dirty="0">
                <a:solidFill>
                  <a:srgbClr val="00B0F0"/>
                </a:solidFill>
                <a:latin typeface="+mn-ea"/>
              </a:rPr>
              <a:t>어 </a:t>
            </a:r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지식재산권화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2" y="2401143"/>
            <a:ext cx="414728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 smtClean="0">
                <a:latin typeface="+mn-ea"/>
              </a:rPr>
              <a:t>18</a:t>
            </a:r>
            <a:r>
              <a:rPr lang="ko-KR" altLang="en-US" sz="1400" dirty="0" smtClean="0">
                <a:latin typeface="+mn-ea"/>
              </a:rPr>
              <a:t>개 </a:t>
            </a:r>
            <a:r>
              <a:rPr lang="en-US" altLang="ko-KR" sz="1400" dirty="0" smtClean="0">
                <a:latin typeface="+mn-ea"/>
              </a:rPr>
              <a:t>TP,, </a:t>
            </a:r>
            <a:r>
              <a:rPr lang="ko-KR" altLang="en-US" sz="1400" dirty="0" smtClean="0">
                <a:latin typeface="+mn-ea"/>
              </a:rPr>
              <a:t>여성창업센터를 연계한 아이디어 발굴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818541" y="4993431"/>
            <a:ext cx="38651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자체보유시설에 의한 시제품 개발 지원 지원</a:t>
            </a:r>
            <a:endParaRPr lang="en-US" altLang="ko-KR" sz="1400" dirty="0" smtClean="0"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818541" y="3697287"/>
            <a:ext cx="5460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아이디어의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BM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화를 위한 전문가와 기획그룹 운영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68" y="3066438"/>
            <a:ext cx="2594112" cy="226544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829089" y="2761183"/>
            <a:ext cx="5636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 smtClean="0">
                <a:latin typeface="휴먼고딕" pitchFamily="2" charset="-127"/>
                <a:ea typeface="휴먼고딕" pitchFamily="2" charset="-127"/>
              </a:rPr>
              <a:t>대학</a:t>
            </a:r>
            <a:r>
              <a:rPr lang="en-US" altLang="ko-KR" sz="1400" dirty="0" smtClean="0"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dirty="0" smtClean="0">
                <a:latin typeface="휴먼고딕" pitchFamily="2" charset="-127"/>
                <a:ea typeface="휴먼고딕" pitchFamily="2" charset="-127"/>
              </a:rPr>
              <a:t>유관기관 아이디어 경진대회를 통한 아이디어 발굴</a:t>
            </a:r>
            <a:endParaRPr lang="ko-KR" altLang="en-US" sz="1400" dirty="0">
              <a:latin typeface="휴먼고딕" pitchFamily="2" charset="-127"/>
              <a:ea typeface="휴먼고딕" pitchFamily="2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818540" y="4057327"/>
            <a:ext cx="5460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국내외 선행기술조사를 통한 타당성 검토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30127" y="5353471"/>
            <a:ext cx="408060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연계기관 장비 활용을 통한 일관된 장비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지원</a:t>
            </a:r>
          </a:p>
        </p:txBody>
      </p:sp>
      <p:sp>
        <p:nvSpPr>
          <p:cNvPr id="21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특색 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1270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 fontScale="90000"/>
          </a:bodyPr>
          <a:lstStyle/>
          <a:p>
            <a:pPr algn="l"/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 </a:t>
            </a:r>
            <a:r>
              <a:rPr lang="ko-KR" alt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사업화 지원계획</a:t>
            </a:r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(2)</a:t>
            </a:r>
            <a:endParaRPr lang="ko-KR" altLang="en-US" sz="24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6506" y="1052737"/>
            <a:ext cx="56861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 smtClean="0">
                <a:latin typeface="+mn-ea"/>
              </a:rPr>
              <a:t>편리한 삶 추구 아이디어 사업화를 통해 창조경제 바탕 마련</a:t>
            </a:r>
            <a:endParaRPr lang="ko-KR" altLang="en-US" sz="1600" dirty="0">
              <a:latin typeface="+mn-ea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6160" y="2082334"/>
            <a:ext cx="128272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latin typeface="+mn-ea"/>
              </a:rPr>
              <a:t>사업화 지원</a:t>
            </a:r>
            <a:endParaRPr lang="ko-KR" altLang="en-US" sz="1600" b="1" dirty="0">
              <a:solidFill>
                <a:srgbClr val="00B0F0"/>
              </a:solidFill>
              <a:latin typeface="+mn-ea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575166" y="3882534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00B0F0"/>
                </a:solidFill>
                <a:ea typeface="+mj-ea"/>
              </a:rPr>
              <a:t>투자연계</a:t>
            </a:r>
            <a:endParaRPr lang="ko-KR" altLang="en-US" sz="1600" b="1" dirty="0">
              <a:solidFill>
                <a:srgbClr val="00B0F0"/>
              </a:solidFill>
              <a:ea typeface="+mj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793832" y="2545740"/>
            <a:ext cx="41472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자체보유시설에 의한 시제품 개발 지원 지원</a:t>
            </a:r>
            <a:endParaRPr lang="en-US" altLang="ko-KR" sz="1400" dirty="0">
              <a:latin typeface="휴먼고딕" pitchFamily="2" charset="-127"/>
              <a:ea typeface="휴먼고딕" pitchFamily="2" charset="-127"/>
            </a:endParaRPr>
          </a:p>
          <a:p>
            <a:r>
              <a:rPr lang="en-US" altLang="ko-KR" sz="1400" dirty="0" smtClean="0">
                <a:latin typeface="휴먼고딕" pitchFamily="2" charset="-127"/>
                <a:ea typeface="휴먼고딕" pitchFamily="2" charset="-127"/>
              </a:rPr>
              <a:t>(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3D, 2D, </a:t>
            </a:r>
            <a:r>
              <a:rPr lang="ko-KR" altLang="en-US" sz="1400" dirty="0" err="1">
                <a:latin typeface="휴먼고딕" pitchFamily="2" charset="-127"/>
                <a:ea typeface="휴먼고딕" pitchFamily="2" charset="-127"/>
              </a:rPr>
              <a:t>역설계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dirty="0" err="1">
                <a:latin typeface="휴먼고딕" pitchFamily="2" charset="-127"/>
                <a:ea typeface="휴먼고딕" pitchFamily="2" charset="-127"/>
              </a:rPr>
              <a:t>워킹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dirty="0" err="1">
                <a:latin typeface="휴먼고딕" pitchFamily="2" charset="-127"/>
                <a:ea typeface="휴먼고딕" pitchFamily="2" charset="-127"/>
              </a:rPr>
              <a:t>목업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, 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시제품 </a:t>
            </a:r>
            <a:r>
              <a:rPr lang="ko-KR" altLang="en-US" sz="1400" dirty="0" err="1">
                <a:latin typeface="휴먼고딕" pitchFamily="2" charset="-127"/>
                <a:ea typeface="휴먼고딕" pitchFamily="2" charset="-127"/>
              </a:rPr>
              <a:t>몰드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 등</a:t>
            </a:r>
            <a:r>
              <a:rPr lang="en-US" altLang="ko-KR" sz="1400" dirty="0">
                <a:solidFill>
                  <a:srgbClr val="002060"/>
                </a:solidFill>
                <a:latin typeface="휴먼고딕" pitchFamily="2" charset="-127"/>
                <a:ea typeface="휴먼고딕" pitchFamily="2" charset="-127"/>
              </a:rPr>
              <a:t>)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793832" y="4489375"/>
            <a:ext cx="5460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유관기관 금융지원을 통한 사업화 촉진</a:t>
            </a:r>
            <a:endParaRPr lang="en-US" altLang="ko-KR" sz="1400" dirty="0" smtClean="0">
              <a:latin typeface="+mn-ea"/>
            </a:endParaRPr>
          </a:p>
        </p:txBody>
      </p:sp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68" y="3066438"/>
            <a:ext cx="2594112" cy="2265447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93832" y="3193231"/>
            <a:ext cx="563607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연계기관 장비 활용을 통한 일관된 장비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 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지원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93832" y="4941168"/>
            <a:ext cx="54606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TP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기술인력과 공동으로 정부</a:t>
            </a:r>
            <a:r>
              <a:rPr lang="en-US" altLang="ko-KR" sz="1400" dirty="0">
                <a:latin typeface="휴먼고딕" pitchFamily="2" charset="-127"/>
                <a:ea typeface="휴먼고딕" pitchFamily="2" charset="-127"/>
              </a:rPr>
              <a:t>R&amp;D</a:t>
            </a:r>
            <a:r>
              <a:rPr lang="ko-KR" altLang="en-US" sz="1400" dirty="0">
                <a:latin typeface="휴먼고딕" pitchFamily="2" charset="-127"/>
                <a:ea typeface="휴먼고딕" pitchFamily="2" charset="-127"/>
              </a:rPr>
              <a:t>사업 과제 발굴</a:t>
            </a:r>
          </a:p>
        </p:txBody>
      </p:sp>
      <p:sp>
        <p:nvSpPr>
          <p:cNvPr id="18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특색 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1393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301" y="260648"/>
            <a:ext cx="3112959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 </a:t>
            </a:r>
            <a:r>
              <a:rPr lang="ko-KR" altLang="en-US" sz="2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사업내</a:t>
            </a:r>
            <a:r>
              <a:rPr lang="ko-KR" altLang="en-US" sz="24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용</a:t>
            </a:r>
          </a:p>
        </p:txBody>
      </p:sp>
      <p:pic>
        <p:nvPicPr>
          <p:cNvPr id="8" name="그림 7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5" y="836712"/>
            <a:ext cx="9906000" cy="144000"/>
          </a:xfrm>
          <a:prstGeom prst="rect">
            <a:avLst/>
          </a:prstGeom>
        </p:spPr>
      </p:pic>
      <p:sp>
        <p:nvSpPr>
          <p:cNvPr id="18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특색 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graphicFrame>
        <p:nvGraphicFramePr>
          <p:cNvPr id="13" name="다이어그램 12"/>
          <p:cNvGraphicFramePr/>
          <p:nvPr>
            <p:extLst>
              <p:ext uri="{D42A27DB-BD31-4B8C-83A1-F6EECF244321}">
                <p14:modId xmlns:p14="http://schemas.microsoft.com/office/powerpoint/2010/main" val="4122851761"/>
              </p:ext>
            </p:extLst>
          </p:nvPr>
        </p:nvGraphicFramePr>
        <p:xfrm>
          <a:off x="1176195" y="1196752"/>
          <a:ext cx="7560840" cy="54143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03598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Grp="1" noChangeArrowheads="1"/>
          </p:cNvSpPr>
          <p:nvPr>
            <p:ph idx="1"/>
          </p:nvPr>
        </p:nvSpPr>
        <p:spPr bwMode="gray">
          <a:xfrm>
            <a:off x="495300" y="1600201"/>
            <a:ext cx="8994204" cy="2476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/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4000" b="1" kern="0" dirty="0" smtClean="0">
                <a:solidFill>
                  <a:srgbClr val="002060"/>
                </a:solidFill>
                <a:latin typeface="휴먼고딕" pitchFamily="2" charset="-127"/>
                <a:ea typeface="휴먼고딕" pitchFamily="2" charset="-127"/>
                <a:cs typeface="+mj-cs"/>
              </a:rPr>
              <a:t>2013</a:t>
            </a:r>
            <a:r>
              <a:rPr lang="ko-KR" altLang="en-US" sz="4000" b="1" kern="0" dirty="0" smtClean="0">
                <a:solidFill>
                  <a:srgbClr val="002060"/>
                </a:solidFill>
                <a:latin typeface="휴먼고딕" pitchFamily="2" charset="-127"/>
                <a:ea typeface="휴먼고딕" pitchFamily="2" charset="-127"/>
                <a:cs typeface="+mj-cs"/>
              </a:rPr>
              <a:t>년도 대학생 지역기업</a:t>
            </a:r>
            <a:endParaRPr lang="en-US" altLang="ko-KR" sz="4000" b="1" kern="0" dirty="0" smtClean="0">
              <a:solidFill>
                <a:srgbClr val="002060"/>
              </a:solidFill>
              <a:latin typeface="휴먼고딕" pitchFamily="2" charset="-127"/>
              <a:ea typeface="휴먼고딕" pitchFamily="2" charset="-127"/>
              <a:cs typeface="+mj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교류활성화 사업</a:t>
            </a:r>
            <a:endParaRPr kumimoji="0" lang="en-US" altLang="ko-KR" sz="4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고딕" pitchFamily="2" charset="-127"/>
              <a:ea typeface="휴먼고딕" pitchFamily="2" charset="-127"/>
              <a:cs typeface="+mj-cs"/>
            </a:endParaRPr>
          </a:p>
          <a:p>
            <a:pPr marL="0" marR="0" lvl="0" indent="0" algn="ctr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(</a:t>
            </a:r>
            <a:r>
              <a:rPr kumimoji="0" lang="ko-KR" altLang="en-US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희망이음 프로젝트</a:t>
            </a:r>
            <a:r>
              <a:rPr kumimoji="0" lang="en-US" altLang="ko-KR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휴먼고딕" pitchFamily="2" charset="-127"/>
                <a:ea typeface="휴먼고딕" pitchFamily="2" charset="-127"/>
                <a:cs typeface="+mj-cs"/>
              </a:rPr>
              <a:t>)</a:t>
            </a:r>
            <a:endParaRPr kumimoji="0" lang="en-US" altLang="ko-KR" sz="40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휴먼고딕" pitchFamily="2" charset="-127"/>
              <a:ea typeface="휴먼고딕" pitchFamily="2" charset="-127"/>
              <a:cs typeface="+mj-cs"/>
            </a:endParaRPr>
          </a:p>
        </p:txBody>
      </p:sp>
      <p:sp>
        <p:nvSpPr>
          <p:cNvPr id="9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en-US" altLang="ko-KR" sz="2800" b="1" kern="0" dirty="0">
                <a:latin typeface="휴먼모음T"/>
                <a:ea typeface="휴먼모음T"/>
                <a:cs typeface="Times New Roman" pitchFamily="18" charset="0"/>
              </a:rPr>
              <a:t>Ⅲ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.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특</a:t>
            </a:r>
            <a:r>
              <a:rPr lang="ko-KR" altLang="en-US" sz="2800" b="1" dirty="0">
                <a:latin typeface="휴먼모음T" pitchFamily="18" charset="-127"/>
                <a:ea typeface="휴먼모음T" pitchFamily="18" charset="-127"/>
              </a:rPr>
              <a:t>색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사업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pic>
        <p:nvPicPr>
          <p:cNvPr id="10" name="그림 9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" y="836712"/>
            <a:ext cx="9906000" cy="144000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91672">
            <a:off x="1636458" y="4148867"/>
            <a:ext cx="2880320" cy="19202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313045">
            <a:off x="5160020" y="4149080"/>
            <a:ext cx="2880000" cy="1920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1832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1988840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/>
              <a:t>중소기업이 중소기업이 </a:t>
            </a:r>
            <a:r>
              <a:rPr lang="ko-KR" altLang="en-US" sz="4400" b="1" dirty="0" err="1" smtClean="0"/>
              <a:t>아니구만</a:t>
            </a:r>
            <a:r>
              <a:rPr lang="en-US" altLang="ko-KR" sz="4400" b="1" dirty="0" smtClean="0"/>
              <a:t>..!!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0" y="3068960"/>
            <a:ext cx="9906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4400" b="1" dirty="0" smtClean="0"/>
              <a:t>완전 대기업이네</a:t>
            </a:r>
            <a:r>
              <a:rPr lang="en-US" altLang="ko-KR" sz="4400" b="1" dirty="0" smtClean="0"/>
              <a:t>..!!</a:t>
            </a:r>
            <a:endParaRPr lang="ko-KR" alt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651312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6485925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희망이음 프로젝트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사업목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표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pSp>
        <p:nvGrpSpPr>
          <p:cNvPr id="10" name="그룹 9"/>
          <p:cNvGrpSpPr/>
          <p:nvPr/>
        </p:nvGrpSpPr>
        <p:grpSpPr>
          <a:xfrm>
            <a:off x="2000672" y="1227040"/>
            <a:ext cx="5904656" cy="1121840"/>
            <a:chOff x="323528" y="918245"/>
            <a:chExt cx="8496622" cy="521672"/>
          </a:xfrm>
        </p:grpSpPr>
        <p:sp>
          <p:nvSpPr>
            <p:cNvPr id="11" name="모서리가 둥근 직사각형 10"/>
            <p:cNvSpPr/>
            <p:nvPr/>
          </p:nvSpPr>
          <p:spPr bwMode="auto">
            <a:xfrm>
              <a:off x="323528" y="918245"/>
              <a:ext cx="8496622" cy="521672"/>
            </a:xfrm>
            <a:prstGeom prst="roundRect">
              <a:avLst>
                <a:gd name="adj" fmla="val 50000"/>
              </a:avLst>
            </a:prstGeom>
            <a:gradFill flip="none" rotWithShape="1">
              <a:gsLst>
                <a:gs pos="0">
                  <a:srgbClr val="0079C2"/>
                </a:gs>
                <a:gs pos="100000">
                  <a:srgbClr val="28C3EA"/>
                </a:gs>
              </a:gsLst>
              <a:lin ang="16200000" scaled="1"/>
              <a:tileRect/>
            </a:gradFill>
            <a:ln w="1524" algn="ctr">
              <a:noFill/>
              <a:round/>
              <a:headEnd/>
              <a:tailEnd/>
            </a:ln>
            <a:effectLst>
              <a:innerShdw blurRad="63500" dist="50800" dir="13500000">
                <a:prstClr val="black">
                  <a:alpha val="50000"/>
                </a:prstClr>
              </a:innerShdw>
            </a:effectLst>
          </p:spPr>
          <p:txBody>
            <a:bodyPr rtlCol="0" anchor="ctr"/>
            <a:lstStyle/>
            <a:p>
              <a:pPr algn="ctr"/>
              <a:endParaRPr kumimoji="0" lang="ko-KR" altLang="en-US" b="1" smtClean="0">
                <a:solidFill>
                  <a:srgbClr val="1F497D">
                    <a:lumMod val="75000"/>
                  </a:srgbClr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12" name="모서리가 둥근 직사각형 11"/>
            <p:cNvSpPr/>
            <p:nvPr/>
          </p:nvSpPr>
          <p:spPr bwMode="auto">
            <a:xfrm>
              <a:off x="633584" y="984061"/>
              <a:ext cx="8041176" cy="390040"/>
            </a:xfrm>
            <a:prstGeom prst="roundRect">
              <a:avLst>
                <a:gd name="adj" fmla="val 50000"/>
              </a:avLst>
            </a:prstGeom>
            <a:solidFill>
              <a:srgbClr val="FBFBFB"/>
            </a:solidFill>
            <a:ln w="1524" algn="ctr">
              <a:solidFill>
                <a:schemeClr val="bg1"/>
              </a:solidFill>
              <a:round/>
              <a:headEnd/>
              <a:tailEnd/>
            </a:ln>
            <a:effectLst/>
          </p:spPr>
          <p:txBody>
            <a:bodyPr rtlCol="0" anchor="ctr"/>
            <a:lstStyle/>
            <a:p>
              <a:pPr algn="ctr">
                <a:spcBef>
                  <a:spcPct val="20000"/>
                </a:spcBef>
                <a:buClr>
                  <a:srgbClr val="FF0000"/>
                </a:buClr>
              </a:pPr>
              <a:r>
                <a:rPr lang="ko-KR" altLang="en-US" sz="2000" b="1" dirty="0" smtClean="0">
                  <a:solidFill>
                    <a:srgbClr val="1F497D">
                      <a:lumMod val="75000"/>
                    </a:srgbClr>
                  </a:solidFill>
                  <a:latin typeface="맑은 고딕"/>
                  <a:ea typeface="맑은 고딕"/>
                </a:rPr>
                <a:t>인식의 전환</a:t>
              </a:r>
              <a:endParaRPr lang="en-US" altLang="ko-KR" sz="2000" b="1" dirty="0" smtClean="0">
                <a:solidFill>
                  <a:srgbClr val="1F497D">
                    <a:lumMod val="75000"/>
                  </a:srgbClr>
                </a:solidFill>
                <a:latin typeface="맑은 고딕"/>
                <a:ea typeface="맑은 고딕"/>
              </a:endParaRPr>
            </a:p>
            <a:p>
              <a:pPr algn="ctr">
                <a:spcBef>
                  <a:spcPct val="20000"/>
                </a:spcBef>
                <a:buClr>
                  <a:srgbClr val="FF0000"/>
                </a:buClr>
              </a:pPr>
              <a:r>
                <a:rPr lang="ko-KR" altLang="en-US" sz="2000" b="1" dirty="0" smtClean="0">
                  <a:solidFill>
                    <a:srgbClr val="1F497D">
                      <a:lumMod val="75000"/>
                    </a:srgbClr>
                  </a:solidFill>
                  <a:latin typeface="맑은 고딕"/>
                  <a:ea typeface="맑은 고딕"/>
                </a:rPr>
                <a:t>지역 일자리 미스매치 완화</a:t>
              </a:r>
              <a:endParaRPr lang="ko-KR" altLang="en-US" sz="2000" b="1" dirty="0">
                <a:solidFill>
                  <a:srgbClr val="1F497D">
                    <a:lumMod val="75000"/>
                  </a:srgbClr>
                </a:solidFill>
                <a:latin typeface="맑은 고딕"/>
                <a:ea typeface="맑은 고딕"/>
              </a:endParaRPr>
            </a:p>
          </p:txBody>
        </p:sp>
      </p:grpSp>
      <p:pic>
        <p:nvPicPr>
          <p:cNvPr id="13" name="Picture 17" descr="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014527" y="2236590"/>
            <a:ext cx="5904655" cy="1489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30" descr="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544" y="3717032"/>
            <a:ext cx="17303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992560" y="4027487"/>
            <a:ext cx="1500198" cy="7848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일하기 좋은 </a:t>
            </a:r>
            <a:endParaRPr lang="en-US" altLang="ko-KR" sz="1500" b="1" dirty="0" smtClean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기업 발굴 선정 홍보</a:t>
            </a:r>
            <a:endParaRPr lang="ko-KR" altLang="en-US" sz="1500" b="1" dirty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8" name="Picture 30" descr="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256" y="3717032"/>
            <a:ext cx="17303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30" descr="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784" y="3717032"/>
            <a:ext cx="17303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0" descr="원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7016" y="3726338"/>
            <a:ext cx="1730375" cy="203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3152800" y="4171146"/>
            <a:ext cx="1500198" cy="5539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채용박람회 </a:t>
            </a:r>
            <a:endParaRPr lang="en-US" altLang="ko-KR" sz="1500" b="1" dirty="0" smtClean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개최</a:t>
            </a:r>
            <a:endParaRPr lang="ko-KR" altLang="en-US" sz="1500" b="1" dirty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41032" y="4149080"/>
            <a:ext cx="1500198" cy="55399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취업관련</a:t>
            </a:r>
            <a:endParaRPr lang="en-US" altLang="ko-KR" sz="1500" b="1" dirty="0" smtClean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교육프로그램</a:t>
            </a:r>
            <a:endParaRPr lang="ko-KR" altLang="en-US" sz="1500" b="1" dirty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413242" y="4329971"/>
            <a:ext cx="1500198" cy="32316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ko-KR" altLang="en-US" sz="1500" b="1" dirty="0" smtClean="0">
                <a:ln w="12700">
                  <a:solidFill>
                    <a:srgbClr val="336699"/>
                  </a:solidFill>
                  <a:prstDash val="solid"/>
                  <a:miter lim="800000"/>
                </a:ln>
                <a:solidFill>
                  <a:srgbClr val="002060"/>
                </a:solidFill>
                <a:effectLst>
                  <a:glow rad="101600">
                    <a:srgbClr val="FFFFFF">
                      <a:alpha val="60000"/>
                    </a:srgbClr>
                  </a:glow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HY견고딕" pitchFamily="18" charset="-127"/>
                <a:ea typeface="HY견고딕" pitchFamily="18" charset="-127"/>
              </a:rPr>
              <a:t>기업현장탐방</a:t>
            </a:r>
            <a:endParaRPr lang="ko-KR" altLang="en-US" sz="1500" b="1" dirty="0">
              <a:ln w="12700">
                <a:solidFill>
                  <a:srgbClr val="336699"/>
                </a:solidFill>
                <a:prstDash val="solid"/>
                <a:miter lim="800000"/>
              </a:ln>
              <a:solidFill>
                <a:srgbClr val="002060"/>
              </a:solidFill>
              <a:effectLst>
                <a:glow rad="101600">
                  <a:srgbClr val="FFFFFF">
                    <a:alpha val="60000"/>
                  </a:srgbClr>
                </a:glow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HY견고딕" pitchFamily="18" charset="-127"/>
              <a:ea typeface="HY견고딕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128462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6485925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희망이음 프로젝트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추진결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내용 개체 틀 26"/>
          <p:cNvSpPr txBox="1">
            <a:spLocks/>
          </p:cNvSpPr>
          <p:nvPr/>
        </p:nvSpPr>
        <p:spPr>
          <a:xfrm>
            <a:off x="5729469" y="5191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ko-KR" altLang="en-US" sz="2800" b="1" dirty="0" err="1" smtClean="0">
                <a:latin typeface="휴먼모음T" pitchFamily="18" charset="-127"/>
                <a:ea typeface="휴먼모음T" pitchFamily="18" charset="-127"/>
              </a:rPr>
              <a:t>일자리채움한마당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0" indent="0" algn="r">
              <a:buNone/>
            </a:pP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희망이음채용박람회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04528" y="981742"/>
            <a:ext cx="8786812" cy="425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SzPct val="120000"/>
              <a:tabLst>
                <a:tab pos="266700" algn="l"/>
                <a:tab pos="400050" algn="l"/>
              </a:tabLst>
              <a:defRPr/>
            </a:pPr>
            <a:r>
              <a:rPr lang="ko-KR" altLang="en-US" sz="2000" b="1" kern="0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ko-KR" altLang="en-US" sz="2000" b="1" kern="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운영성</a:t>
            </a:r>
            <a:r>
              <a:rPr lang="ko-KR" altLang="en-US" sz="2000" b="1" kern="0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과</a:t>
            </a:r>
            <a:endParaRPr lang="ko-KR" altLang="en-US" sz="2000" b="1" kern="0" dirty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3804142"/>
              </p:ext>
            </p:extLst>
          </p:nvPr>
        </p:nvGraphicFramePr>
        <p:xfrm>
          <a:off x="715098" y="2167595"/>
          <a:ext cx="2725734" cy="2557549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925534"/>
                <a:gridCol w="1800200"/>
              </a:tblGrid>
              <a:tr h="52964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참여인원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2500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추산</a:t>
                      </a:r>
                      <a:r>
                        <a:rPr lang="en-US" altLang="ko-KR" sz="1200" b="1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80900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구인자 수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431</a:t>
                      </a:r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 </a:t>
                      </a:r>
                      <a:endParaRPr lang="en-US" altLang="ko-KR" sz="1200" b="1" spc="-100" baseline="0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간접채용 약 </a:t>
                      </a: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100</a:t>
                      </a:r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명</a:t>
                      </a: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200" b="1" spc="-100" baseline="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6094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현장채용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33</a:t>
                      </a:r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200" b="1" spc="-100" baseline="0" dirty="0" smtClean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60945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채용진행 중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latin typeface="+mn-ea"/>
                          <a:ea typeface="+mn-ea"/>
                        </a:rPr>
                        <a:t>70~80</a:t>
                      </a:r>
                      <a:r>
                        <a:rPr lang="ko-KR" altLang="en-US" sz="1200" b="1" kern="1200" spc="-100" baseline="0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57016481"/>
              </p:ext>
            </p:extLst>
          </p:nvPr>
        </p:nvGraphicFramePr>
        <p:xfrm>
          <a:off x="4255778" y="1958955"/>
          <a:ext cx="4957981" cy="377430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285574"/>
                <a:gridCol w="995824"/>
                <a:gridCol w="1080120"/>
                <a:gridCol w="1596463"/>
              </a:tblGrid>
              <a:tr h="38397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기 업 명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면 접 인 원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채 용 인 원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latin typeface="+mn-ea"/>
                          <a:ea typeface="+mn-ea"/>
                        </a:rPr>
                        <a:t>비 고</a:t>
                      </a:r>
                      <a:endParaRPr lang="ko-KR" altLang="en-US" sz="1200" b="1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㈜경신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14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en-US" altLang="ko-KR" sz="12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en-US" altLang="ko-KR" sz="12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rowSpan="6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㈜연우의 채용이 이루어 졌으나 참가연령의 다양화로 대학생 및 청년의 취업이 이루어지지 않았음</a:t>
                      </a:r>
                      <a:r>
                        <a:rPr lang="en-US" altLang="ko-KR" sz="16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6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6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그러나 기업의 입장에서는 채용을 할 수 있었던 기회가 됨</a:t>
                      </a:r>
                      <a:r>
                        <a:rPr lang="en-US" altLang="ko-KR" sz="16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.</a:t>
                      </a:r>
                      <a:endParaRPr lang="en-US" altLang="ko-KR" sz="16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세일전자㈜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14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en-US" altLang="ko-KR" sz="12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en-US" altLang="ko-KR" sz="12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en-US" altLang="ko-KR" sz="1100" b="1" kern="1200" spc="-100" baseline="0" dirty="0" smtClean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㈜</a:t>
                      </a:r>
                      <a:r>
                        <a:rPr lang="ko-KR" altLang="en-US" sz="1200" b="1" spc="-100" baseline="0" dirty="0" err="1" smtClean="0">
                          <a:latin typeface="+mn-ea"/>
                          <a:ea typeface="+mn-ea"/>
                        </a:rPr>
                        <a:t>이노렉스</a:t>
                      </a:r>
                      <a:endParaRPr lang="en-US" altLang="ko-KR" sz="1200" b="1" spc="-100" baseline="0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테크놀로지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6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㈜연우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25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㈜</a:t>
                      </a:r>
                      <a:r>
                        <a:rPr lang="ko-KR" altLang="en-US" sz="1200" b="1" spc="-100" baseline="0" dirty="0" err="1" smtClean="0">
                          <a:latin typeface="+mn-ea"/>
                          <a:ea typeface="+mn-ea"/>
                        </a:rPr>
                        <a:t>해성산전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56505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spc="-100" baseline="0" dirty="0" smtClean="0">
                          <a:latin typeface="+mn-ea"/>
                          <a:ea typeface="+mn-ea"/>
                        </a:rPr>
                        <a:t>㈜</a:t>
                      </a:r>
                      <a:r>
                        <a:rPr lang="en-US" altLang="ko-KR" sz="1200" b="1" spc="-100" baseline="0" dirty="0" smtClean="0">
                          <a:latin typeface="+mn-ea"/>
                          <a:ea typeface="+mn-ea"/>
                        </a:rPr>
                        <a:t>BINEX</a:t>
                      </a:r>
                      <a:endParaRPr lang="ko-KR" altLang="en-US" sz="1200" b="1" spc="-100" baseline="0" dirty="0">
                        <a:latin typeface="+mn-ea"/>
                        <a:ea typeface="+mn-ea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명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ko-KR" sz="1200" b="1" kern="1200" spc="-100" baseline="0" dirty="0" smtClean="0">
                          <a:solidFill>
                            <a:schemeClr val="dk1"/>
                          </a:solidFill>
                          <a:latin typeface="+mn-ea"/>
                          <a:ea typeface="+mn-ea"/>
                          <a:cs typeface="+mn-cs"/>
                        </a:rPr>
                        <a:t>-</a:t>
                      </a:r>
                      <a:endParaRPr lang="ko-KR" altLang="en-US" sz="12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pPr marL="0" marR="0" lvl="0" indent="0" algn="ctr" defTabSz="914400" rtl="0" eaLnBrk="1" fontAlgn="ctr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lang="ko-KR" altLang="en-US" sz="1100" b="1" kern="1200" spc="-100" baseline="0" dirty="0">
                        <a:solidFill>
                          <a:schemeClr val="dk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0" name="모서리가 둥근 직사각형 19"/>
          <p:cNvSpPr/>
          <p:nvPr/>
        </p:nvSpPr>
        <p:spPr>
          <a:xfrm>
            <a:off x="761612" y="1700808"/>
            <a:ext cx="2216835" cy="439806"/>
          </a:xfrm>
          <a:prstGeom prst="roundRect">
            <a:avLst/>
          </a:prstGeom>
          <a:ln>
            <a:noFill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0" lang="ko-KR" altLang="en-US" sz="1400" b="1" spc="-100" dirty="0" smtClean="0">
                <a:solidFill>
                  <a:prstClr val="white"/>
                </a:solidFill>
              </a:rPr>
              <a:t>현장참여기업</a:t>
            </a:r>
            <a:r>
              <a:rPr kumimoji="0" lang="en-US" altLang="ko-KR" sz="1400" b="1" spc="-100" dirty="0" smtClean="0">
                <a:solidFill>
                  <a:prstClr val="white"/>
                </a:solidFill>
              </a:rPr>
              <a:t>(65</a:t>
            </a:r>
            <a:r>
              <a:rPr kumimoji="0" lang="ko-KR" altLang="en-US" sz="1400" b="1" spc="-100" dirty="0" smtClean="0">
                <a:solidFill>
                  <a:prstClr val="white"/>
                </a:solidFill>
              </a:rPr>
              <a:t>개사</a:t>
            </a:r>
            <a:r>
              <a:rPr kumimoji="0" lang="en-US" altLang="ko-KR" sz="1400" b="1" spc="-100" dirty="0" smtClean="0">
                <a:solidFill>
                  <a:prstClr val="white"/>
                </a:solidFill>
              </a:rPr>
              <a:t>) </a:t>
            </a:r>
            <a:r>
              <a:rPr kumimoji="0" lang="ko-KR" altLang="en-US" sz="1400" b="1" spc="-100" dirty="0" smtClean="0">
                <a:solidFill>
                  <a:prstClr val="white"/>
                </a:solidFill>
              </a:rPr>
              <a:t>성과</a:t>
            </a:r>
            <a:endParaRPr kumimoji="0" lang="ko-KR" altLang="en-US" sz="1400" b="1" spc="-100" dirty="0">
              <a:solidFill>
                <a:prstClr val="white"/>
              </a:solidFill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4279755" y="1545520"/>
            <a:ext cx="3489145" cy="382589"/>
          </a:xfrm>
          <a:prstGeom prst="roundRect">
            <a:avLst/>
          </a:prstGeom>
          <a:ln>
            <a:noFill/>
            <a:headEnd/>
            <a:tailEnd/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kumimoji="0" lang="ko-KR" altLang="en-US" sz="1400" b="1" dirty="0" smtClean="0">
                <a:solidFill>
                  <a:prstClr val="white"/>
                </a:solidFill>
              </a:rPr>
              <a:t>우리지역 일하기 좋은 기업</a:t>
            </a:r>
            <a:r>
              <a:rPr kumimoji="0" lang="en-US" altLang="ko-KR" sz="1400" b="1" dirty="0" smtClean="0">
                <a:solidFill>
                  <a:prstClr val="white"/>
                </a:solidFill>
              </a:rPr>
              <a:t>(6</a:t>
            </a:r>
            <a:r>
              <a:rPr kumimoji="0" lang="ko-KR" altLang="en-US" sz="1400" b="1" dirty="0" smtClean="0">
                <a:solidFill>
                  <a:prstClr val="white"/>
                </a:solidFill>
              </a:rPr>
              <a:t>개사</a:t>
            </a:r>
            <a:r>
              <a:rPr kumimoji="0" lang="en-US" altLang="ko-KR" sz="1400" b="1" dirty="0" smtClean="0">
                <a:solidFill>
                  <a:prstClr val="white"/>
                </a:solidFill>
              </a:rPr>
              <a:t>) </a:t>
            </a:r>
            <a:r>
              <a:rPr kumimoji="0" lang="ko-KR" altLang="en-US" sz="1400" b="1" dirty="0" smtClean="0">
                <a:solidFill>
                  <a:prstClr val="white"/>
                </a:solidFill>
              </a:rPr>
              <a:t>성과</a:t>
            </a:r>
            <a:endParaRPr kumimoji="0" lang="ko-KR" altLang="en-US" sz="1400" b="1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3617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6485925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희망이음 프로젝트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추진결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내용 개체 틀 26"/>
          <p:cNvSpPr txBox="1">
            <a:spLocks/>
          </p:cNvSpPr>
          <p:nvPr/>
        </p:nvSpPr>
        <p:spPr>
          <a:xfrm>
            <a:off x="5729469" y="5191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 fontScale="62500" lnSpcReduction="20000"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취업교육프로그램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0" indent="0" algn="r">
              <a:buNone/>
            </a:pP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(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인천대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, </a:t>
            </a: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인하공전</a:t>
            </a:r>
            <a:r>
              <a:rPr lang="en-US" altLang="ko-KR" sz="2800" b="1" dirty="0" smtClean="0">
                <a:latin typeface="휴먼모음T" pitchFamily="18" charset="-127"/>
                <a:ea typeface="휴먼모음T" pitchFamily="18" charset="-127"/>
              </a:rPr>
              <a:t>)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04528" y="981742"/>
            <a:ext cx="8786812" cy="425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SzPct val="120000"/>
              <a:tabLst>
                <a:tab pos="266700" algn="l"/>
                <a:tab pos="400050" algn="l"/>
              </a:tabLst>
              <a:defRPr/>
            </a:pPr>
            <a:r>
              <a:rPr lang="ko-KR" altLang="en-US" sz="2000" b="1" kern="0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ko-KR" altLang="en-US" sz="2000" b="1" kern="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교육실적</a:t>
            </a:r>
            <a:endParaRPr lang="ko-KR" altLang="en-US" sz="2000" b="1" kern="0" dirty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185248" y="3168550"/>
            <a:ext cx="21371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총 </a:t>
            </a:r>
            <a:r>
              <a:rPr lang="en-US" altLang="ko-K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22</a:t>
            </a:r>
            <a:r>
              <a:rPr lang="ko-KR" alt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시간</a:t>
            </a:r>
            <a:endParaRPr lang="en-US" altLang="ko-KR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endParaRPr lang="en-US" altLang="ko-KR" sz="2800" b="1" dirty="0" smtClean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/>
            <a:r>
              <a:rPr lang="en-US" altLang="ko-KR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370</a:t>
            </a:r>
            <a:r>
              <a:rPr lang="ko-KR" altLang="en-US" sz="28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63000"/>
                        <a:sat val="105000"/>
                      </a:schemeClr>
                    </a:gs>
                    <a:gs pos="90000">
                      <a:schemeClr val="accent1">
                        <a:shade val="50000"/>
                        <a:satMod val="100000"/>
                      </a:schemeClr>
                    </a:gs>
                  </a:gsLst>
                  <a:lin ang="540000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명 참여</a:t>
            </a:r>
            <a:endParaRPr lang="ko-KR" altLang="en-US" sz="28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16" name="양쪽 모서리가 둥근 사각형 15"/>
          <p:cNvSpPr/>
          <p:nvPr/>
        </p:nvSpPr>
        <p:spPr bwMode="auto">
          <a:xfrm>
            <a:off x="2720752" y="1628800"/>
            <a:ext cx="3456384" cy="537014"/>
          </a:xfrm>
          <a:prstGeom prst="round2SameRect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ko-KR" altLang="en-US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833635"/>
              </p:ext>
            </p:extLst>
          </p:nvPr>
        </p:nvGraphicFramePr>
        <p:xfrm>
          <a:off x="2720752" y="1595535"/>
          <a:ext cx="3456384" cy="5441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84176"/>
                <a:gridCol w="1080120"/>
                <a:gridCol w="792088"/>
              </a:tblGrid>
              <a:tr h="54416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일시</a:t>
                      </a:r>
                      <a:endParaRPr lang="ko-KR" altLang="en-US" sz="1400" b="1" dirty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장소</a:t>
                      </a:r>
                      <a:endParaRPr lang="ko-KR" altLang="en-US" sz="14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참여</a:t>
                      </a:r>
                      <a:endParaRPr lang="en-US" altLang="ko-KR" sz="14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 smtClean="0">
                          <a:solidFill>
                            <a:schemeClr val="bg1"/>
                          </a:solidFill>
                          <a:latin typeface="+mn-ea"/>
                          <a:ea typeface="+mn-ea"/>
                        </a:rPr>
                        <a:t>인원</a:t>
                      </a:r>
                      <a:endParaRPr lang="ko-KR" altLang="en-US" sz="1400" b="1" dirty="0" smtClean="0">
                        <a:solidFill>
                          <a:schemeClr val="bg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56290"/>
              </p:ext>
            </p:extLst>
          </p:nvPr>
        </p:nvGraphicFramePr>
        <p:xfrm>
          <a:off x="713470" y="2081554"/>
          <a:ext cx="5463667" cy="410515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07282"/>
                <a:gridCol w="1584176"/>
                <a:gridCol w="1080120"/>
                <a:gridCol w="792089"/>
              </a:tblGrid>
              <a:tr h="4670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보고서 작성 교육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6(</a:t>
                      </a:r>
                      <a:r>
                        <a:rPr lang="ko-KR" altLang="en-US" sz="1200" kern="0" spc="0" dirty="0">
                          <a:effectLst/>
                        </a:rPr>
                        <a:t>금</a:t>
                      </a:r>
                      <a:r>
                        <a:rPr lang="en-US" altLang="ko-KR" sz="1200" kern="0" spc="0" dirty="0">
                          <a:effectLst/>
                        </a:rPr>
                        <a:t>) 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(10:30 - 15:30, 4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인천대학교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42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26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면접</a:t>
                      </a:r>
                      <a:r>
                        <a:rPr lang="en-US" altLang="ko-KR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,</a:t>
                      </a:r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이미지 </a:t>
                      </a:r>
                      <a:r>
                        <a:rPr lang="ko-KR" altLang="en-US" sz="14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메이킹</a:t>
                      </a:r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교육 및 채용동향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9(</a:t>
                      </a:r>
                      <a:r>
                        <a:rPr lang="ko-KR" altLang="en-US" sz="1200" kern="0" spc="0" dirty="0">
                          <a:effectLst/>
                        </a:rPr>
                        <a:t>월</a:t>
                      </a:r>
                      <a:r>
                        <a:rPr lang="en-US" altLang="ko-KR" sz="1200" kern="0" spc="0" dirty="0">
                          <a:effectLst/>
                        </a:rPr>
                        <a:t>) 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(10:30 - 17:30, 6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인천대학교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31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26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인적성검사</a:t>
                      </a:r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대비교육</a:t>
                      </a:r>
                      <a:r>
                        <a:rPr lang="en-US" altLang="ko-KR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(1)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10(</a:t>
                      </a:r>
                      <a:r>
                        <a:rPr lang="ko-KR" altLang="en-US" sz="1200" kern="0" spc="0" dirty="0">
                          <a:effectLst/>
                        </a:rPr>
                        <a:t>화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(10:30 - 15:30, 4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인천대학교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31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26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인적성검사</a:t>
                      </a:r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대비교육</a:t>
                      </a:r>
                      <a:r>
                        <a:rPr lang="en-US" altLang="ko-KR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(2)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11(</a:t>
                      </a:r>
                      <a:r>
                        <a:rPr lang="ko-KR" altLang="en-US" sz="1200" kern="0" spc="0" dirty="0">
                          <a:effectLst/>
                        </a:rPr>
                        <a:t>수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(10:30 - 15:30, 4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인천대학교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36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07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보고서 작성 교육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23(</a:t>
                      </a:r>
                      <a:r>
                        <a:rPr lang="ko-KR" altLang="en-US" sz="1200" kern="0" spc="0" dirty="0">
                          <a:effectLst/>
                        </a:rPr>
                        <a:t>월</a:t>
                      </a:r>
                      <a:r>
                        <a:rPr lang="en-US" altLang="ko-KR" sz="1200" kern="0" spc="0" dirty="0">
                          <a:effectLst/>
                        </a:rPr>
                        <a:t>) 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(14:00 - 16:00, 2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인하공업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전문대학교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113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65262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면접 및 이미지 </a:t>
                      </a:r>
                      <a:r>
                        <a:rPr lang="ko-KR" altLang="en-US" sz="14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메이킹</a:t>
                      </a:r>
                      <a:r>
                        <a:rPr lang="ko-KR" altLang="en-US" sz="14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+mn-ea"/>
                          <a:ea typeface="+mn-ea"/>
                        </a:rPr>
                        <a:t> 교육</a:t>
                      </a:r>
                      <a:endParaRPr lang="ko-KR" altLang="en-US" sz="14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2013. 9. 24(</a:t>
                      </a:r>
                      <a:r>
                        <a:rPr lang="ko-KR" altLang="en-US" sz="1200" kern="0" spc="0" dirty="0">
                          <a:effectLst/>
                        </a:rPr>
                        <a:t>화</a:t>
                      </a:r>
                      <a:r>
                        <a:rPr lang="en-US" altLang="ko-KR" sz="1200" kern="0" spc="0" dirty="0">
                          <a:effectLst/>
                        </a:rPr>
                        <a:t>) </a:t>
                      </a:r>
                      <a:endParaRPr lang="ko-KR" altLang="en-US" sz="900" kern="0" spc="0" dirty="0">
                        <a:effectLst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kern="0" spc="0" dirty="0">
                          <a:effectLst/>
                        </a:rPr>
                        <a:t>(14:00 - 16:00, 2</a:t>
                      </a:r>
                      <a:r>
                        <a:rPr lang="ko-KR" altLang="en-US" sz="1200" kern="0" spc="0" dirty="0">
                          <a:effectLst/>
                        </a:rPr>
                        <a:t>시간</a:t>
                      </a:r>
                      <a:r>
                        <a:rPr lang="en-US" altLang="ko-KR" sz="1200" kern="0" spc="0" dirty="0">
                          <a:effectLst/>
                        </a:rPr>
                        <a:t>)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1349" marR="61349" marT="16961" marB="16961"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인하공업</a:t>
                      </a:r>
                      <a:endParaRPr lang="en-US" altLang="ko-KR" sz="1400" b="1" dirty="0" smtClean="0">
                        <a:latin typeface="+mn-ea"/>
                        <a:ea typeface="+mn-ea"/>
                      </a:endParaRPr>
                    </a:p>
                    <a:p>
                      <a:pPr algn="ctr" latinLnBrk="1"/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전문대학교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latin typeface="+mn-ea"/>
                          <a:ea typeface="+mn-ea"/>
                        </a:rPr>
                        <a:t>117</a:t>
                      </a:r>
                      <a:r>
                        <a:rPr lang="ko-KR" altLang="en-US" sz="1400" b="1" dirty="0" smtClean="0"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7077"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합   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계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370</a:t>
                      </a:r>
                      <a:r>
                        <a:rPr lang="ko-KR" altLang="en-US" sz="1400" b="1" dirty="0" smtClean="0">
                          <a:solidFill>
                            <a:srgbClr val="FF0000"/>
                          </a:solidFill>
                          <a:latin typeface="+mn-ea"/>
                          <a:ea typeface="+mn-ea"/>
                        </a:rPr>
                        <a:t>명</a:t>
                      </a:r>
                      <a:endParaRPr lang="ko-KR" altLang="en-US" sz="1400" b="1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5C8E2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양쪽 모서리가 둥근 사각형 19"/>
          <p:cNvSpPr/>
          <p:nvPr/>
        </p:nvSpPr>
        <p:spPr bwMode="auto">
          <a:xfrm>
            <a:off x="704527" y="1602690"/>
            <a:ext cx="2016225" cy="537014"/>
          </a:xfrm>
          <a:prstGeom prst="round2SameRect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프로그</a:t>
            </a:r>
            <a:r>
              <a:rPr lang="ko-KR" altLang="en-US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램</a:t>
            </a:r>
            <a:endParaRPr kumimoji="0" lang="ko-KR" altLang="en-US" sz="1600" b="1" dirty="0" smtClean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1" name="Freeform 39"/>
          <p:cNvSpPr>
            <a:spLocks/>
          </p:cNvSpPr>
          <p:nvPr/>
        </p:nvSpPr>
        <p:spPr bwMode="auto">
          <a:xfrm rot="5400000">
            <a:off x="5463654" y="3507607"/>
            <a:ext cx="2592288" cy="706883"/>
          </a:xfrm>
          <a:custGeom>
            <a:avLst/>
            <a:gdLst>
              <a:gd name="T0" fmla="*/ 0 w 7000"/>
              <a:gd name="T1" fmla="*/ 2632 h 2632"/>
              <a:gd name="T2" fmla="*/ 7000 w 7000"/>
              <a:gd name="T3" fmla="*/ 2632 h 2632"/>
              <a:gd name="T4" fmla="*/ 4919 w 7000"/>
              <a:gd name="T5" fmla="*/ 1348 h 2632"/>
              <a:gd name="T6" fmla="*/ 6100 w 7000"/>
              <a:gd name="T7" fmla="*/ 1367 h 2632"/>
              <a:gd name="T8" fmla="*/ 3494 w 7000"/>
              <a:gd name="T9" fmla="*/ 0 h 2632"/>
              <a:gd name="T10" fmla="*/ 899 w 7000"/>
              <a:gd name="T11" fmla="*/ 1380 h 2632"/>
              <a:gd name="T12" fmla="*/ 2204 w 7000"/>
              <a:gd name="T13" fmla="*/ 1361 h 2632"/>
              <a:gd name="T14" fmla="*/ 0 w 7000"/>
              <a:gd name="T15" fmla="*/ 2632 h 26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7000" h="2632">
                <a:moveTo>
                  <a:pt x="0" y="2632"/>
                </a:moveTo>
                <a:lnTo>
                  <a:pt x="7000" y="2632"/>
                </a:lnTo>
                <a:lnTo>
                  <a:pt x="4919" y="1348"/>
                </a:lnTo>
                <a:lnTo>
                  <a:pt x="6100" y="1367"/>
                </a:lnTo>
                <a:lnTo>
                  <a:pt x="3494" y="0"/>
                </a:lnTo>
                <a:lnTo>
                  <a:pt x="899" y="1380"/>
                </a:lnTo>
                <a:lnTo>
                  <a:pt x="2204" y="1361"/>
                </a:lnTo>
                <a:lnTo>
                  <a:pt x="0" y="2632"/>
                </a:lnTo>
                <a:close/>
              </a:path>
            </a:pathLst>
          </a:custGeom>
          <a:gradFill rotWithShape="0">
            <a:gsLst>
              <a:gs pos="0">
                <a:srgbClr val="BFC1CB"/>
              </a:gs>
              <a:gs pos="100000">
                <a:srgbClr val="BFC1CB">
                  <a:gamma/>
                  <a:tint val="0"/>
                  <a:invGamma/>
                </a:srgbClr>
              </a:gs>
            </a:gsLst>
            <a:lin ang="5400000" scaled="1"/>
          </a:gradFill>
          <a:ln>
            <a:noFill/>
          </a:ln>
          <a:effectLst/>
          <a:scene3d>
            <a:camera prst="legacyObliqueBottom"/>
            <a:lightRig rig="legacyFlat3" dir="b"/>
          </a:scene3d>
          <a:sp3d extrusionH="163500" prstMaterial="legacyMatte">
            <a:bevelT w="13500" h="13500" prst="angle"/>
            <a:bevelB w="13500" h="13500" prst="angle"/>
            <a:extrusionClr>
              <a:srgbClr val="BFC1CB"/>
            </a:extrusionClr>
          </a:sp3d>
          <a:extLst>
            <a:ext uri="{91240B29-F687-4F45-9708-019B960494DF}">
              <a14:hiddenLine xmlns:a14="http://schemas.microsoft.com/office/drawing/2010/main" w="9525" cap="flat" cmpd="sng">
                <a:noFill/>
                <a:prstDash val="solid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4746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타원 55"/>
          <p:cNvSpPr/>
          <p:nvPr/>
        </p:nvSpPr>
        <p:spPr>
          <a:xfrm>
            <a:off x="7013048" y="5349085"/>
            <a:ext cx="1440000" cy="1440000"/>
          </a:xfrm>
          <a:prstGeom prst="ellipse">
            <a:avLst/>
          </a:prstGeom>
          <a:gradFill>
            <a:gsLst>
              <a:gs pos="27000">
                <a:srgbClr val="C0DB89"/>
              </a:gs>
              <a:gs pos="100000">
                <a:srgbClr val="658428"/>
              </a:gs>
            </a:gsLst>
            <a:path path="circle">
              <a:fillToRect r="100000" b="100000"/>
            </a:path>
          </a:gradFill>
          <a:ln w="57150"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14" name="그림 13"/>
          <p:cNvPicPr preferRelativeResize="0"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" y="836712"/>
            <a:ext cx="9934480" cy="144000"/>
          </a:xfrm>
          <a:prstGeom prst="rect">
            <a:avLst/>
          </a:prstGeom>
        </p:spPr>
      </p:pic>
      <p:sp>
        <p:nvSpPr>
          <p:cNvPr id="15" name="제목 1"/>
          <p:cNvSpPr>
            <a:spLocks noGrp="1"/>
          </p:cNvSpPr>
          <p:nvPr>
            <p:ph type="title"/>
          </p:nvPr>
        </p:nvSpPr>
        <p:spPr>
          <a:xfrm>
            <a:off x="495300" y="260648"/>
            <a:ext cx="6485925" cy="652934"/>
          </a:xfrm>
        </p:spPr>
        <p:txBody>
          <a:bodyPr>
            <a:normAutofit/>
          </a:bodyPr>
          <a:lstStyle/>
          <a:p>
            <a:pPr algn="l"/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‘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희망이음 프로젝트</a:t>
            </a:r>
            <a:r>
              <a:rPr lang="en-US" altLang="ko-KR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’ </a:t>
            </a:r>
            <a:r>
              <a:rPr lang="ko-KR" altLang="en-US" sz="2400" b="1" dirty="0" smtClean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추진결</a:t>
            </a:r>
            <a:r>
              <a:rPr lang="ko-KR" altLang="en-US" sz="2400" b="1" dirty="0">
                <a:solidFill>
                  <a:srgbClr val="0066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과</a:t>
            </a:r>
            <a:endParaRPr lang="ko-KR" altLang="en-US" sz="2400" b="1" dirty="0">
              <a:solidFill>
                <a:srgbClr val="006699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내용 개체 틀 26"/>
          <p:cNvSpPr txBox="1">
            <a:spLocks/>
          </p:cNvSpPr>
          <p:nvPr/>
        </p:nvSpPr>
        <p:spPr>
          <a:xfrm>
            <a:off x="5577069" y="3667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endParaRPr lang="en-US" altLang="ko-K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1" name="내용 개체 틀 26"/>
          <p:cNvSpPr txBox="1">
            <a:spLocks/>
          </p:cNvSpPr>
          <p:nvPr/>
        </p:nvSpPr>
        <p:spPr>
          <a:xfrm>
            <a:off x="5701125" y="519172"/>
            <a:ext cx="4078863" cy="61395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buNone/>
            </a:pPr>
            <a:r>
              <a:rPr lang="ko-KR" altLang="en-US" sz="2800" b="1" dirty="0" smtClean="0">
                <a:latin typeface="휴먼모음T" pitchFamily="18" charset="-127"/>
                <a:ea typeface="휴먼모음T" pitchFamily="18" charset="-127"/>
              </a:rPr>
              <a:t>기업현장탐방</a:t>
            </a: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  <a:p>
            <a:pPr marL="0" indent="0" algn="r">
              <a:buNone/>
            </a:pPr>
            <a:endParaRPr lang="en-US" altLang="ko-KR" sz="2800" b="1" dirty="0" smtClean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704528" y="981742"/>
            <a:ext cx="8786812" cy="4254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SzPct val="120000"/>
              <a:tabLst>
                <a:tab pos="266700" algn="l"/>
                <a:tab pos="400050" algn="l"/>
              </a:tabLst>
              <a:defRPr/>
            </a:pPr>
            <a:r>
              <a:rPr lang="ko-KR" altLang="en-US" sz="2000" b="1" kern="0" dirty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ko-KR" altLang="en-US" sz="2000" b="1" kern="0" dirty="0" smtClean="0">
                <a:solidFill>
                  <a:schemeClr val="accent1">
                    <a:lumMod val="50000"/>
                  </a:schemeClr>
                </a:solidFill>
                <a:latin typeface="맑은 고딕" pitchFamily="50" charset="-127"/>
                <a:ea typeface="맑은 고딕" pitchFamily="50" charset="-127"/>
              </a:rPr>
              <a:t>탐방실적</a:t>
            </a:r>
            <a:endParaRPr lang="ko-KR" altLang="en-US" sz="2000" b="1" kern="0" dirty="0">
              <a:solidFill>
                <a:schemeClr val="accent1">
                  <a:lumMod val="50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0" name="도넛 19"/>
          <p:cNvSpPr/>
          <p:nvPr/>
        </p:nvSpPr>
        <p:spPr>
          <a:xfrm>
            <a:off x="8163444" y="4466250"/>
            <a:ext cx="45719" cy="45719"/>
          </a:xfrm>
          <a:prstGeom prst="donut">
            <a:avLst/>
          </a:prstGeom>
          <a:solidFill>
            <a:srgbClr val="3D935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27" name="도넛 26"/>
          <p:cNvSpPr/>
          <p:nvPr/>
        </p:nvSpPr>
        <p:spPr>
          <a:xfrm>
            <a:off x="6955067" y="5316816"/>
            <a:ext cx="45719" cy="45719"/>
          </a:xfrm>
          <a:prstGeom prst="donut">
            <a:avLst/>
          </a:prstGeom>
          <a:solidFill>
            <a:srgbClr val="3D9358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1064568" y="1932635"/>
            <a:ext cx="4248472" cy="631469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2013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5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23</a:t>
            </a:r>
            <a:r>
              <a:rPr lang="ko-KR" altLang="en-US" dirty="0" smtClean="0"/>
              <a:t>일 </a:t>
            </a:r>
            <a:r>
              <a:rPr lang="en-US" altLang="ko-KR" dirty="0" smtClean="0"/>
              <a:t>~ 11</a:t>
            </a:r>
            <a:r>
              <a:rPr lang="ko-KR" altLang="en-US" dirty="0" smtClean="0"/>
              <a:t>월</a:t>
            </a:r>
            <a:r>
              <a:rPr lang="en-US" altLang="ko-KR" dirty="0" smtClean="0"/>
              <a:t>4</a:t>
            </a:r>
            <a:r>
              <a:rPr lang="ko-KR" altLang="en-US" dirty="0" smtClean="0"/>
              <a:t>일</a:t>
            </a:r>
            <a:endParaRPr lang="ko-KR" altLang="en-US" dirty="0"/>
          </a:p>
        </p:txBody>
      </p:sp>
      <p:sp>
        <p:nvSpPr>
          <p:cNvPr id="41" name="모서리가 둥근 직사각형 40"/>
          <p:cNvSpPr/>
          <p:nvPr/>
        </p:nvSpPr>
        <p:spPr>
          <a:xfrm>
            <a:off x="800200" y="1700808"/>
            <a:ext cx="1584177" cy="3444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탐방기간</a:t>
            </a:r>
            <a:endParaRPr lang="ko-KR" altLang="en-US" dirty="0"/>
          </a:p>
        </p:txBody>
      </p:sp>
      <p:sp>
        <p:nvSpPr>
          <p:cNvPr id="44" name="모서리가 둥근 직사각형 43"/>
          <p:cNvSpPr/>
          <p:nvPr/>
        </p:nvSpPr>
        <p:spPr>
          <a:xfrm>
            <a:off x="1064568" y="3445601"/>
            <a:ext cx="4248472" cy="2791711"/>
          </a:xfrm>
          <a:prstGeom prst="roundRect">
            <a:avLst>
              <a:gd name="adj" fmla="val 3325"/>
            </a:avLst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dirty="0" smtClean="0"/>
          </a:p>
          <a:p>
            <a:r>
              <a:rPr lang="ko-KR" altLang="en-US" dirty="0" smtClean="0"/>
              <a:t>대학생          </a:t>
            </a:r>
            <a:r>
              <a:rPr lang="en-US" altLang="ko-KR" dirty="0" smtClean="0"/>
              <a:t>508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고등학생     </a:t>
            </a:r>
            <a:r>
              <a:rPr lang="ko-KR" altLang="en-US" sz="1400" dirty="0" smtClean="0"/>
              <a:t>  </a:t>
            </a:r>
            <a:r>
              <a:rPr lang="ko-KR" altLang="en-US" sz="1100" dirty="0" smtClean="0"/>
              <a:t>   </a:t>
            </a:r>
            <a:r>
              <a:rPr lang="en-US" altLang="ko-KR" dirty="0" smtClean="0"/>
              <a:t>36</a:t>
            </a:r>
            <a:r>
              <a:rPr lang="ko-KR" altLang="en-US" dirty="0" smtClean="0"/>
              <a:t>명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참가기</a:t>
            </a:r>
            <a:r>
              <a:rPr lang="ko-KR" altLang="en-US" dirty="0"/>
              <a:t>업 </a:t>
            </a:r>
            <a:r>
              <a:rPr lang="ko-KR" altLang="en-US" dirty="0" smtClean="0"/>
              <a:t>        </a:t>
            </a:r>
            <a:r>
              <a:rPr lang="en-US" altLang="ko-KR" dirty="0" smtClean="0"/>
              <a:t>19</a:t>
            </a:r>
            <a:r>
              <a:rPr lang="ko-KR" altLang="en-US" dirty="0" smtClean="0"/>
              <a:t>개 기업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탐방횟</a:t>
            </a:r>
            <a:r>
              <a:rPr lang="ko-KR" altLang="en-US" dirty="0"/>
              <a:t>수 </a:t>
            </a:r>
            <a:r>
              <a:rPr lang="ko-KR" altLang="en-US" dirty="0" smtClean="0"/>
              <a:t>        </a:t>
            </a:r>
            <a:r>
              <a:rPr lang="en-US" altLang="ko-KR" dirty="0" smtClean="0"/>
              <a:t>22</a:t>
            </a:r>
            <a:r>
              <a:rPr lang="ko-KR" altLang="en-US" dirty="0" smtClean="0"/>
              <a:t>회</a:t>
            </a:r>
            <a:endParaRPr lang="en-US" altLang="ko-KR" dirty="0" smtClean="0"/>
          </a:p>
          <a:p>
            <a:endParaRPr lang="en-US" altLang="ko-KR" dirty="0" smtClean="0"/>
          </a:p>
          <a:p>
            <a:r>
              <a:rPr lang="ko-KR" altLang="en-US" dirty="0" smtClean="0"/>
              <a:t>참여학</a:t>
            </a:r>
            <a:r>
              <a:rPr lang="ko-KR" altLang="en-US" dirty="0"/>
              <a:t>교 </a:t>
            </a:r>
            <a:r>
              <a:rPr lang="ko-KR" altLang="en-US" dirty="0" smtClean="0"/>
              <a:t>수     </a:t>
            </a:r>
            <a:r>
              <a:rPr lang="en-US" altLang="ko-KR" dirty="0" smtClean="0"/>
              <a:t>39</a:t>
            </a:r>
            <a:r>
              <a:rPr lang="ko-KR" altLang="en-US" dirty="0" smtClean="0"/>
              <a:t>개 대학 및 고등학교</a:t>
            </a:r>
            <a:endParaRPr lang="en-US" altLang="ko-KR" dirty="0" smtClean="0"/>
          </a:p>
          <a:p>
            <a:endParaRPr lang="ko-KR" altLang="en-US" dirty="0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800200" y="3156562"/>
            <a:ext cx="3424336" cy="344446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참여기업 및 학생</a:t>
            </a:r>
            <a:endParaRPr lang="ko-KR" altLang="en-US" dirty="0"/>
          </a:p>
        </p:txBody>
      </p:sp>
      <p:sp>
        <p:nvSpPr>
          <p:cNvPr id="45" name="타원 44"/>
          <p:cNvSpPr/>
          <p:nvPr/>
        </p:nvSpPr>
        <p:spPr>
          <a:xfrm>
            <a:off x="6249144" y="1196912"/>
            <a:ext cx="1440000" cy="1440000"/>
          </a:xfrm>
          <a:prstGeom prst="ellipse">
            <a:avLst/>
          </a:prstGeom>
          <a:gradFill flip="none" rotWithShape="1">
            <a:gsLst>
              <a:gs pos="27000">
                <a:srgbClr val="71C6FF"/>
              </a:gs>
              <a:gs pos="100000">
                <a:srgbClr val="0077C8"/>
              </a:gs>
            </a:gsLst>
            <a:path path="circle">
              <a:fillToRect r="100000" b="100000"/>
            </a:path>
            <a:tileRect l="-100000" t="-100000"/>
          </a:gradFill>
          <a:ln w="57150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endParaRPr lang="ko-KR" altLang="en-US" b="1" dirty="0"/>
          </a:p>
        </p:txBody>
      </p:sp>
      <p:sp>
        <p:nvSpPr>
          <p:cNvPr id="46" name="TextBox 45"/>
          <p:cNvSpPr txBox="1"/>
          <p:nvPr/>
        </p:nvSpPr>
        <p:spPr>
          <a:xfrm>
            <a:off x="6359025" y="1624524"/>
            <a:ext cx="12202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긍정적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인식변화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47" name="타원 46"/>
          <p:cNvSpPr/>
          <p:nvPr/>
        </p:nvSpPr>
        <p:spPr>
          <a:xfrm>
            <a:off x="7231881" y="1837960"/>
            <a:ext cx="1440000" cy="1440000"/>
          </a:xfrm>
          <a:prstGeom prst="ellipse">
            <a:avLst/>
          </a:prstGeom>
          <a:gradFill>
            <a:gsLst>
              <a:gs pos="27000">
                <a:srgbClr val="D99593"/>
              </a:gs>
              <a:gs pos="100000">
                <a:srgbClr val="B30D0D"/>
              </a:gs>
            </a:gsLst>
            <a:path path="circle">
              <a:fillToRect r="100000" b="100000"/>
            </a:path>
          </a:gradFill>
          <a:ln w="571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48" name="TextBox 47"/>
          <p:cNvSpPr txBox="1"/>
          <p:nvPr/>
        </p:nvSpPr>
        <p:spPr>
          <a:xfrm>
            <a:off x="7218736" y="2265572"/>
            <a:ext cx="1496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취업의 다양성 및 성공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49" name="타원 48"/>
          <p:cNvSpPr/>
          <p:nvPr/>
        </p:nvSpPr>
        <p:spPr>
          <a:xfrm>
            <a:off x="6534741" y="2725601"/>
            <a:ext cx="1440000" cy="1440000"/>
          </a:xfrm>
          <a:prstGeom prst="ellipse">
            <a:avLst/>
          </a:prstGeom>
          <a:gradFill>
            <a:gsLst>
              <a:gs pos="27000">
                <a:srgbClr val="C0DB89"/>
              </a:gs>
              <a:gs pos="100000">
                <a:srgbClr val="658428"/>
              </a:gs>
            </a:gsLst>
            <a:path path="circle">
              <a:fillToRect r="100000" b="100000"/>
            </a:path>
          </a:gradFill>
          <a:ln w="57150">
            <a:solidFill>
              <a:schemeClr val="accent3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0" name="TextBox 49"/>
          <p:cNvSpPr txBox="1"/>
          <p:nvPr/>
        </p:nvSpPr>
        <p:spPr>
          <a:xfrm>
            <a:off x="6506397" y="3153213"/>
            <a:ext cx="1496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대외이미지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쇄신 및 홍보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52" name="TextBox 51"/>
          <p:cNvSpPr txBox="1"/>
          <p:nvPr/>
        </p:nvSpPr>
        <p:spPr>
          <a:xfrm>
            <a:off x="6984704" y="5765782"/>
            <a:ext cx="1496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홍보 부족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홈페이지 불편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54" name="타원 53"/>
          <p:cNvSpPr/>
          <p:nvPr/>
        </p:nvSpPr>
        <p:spPr>
          <a:xfrm>
            <a:off x="7012181" y="3737988"/>
            <a:ext cx="1440000" cy="1440000"/>
          </a:xfrm>
          <a:prstGeom prst="ellipse">
            <a:avLst/>
          </a:prstGeom>
          <a:gradFill flip="none" rotWithShape="1">
            <a:gsLst>
              <a:gs pos="27000">
                <a:srgbClr val="71C6FF"/>
              </a:gs>
              <a:gs pos="100000">
                <a:srgbClr val="0077C8"/>
              </a:gs>
            </a:gsLst>
            <a:path path="circle">
              <a:fillToRect r="100000" b="100000"/>
            </a:path>
            <a:tileRect l="-100000" t="-100000"/>
          </a:gradFill>
          <a:ln w="57150">
            <a:solidFill>
              <a:srgbClr val="0070C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/>
          <a:lstStyle/>
          <a:p>
            <a:pPr algn="ctr"/>
            <a:endParaRPr lang="ko-KR" altLang="en-US" b="1" dirty="0"/>
          </a:p>
        </p:txBody>
      </p:sp>
      <p:sp>
        <p:nvSpPr>
          <p:cNvPr id="55" name="타원 54"/>
          <p:cNvSpPr/>
          <p:nvPr/>
        </p:nvSpPr>
        <p:spPr>
          <a:xfrm>
            <a:off x="6042589" y="4466250"/>
            <a:ext cx="1440000" cy="1440000"/>
          </a:xfrm>
          <a:prstGeom prst="ellipse">
            <a:avLst/>
          </a:prstGeom>
          <a:gradFill>
            <a:gsLst>
              <a:gs pos="27000">
                <a:srgbClr val="D99593"/>
              </a:gs>
              <a:gs pos="100000">
                <a:srgbClr val="B30D0D"/>
              </a:gs>
            </a:gsLst>
            <a:path path="circle">
              <a:fillToRect r="100000" b="100000"/>
            </a:path>
          </a:gradFill>
          <a:ln w="57150">
            <a:solidFill>
              <a:srgbClr val="C0000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2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7" name="TextBox 56"/>
          <p:cNvSpPr txBox="1"/>
          <p:nvPr/>
        </p:nvSpPr>
        <p:spPr>
          <a:xfrm>
            <a:off x="6984705" y="4190436"/>
            <a:ext cx="1496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전공고려 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/>
            <a:r>
              <a:rPr lang="ko-KR" altLang="en-US" sz="1600" b="1" dirty="0" err="1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매칭부족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006253" y="4938161"/>
            <a:ext cx="149668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학</a:t>
            </a:r>
            <a:r>
              <a:rPr lang="ko-KR" altLang="en-US" sz="1600" b="1" dirty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과 </a:t>
            </a:r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및 업종 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  <a:p>
            <a:pPr algn="ctr"/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다양</a:t>
            </a:r>
            <a:r>
              <a:rPr lang="ko-KR" altLang="en-US" sz="1600" b="1" dirty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성 </a:t>
            </a:r>
            <a:r>
              <a:rPr lang="ko-KR" altLang="en-US" sz="1600" b="1" dirty="0" smtClean="0">
                <a:ln w="3175">
                  <a:solidFill>
                    <a:prstClr val="white"/>
                  </a:solidFill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맑은 고딕"/>
                <a:ea typeface="맑은 고딕"/>
              </a:rPr>
              <a:t>부족</a:t>
            </a:r>
            <a:endParaRPr lang="en-US" altLang="ko-KR" sz="1600" b="1" dirty="0" smtClean="0">
              <a:ln w="3175">
                <a:solidFill>
                  <a:prstClr val="white"/>
                </a:solidFill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맑은 고딕"/>
              <a:ea typeface="맑은 고딕"/>
            </a:endParaRPr>
          </a:p>
        </p:txBody>
      </p:sp>
      <p:cxnSp>
        <p:nvCxnSpPr>
          <p:cNvPr id="60" name="직선 연결선 59"/>
          <p:cNvCxnSpPr/>
          <p:nvPr/>
        </p:nvCxnSpPr>
        <p:spPr>
          <a:xfrm>
            <a:off x="1208584" y="4005064"/>
            <a:ext cx="208823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/>
          <p:cNvCxnSpPr/>
          <p:nvPr/>
        </p:nvCxnSpPr>
        <p:spPr>
          <a:xfrm>
            <a:off x="1208584" y="4509120"/>
            <a:ext cx="208823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/>
          <p:cNvCxnSpPr/>
          <p:nvPr/>
        </p:nvCxnSpPr>
        <p:spPr>
          <a:xfrm>
            <a:off x="1182474" y="5661248"/>
            <a:ext cx="2114342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/>
          <p:cNvCxnSpPr/>
          <p:nvPr/>
        </p:nvCxnSpPr>
        <p:spPr>
          <a:xfrm>
            <a:off x="1218759" y="6165304"/>
            <a:ext cx="3879175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4" name="직선 연결선 63"/>
          <p:cNvCxnSpPr/>
          <p:nvPr/>
        </p:nvCxnSpPr>
        <p:spPr>
          <a:xfrm>
            <a:off x="1208584" y="5044903"/>
            <a:ext cx="2664296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63880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9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2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  <p:bldP spid="46" grpId="0"/>
      <p:bldP spid="48" grpId="0"/>
      <p:bldP spid="50" grpId="0"/>
      <p:bldP spid="52" grpId="0"/>
      <p:bldP spid="54" grpId="0" animBg="1"/>
      <p:bldP spid="57" grpId="0"/>
      <p:bldP spid="58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456723" y="3356992"/>
            <a:ext cx="5382598" cy="864096"/>
          </a:xfrm>
        </p:spPr>
        <p:txBody>
          <a:bodyPr>
            <a:normAutofit/>
          </a:bodyPr>
          <a:lstStyle/>
          <a:p>
            <a:pPr marL="0" indent="0" algn="ctr">
              <a:lnSpc>
                <a:spcPct val="150000"/>
              </a:lnSpc>
              <a:buNone/>
            </a:pPr>
            <a:r>
              <a:rPr lang="en-US" altLang="ko-KR" sz="1600" b="1" dirty="0" smtClean="0">
                <a:latin typeface="+mn-ea"/>
              </a:rPr>
              <a:t>‘</a:t>
            </a:r>
            <a:r>
              <a:rPr lang="ko-KR" altLang="en-US" sz="1600" b="1" dirty="0" smtClean="0">
                <a:latin typeface="+mn-ea"/>
              </a:rPr>
              <a:t>좋은 기업을 넘어</a:t>
            </a:r>
            <a:r>
              <a:rPr lang="en-US" altLang="ko-KR" sz="1600" b="1" dirty="0" smtClean="0">
                <a:latin typeface="+mn-ea"/>
              </a:rPr>
              <a:t>, </a:t>
            </a:r>
            <a:r>
              <a:rPr lang="ko-KR" altLang="en-US" sz="1600" b="1" dirty="0" smtClean="0">
                <a:latin typeface="+mn-ea"/>
              </a:rPr>
              <a:t>위대한 기업으로의 </a:t>
            </a:r>
            <a:endParaRPr lang="en-US" altLang="ko-KR" sz="1600" b="1" dirty="0" smtClean="0">
              <a:latin typeface="+mn-ea"/>
            </a:endParaRPr>
          </a:p>
          <a:p>
            <a:pPr marL="0" indent="0" algn="ctr">
              <a:buNone/>
            </a:pPr>
            <a:r>
              <a:rPr lang="ko-KR" altLang="en-US" sz="1600" b="1" dirty="0" smtClean="0">
                <a:latin typeface="+mn-ea"/>
              </a:rPr>
              <a:t>도약을 위한 디딤돌이 되겠습니다</a:t>
            </a:r>
            <a:r>
              <a:rPr lang="en-US" altLang="ko-KR" sz="1600" b="1" dirty="0" smtClean="0">
                <a:latin typeface="+mn-ea"/>
              </a:rPr>
              <a:t>!’</a:t>
            </a:r>
          </a:p>
        </p:txBody>
      </p:sp>
      <p:sp>
        <p:nvSpPr>
          <p:cNvPr id="4" name="직사각형 3"/>
          <p:cNvSpPr/>
          <p:nvPr/>
        </p:nvSpPr>
        <p:spPr>
          <a:xfrm>
            <a:off x="7761312" y="5949280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4199" y="2564904"/>
            <a:ext cx="2364411" cy="720368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4308393" y="0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7971693" y="1556792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0" y="4653136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28497" y="6023499"/>
            <a:ext cx="1950217" cy="7920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77011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3183</TotalTime>
  <Words>2299</Words>
  <Application>Microsoft Office PowerPoint</Application>
  <PresentationFormat>A4 용지(210x297mm)</PresentationFormat>
  <Paragraphs>470</Paragraphs>
  <Slides>31</Slides>
  <Notes>4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31</vt:i4>
      </vt:variant>
    </vt:vector>
  </HeadingPairs>
  <TitlesOfParts>
    <vt:vector size="32" baseType="lpstr">
      <vt:lpstr>Office 테마</vt:lpstr>
      <vt:lpstr>PowerPoint 프레젠테이션</vt:lpstr>
      <vt:lpstr>목   차</vt:lpstr>
      <vt:lpstr>설립목적 및 주요사업</vt:lpstr>
      <vt:lpstr>주요연혁</vt:lpstr>
      <vt:lpstr>조직 및 인력 현황(1)</vt:lpstr>
      <vt:lpstr>시설 현황</vt:lpstr>
      <vt:lpstr>비전 및 경영전략</vt:lpstr>
      <vt:lpstr>‘STEP Together’ 기업지원 추진방향</vt:lpstr>
      <vt:lpstr>PowerPoint 프레젠테이션</vt:lpstr>
      <vt:lpstr>01. 기술개발 지원</vt:lpstr>
      <vt:lpstr>02. 시험생산 지원</vt:lpstr>
      <vt:lpstr>03. 기업성장 지원</vt:lpstr>
      <vt:lpstr>04. 자동차부품산업 지원</vt:lpstr>
      <vt:lpstr>05. 바이오산업 지원</vt:lpstr>
      <vt:lpstr>06. 기술거래 촉진·사업화 지원</vt:lpstr>
      <vt:lpstr>07. 교육연수 프로그램 운영</vt:lpstr>
      <vt:lpstr>08. 산업·기술정책 기획</vt:lpstr>
      <vt:lpstr>09. 시설 및 장비 지원</vt:lpstr>
      <vt:lpstr>PowerPoint 프레젠테이션</vt:lpstr>
      <vt:lpstr>01. 거점지역 운영사업(1)</vt:lpstr>
      <vt:lpstr>01. 거점지역 운영사업(2)</vt:lpstr>
      <vt:lpstr>02. 사업화 지원계획(1)</vt:lpstr>
      <vt:lpstr>02. 사업화 지원계획(2)</vt:lpstr>
      <vt:lpstr>02. 사업내용</vt:lpstr>
      <vt:lpstr>PowerPoint 프레젠테이션</vt:lpstr>
      <vt:lpstr>PowerPoint 프레젠테이션</vt:lpstr>
      <vt:lpstr>‘희망이음 프로젝트’ 사업목표</vt:lpstr>
      <vt:lpstr>‘희망이음 프로젝트’ 추진결과</vt:lpstr>
      <vt:lpstr>‘희망이음 프로젝트’ 추진결과</vt:lpstr>
      <vt:lpstr>‘희망이음 프로젝트’ 추진결과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SYSTEM</dc:creator>
  <cp:lastModifiedBy>user</cp:lastModifiedBy>
  <cp:revision>220</cp:revision>
  <cp:lastPrinted>2013-10-07T04:52:54Z</cp:lastPrinted>
  <dcterms:created xsi:type="dcterms:W3CDTF">2013-02-19T05:15:15Z</dcterms:created>
  <dcterms:modified xsi:type="dcterms:W3CDTF">2013-12-23T10:18:33Z</dcterms:modified>
</cp:coreProperties>
</file>