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70" r:id="rId2"/>
    <p:sldId id="269" r:id="rId3"/>
    <p:sldId id="268" r:id="rId4"/>
    <p:sldId id="264" r:id="rId5"/>
    <p:sldId id="267" r:id="rId6"/>
    <p:sldId id="265" r:id="rId7"/>
    <p:sldId id="272" r:id="rId8"/>
    <p:sldId id="273" r:id="rId9"/>
    <p:sldId id="274" r:id="rId10"/>
    <p:sldId id="261" r:id="rId11"/>
    <p:sldId id="295" r:id="rId12"/>
    <p:sldId id="276" r:id="rId13"/>
    <p:sldId id="279" r:id="rId14"/>
    <p:sldId id="283" r:id="rId15"/>
    <p:sldId id="280" r:id="rId16"/>
    <p:sldId id="282" r:id="rId17"/>
    <p:sldId id="293" r:id="rId18"/>
    <p:sldId id="294" r:id="rId19"/>
    <p:sldId id="292" r:id="rId20"/>
    <p:sldId id="275" r:id="rId21"/>
    <p:sldId id="262" r:id="rId22"/>
    <p:sldId id="258" r:id="rId23"/>
    <p:sldId id="256" r:id="rId24"/>
    <p:sldId id="284" r:id="rId25"/>
    <p:sldId id="260" r:id="rId26"/>
    <p:sldId id="285" r:id="rId27"/>
    <p:sldId id="286" r:id="rId28"/>
    <p:sldId id="288" r:id="rId29"/>
    <p:sldId id="287" r:id="rId30"/>
    <p:sldId id="289" r:id="rId31"/>
    <p:sldId id="290" r:id="rId32"/>
    <p:sldId id="278" r:id="rId33"/>
    <p:sldId id="271" r:id="rId34"/>
  </p:sldIdLst>
  <p:sldSz cx="9144000" cy="6858000" type="screen4x3"/>
  <p:notesSz cx="6858000" cy="9144000"/>
  <p:embeddedFontLst>
    <p:embeddedFont>
      <p:font typeface="나눔손글씨 펜" pitchFamily="66" charset="-127"/>
      <p:regular r:id="rId35"/>
    </p:embeddedFont>
    <p:embeddedFont>
      <p:font typeface="맑은 고딕" pitchFamily="50" charset="-127"/>
      <p:regular r:id="rId36"/>
      <p:bold r:id="rId37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_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Office_Excel_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인당매출액(억)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altLang="en-US" smtClean="0"/>
                      <a:t>1.2</a:t>
                    </a:r>
                    <a:endParaRPr lang="en-US" altLang="en-US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altLang="en-US" smtClean="0"/>
                      <a:t>1.3</a:t>
                    </a:r>
                    <a:endParaRPr lang="en-US" altLang="en-US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altLang="en-US" smtClean="0"/>
                      <a:t>1.7</a:t>
                    </a:r>
                    <a:endParaRPr lang="en-US" altLang="en-US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altLang="en-US" smtClean="0"/>
                      <a:t>2.0</a:t>
                    </a:r>
                    <a:endParaRPr lang="en-US" altLang="en-US" dirty="0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altLang="en-US" smtClean="0"/>
                      <a:t>2.2</a:t>
                    </a:r>
                    <a:endParaRPr lang="en-US" alt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>
                    <a:latin typeface="나눔손글씨 펜" pitchFamily="66" charset="-127"/>
                    <a:ea typeface="나눔손글씨 펜" pitchFamily="66" charset="-127"/>
                  </a:defRPr>
                </a:pPr>
                <a:endParaRPr lang="ko-KR"/>
              </a:p>
            </c:txPr>
            <c:showVal val="1"/>
          </c:dLbls>
          <c:cat>
            <c:numRef>
              <c:f>Sheet1!$A$2:$A$6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12000</c:v>
                </c:pt>
                <c:pt idx="1">
                  <c:v>13000</c:v>
                </c:pt>
                <c:pt idx="2">
                  <c:v>17000</c:v>
                </c:pt>
                <c:pt idx="3">
                  <c:v>20000</c:v>
                </c:pt>
                <c:pt idx="4">
                  <c:v>22000</c:v>
                </c:pt>
              </c:numCache>
            </c:numRef>
          </c:val>
        </c:ser>
        <c:axId val="126601088"/>
        <c:axId val="126602624"/>
      </c:barChart>
      <c:lineChart>
        <c:grouping val="standard"/>
        <c:ser>
          <c:idx val="1"/>
          <c:order val="1"/>
          <c:tx>
            <c:strRef>
              <c:f>Sheet1!$C$1</c:f>
              <c:strCache>
                <c:ptCount val="1"/>
                <c:pt idx="0">
                  <c:v>인당영업이익(백만)</c:v>
                </c:pt>
              </c:strCache>
            </c:strRef>
          </c:tx>
          <c:marker>
            <c:symbol val="circle"/>
            <c:size val="5"/>
          </c:marker>
          <c:dPt>
            <c:idx val="3"/>
            <c:spPr/>
          </c:dPt>
          <c:dLbls>
            <c:txPr>
              <a:bodyPr/>
              <a:lstStyle/>
              <a:p>
                <a:pPr>
                  <a:defRPr>
                    <a:latin typeface="나눔손글씨 펜" pitchFamily="66" charset="-127"/>
                    <a:ea typeface="나눔손글씨 펜" pitchFamily="66" charset="-127"/>
                  </a:defRPr>
                </a:pPr>
                <a:endParaRPr lang="ko-KR"/>
              </a:p>
            </c:txPr>
            <c:showVal val="1"/>
          </c:dLbls>
          <c:cat>
            <c:numRef>
              <c:f>Sheet1!$A$2:$A$6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700</c:v>
                </c:pt>
                <c:pt idx="1">
                  <c:v>500</c:v>
                </c:pt>
                <c:pt idx="2">
                  <c:v>620</c:v>
                </c:pt>
                <c:pt idx="3">
                  <c:v>740</c:v>
                </c:pt>
                <c:pt idx="4">
                  <c:v>910</c:v>
                </c:pt>
              </c:numCache>
            </c:numRef>
          </c:val>
        </c:ser>
        <c:marker val="1"/>
        <c:axId val="126630528"/>
        <c:axId val="126628992"/>
      </c:lineChart>
      <c:catAx>
        <c:axId val="12660108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>
                <a:latin typeface="나눔손글씨 펜" pitchFamily="66" charset="-127"/>
                <a:ea typeface="나눔손글씨 펜" pitchFamily="66" charset="-127"/>
              </a:defRPr>
            </a:pPr>
            <a:endParaRPr lang="ko-KR"/>
          </a:p>
        </c:txPr>
        <c:crossAx val="126602624"/>
        <c:crosses val="autoZero"/>
        <c:auto val="1"/>
        <c:lblAlgn val="ctr"/>
        <c:lblOffset val="100"/>
      </c:catAx>
      <c:valAx>
        <c:axId val="12660262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나눔손글씨 펜" pitchFamily="66" charset="-127"/>
                <a:ea typeface="나눔손글씨 펜" pitchFamily="66" charset="-127"/>
              </a:defRPr>
            </a:pPr>
            <a:endParaRPr lang="ko-KR"/>
          </a:p>
        </c:txPr>
        <c:crossAx val="126601088"/>
        <c:crosses val="autoZero"/>
        <c:crossBetween val="between"/>
      </c:valAx>
      <c:valAx>
        <c:axId val="126628992"/>
        <c:scaling>
          <c:orientation val="minMax"/>
        </c:scaling>
        <c:axPos val="r"/>
        <c:numFmt formatCode="General" sourceLinked="1"/>
        <c:tickLblPos val="nextTo"/>
        <c:txPr>
          <a:bodyPr/>
          <a:lstStyle/>
          <a:p>
            <a:pPr>
              <a:defRPr>
                <a:latin typeface="나눔손글씨 펜" pitchFamily="66" charset="-127"/>
                <a:ea typeface="나눔손글씨 펜" pitchFamily="66" charset="-127"/>
              </a:defRPr>
            </a:pPr>
            <a:endParaRPr lang="ko-KR"/>
          </a:p>
        </c:txPr>
        <c:crossAx val="126630528"/>
        <c:crosses val="max"/>
        <c:crossBetween val="between"/>
      </c:valAx>
      <c:catAx>
        <c:axId val="126630528"/>
        <c:scaling>
          <c:orientation val="minMax"/>
        </c:scaling>
        <c:delete val="1"/>
        <c:axPos val="b"/>
        <c:numFmt formatCode="General" sourceLinked="1"/>
        <c:tickLblPos val="none"/>
        <c:crossAx val="126628992"/>
        <c:crosses val="autoZero"/>
        <c:auto val="1"/>
        <c:lblAlgn val="ctr"/>
        <c:lblOffset val="100"/>
      </c:catAx>
    </c:plotArea>
    <c:legend>
      <c:legendPos val="r"/>
      <c:layout>
        <c:manualLayout>
          <c:xMode val="edge"/>
          <c:yMode val="edge"/>
          <c:x val="0.79227021059080871"/>
          <c:y val="0.61410851610095074"/>
          <c:w val="0.20772978940919229"/>
          <c:h val="0.13901765861631821"/>
        </c:manualLayout>
      </c:layout>
      <c:txPr>
        <a:bodyPr/>
        <a:lstStyle/>
        <a:p>
          <a:pPr>
            <a:defRPr sz="2000">
              <a:latin typeface="나눔손글씨 펜" pitchFamily="66" charset="-127"/>
              <a:ea typeface="나눔손글씨 펜" pitchFamily="66" charset="-127"/>
            </a:defRPr>
          </a:pPr>
          <a:endParaRPr lang="ko-KR"/>
        </a:p>
      </c:txPr>
    </c:legend>
    <c:plotVisOnly val="1"/>
    <c:dispBlanksAs val="gap"/>
  </c:chart>
  <c:txPr>
    <a:bodyPr/>
    <a:lstStyle/>
    <a:p>
      <a:pPr>
        <a:defRPr sz="1800"/>
      </a:pPr>
      <a:endParaRPr lang="ko-KR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인당신제품매출액(만)</c:v>
                </c:pt>
              </c:strCache>
            </c:strRef>
          </c:tx>
          <c:dLbls>
            <c:txPr>
              <a:bodyPr/>
              <a:lstStyle/>
              <a:p>
                <a:pPr>
                  <a:defRPr>
                    <a:latin typeface="나눔손글씨 펜" pitchFamily="66" charset="-127"/>
                    <a:ea typeface="나눔손글씨 펜" pitchFamily="66" charset="-127"/>
                  </a:defRPr>
                </a:pPr>
                <a:endParaRPr lang="ko-KR"/>
              </a:p>
            </c:txPr>
            <c:showVal val="1"/>
          </c:dLbls>
          <c:cat>
            <c:numRef>
              <c:f>Sheet1!$A$2:$A$6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4688</c:v>
                </c:pt>
                <c:pt idx="1">
                  <c:v>4537</c:v>
                </c:pt>
                <c:pt idx="2">
                  <c:v>6577</c:v>
                </c:pt>
                <c:pt idx="3">
                  <c:v>7600</c:v>
                </c:pt>
                <c:pt idx="4">
                  <c:v>8850</c:v>
                </c:pt>
              </c:numCache>
            </c:numRef>
          </c:val>
        </c:ser>
        <c:axId val="128213760"/>
        <c:axId val="128215296"/>
      </c:barChart>
      <c:lineChart>
        <c:grouping val="standard"/>
        <c:ser>
          <c:idx val="1"/>
          <c:order val="1"/>
          <c:tx>
            <c:strRef>
              <c:f>Sheet1!$C$1</c:f>
              <c:strCache>
                <c:ptCount val="1"/>
                <c:pt idx="0">
                  <c:v>인당수출액(만)</c:v>
                </c:pt>
              </c:strCache>
            </c:strRef>
          </c:tx>
          <c:marker>
            <c:symbol val="circle"/>
            <c:size val="5"/>
          </c:marker>
          <c:dPt>
            <c:idx val="3"/>
            <c:spPr/>
          </c:dPt>
          <c:dLbls>
            <c:txPr>
              <a:bodyPr/>
              <a:lstStyle/>
              <a:p>
                <a:pPr>
                  <a:defRPr>
                    <a:latin typeface="나눔손글씨 펜" pitchFamily="66" charset="-127"/>
                    <a:ea typeface="나눔손글씨 펜" pitchFamily="66" charset="-127"/>
                  </a:defRPr>
                </a:pPr>
                <a:endParaRPr lang="ko-KR"/>
              </a:p>
            </c:txPr>
            <c:showVal val="1"/>
          </c:dLbls>
          <c:cat>
            <c:numRef>
              <c:f>Sheet1!$A$2:$A$6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613</c:v>
                </c:pt>
                <c:pt idx="1">
                  <c:v>551</c:v>
                </c:pt>
                <c:pt idx="2">
                  <c:v>1555</c:v>
                </c:pt>
                <c:pt idx="3">
                  <c:v>4516</c:v>
                </c:pt>
                <c:pt idx="4">
                  <c:v>4556</c:v>
                </c:pt>
              </c:numCache>
            </c:numRef>
          </c:val>
        </c:ser>
        <c:marker val="1"/>
        <c:axId val="128239104"/>
        <c:axId val="128237568"/>
      </c:lineChart>
      <c:catAx>
        <c:axId val="12821376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>
                <a:latin typeface="나눔손글씨 펜" pitchFamily="66" charset="-127"/>
                <a:ea typeface="나눔손글씨 펜" pitchFamily="66" charset="-127"/>
              </a:defRPr>
            </a:pPr>
            <a:endParaRPr lang="ko-KR"/>
          </a:p>
        </c:txPr>
        <c:crossAx val="128215296"/>
        <c:crosses val="autoZero"/>
        <c:auto val="1"/>
        <c:lblAlgn val="ctr"/>
        <c:lblOffset val="100"/>
      </c:catAx>
      <c:valAx>
        <c:axId val="12821529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나눔손글씨 펜" pitchFamily="66" charset="-127"/>
                <a:ea typeface="나눔손글씨 펜" pitchFamily="66" charset="-127"/>
              </a:defRPr>
            </a:pPr>
            <a:endParaRPr lang="ko-KR"/>
          </a:p>
        </c:txPr>
        <c:crossAx val="128213760"/>
        <c:crosses val="autoZero"/>
        <c:crossBetween val="between"/>
      </c:valAx>
      <c:valAx>
        <c:axId val="128237568"/>
        <c:scaling>
          <c:orientation val="minMax"/>
        </c:scaling>
        <c:axPos val="r"/>
        <c:numFmt formatCode="General" sourceLinked="1"/>
        <c:tickLblPos val="nextTo"/>
        <c:txPr>
          <a:bodyPr/>
          <a:lstStyle/>
          <a:p>
            <a:pPr>
              <a:defRPr>
                <a:latin typeface="나눔손글씨 펜" pitchFamily="66" charset="-127"/>
                <a:ea typeface="나눔손글씨 펜" pitchFamily="66" charset="-127"/>
              </a:defRPr>
            </a:pPr>
            <a:endParaRPr lang="ko-KR"/>
          </a:p>
        </c:txPr>
        <c:crossAx val="128239104"/>
        <c:crosses val="max"/>
        <c:crossBetween val="between"/>
      </c:valAx>
      <c:catAx>
        <c:axId val="128239104"/>
        <c:scaling>
          <c:orientation val="minMax"/>
        </c:scaling>
        <c:delete val="1"/>
        <c:axPos val="b"/>
        <c:numFmt formatCode="General" sourceLinked="1"/>
        <c:tickLblPos val="none"/>
        <c:crossAx val="128237568"/>
        <c:crosses val="autoZero"/>
        <c:auto val="1"/>
        <c:lblAlgn val="ctr"/>
        <c:lblOffset val="100"/>
      </c:catAx>
    </c:plotArea>
    <c:legend>
      <c:legendPos val="r"/>
      <c:layout>
        <c:manualLayout>
          <c:xMode val="edge"/>
          <c:yMode val="edge"/>
          <c:x val="0.79227021059080904"/>
          <c:y val="0.61410851610095074"/>
          <c:w val="0.20772978940919243"/>
          <c:h val="0.13901765861631821"/>
        </c:manualLayout>
      </c:layout>
      <c:txPr>
        <a:bodyPr/>
        <a:lstStyle/>
        <a:p>
          <a:pPr>
            <a:defRPr sz="2000">
              <a:latin typeface="나눔손글씨 펜" pitchFamily="66" charset="-127"/>
              <a:ea typeface="나눔손글씨 펜" pitchFamily="66" charset="-127"/>
            </a:defRPr>
          </a:pPr>
          <a:endParaRPr lang="ko-KR"/>
        </a:p>
      </c:txPr>
    </c:legend>
    <c:plotVisOnly val="1"/>
    <c:dispBlanksAs val="gap"/>
  </c:chart>
  <c:txPr>
    <a:bodyPr/>
    <a:lstStyle/>
    <a:p>
      <a:pPr>
        <a:defRPr sz="1800"/>
      </a:pPr>
      <a:endParaRPr lang="ko-KR"/>
    </a:p>
  </c:txPr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0.78617</cdr:x>
      <cdr:y>0</cdr:y>
    </cdr:from>
    <cdr:to>
      <cdr:x>1</cdr:x>
      <cdr:y>0.60274</cdr:y>
    </cdr:to>
    <cdr:sp macro="" textlink="">
      <cdr:nvSpPr>
        <cdr:cNvPr id="2" name="아래쪽 화살표 1"/>
        <cdr:cNvSpPr/>
      </cdr:nvSpPr>
      <cdr:spPr>
        <a:xfrm xmlns:a="http://schemas.openxmlformats.org/drawingml/2006/main">
          <a:off x="7020272" y="0"/>
          <a:ext cx="1909415" cy="3168352"/>
        </a:xfrm>
        <a:prstGeom xmlns:a="http://schemas.openxmlformats.org/drawingml/2006/main" prst="downArrow">
          <a:avLst/>
        </a:prstGeom>
        <a:solidFill xmlns:a="http://schemas.openxmlformats.org/drawingml/2006/main">
          <a:srgbClr val="FFFF00"/>
        </a:solidFill>
        <a:ln xmlns:a="http://schemas.openxmlformats.org/drawingml/2006/main" w="25400" cap="flat" cmpd="sng" algn="ctr">
          <a:solidFill>
            <a:srgbClr val="FFFF00"/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ko-KR"/>
          </a:defPPr>
          <a:lvl1pPr marL="0" algn="l" defTabSz="914400" rtl="0" eaLnBrk="1" latinLnBrk="1" hangingPunct="1">
            <a:defRPr sz="1800" kern="1200">
              <a:solidFill>
                <a:sysClr val="window" lastClr="FFFFFF"/>
              </a:solidFill>
              <a:latin typeface="맑은 고딕"/>
            </a:defRPr>
          </a:lvl1pPr>
          <a:lvl2pPr marL="457200" algn="l" defTabSz="914400" rtl="0" eaLnBrk="1" latinLnBrk="1" hangingPunct="1">
            <a:defRPr sz="1800" kern="1200">
              <a:solidFill>
                <a:sysClr val="window" lastClr="FFFFFF"/>
              </a:solidFill>
              <a:latin typeface="맑은 고딕"/>
            </a:defRPr>
          </a:lvl2pPr>
          <a:lvl3pPr marL="914400" algn="l" defTabSz="914400" rtl="0" eaLnBrk="1" latinLnBrk="1" hangingPunct="1">
            <a:defRPr sz="1800" kern="1200">
              <a:solidFill>
                <a:sysClr val="window" lastClr="FFFFFF"/>
              </a:solidFill>
              <a:latin typeface="맑은 고딕"/>
            </a:defRPr>
          </a:lvl3pPr>
          <a:lvl4pPr marL="1371600" algn="l" defTabSz="914400" rtl="0" eaLnBrk="1" latinLnBrk="1" hangingPunct="1">
            <a:defRPr sz="1800" kern="1200">
              <a:solidFill>
                <a:sysClr val="window" lastClr="FFFFFF"/>
              </a:solidFill>
              <a:latin typeface="맑은 고딕"/>
            </a:defRPr>
          </a:lvl4pPr>
          <a:lvl5pPr marL="1828800" algn="l" defTabSz="914400" rtl="0" eaLnBrk="1" latinLnBrk="1" hangingPunct="1">
            <a:defRPr sz="1800" kern="1200">
              <a:solidFill>
                <a:sysClr val="window" lastClr="FFFFFF"/>
              </a:solidFill>
              <a:latin typeface="맑은 고딕"/>
            </a:defRPr>
          </a:lvl5pPr>
          <a:lvl6pPr marL="2286000" algn="l" defTabSz="914400" rtl="0" eaLnBrk="1" latinLnBrk="1" hangingPunct="1">
            <a:defRPr sz="1800" kern="1200">
              <a:solidFill>
                <a:sysClr val="window" lastClr="FFFFFF"/>
              </a:solidFill>
              <a:latin typeface="맑은 고딕"/>
            </a:defRPr>
          </a:lvl6pPr>
          <a:lvl7pPr marL="2743200" algn="l" defTabSz="914400" rtl="0" eaLnBrk="1" latinLnBrk="1" hangingPunct="1">
            <a:defRPr sz="1800" kern="1200">
              <a:solidFill>
                <a:sysClr val="window" lastClr="FFFFFF"/>
              </a:solidFill>
              <a:latin typeface="맑은 고딕"/>
            </a:defRPr>
          </a:lvl7pPr>
          <a:lvl8pPr marL="3200400" algn="l" defTabSz="914400" rtl="0" eaLnBrk="1" latinLnBrk="1" hangingPunct="1">
            <a:defRPr sz="1800" kern="1200">
              <a:solidFill>
                <a:sysClr val="window" lastClr="FFFFFF"/>
              </a:solidFill>
              <a:latin typeface="맑은 고딕"/>
            </a:defRPr>
          </a:lvl8pPr>
          <a:lvl9pPr marL="3657600" algn="l" defTabSz="914400" rtl="0" eaLnBrk="1" latinLnBrk="1" hangingPunct="1">
            <a:defRPr sz="1800" kern="1200">
              <a:solidFill>
                <a:sysClr val="window" lastClr="FFFFFF"/>
              </a:solidFill>
              <a:latin typeface="맑은 고딕"/>
            </a:defRPr>
          </a:lvl9pPr>
        </a:lstStyle>
        <a:p xmlns:a="http://schemas.openxmlformats.org/drawingml/2006/main">
          <a:pPr algn="ctr"/>
          <a:r>
            <a:rPr lang="en-US" altLang="ko-KR" sz="2800" dirty="0" smtClean="0">
              <a:solidFill>
                <a:sysClr val="windowText" lastClr="000000"/>
              </a:solidFill>
              <a:latin typeface="나눔손글씨 펜" pitchFamily="66" charset="-127"/>
              <a:ea typeface="나눔손글씨 펜" pitchFamily="66" charset="-127"/>
            </a:rPr>
            <a:t>2011 </a:t>
          </a:r>
        </a:p>
        <a:p xmlns:a="http://schemas.openxmlformats.org/drawingml/2006/main">
          <a:pPr algn="ctr"/>
          <a:r>
            <a:rPr lang="ko-KR" altLang="en-US" sz="2800" dirty="0" smtClean="0">
              <a:solidFill>
                <a:sysClr val="windowText" lastClr="000000"/>
              </a:solidFill>
              <a:latin typeface="나눔손글씨 펜" pitchFamily="66" charset="-127"/>
              <a:ea typeface="나눔손글씨 펜" pitchFamily="66" charset="-127"/>
            </a:rPr>
            <a:t>급격한 성장</a:t>
          </a:r>
          <a:endParaRPr lang="en-US" altLang="ko-KR" sz="2800" dirty="0" smtClean="0">
            <a:solidFill>
              <a:sysClr val="windowText" lastClr="000000"/>
            </a:solidFill>
            <a:latin typeface="나눔손글씨 펜" pitchFamily="66" charset="-127"/>
            <a:ea typeface="나눔손글씨 펜" pitchFamily="66" charset="-127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1B63F-8642-4C82-8C56-CB888B16845A}" type="datetimeFigureOut">
              <a:rPr lang="ko-KR" altLang="en-US" smtClean="0"/>
              <a:pPr/>
              <a:t>2013-12-23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A796-B940-41F9-9B0F-CE937B69198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1B63F-8642-4C82-8C56-CB888B16845A}" type="datetimeFigureOut">
              <a:rPr lang="ko-KR" altLang="en-US" smtClean="0"/>
              <a:pPr/>
              <a:t>2013-12-23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A796-B940-41F9-9B0F-CE937B69198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1B63F-8642-4C82-8C56-CB888B16845A}" type="datetimeFigureOut">
              <a:rPr lang="ko-KR" altLang="en-US" smtClean="0"/>
              <a:pPr/>
              <a:t>2013-12-23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A796-B940-41F9-9B0F-CE937B69198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1B63F-8642-4C82-8C56-CB888B16845A}" type="datetimeFigureOut">
              <a:rPr lang="ko-KR" altLang="en-US" smtClean="0"/>
              <a:pPr/>
              <a:t>2013-12-23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A796-B940-41F9-9B0F-CE937B69198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1B63F-8642-4C82-8C56-CB888B16845A}" type="datetimeFigureOut">
              <a:rPr lang="ko-KR" altLang="en-US" smtClean="0"/>
              <a:pPr/>
              <a:t>2013-12-23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A796-B940-41F9-9B0F-CE937B69198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1B63F-8642-4C82-8C56-CB888B16845A}" type="datetimeFigureOut">
              <a:rPr lang="ko-KR" altLang="en-US" smtClean="0"/>
              <a:pPr/>
              <a:t>2013-12-23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A796-B940-41F9-9B0F-CE937B69198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1B63F-8642-4C82-8C56-CB888B16845A}" type="datetimeFigureOut">
              <a:rPr lang="ko-KR" altLang="en-US" smtClean="0"/>
              <a:pPr/>
              <a:t>2013-12-23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A796-B940-41F9-9B0F-CE937B69198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1B63F-8642-4C82-8C56-CB888B16845A}" type="datetimeFigureOut">
              <a:rPr lang="ko-KR" altLang="en-US" smtClean="0"/>
              <a:pPr/>
              <a:t>2013-12-23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A796-B940-41F9-9B0F-CE937B69198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1B63F-8642-4C82-8C56-CB888B16845A}" type="datetimeFigureOut">
              <a:rPr lang="ko-KR" altLang="en-US" smtClean="0"/>
              <a:pPr/>
              <a:t>2013-12-23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A796-B940-41F9-9B0F-CE937B69198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1B63F-8642-4C82-8C56-CB888B16845A}" type="datetimeFigureOut">
              <a:rPr lang="ko-KR" altLang="en-US" smtClean="0"/>
              <a:pPr/>
              <a:t>2013-12-23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A796-B940-41F9-9B0F-CE937B69198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1B63F-8642-4C82-8C56-CB888B16845A}" type="datetimeFigureOut">
              <a:rPr lang="ko-KR" altLang="en-US" smtClean="0"/>
              <a:pPr/>
              <a:t>2013-12-23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A796-B940-41F9-9B0F-CE937B69198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71600" cy="6858000"/>
          </a:xfrm>
          <a:prstGeom prst="rect">
            <a:avLst/>
          </a:prstGeom>
          <a:solidFill>
            <a:srgbClr val="FAB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91B63F-8642-4C82-8C56-CB888B16845A}" type="datetimeFigureOut">
              <a:rPr lang="ko-KR" altLang="en-US" smtClean="0"/>
              <a:pPr/>
              <a:t>2013-12-23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C9A796-B940-41F9-9B0F-CE937B69198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7224" y="5072074"/>
            <a:ext cx="78581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㈜</a:t>
            </a:r>
            <a:r>
              <a:rPr lang="ko-KR" altLang="en-US" sz="4800" dirty="0" err="1" smtClean="0">
                <a:latin typeface="나눔손글씨 펜" pitchFamily="66" charset="-127"/>
                <a:ea typeface="나눔손글씨 펜" pitchFamily="66" charset="-127"/>
              </a:rPr>
              <a:t>이노렉스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ko-KR" altLang="en-US" sz="4800" dirty="0" err="1" smtClean="0">
                <a:latin typeface="나눔손글씨 펜" pitchFamily="66" charset="-127"/>
                <a:ea typeface="나눔손글씨 펜" pitchFamily="66" charset="-127"/>
              </a:rPr>
              <a:t>테크놀러지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 기업생태계 조사  </a:t>
            </a:r>
            <a:endParaRPr lang="ko-KR" altLang="en-US" sz="4800" dirty="0"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273225"/>
            <a:ext cx="97381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latin typeface="나눔손글씨 펜" pitchFamily="66" charset="-127"/>
                <a:ea typeface="나눔손글씨 펜" pitchFamily="66" charset="-127"/>
              </a:rPr>
              <a:t>                                      행동하는 젊음 팀  임재욱</a:t>
            </a:r>
            <a:r>
              <a:rPr lang="en-US" altLang="ko-KR" sz="3200" dirty="0" smtClean="0">
                <a:latin typeface="나눔손글씨 펜" pitchFamily="66" charset="-127"/>
                <a:ea typeface="나눔손글씨 펜" pitchFamily="66" charset="-127"/>
              </a:rPr>
              <a:t>,</a:t>
            </a:r>
            <a:r>
              <a:rPr lang="ko-KR" altLang="en-US" sz="3200" dirty="0" smtClean="0">
                <a:latin typeface="나눔손글씨 펜" pitchFamily="66" charset="-127"/>
                <a:ea typeface="나눔손글씨 펜" pitchFamily="66" charset="-127"/>
              </a:rPr>
              <a:t>김혜원</a:t>
            </a:r>
            <a:r>
              <a:rPr lang="en-US" altLang="ko-KR" sz="3200" dirty="0" smtClean="0">
                <a:latin typeface="나눔손글씨 펜" pitchFamily="66" charset="-127"/>
                <a:ea typeface="나눔손글씨 펜" pitchFamily="66" charset="-127"/>
              </a:rPr>
              <a:t>,</a:t>
            </a:r>
            <a:r>
              <a:rPr lang="ko-KR" altLang="en-US" sz="3200" dirty="0" smtClean="0">
                <a:latin typeface="나눔손글씨 펜" pitchFamily="66" charset="-127"/>
                <a:ea typeface="나눔손글씨 펜" pitchFamily="66" charset="-127"/>
              </a:rPr>
              <a:t>박주형</a:t>
            </a:r>
            <a:endParaRPr lang="ko-KR" altLang="en-US" sz="3200" dirty="0"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3" name="Control 3"/>
          <p:cNvSpPr>
            <a:spLocks noChangeArrowheads="1" noChangeShapeType="1"/>
          </p:cNvSpPr>
          <p:nvPr/>
        </p:nvSpPr>
        <p:spPr bwMode="auto">
          <a:xfrm>
            <a:off x="0" y="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2143116"/>
            <a:ext cx="6076950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19975" y="0"/>
            <a:ext cx="17240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733605" y="4357694"/>
            <a:ext cx="84103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dirty="0" smtClean="0">
                <a:latin typeface="나눔손글씨 펜" pitchFamily="66" charset="-127"/>
                <a:ea typeface="나눔손글씨 펜" pitchFamily="66" charset="-127"/>
              </a:rPr>
              <a:t>희망이음 프로젝트</a:t>
            </a:r>
            <a:r>
              <a:rPr lang="en-US" altLang="ko-KR" sz="3600" dirty="0" smtClean="0">
                <a:latin typeface="나눔손글씨 펜" pitchFamily="66" charset="-127"/>
                <a:ea typeface="나눔손글씨 펜" pitchFamily="66" charset="-127"/>
              </a:rPr>
              <a:t>! </a:t>
            </a:r>
            <a:endParaRPr lang="ko-KR" altLang="en-US" sz="3600" dirty="0">
              <a:latin typeface="나눔손글씨 펜" pitchFamily="66" charset="-127"/>
              <a:ea typeface="나눔손글씨 펜" pitchFamily="66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227376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ko-KR" altLang="en-US" sz="5400" dirty="0" smtClean="0">
                <a:latin typeface="나눔손글씨 펜" pitchFamily="66" charset="-127"/>
                <a:ea typeface="나눔손글씨 펜" pitchFamily="66" charset="-127"/>
              </a:rPr>
              <a:t>목차 </a:t>
            </a:r>
            <a:endParaRPr lang="ko-KR" altLang="en-US" sz="5400" dirty="0"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42844" y="1714488"/>
            <a:ext cx="492922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손글씨 펜" pitchFamily="66" charset="-127"/>
                <a:ea typeface="나눔손글씨 펜" pitchFamily="66" charset="-127"/>
                <a:cs typeface="+mj-cs"/>
              </a:rPr>
              <a:t>1.</a:t>
            </a:r>
            <a:r>
              <a:rPr kumimoji="0" lang="ko-KR" altLang="en-US" sz="5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손글씨 펜" pitchFamily="66" charset="-127"/>
                <a:ea typeface="나눔손글씨 펜" pitchFamily="66" charset="-127"/>
                <a:cs typeface="+mj-cs"/>
              </a:rPr>
              <a:t>이노렉스테크놀러지</a:t>
            </a:r>
            <a:r>
              <a:rPr kumimoji="0" lang="ko-KR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손글씨 펜" pitchFamily="66" charset="-127"/>
                <a:ea typeface="나눔손글씨 펜" pitchFamily="66" charset="-127"/>
                <a:cs typeface="+mj-cs"/>
              </a:rPr>
              <a:t> 소개 </a:t>
            </a:r>
            <a:endParaRPr kumimoji="0" lang="en-US" altLang="ko-KR" sz="5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손글씨 펜" pitchFamily="66" charset="-127"/>
              <a:ea typeface="나눔손글씨 펜" pitchFamily="66" charset="-127"/>
              <a:cs typeface="+mj-cs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3857620" y="3214686"/>
            <a:ext cx="492922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손글씨 펜" pitchFamily="66" charset="-127"/>
                <a:ea typeface="나눔손글씨 펜" pitchFamily="66" charset="-127"/>
                <a:cs typeface="+mj-cs"/>
              </a:rPr>
              <a:t>2.</a:t>
            </a:r>
            <a:r>
              <a:rPr kumimoji="0" lang="ko-KR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손글씨 펜" pitchFamily="66" charset="-127"/>
                <a:ea typeface="나눔손글씨 펜" pitchFamily="66" charset="-127"/>
                <a:cs typeface="+mj-cs"/>
              </a:rPr>
              <a:t>기업</a:t>
            </a:r>
            <a:r>
              <a:rPr kumimoji="0" lang="ko-KR" altLang="en-US" sz="5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손글씨 펜" pitchFamily="66" charset="-127"/>
                <a:ea typeface="나눔손글씨 펜" pitchFamily="66" charset="-127"/>
                <a:cs typeface="+mj-cs"/>
              </a:rPr>
              <a:t> 건강성 진단 </a:t>
            </a:r>
            <a:r>
              <a:rPr kumimoji="0" lang="ko-KR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손글씨 펜" pitchFamily="66" charset="-127"/>
                <a:ea typeface="나눔손글씨 펜" pitchFamily="66" charset="-127"/>
                <a:cs typeface="+mj-cs"/>
              </a:rPr>
              <a:t> </a:t>
            </a:r>
            <a:endParaRPr kumimoji="0" lang="en-US" altLang="ko-KR" sz="5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손글씨 펜" pitchFamily="66" charset="-127"/>
              <a:ea typeface="나눔손글씨 펜" pitchFamily="66" charset="-127"/>
              <a:cs typeface="+mj-cs"/>
            </a:endParaRPr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6000760" y="4643446"/>
            <a:ext cx="492922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손글씨 펜" pitchFamily="66" charset="-127"/>
                <a:ea typeface="나눔손글씨 펜" pitchFamily="66" charset="-127"/>
                <a:cs typeface="+mj-cs"/>
              </a:rPr>
              <a:t>3.</a:t>
            </a:r>
            <a:r>
              <a:rPr kumimoji="0" lang="ko-KR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손글씨 펜" pitchFamily="66" charset="-127"/>
                <a:ea typeface="나눔손글씨 펜" pitchFamily="66" charset="-127"/>
                <a:cs typeface="+mj-cs"/>
              </a:rPr>
              <a:t>인터뷰</a:t>
            </a:r>
            <a:endParaRPr kumimoji="0" lang="en-US" altLang="ko-KR" sz="5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손글씨 펜" pitchFamily="66" charset="-127"/>
              <a:ea typeface="나눔손글씨 펜" pitchFamily="66" charset="-127"/>
              <a:cs typeface="+mj-cs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90875"/>
            <a:ext cx="2695575" cy="366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19975" y="0"/>
            <a:ext cx="17240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 </a:t>
            </a:r>
            <a:endParaRPr lang="ko-KR" altLang="en-US" dirty="0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19975" y="0"/>
            <a:ext cx="17240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New012345\Downloads\20130523_124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직사각형 4"/>
          <p:cNvSpPr/>
          <p:nvPr/>
        </p:nvSpPr>
        <p:spPr>
          <a:xfrm>
            <a:off x="1280913" y="4572008"/>
            <a:ext cx="7863087" cy="1285860"/>
          </a:xfrm>
          <a:prstGeom prst="rect">
            <a:avLst/>
          </a:prstGeom>
          <a:solidFill>
            <a:srgbClr val="FFC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5400" dirty="0" smtClean="0">
                <a:solidFill>
                  <a:schemeClr val="tx1"/>
                </a:solidFill>
                <a:latin typeface="나눔손글씨 펜" pitchFamily="66" charset="-127"/>
                <a:ea typeface="나눔손글씨 펜" pitchFamily="66" charset="-127"/>
              </a:rPr>
              <a:t>      1.</a:t>
            </a:r>
            <a:r>
              <a:rPr lang="ko-KR" altLang="en-US" sz="5400" dirty="0" err="1" smtClean="0">
                <a:solidFill>
                  <a:schemeClr val="tx1"/>
                </a:solidFill>
                <a:latin typeface="나눔손글씨 펜" pitchFamily="66" charset="-127"/>
                <a:ea typeface="나눔손글씨 펜" pitchFamily="66" charset="-127"/>
              </a:rPr>
              <a:t>이노렉스</a:t>
            </a:r>
            <a:r>
              <a:rPr lang="ko-KR" altLang="en-US" sz="5400" dirty="0" smtClean="0">
                <a:solidFill>
                  <a:schemeClr val="tx1"/>
                </a:solidFill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ko-KR" altLang="en-US" sz="5400" dirty="0" err="1" smtClean="0">
                <a:solidFill>
                  <a:schemeClr val="tx1"/>
                </a:solidFill>
                <a:latin typeface="나눔손글씨 펜" pitchFamily="66" charset="-127"/>
                <a:ea typeface="나눔손글씨 펜" pitchFamily="66" charset="-127"/>
              </a:rPr>
              <a:t>테크놀러지를</a:t>
            </a:r>
            <a:r>
              <a:rPr lang="ko-KR" altLang="en-US" sz="5400" dirty="0" smtClean="0">
                <a:solidFill>
                  <a:schemeClr val="tx1"/>
                </a:solidFill>
                <a:latin typeface="나눔손글씨 펜" pitchFamily="66" charset="-127"/>
                <a:ea typeface="나눔손글씨 펜" pitchFamily="66" charset="-127"/>
              </a:rPr>
              <a:t> 소개합니다</a:t>
            </a:r>
            <a:r>
              <a:rPr lang="en-US" altLang="ko-KR" sz="5400" dirty="0" smtClean="0">
                <a:solidFill>
                  <a:schemeClr val="tx1"/>
                </a:solidFill>
                <a:latin typeface="나눔손글씨 펜" pitchFamily="66" charset="-127"/>
                <a:ea typeface="나눔손글씨 펜" pitchFamily="66" charset="-127"/>
              </a:rPr>
              <a:t>.</a:t>
            </a:r>
            <a:endParaRPr lang="ko-KR" altLang="en-US" sz="5400" dirty="0">
              <a:solidFill>
                <a:schemeClr val="tx1"/>
              </a:solidFill>
              <a:latin typeface="나눔손글씨 펜" pitchFamily="66" charset="-127"/>
              <a:ea typeface="나눔손글씨 펜" pitchFamily="66" charset="-127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19975" y="0"/>
            <a:ext cx="17240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19975" y="0"/>
            <a:ext cx="17240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2143116"/>
            <a:ext cx="6076950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714348" y="4618353"/>
            <a:ext cx="8410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㈜</a:t>
            </a:r>
            <a:r>
              <a:rPr lang="ko-KR" altLang="en-US" sz="4800" dirty="0" err="1" smtClean="0">
                <a:latin typeface="나눔손글씨 펜" pitchFamily="66" charset="-127"/>
                <a:ea typeface="나눔손글씨 펜" pitchFamily="66" charset="-127"/>
              </a:rPr>
              <a:t>이노렉스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ko-KR" altLang="en-US" sz="4800" dirty="0" err="1" smtClean="0">
                <a:latin typeface="나눔손글씨 펜" pitchFamily="66" charset="-127"/>
                <a:ea typeface="나눔손글씨 펜" pitchFamily="66" charset="-127"/>
              </a:rPr>
              <a:t>테크놀러지는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ko-KR" altLang="en-US" sz="4800" u="sng" dirty="0" smtClean="0">
                <a:solidFill>
                  <a:srgbClr val="FF0000"/>
                </a:solidFill>
                <a:latin typeface="나눔손글씨 펜" pitchFamily="66" charset="-127"/>
                <a:ea typeface="나눔손글씨 펜" pitchFamily="66" charset="-127"/>
              </a:rPr>
              <a:t>자동차램프 만드는 회사</a:t>
            </a:r>
            <a:r>
              <a:rPr lang="en-US" altLang="ko-KR" sz="4800" u="sng" dirty="0" smtClean="0">
                <a:solidFill>
                  <a:srgbClr val="FF0000"/>
                </a:solidFill>
                <a:latin typeface="나눔손글씨 펜" pitchFamily="66" charset="-127"/>
                <a:ea typeface="나눔손글씨 펜" pitchFamily="66" charset="-127"/>
              </a:rPr>
              <a:t>!</a:t>
            </a:r>
            <a:endParaRPr lang="ko-KR" altLang="en-US" sz="4800" u="sng" dirty="0">
              <a:solidFill>
                <a:srgbClr val="FF0000"/>
              </a:solidFill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3605" y="5643578"/>
            <a:ext cx="84103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3600" dirty="0" smtClean="0">
                <a:latin typeface="나눔손글씨 펜" pitchFamily="66" charset="-127"/>
                <a:ea typeface="나눔손글씨 펜" pitchFamily="66" charset="-127"/>
              </a:rPr>
              <a:t>인천 남동공단에 위치</a:t>
            </a:r>
            <a:r>
              <a:rPr lang="en-US" altLang="ko-KR" sz="3600" dirty="0" smtClean="0">
                <a:latin typeface="나눔손글씨 펜" pitchFamily="66" charset="-127"/>
                <a:ea typeface="나눔손글씨 펜" pitchFamily="66" charset="-127"/>
              </a:rPr>
              <a:t>!</a:t>
            </a:r>
            <a:endParaRPr lang="ko-KR" altLang="en-US" sz="3600" dirty="0">
              <a:latin typeface="나눔손글씨 펜" pitchFamily="66" charset="-127"/>
              <a:ea typeface="나눔손글씨 펜" pitchFamily="66" charset="-127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19975" y="0"/>
            <a:ext cx="17240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New012345\Downloads\20130523_1240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New012345\Downloads\20130523_12410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New012345\Downloads\20130523_1401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직사각형 4"/>
          <p:cNvSpPr/>
          <p:nvPr/>
        </p:nvSpPr>
        <p:spPr>
          <a:xfrm>
            <a:off x="1280913" y="4929198"/>
            <a:ext cx="7863087" cy="1285860"/>
          </a:xfrm>
          <a:prstGeom prst="rect">
            <a:avLst/>
          </a:prstGeom>
          <a:solidFill>
            <a:srgbClr val="0070C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5400" dirty="0" smtClean="0">
                <a:solidFill>
                  <a:schemeClr val="tx1"/>
                </a:solidFill>
                <a:latin typeface="나눔손글씨 펜" pitchFamily="66" charset="-127"/>
                <a:ea typeface="나눔손글씨 펜" pitchFamily="66" charset="-127"/>
              </a:rPr>
              <a:t>   2.(</a:t>
            </a:r>
            <a:r>
              <a:rPr lang="ko-KR" altLang="en-US" sz="5400" dirty="0" smtClean="0">
                <a:solidFill>
                  <a:schemeClr val="tx1"/>
                </a:solidFill>
                <a:latin typeface="나눔손글씨 펜" pitchFamily="66" charset="-127"/>
                <a:ea typeface="나눔손글씨 펜" pitchFamily="66" charset="-127"/>
              </a:rPr>
              <a:t>주</a:t>
            </a:r>
            <a:r>
              <a:rPr lang="en-US" altLang="ko-KR" sz="5400" dirty="0" smtClean="0">
                <a:solidFill>
                  <a:schemeClr val="tx1"/>
                </a:solidFill>
                <a:latin typeface="나눔손글씨 펜" pitchFamily="66" charset="-127"/>
                <a:ea typeface="나눔손글씨 펜" pitchFamily="66" charset="-127"/>
              </a:rPr>
              <a:t>)</a:t>
            </a:r>
            <a:r>
              <a:rPr lang="ko-KR" altLang="en-US" sz="5400" dirty="0" err="1" smtClean="0">
                <a:solidFill>
                  <a:schemeClr val="tx1"/>
                </a:solidFill>
                <a:latin typeface="나눔손글씨 펜" pitchFamily="66" charset="-127"/>
                <a:ea typeface="나눔손글씨 펜" pitchFamily="66" charset="-127"/>
              </a:rPr>
              <a:t>이노렉스테크놀러지</a:t>
            </a:r>
            <a:r>
              <a:rPr lang="ko-KR" altLang="en-US" sz="5400" dirty="0" smtClean="0">
                <a:solidFill>
                  <a:schemeClr val="tx1"/>
                </a:solidFill>
                <a:latin typeface="나눔손글씨 펜" pitchFamily="66" charset="-127"/>
                <a:ea typeface="나눔손글씨 펜" pitchFamily="66" charset="-127"/>
              </a:rPr>
              <a:t> 건강성진단</a:t>
            </a:r>
            <a:endParaRPr lang="ko-KR" altLang="en-US" sz="5400" dirty="0">
              <a:solidFill>
                <a:schemeClr val="tx1"/>
              </a:solidFill>
              <a:latin typeface="나눔손글씨 펜" pitchFamily="66" charset="-127"/>
              <a:ea typeface="나눔손글씨 펜" pitchFamily="66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19975" y="0"/>
            <a:ext cx="17240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357158" y="5000636"/>
            <a:ext cx="83582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dirty="0" smtClean="0">
                <a:latin typeface="나눔손글씨 펜" pitchFamily="66" charset="-127"/>
                <a:ea typeface="나눔손글씨 펜" pitchFamily="66" charset="-127"/>
              </a:rPr>
              <a:t>수업에서 배운  세 가지 지표를 통해 ㈜</a:t>
            </a:r>
            <a:r>
              <a:rPr lang="ko-KR" altLang="en-US" sz="3600" dirty="0" err="1" smtClean="0">
                <a:latin typeface="나눔손글씨 펜" pitchFamily="66" charset="-127"/>
                <a:ea typeface="나눔손글씨 펜" pitchFamily="66" charset="-127"/>
              </a:rPr>
              <a:t>이노렉스</a:t>
            </a:r>
            <a:r>
              <a:rPr lang="ko-KR" altLang="en-US" sz="3600" dirty="0" smtClean="0">
                <a:latin typeface="나눔손글씨 펜" pitchFamily="66" charset="-127"/>
                <a:ea typeface="나눔손글씨 펜" pitchFamily="66" charset="-127"/>
              </a:rPr>
              <a:t> 테크놀로지 분석</a:t>
            </a:r>
            <a:r>
              <a:rPr lang="en-US" altLang="ko-KR" sz="3600" dirty="0" smtClean="0">
                <a:latin typeface="나눔손글씨 펜" pitchFamily="66" charset="-127"/>
                <a:ea typeface="나눔손글씨 펜" pitchFamily="66" charset="-127"/>
              </a:rPr>
              <a:t>!</a:t>
            </a:r>
            <a:endParaRPr lang="ko-KR" altLang="en-US" sz="3600" dirty="0"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85720" y="1643050"/>
            <a:ext cx="1789272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ko-KR" altLang="en-US" sz="4400" dirty="0" err="1" smtClean="0">
                <a:latin typeface="나눔손글씨 펜" pitchFamily="66" charset="-127"/>
                <a:ea typeface="나눔손글씨 펜" pitchFamily="66" charset="-127"/>
              </a:rPr>
              <a:t>강건성</a:t>
            </a:r>
            <a:endParaRPr lang="en-US" altLang="ko-KR" sz="4400" dirty="0" smtClean="0">
              <a:latin typeface="나눔손글씨 펜" pitchFamily="66" charset="-127"/>
              <a:ea typeface="나눔손글씨 펜" pitchFamily="66" charset="-127"/>
            </a:endParaRPr>
          </a:p>
          <a:p>
            <a:pPr>
              <a:buFont typeface="Wingdings" pitchFamily="2" charset="2"/>
              <a:buChar char="ü"/>
            </a:pPr>
            <a:r>
              <a:rPr lang="ko-KR" altLang="en-US" sz="4400" dirty="0" smtClean="0">
                <a:latin typeface="나눔손글씨 펜" pitchFamily="66" charset="-127"/>
                <a:ea typeface="나눔손글씨 펜" pitchFamily="66" charset="-127"/>
              </a:rPr>
              <a:t>생산성</a:t>
            </a:r>
            <a:endParaRPr lang="en-US" altLang="ko-KR" sz="4400" dirty="0" smtClean="0">
              <a:latin typeface="나눔손글씨 펜" pitchFamily="66" charset="-127"/>
              <a:ea typeface="나눔손글씨 펜" pitchFamily="66" charset="-127"/>
            </a:endParaRPr>
          </a:p>
          <a:p>
            <a:pPr>
              <a:buFont typeface="Wingdings" pitchFamily="2" charset="2"/>
              <a:buChar char="ü"/>
            </a:pPr>
            <a:r>
              <a:rPr lang="ko-KR" altLang="en-US" sz="4400" dirty="0" err="1" smtClean="0">
                <a:latin typeface="나눔손글씨 펜" pitchFamily="66" charset="-127"/>
                <a:ea typeface="나눔손글씨 펜" pitchFamily="66" charset="-127"/>
              </a:rPr>
              <a:t>혁신성</a:t>
            </a:r>
            <a:r>
              <a:rPr lang="ko-KR" altLang="en-US" sz="4400" dirty="0" smtClean="0">
                <a:latin typeface="나눔손글씨 펜" pitchFamily="66" charset="-127"/>
                <a:ea typeface="나눔손글씨 펜" pitchFamily="66" charset="-127"/>
              </a:rPr>
              <a:t> </a:t>
            </a:r>
            <a:endParaRPr lang="en-US" altLang="ko-KR" sz="4400" dirty="0" smtClean="0"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5357818" y="6457890"/>
            <a:ext cx="37861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000" dirty="0" smtClean="0">
                <a:latin typeface="나눔손글씨 펜" pitchFamily="66" charset="-127"/>
                <a:ea typeface="나눔손글씨 펜" pitchFamily="66" charset="-127"/>
              </a:rPr>
              <a:t>표</a:t>
            </a:r>
            <a:r>
              <a:rPr lang="en-US" altLang="ko-KR" sz="2000" dirty="0" smtClean="0">
                <a:latin typeface="나눔손글씨 펜" pitchFamily="66" charset="-127"/>
                <a:ea typeface="나눔손글씨 펜" pitchFamily="66" charset="-127"/>
              </a:rPr>
              <a:t>) </a:t>
            </a:r>
            <a:r>
              <a:rPr lang="ko-KR" altLang="en-US" sz="2000" dirty="0" smtClean="0">
                <a:latin typeface="나눔손글씨 펜" pitchFamily="66" charset="-127"/>
                <a:ea typeface="나눔손글씨 펜" pitchFamily="66" charset="-127"/>
              </a:rPr>
              <a:t>생태계 건강성 평가 </a:t>
            </a:r>
            <a:r>
              <a:rPr lang="en-US" altLang="ko-KR" sz="2000" dirty="0" smtClean="0">
                <a:latin typeface="나눔손글씨 펜" pitchFamily="66" charset="-127"/>
                <a:ea typeface="나눔손글씨 펜" pitchFamily="66" charset="-127"/>
              </a:rPr>
              <a:t>3</a:t>
            </a:r>
            <a:r>
              <a:rPr lang="ko-KR" altLang="en-US" sz="2000" dirty="0" smtClean="0">
                <a:latin typeface="나눔손글씨 펜" pitchFamily="66" charset="-127"/>
                <a:ea typeface="나눔손글씨 펜" pitchFamily="66" charset="-127"/>
              </a:rPr>
              <a:t>요소 </a:t>
            </a:r>
            <a:r>
              <a:rPr lang="en-US" altLang="ko-KR" sz="2000" dirty="0" smtClean="0">
                <a:latin typeface="나눔손글씨 펜" pitchFamily="66" charset="-127"/>
                <a:ea typeface="나눔손글씨 펜" pitchFamily="66" charset="-127"/>
              </a:rPr>
              <a:t>– </a:t>
            </a:r>
            <a:r>
              <a:rPr lang="ko-KR" altLang="en-US" sz="2000" dirty="0" smtClean="0">
                <a:latin typeface="나눔손글씨 펜" pitchFamily="66" charset="-127"/>
                <a:ea typeface="나눔손글씨 펜" pitchFamily="66" charset="-127"/>
              </a:rPr>
              <a:t>김기찬</a:t>
            </a:r>
            <a:r>
              <a:rPr lang="en-US" altLang="ko-KR" sz="2000" dirty="0" smtClean="0">
                <a:latin typeface="나눔손글씨 펜" pitchFamily="66" charset="-127"/>
                <a:ea typeface="나눔손글씨 펜" pitchFamily="66" charset="-127"/>
              </a:rPr>
              <a:t>, </a:t>
            </a:r>
            <a:r>
              <a:rPr lang="ko-KR" altLang="en-US" sz="2000" dirty="0" smtClean="0">
                <a:latin typeface="나눔손글씨 펜" pitchFamily="66" charset="-127"/>
                <a:ea typeface="나눔손글씨 펜" pitchFamily="66" charset="-127"/>
              </a:rPr>
              <a:t>김희숙 </a:t>
            </a:r>
            <a:endParaRPr lang="ko-KR" altLang="en-US" sz="2000" dirty="0">
              <a:latin typeface="나눔손글씨 펜" pitchFamily="66" charset="-127"/>
              <a:ea typeface="나눔손글씨 펜" pitchFamily="66" charset="-127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785794"/>
            <a:ext cx="6105525" cy="4119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0"/>
            <a:ext cx="52863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강건성은 어떻게 구할까</a:t>
            </a:r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?</a:t>
            </a:r>
            <a:endParaRPr lang="ko-KR" altLang="en-US" sz="4800" dirty="0"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28992" y="1928802"/>
            <a:ext cx="607223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n-US" altLang="ko-KR" sz="4000" dirty="0" smtClean="0">
                <a:latin typeface="나눔손글씨 펜" pitchFamily="66" charset="-127"/>
                <a:ea typeface="나눔손글씨 펜" pitchFamily="66" charset="-127"/>
              </a:rPr>
              <a:t>1</a:t>
            </a:r>
            <a:r>
              <a:rPr lang="ko-KR" altLang="en-US" sz="4000" dirty="0" smtClean="0">
                <a:latin typeface="나눔손글씨 펜" pitchFamily="66" charset="-127"/>
                <a:ea typeface="나눔손글씨 펜" pitchFamily="66" charset="-127"/>
              </a:rPr>
              <a:t>인당 연구개발 투자액</a:t>
            </a:r>
            <a:endParaRPr lang="en-US" altLang="ko-KR" sz="4000" dirty="0" smtClean="0">
              <a:latin typeface="나눔손글씨 펜" pitchFamily="66" charset="-127"/>
              <a:ea typeface="나눔손글씨 펜" pitchFamily="66" charset="-127"/>
            </a:endParaRPr>
          </a:p>
          <a:p>
            <a:pPr>
              <a:buFont typeface="Wingdings" pitchFamily="2" charset="2"/>
              <a:buChar char="ü"/>
            </a:pPr>
            <a:r>
              <a:rPr lang="en-US" altLang="ko-KR" sz="4000" dirty="0" smtClean="0">
                <a:latin typeface="나눔손글씨 펜" pitchFamily="66" charset="-127"/>
                <a:ea typeface="나눔손글씨 펜" pitchFamily="66" charset="-127"/>
              </a:rPr>
              <a:t>1</a:t>
            </a:r>
            <a:r>
              <a:rPr lang="ko-KR" altLang="en-US" sz="4000" dirty="0" smtClean="0">
                <a:latin typeface="나눔손글씨 펜" pitchFamily="66" charset="-127"/>
                <a:ea typeface="나눔손글씨 펜" pitchFamily="66" charset="-127"/>
              </a:rPr>
              <a:t>인당 </a:t>
            </a:r>
            <a:r>
              <a:rPr lang="ko-KR" altLang="en-US" sz="4000" dirty="0" err="1" smtClean="0">
                <a:latin typeface="나눔손글씨 펜" pitchFamily="66" charset="-127"/>
                <a:ea typeface="나눔손글씨 펜" pitchFamily="66" charset="-127"/>
              </a:rPr>
              <a:t>특허수</a:t>
            </a:r>
            <a:endParaRPr lang="en-US" altLang="ko-KR" sz="4000" dirty="0" smtClean="0">
              <a:latin typeface="나눔손글씨 펜" pitchFamily="66" charset="-127"/>
              <a:ea typeface="나눔손글씨 펜" pitchFamily="66" charset="-127"/>
            </a:endParaRPr>
          </a:p>
          <a:p>
            <a:pPr>
              <a:buFont typeface="Wingdings" pitchFamily="2" charset="2"/>
              <a:buChar char="ü"/>
            </a:pPr>
            <a:r>
              <a:rPr lang="en-US" altLang="ko-KR" sz="4000" dirty="0" smtClean="0"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ko-KR" altLang="en-US" sz="4000" dirty="0" smtClean="0">
                <a:latin typeface="나눔손글씨 펜" pitchFamily="66" charset="-127"/>
                <a:ea typeface="나눔손글씨 펜" pitchFamily="66" charset="-127"/>
              </a:rPr>
              <a:t>틈새시장 창조성</a:t>
            </a:r>
            <a:endParaRPr lang="en-US" altLang="ko-KR" sz="4000" dirty="0" smtClean="0">
              <a:latin typeface="나눔손글씨 펜" pitchFamily="66" charset="-127"/>
              <a:ea typeface="나눔손글씨 펜" pitchFamily="66" charset="-127"/>
            </a:endParaRPr>
          </a:p>
          <a:p>
            <a:pPr>
              <a:buFont typeface="Wingdings" pitchFamily="2" charset="2"/>
              <a:buChar char="ü"/>
            </a:pPr>
            <a:r>
              <a:rPr lang="en-US" altLang="ko-KR" sz="4000" dirty="0" smtClean="0"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ko-KR" altLang="en-US" sz="4000" dirty="0" smtClean="0">
                <a:latin typeface="나눔손글씨 펜" pitchFamily="66" charset="-127"/>
                <a:ea typeface="나눔손글씨 펜" pitchFamily="66" charset="-127"/>
              </a:rPr>
              <a:t>총 매출액 대비 신제품 매출 비중</a:t>
            </a:r>
            <a:endParaRPr lang="en-US" altLang="ko-KR" sz="4000" dirty="0" smtClean="0">
              <a:latin typeface="나눔손글씨 펜" pitchFamily="66" charset="-127"/>
              <a:ea typeface="나눔손글씨 펜" pitchFamily="66" charset="-127"/>
            </a:endParaRPr>
          </a:p>
          <a:p>
            <a:pPr>
              <a:buFont typeface="Wingdings" pitchFamily="2" charset="2"/>
              <a:buChar char="ü"/>
            </a:pPr>
            <a:r>
              <a:rPr lang="en-US" altLang="ko-KR" sz="4000" dirty="0" smtClean="0"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ko-KR" altLang="en-US" sz="4000" dirty="0" smtClean="0">
                <a:latin typeface="나눔손글씨 펜" pitchFamily="66" charset="-127"/>
                <a:ea typeface="나눔손글씨 펜" pitchFamily="66" charset="-127"/>
              </a:rPr>
              <a:t>총 매출액 대비 신시장</a:t>
            </a:r>
            <a:r>
              <a:rPr lang="en-US" altLang="ko-KR" sz="4000" dirty="0" smtClean="0">
                <a:latin typeface="나눔손글씨 펜" pitchFamily="66" charset="-127"/>
                <a:ea typeface="나눔손글씨 펜" pitchFamily="66" charset="-127"/>
              </a:rPr>
              <a:t>(</a:t>
            </a:r>
            <a:r>
              <a:rPr lang="ko-KR" altLang="en-US" sz="4000" dirty="0" smtClean="0">
                <a:latin typeface="나눔손글씨 펜" pitchFamily="66" charset="-127"/>
                <a:ea typeface="나눔손글씨 펜" pitchFamily="66" charset="-127"/>
              </a:rPr>
              <a:t>수출비용</a:t>
            </a:r>
            <a:r>
              <a:rPr lang="en-US" altLang="ko-KR" sz="4000" dirty="0" smtClean="0">
                <a:latin typeface="나눔손글씨 펜" pitchFamily="66" charset="-127"/>
                <a:ea typeface="나눔손글씨 펜" pitchFamily="66" charset="-127"/>
              </a:rPr>
              <a:t>)</a:t>
            </a:r>
          </a:p>
          <a:p>
            <a:r>
              <a:rPr lang="ko-KR" altLang="en-US" sz="4000" dirty="0" smtClean="0">
                <a:latin typeface="나눔손글씨 펜" pitchFamily="66" charset="-127"/>
                <a:ea typeface="나눔손글씨 펜" pitchFamily="66" charset="-127"/>
              </a:rPr>
              <a:t> </a:t>
            </a:r>
            <a:endParaRPr lang="ko-KR" altLang="en-US" sz="4000" dirty="0">
              <a:latin typeface="나눔손글씨 펜" pitchFamily="66" charset="-127"/>
              <a:ea typeface="나눔손글씨 펜" pitchFamily="66" charset="-127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3143248"/>
            <a:ext cx="3352690" cy="3714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19975" y="0"/>
            <a:ext cx="17240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0"/>
            <a:ext cx="7643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(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주</a:t>
            </a:r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)</a:t>
            </a:r>
            <a:r>
              <a:rPr lang="ko-KR" altLang="en-US" sz="4800" dirty="0" err="1" smtClean="0">
                <a:latin typeface="나눔손글씨 펜" pitchFamily="66" charset="-127"/>
                <a:ea typeface="나눔손글씨 펜" pitchFamily="66" charset="-127"/>
              </a:rPr>
              <a:t>이노렉스테크놀러지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–</a:t>
            </a:r>
            <a:r>
              <a:rPr lang="ko-KR" altLang="en-US" sz="4800" dirty="0" err="1" smtClean="0">
                <a:latin typeface="나눔손글씨 펜" pitchFamily="66" charset="-127"/>
                <a:ea typeface="나눔손글씨 펜" pitchFamily="66" charset="-127"/>
              </a:rPr>
              <a:t>강건성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 </a:t>
            </a:r>
            <a:endParaRPr lang="ko-KR" altLang="en-US" sz="4800" dirty="0">
              <a:latin typeface="나눔손글씨 펜" pitchFamily="66" charset="-127"/>
              <a:ea typeface="나눔손글씨 펜" pitchFamily="66" charset="-127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85926"/>
            <a:ext cx="8786842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86256"/>
            <a:ext cx="8643966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1643042" y="3143248"/>
            <a:ext cx="60007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 smtClean="0">
                <a:latin typeface="나눔손글씨 펜" pitchFamily="66" charset="-127"/>
                <a:ea typeface="나눔손글씨 펜" pitchFamily="66" charset="-127"/>
              </a:rPr>
              <a:t>“</a:t>
            </a:r>
            <a:r>
              <a:rPr lang="ko-KR" altLang="en-US" sz="4000" dirty="0" smtClean="0">
                <a:latin typeface="나눔손글씨 펜" pitchFamily="66" charset="-127"/>
                <a:ea typeface="나눔손글씨 펜" pitchFamily="66" charset="-127"/>
              </a:rPr>
              <a:t>새로운 자동차마다 </a:t>
            </a:r>
            <a:r>
              <a:rPr lang="ko-KR" altLang="en-US" sz="4000" dirty="0" err="1" smtClean="0">
                <a:latin typeface="나눔손글씨 펜" pitchFamily="66" charset="-127"/>
                <a:ea typeface="나눔손글씨 펜" pitchFamily="66" charset="-127"/>
              </a:rPr>
              <a:t>요구하는게</a:t>
            </a:r>
            <a:r>
              <a:rPr lang="ko-KR" altLang="en-US" sz="4000" dirty="0" smtClean="0">
                <a:latin typeface="나눔손글씨 펜" pitchFamily="66" charset="-127"/>
                <a:ea typeface="나눔손글씨 펜" pitchFamily="66" charset="-127"/>
              </a:rPr>
              <a:t> 다르다</a:t>
            </a:r>
            <a:r>
              <a:rPr lang="en-US" altLang="ko-KR" sz="4000" dirty="0" smtClean="0">
                <a:latin typeface="나눔손글씨 펜" pitchFamily="66" charset="-127"/>
                <a:ea typeface="나눔손글씨 펜" pitchFamily="66" charset="-127"/>
              </a:rPr>
              <a:t>.”</a:t>
            </a:r>
            <a:endParaRPr lang="ko-KR" altLang="en-US" sz="4000" dirty="0"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28794" y="5643578"/>
            <a:ext cx="60007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 smtClean="0">
                <a:latin typeface="나눔손글씨 펜" pitchFamily="66" charset="-127"/>
                <a:ea typeface="나눔손글씨 펜" pitchFamily="66" charset="-127"/>
              </a:rPr>
              <a:t>“</a:t>
            </a:r>
            <a:r>
              <a:rPr lang="ko-KR" altLang="en-US" sz="4000" dirty="0" smtClean="0">
                <a:latin typeface="나눔손글씨 펜" pitchFamily="66" charset="-127"/>
                <a:ea typeface="나눔손글씨 펜" pitchFamily="66" charset="-127"/>
              </a:rPr>
              <a:t>정확한 기준을 잡기는 힘들다</a:t>
            </a:r>
            <a:r>
              <a:rPr lang="en-US" altLang="ko-KR" sz="4000" dirty="0" smtClean="0">
                <a:latin typeface="나눔손글씨 펜" pitchFamily="66" charset="-127"/>
                <a:ea typeface="나눔손글씨 펜" pitchFamily="66" charset="-127"/>
              </a:rPr>
              <a:t>.”</a:t>
            </a:r>
            <a:endParaRPr lang="ko-KR" altLang="en-US" sz="4000" dirty="0">
              <a:latin typeface="나눔손글씨 펜" pitchFamily="66" charset="-127"/>
              <a:ea typeface="나눔손글씨 펜" pitchFamily="66" charset="-127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19975" y="0"/>
            <a:ext cx="17240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1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0"/>
            <a:ext cx="52863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생산성은 어떻게 구할까</a:t>
            </a:r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?</a:t>
            </a:r>
            <a:endParaRPr lang="ko-KR" altLang="en-US" sz="4800" dirty="0"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57686" y="2857496"/>
            <a:ext cx="35719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ko-KR" altLang="en-US" sz="4000" dirty="0" smtClean="0">
                <a:latin typeface="나눔손글씨 펜" pitchFamily="66" charset="-127"/>
                <a:ea typeface="나눔손글씨 펜" pitchFamily="66" charset="-127"/>
              </a:rPr>
              <a:t>영업이익</a:t>
            </a:r>
            <a:r>
              <a:rPr lang="en-US" altLang="ko-KR" sz="4000" dirty="0" smtClean="0">
                <a:latin typeface="나눔손글씨 펜" pitchFamily="66" charset="-127"/>
                <a:ea typeface="나눔손글씨 펜" pitchFamily="66" charset="-127"/>
              </a:rPr>
              <a:t>/</a:t>
            </a:r>
            <a:r>
              <a:rPr lang="ko-KR" altLang="en-US" sz="4000" dirty="0" err="1" smtClean="0">
                <a:latin typeface="나눔손글씨 펜" pitchFamily="66" charset="-127"/>
                <a:ea typeface="나눔손글씨 펜" pitchFamily="66" charset="-127"/>
              </a:rPr>
              <a:t>총매출액</a:t>
            </a:r>
            <a:endParaRPr lang="en-US" altLang="ko-KR" sz="4000" dirty="0" smtClean="0">
              <a:latin typeface="나눔손글씨 펜" pitchFamily="66" charset="-127"/>
              <a:ea typeface="나눔손글씨 펜" pitchFamily="66" charset="-127"/>
            </a:endParaRPr>
          </a:p>
          <a:p>
            <a:pPr>
              <a:buFont typeface="Wingdings" pitchFamily="2" charset="2"/>
              <a:buChar char="ü"/>
            </a:pPr>
            <a:r>
              <a:rPr lang="ko-KR" altLang="en-US" sz="4000" dirty="0" smtClean="0">
                <a:latin typeface="나눔손글씨 펜" pitchFamily="66" charset="-127"/>
                <a:ea typeface="나눔손글씨 펜" pitchFamily="66" charset="-127"/>
              </a:rPr>
              <a:t>영업이익</a:t>
            </a:r>
            <a:r>
              <a:rPr lang="en-US" altLang="ko-KR" sz="4000" dirty="0" smtClean="0">
                <a:latin typeface="나눔손글씨 펜" pitchFamily="66" charset="-127"/>
                <a:ea typeface="나눔손글씨 펜" pitchFamily="66" charset="-127"/>
              </a:rPr>
              <a:t>/1</a:t>
            </a:r>
            <a:r>
              <a:rPr lang="ko-KR" altLang="en-US" sz="4000" dirty="0" smtClean="0">
                <a:latin typeface="나눔손글씨 펜" pitchFamily="66" charset="-127"/>
                <a:ea typeface="나눔손글씨 펜" pitchFamily="66" charset="-127"/>
              </a:rPr>
              <a:t>인당</a:t>
            </a:r>
            <a:endParaRPr lang="en-US" altLang="ko-KR" sz="4000" dirty="0" smtClean="0">
              <a:latin typeface="나눔손글씨 펜" pitchFamily="66" charset="-127"/>
              <a:ea typeface="나눔손글씨 펜" pitchFamily="66" charset="-127"/>
            </a:endParaRPr>
          </a:p>
          <a:p>
            <a:pPr>
              <a:buFont typeface="Wingdings" pitchFamily="2" charset="2"/>
              <a:buChar char="ü"/>
            </a:pPr>
            <a:r>
              <a:rPr lang="ko-KR" altLang="en-US" sz="4000" dirty="0" smtClean="0">
                <a:latin typeface="나눔손글씨 펜" pitchFamily="66" charset="-127"/>
                <a:ea typeface="나눔손글씨 펜" pitchFamily="66" charset="-127"/>
              </a:rPr>
              <a:t>수출액</a:t>
            </a:r>
            <a:r>
              <a:rPr lang="en-US" altLang="ko-KR" sz="4000" dirty="0" smtClean="0">
                <a:latin typeface="나눔손글씨 펜" pitchFamily="66" charset="-127"/>
                <a:ea typeface="나눔손글씨 펜" pitchFamily="66" charset="-127"/>
              </a:rPr>
              <a:t>/1</a:t>
            </a:r>
            <a:r>
              <a:rPr lang="ko-KR" altLang="en-US" sz="4000" dirty="0" smtClean="0">
                <a:latin typeface="나눔손글씨 펜" pitchFamily="66" charset="-127"/>
                <a:ea typeface="나눔손글씨 펜" pitchFamily="66" charset="-127"/>
              </a:rPr>
              <a:t>인당 </a:t>
            </a:r>
            <a:endParaRPr lang="en-US" altLang="ko-KR" sz="4000" dirty="0" smtClean="0">
              <a:latin typeface="나눔손글씨 펜" pitchFamily="66" charset="-127"/>
              <a:ea typeface="나눔손글씨 펜" pitchFamily="66" charset="-127"/>
            </a:endParaRPr>
          </a:p>
          <a:p>
            <a:r>
              <a:rPr lang="ko-KR" altLang="en-US" sz="4000" dirty="0" smtClean="0">
                <a:latin typeface="나눔손글씨 펜" pitchFamily="66" charset="-127"/>
                <a:ea typeface="나눔손글씨 펜" pitchFamily="66" charset="-127"/>
              </a:rPr>
              <a:t> </a:t>
            </a:r>
            <a:endParaRPr lang="ko-KR" altLang="en-US" sz="4000" dirty="0">
              <a:latin typeface="나눔손글씨 펜" pitchFamily="66" charset="-127"/>
              <a:ea typeface="나눔손글씨 펜" pitchFamily="66" charset="-127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3143248"/>
            <a:ext cx="3352690" cy="3714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19975" y="0"/>
            <a:ext cx="17240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0"/>
            <a:ext cx="7643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(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주</a:t>
            </a:r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)</a:t>
            </a:r>
            <a:r>
              <a:rPr lang="ko-KR" altLang="en-US" sz="4800" dirty="0" err="1" smtClean="0">
                <a:latin typeface="나눔손글씨 펜" pitchFamily="66" charset="-127"/>
                <a:ea typeface="나눔손글씨 펜" pitchFamily="66" charset="-127"/>
              </a:rPr>
              <a:t>이노렉스테크놀러지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–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생산성 </a:t>
            </a:r>
            <a:endParaRPr lang="ko-KR" altLang="en-US" sz="4800" dirty="0">
              <a:latin typeface="나눔손글씨 펜" pitchFamily="66" charset="-127"/>
              <a:ea typeface="나눔손글씨 펜" pitchFamily="66" charset="-127"/>
            </a:endParaRPr>
          </a:p>
        </p:txBody>
      </p:sp>
      <p:graphicFrame>
        <p:nvGraphicFramePr>
          <p:cNvPr id="3" name="차트 2"/>
          <p:cNvGraphicFramePr/>
          <p:nvPr/>
        </p:nvGraphicFramePr>
        <p:xfrm>
          <a:off x="214313" y="1124744"/>
          <a:ext cx="8929687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아래쪽 화살표 3"/>
          <p:cNvSpPr/>
          <p:nvPr/>
        </p:nvSpPr>
        <p:spPr>
          <a:xfrm>
            <a:off x="7092280" y="1052736"/>
            <a:ext cx="1800200" cy="3168352"/>
          </a:xfrm>
          <a:prstGeom prst="down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>
                <a:solidFill>
                  <a:schemeClr val="tx1"/>
                </a:solidFill>
                <a:latin typeface="나눔손글씨 펜" pitchFamily="66" charset="-127"/>
                <a:ea typeface="나눔손글씨 펜" pitchFamily="66" charset="-127"/>
              </a:rPr>
              <a:t>꾸준히</a:t>
            </a:r>
            <a:endParaRPr lang="en-US" altLang="ko-KR" sz="2800" dirty="0" smtClean="0">
              <a:solidFill>
                <a:schemeClr val="tx1"/>
              </a:solidFill>
              <a:latin typeface="나눔손글씨 펜" pitchFamily="66" charset="-127"/>
              <a:ea typeface="나눔손글씨 펜" pitchFamily="66" charset="-127"/>
            </a:endParaRPr>
          </a:p>
          <a:p>
            <a:pPr algn="ctr"/>
            <a:r>
              <a:rPr lang="ko-KR" altLang="en-US" sz="2800" dirty="0" smtClean="0">
                <a:solidFill>
                  <a:schemeClr val="tx1"/>
                </a:solidFill>
                <a:latin typeface="나눔손글씨 펜" pitchFamily="66" charset="-127"/>
                <a:ea typeface="나눔손글씨 펜" pitchFamily="66" charset="-127"/>
              </a:rPr>
              <a:t>상승</a:t>
            </a:r>
            <a:endParaRPr lang="ko-KR" altLang="en-US" sz="2800" dirty="0">
              <a:solidFill>
                <a:schemeClr val="tx1"/>
              </a:solidFill>
              <a:latin typeface="나눔손글씨 펜" pitchFamily="66" charset="-127"/>
              <a:ea typeface="나눔손글씨 펜" pitchFamily="66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0"/>
            <a:ext cx="52863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혁신성은 어떻게 구할까</a:t>
            </a:r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?</a:t>
            </a:r>
            <a:endParaRPr lang="ko-KR" altLang="en-US" sz="4800" dirty="0"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57686" y="2714620"/>
            <a:ext cx="378621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ko-KR" altLang="en-US" sz="4000" dirty="0" smtClean="0">
                <a:latin typeface="나눔손글씨 펜" pitchFamily="66" charset="-127"/>
                <a:ea typeface="나눔손글씨 펜" pitchFamily="66" charset="-127"/>
              </a:rPr>
              <a:t>인당 신제품 매출액</a:t>
            </a:r>
            <a:endParaRPr lang="en-US" altLang="ko-KR" sz="4000" dirty="0" smtClean="0">
              <a:latin typeface="나눔손글씨 펜" pitchFamily="66" charset="-127"/>
              <a:ea typeface="나눔손글씨 펜" pitchFamily="66" charset="-127"/>
            </a:endParaRPr>
          </a:p>
          <a:p>
            <a:pPr>
              <a:buFont typeface="Wingdings" pitchFamily="2" charset="2"/>
              <a:buChar char="ü"/>
            </a:pPr>
            <a:r>
              <a:rPr lang="ko-KR" altLang="en-US" sz="4000" dirty="0" smtClean="0">
                <a:latin typeface="나눔손글씨 펜" pitchFamily="66" charset="-127"/>
                <a:ea typeface="나눔손글씨 펜" pitchFamily="66" charset="-127"/>
              </a:rPr>
              <a:t>인당 수출액</a:t>
            </a:r>
            <a:endParaRPr lang="en-US" altLang="ko-KR" sz="4000" dirty="0" smtClean="0">
              <a:latin typeface="나눔손글씨 펜" pitchFamily="66" charset="-127"/>
              <a:ea typeface="나눔손글씨 펜" pitchFamily="66" charset="-127"/>
            </a:endParaRPr>
          </a:p>
          <a:p>
            <a:pPr>
              <a:buFont typeface="Wingdings" pitchFamily="2" charset="2"/>
              <a:buChar char="ü"/>
            </a:pPr>
            <a:r>
              <a:rPr lang="ko-KR" altLang="en-US" sz="4000" dirty="0" smtClean="0">
                <a:latin typeface="나눔손글씨 펜" pitchFamily="66" charset="-127"/>
                <a:ea typeface="나눔손글씨 펜" pitchFamily="66" charset="-127"/>
              </a:rPr>
              <a:t>수출 매출비중</a:t>
            </a:r>
            <a:endParaRPr lang="en-US" altLang="ko-KR" sz="4000" dirty="0" smtClean="0">
              <a:latin typeface="나눔손글씨 펜" pitchFamily="66" charset="-127"/>
              <a:ea typeface="나눔손글씨 펜" pitchFamily="66" charset="-127"/>
            </a:endParaRPr>
          </a:p>
          <a:p>
            <a:pPr>
              <a:buFont typeface="Wingdings" pitchFamily="2" charset="2"/>
              <a:buChar char="ü"/>
            </a:pPr>
            <a:r>
              <a:rPr lang="ko-KR" altLang="en-US" sz="4000" dirty="0" smtClean="0">
                <a:latin typeface="나눔손글씨 펜" pitchFamily="66" charset="-127"/>
                <a:ea typeface="나눔손글씨 펜" pitchFamily="66" charset="-127"/>
              </a:rPr>
              <a:t>신제품 매출비중 </a:t>
            </a:r>
            <a:r>
              <a:rPr lang="en-US" altLang="ko-KR" sz="4000" dirty="0" smtClean="0">
                <a:latin typeface="나눔손글씨 펜" pitchFamily="66" charset="-127"/>
                <a:ea typeface="나눔손글씨 펜" pitchFamily="66" charset="-127"/>
              </a:rPr>
              <a:t>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3143248"/>
            <a:ext cx="3352690" cy="3714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19975" y="0"/>
            <a:ext cx="17240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0"/>
            <a:ext cx="7643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(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주</a:t>
            </a:r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)</a:t>
            </a:r>
            <a:r>
              <a:rPr lang="ko-KR" altLang="en-US" sz="4800" dirty="0" err="1" smtClean="0">
                <a:latin typeface="나눔손글씨 펜" pitchFamily="66" charset="-127"/>
                <a:ea typeface="나눔손글씨 펜" pitchFamily="66" charset="-127"/>
              </a:rPr>
              <a:t>이노렉스테크놀러지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–</a:t>
            </a:r>
            <a:r>
              <a:rPr lang="ko-KR" altLang="en-US" sz="4800" dirty="0" err="1" smtClean="0">
                <a:latin typeface="나눔손글씨 펜" pitchFamily="66" charset="-127"/>
                <a:ea typeface="나눔손글씨 펜" pitchFamily="66" charset="-127"/>
              </a:rPr>
              <a:t>혁신성</a:t>
            </a:r>
            <a:endParaRPr lang="ko-KR" altLang="en-US" sz="4800" dirty="0">
              <a:latin typeface="나눔손글씨 펜" pitchFamily="66" charset="-127"/>
              <a:ea typeface="나눔손글씨 펜" pitchFamily="66" charset="-127"/>
            </a:endParaRPr>
          </a:p>
        </p:txBody>
      </p:sp>
      <p:graphicFrame>
        <p:nvGraphicFramePr>
          <p:cNvPr id="9" name="차트 8"/>
          <p:cNvGraphicFramePr/>
          <p:nvPr/>
        </p:nvGraphicFramePr>
        <p:xfrm>
          <a:off x="0" y="1052736"/>
          <a:ext cx="9144000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19975" y="0"/>
            <a:ext cx="17240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0"/>
            <a:ext cx="7643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(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주</a:t>
            </a:r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)</a:t>
            </a:r>
            <a:r>
              <a:rPr lang="ko-KR" altLang="en-US" sz="4800" dirty="0" err="1" smtClean="0">
                <a:latin typeface="나눔손글씨 펜" pitchFamily="66" charset="-127"/>
                <a:ea typeface="나눔손글씨 펜" pitchFamily="66" charset="-127"/>
              </a:rPr>
              <a:t>이노렉스테크놀러지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–</a:t>
            </a:r>
            <a:r>
              <a:rPr lang="ko-KR" altLang="en-US" sz="4800" dirty="0" err="1" smtClean="0">
                <a:latin typeface="나눔손글씨 펜" pitchFamily="66" charset="-127"/>
                <a:ea typeface="나눔손글씨 펜" pitchFamily="66" charset="-127"/>
              </a:rPr>
              <a:t>혁신성</a:t>
            </a:r>
            <a:endParaRPr lang="ko-KR" altLang="en-US" sz="4800" dirty="0">
              <a:latin typeface="나눔손글씨 펜" pitchFamily="66" charset="-127"/>
              <a:ea typeface="나눔손글씨 펜" pitchFamily="66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r="508"/>
          <a:stretch>
            <a:fillRect/>
          </a:stretch>
        </p:blipFill>
        <p:spPr bwMode="auto">
          <a:xfrm>
            <a:off x="0" y="4293096"/>
            <a:ext cx="9144000" cy="68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500166" y="5301208"/>
            <a:ext cx="764383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dirty="0" smtClean="0">
                <a:latin typeface="나눔손글씨 펜" charset="-127"/>
                <a:ea typeface="나눔손글씨 펜" charset="-127"/>
              </a:rPr>
              <a:t>“</a:t>
            </a:r>
            <a:r>
              <a:rPr lang="ko-KR" altLang="en-US" sz="4400" dirty="0" smtClean="0">
                <a:latin typeface="나눔손글씨 펜" charset="-127"/>
                <a:ea typeface="나눔손글씨 펜" charset="-127"/>
              </a:rPr>
              <a:t>크게 변동이 없는 꾸준한 신제품 매출 </a:t>
            </a:r>
            <a:r>
              <a:rPr lang="en-US" altLang="ko-KR" sz="4400" dirty="0" smtClean="0">
                <a:latin typeface="나눔손글씨 펜" charset="-127"/>
                <a:ea typeface="나눔손글씨 펜" charset="-127"/>
              </a:rPr>
              <a:t>%”</a:t>
            </a:r>
            <a:endParaRPr lang="ko-KR" altLang="en-US" sz="4400" dirty="0">
              <a:latin typeface="나눔손글씨 펜" charset="-127"/>
              <a:ea typeface="나눔손글씨 펜" charset="-127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72816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500166" y="2924944"/>
            <a:ext cx="764383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dirty="0" smtClean="0">
                <a:latin typeface="나눔손글씨 펜" charset="-127"/>
                <a:ea typeface="나눔손글씨 펜" charset="-127"/>
              </a:rPr>
              <a:t>“</a:t>
            </a:r>
            <a:r>
              <a:rPr lang="ko-KR" altLang="en-US" sz="4400" dirty="0" smtClean="0">
                <a:latin typeface="나눔손글씨 펜" charset="-127"/>
                <a:ea typeface="나눔손글씨 펜" charset="-127"/>
              </a:rPr>
              <a:t>미국과 중국 등 해외 수출과 매출 증가</a:t>
            </a:r>
            <a:r>
              <a:rPr lang="en-US" altLang="ko-KR" sz="4400" dirty="0" smtClean="0">
                <a:latin typeface="나눔손글씨 펜" charset="-127"/>
                <a:ea typeface="나눔손글씨 펜" charset="-127"/>
              </a:rPr>
              <a:t>”</a:t>
            </a:r>
            <a:endParaRPr lang="ko-KR" altLang="en-US" sz="4400" dirty="0">
              <a:latin typeface="나눔손글씨 펜" charset="-127"/>
              <a:ea typeface="나눔손글씨 펜" charset="-127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19975" y="0"/>
            <a:ext cx="17240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7643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(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주</a:t>
            </a:r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)</a:t>
            </a:r>
            <a:r>
              <a:rPr lang="ko-KR" altLang="en-US" sz="4800" dirty="0" err="1" smtClean="0">
                <a:latin typeface="나눔손글씨 펜" pitchFamily="66" charset="-127"/>
                <a:ea typeface="나눔손글씨 펜" pitchFamily="66" charset="-127"/>
              </a:rPr>
              <a:t>이노렉스테크놀러지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– 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건강성 집단 분류</a:t>
            </a:r>
            <a:endParaRPr lang="ko-KR" altLang="en-US" sz="4800" dirty="0">
              <a:latin typeface="나눔손글씨 펜" pitchFamily="66" charset="-127"/>
              <a:ea typeface="나눔손글씨 펜" pitchFamily="66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1524000" y="1397000"/>
          <a:ext cx="6096000" cy="419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2096120">
                <a:tc>
                  <a:txBody>
                    <a:bodyPr/>
                    <a:lstStyle/>
                    <a:p>
                      <a:pPr algn="ctr" latinLnBrk="1"/>
                      <a:endParaRPr lang="en-US" altLang="ko-KR" dirty="0" smtClean="0"/>
                    </a:p>
                    <a:p>
                      <a:pPr algn="ctr" latinLnBrk="1"/>
                      <a:endParaRPr lang="en-US" altLang="ko-KR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2800" b="0" dirty="0" smtClean="0">
                          <a:solidFill>
                            <a:schemeClr val="tx1"/>
                          </a:solidFill>
                          <a:latin typeface="나눔손글씨 펜" pitchFamily="66" charset="-127"/>
                          <a:ea typeface="나눔손글씨 펜" pitchFamily="66" charset="-127"/>
                        </a:rPr>
                        <a:t>단기성과 추구기업</a:t>
                      </a:r>
                      <a:endParaRPr lang="en-US" altLang="ko-KR" sz="2800" b="0" dirty="0" smtClean="0">
                        <a:solidFill>
                          <a:schemeClr val="tx1"/>
                        </a:solidFill>
                        <a:latin typeface="나눔손글씨 펜" pitchFamily="66" charset="-127"/>
                        <a:ea typeface="나눔손글씨 펜" pitchFamily="66" charset="-127"/>
                      </a:endParaRPr>
                    </a:p>
                    <a:p>
                      <a:pPr algn="ctr" latinLnBrk="1"/>
                      <a:r>
                        <a:rPr lang="en-US" altLang="ko-KR" sz="2800" b="0" dirty="0" smtClean="0">
                          <a:solidFill>
                            <a:schemeClr val="tx1"/>
                          </a:solidFill>
                          <a:latin typeface="나눔손글씨 펜" pitchFamily="66" charset="-127"/>
                          <a:ea typeface="나눔손글씨 펜" pitchFamily="66" charset="-127"/>
                        </a:rPr>
                        <a:t>(</a:t>
                      </a:r>
                      <a:r>
                        <a:rPr lang="ko-KR" altLang="en-US" sz="2800" b="0" dirty="0" smtClean="0">
                          <a:solidFill>
                            <a:schemeClr val="tx1"/>
                          </a:solidFill>
                          <a:latin typeface="나눔손글씨 펜" pitchFamily="66" charset="-127"/>
                          <a:ea typeface="나눔손글씨 펜" pitchFamily="66" charset="-127"/>
                        </a:rPr>
                        <a:t>생산성 패러독스</a:t>
                      </a:r>
                      <a:r>
                        <a:rPr lang="en-US" altLang="ko-KR" sz="2800" b="0" dirty="0" smtClean="0">
                          <a:solidFill>
                            <a:schemeClr val="tx1"/>
                          </a:solidFill>
                          <a:latin typeface="나눔손글씨 펜" pitchFamily="66" charset="-127"/>
                          <a:ea typeface="나눔손글씨 펜" pitchFamily="66" charset="-127"/>
                        </a:rPr>
                        <a:t>)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dirty="0" smtClean="0"/>
                    </a:p>
                    <a:p>
                      <a:pPr algn="ctr" latinLnBrk="1"/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sz="28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글로벌 </a:t>
                      </a:r>
                      <a:r>
                        <a:rPr lang="ko-KR" altLang="en-US" sz="2800" b="0" dirty="0" err="1" smtClean="0">
                          <a:latin typeface="나눔손글씨 펜" pitchFamily="66" charset="-127"/>
                          <a:ea typeface="나눔손글씨 펜" pitchFamily="66" charset="-127"/>
                        </a:rPr>
                        <a:t>강소</a:t>
                      </a:r>
                      <a:r>
                        <a:rPr lang="ko-KR" altLang="en-US" sz="28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 기업</a:t>
                      </a:r>
                      <a:endParaRPr lang="en-US" altLang="ko-KR" sz="2800" b="0" dirty="0" smtClean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  <a:p>
                      <a:pPr algn="ctr" latinLnBrk="1"/>
                      <a:r>
                        <a:rPr lang="en-US" altLang="ko-KR" sz="28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(</a:t>
                      </a:r>
                      <a:r>
                        <a:rPr lang="ko-KR" altLang="en-US" sz="28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건강성 </a:t>
                      </a:r>
                      <a:r>
                        <a:rPr lang="ko-KR" altLang="en-US" sz="2800" b="0" dirty="0" err="1" smtClean="0">
                          <a:latin typeface="나눔손글씨 펜" pitchFamily="66" charset="-127"/>
                          <a:ea typeface="나눔손글씨 펜" pitchFamily="66" charset="-127"/>
                        </a:rPr>
                        <a:t>선순환</a:t>
                      </a:r>
                      <a:r>
                        <a:rPr lang="ko-KR" altLang="en-US" sz="28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 그룹</a:t>
                      </a:r>
                      <a:r>
                        <a:rPr lang="en-US" altLang="ko-KR" sz="28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)</a:t>
                      </a:r>
                      <a:endParaRPr lang="ko-KR" altLang="en-US" sz="2800" b="0" dirty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2096120">
                <a:tc>
                  <a:txBody>
                    <a:bodyPr/>
                    <a:lstStyle/>
                    <a:p>
                      <a:pPr algn="ctr" latinLnBrk="1"/>
                      <a:endParaRPr lang="en-US" altLang="ko-KR" dirty="0" smtClean="0"/>
                    </a:p>
                    <a:p>
                      <a:pPr algn="ctr" latinLnBrk="1"/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sz="280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한계 기업</a:t>
                      </a:r>
                      <a:endParaRPr lang="en-US" altLang="ko-KR" sz="2800" dirty="0" smtClean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  <a:p>
                      <a:pPr algn="ctr" latinLnBrk="1"/>
                      <a:r>
                        <a:rPr lang="en-US" altLang="ko-KR" sz="280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(</a:t>
                      </a:r>
                      <a:r>
                        <a:rPr lang="ko-KR" altLang="en-US" sz="280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건강성 악순환 그룹</a:t>
                      </a:r>
                      <a:r>
                        <a:rPr lang="en-US" altLang="ko-KR" sz="280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)</a:t>
                      </a:r>
                      <a:endParaRPr lang="ko-KR" altLang="en-US" sz="2800" dirty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dirty="0" smtClean="0"/>
                    </a:p>
                    <a:p>
                      <a:pPr algn="ctr" latinLnBrk="1"/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sz="280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혁신 잠재기업</a:t>
                      </a:r>
                      <a:endParaRPr lang="en-US" altLang="ko-KR" sz="2800" dirty="0" smtClean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  <a:p>
                      <a:pPr algn="ctr" latinLnBrk="1"/>
                      <a:r>
                        <a:rPr lang="en-US" altLang="ko-KR" sz="280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(R&amp;D</a:t>
                      </a:r>
                      <a:r>
                        <a:rPr lang="en-US" altLang="ko-KR" sz="2800" baseline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 </a:t>
                      </a:r>
                      <a:r>
                        <a:rPr lang="ko-KR" altLang="en-US" sz="2800" baseline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패러독스 그룹</a:t>
                      </a:r>
                      <a:r>
                        <a:rPr lang="en-US" altLang="ko-KR" sz="2800" baseline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)</a:t>
                      </a:r>
                      <a:endParaRPr lang="ko-KR" altLang="en-US" sz="2800" dirty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339752" y="5733256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 smtClean="0">
                <a:latin typeface="나눔손글씨 펜" pitchFamily="66" charset="-127"/>
                <a:ea typeface="나눔손글씨 펜" pitchFamily="66" charset="-127"/>
              </a:rPr>
              <a:t>2%</a:t>
            </a:r>
            <a:r>
              <a:rPr lang="ko-KR" altLang="en-US" sz="2800" dirty="0" smtClean="0">
                <a:latin typeface="나눔손글씨 펜" pitchFamily="66" charset="-127"/>
                <a:ea typeface="나눔손글씨 펜" pitchFamily="66" charset="-127"/>
              </a:rPr>
              <a:t> 미만</a:t>
            </a:r>
            <a:endParaRPr lang="ko-KR" altLang="en-US" sz="2800" dirty="0"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23928" y="5661248"/>
            <a:ext cx="12961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 smtClean="0">
                <a:latin typeface="나눔손글씨 펜" pitchFamily="66" charset="-127"/>
                <a:ea typeface="나눔손글씨 펜" pitchFamily="66" charset="-127"/>
              </a:rPr>
              <a:t>연구개발 투자</a:t>
            </a:r>
            <a:endParaRPr lang="ko-KR" altLang="en-US" sz="2800" dirty="0"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08104" y="5733256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 smtClean="0">
                <a:latin typeface="나눔손글씨 펜" pitchFamily="66" charset="-127"/>
                <a:ea typeface="나눔손글씨 펜" pitchFamily="66" charset="-127"/>
              </a:rPr>
              <a:t>4%</a:t>
            </a:r>
            <a:r>
              <a:rPr lang="ko-KR" altLang="en-US" sz="2800" dirty="0" smtClean="0">
                <a:latin typeface="나눔손글씨 펜" pitchFamily="66" charset="-127"/>
                <a:ea typeface="나눔손글씨 펜" pitchFamily="66" charset="-127"/>
              </a:rPr>
              <a:t> 이상</a:t>
            </a:r>
            <a:endParaRPr lang="ko-KR" altLang="en-US" sz="2800" dirty="0"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67544" y="1988840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 smtClean="0">
                <a:latin typeface="나눔손글씨 펜" pitchFamily="66" charset="-127"/>
                <a:ea typeface="나눔손글씨 펜" pitchFamily="66" charset="-127"/>
              </a:rPr>
              <a:t>3</a:t>
            </a:r>
            <a:r>
              <a:rPr lang="ko-KR" altLang="en-US" sz="2800" dirty="0" smtClean="0">
                <a:latin typeface="나눔손글씨 펜" pitchFamily="66" charset="-127"/>
                <a:ea typeface="나눔손글씨 펜" pitchFamily="66" charset="-127"/>
              </a:rPr>
              <a:t>억 이상</a:t>
            </a:r>
            <a:endParaRPr lang="ko-KR" altLang="en-US" sz="2800" dirty="0"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67544" y="4581128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 smtClean="0">
                <a:latin typeface="나눔손글씨 펜" pitchFamily="66" charset="-127"/>
                <a:ea typeface="나눔손글씨 펜" pitchFamily="66" charset="-127"/>
              </a:rPr>
              <a:t>1</a:t>
            </a:r>
            <a:r>
              <a:rPr lang="ko-KR" altLang="en-US" sz="2800" dirty="0" smtClean="0">
                <a:latin typeface="나눔손글씨 펜" pitchFamily="66" charset="-127"/>
                <a:ea typeface="나눔손글씨 펜" pitchFamily="66" charset="-127"/>
              </a:rPr>
              <a:t>억 미만</a:t>
            </a:r>
            <a:endParaRPr lang="ko-KR" altLang="en-US" sz="2800" dirty="0"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34261" y="2636912"/>
            <a:ext cx="569387" cy="194421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ko-KR" altLang="en-US" sz="2500" dirty="0" smtClean="0">
                <a:latin typeface="나눔손글씨 펜" pitchFamily="66" charset="-127"/>
                <a:ea typeface="나눔손글씨 펜" pitchFamily="66" charset="-127"/>
              </a:rPr>
              <a:t>인당 매출액</a:t>
            </a:r>
            <a:endParaRPr lang="ko-KR" altLang="en-US" sz="2500" dirty="0"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18" name="폭발 1 17"/>
          <p:cNvSpPr/>
          <p:nvPr/>
        </p:nvSpPr>
        <p:spPr>
          <a:xfrm>
            <a:off x="4067944" y="2780928"/>
            <a:ext cx="2520280" cy="1008112"/>
          </a:xfrm>
          <a:prstGeom prst="irregularSeal1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 err="1" smtClean="0">
                <a:solidFill>
                  <a:schemeClr val="tx1"/>
                </a:solidFill>
                <a:latin typeface="나눔손글씨 펜" pitchFamily="66" charset="-127"/>
                <a:ea typeface="나눔손글씨 펜" pitchFamily="66" charset="-127"/>
              </a:rPr>
              <a:t>이노렉스</a:t>
            </a:r>
            <a:r>
              <a:rPr lang="ko-KR" altLang="en-US" sz="3200" b="1" dirty="0" smtClean="0">
                <a:solidFill>
                  <a:schemeClr val="tx1"/>
                </a:solidFill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ko-KR" altLang="en-US" sz="3200" b="1" dirty="0" err="1" smtClean="0">
                <a:solidFill>
                  <a:schemeClr val="tx1"/>
                </a:solidFill>
                <a:latin typeface="나눔손글씨 펜" pitchFamily="66" charset="-127"/>
                <a:ea typeface="나눔손글씨 펜" pitchFamily="66" charset="-127"/>
              </a:rPr>
              <a:t>테크놀러지</a:t>
            </a:r>
            <a:endParaRPr lang="ko-KR" altLang="en-US" sz="3200" b="1" dirty="0">
              <a:solidFill>
                <a:schemeClr val="tx1"/>
              </a:solidFill>
              <a:latin typeface="나눔손글씨 펜" pitchFamily="66" charset="-127"/>
              <a:ea typeface="나눔손글씨 펜" pitchFamily="66" charset="-127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19975" y="0"/>
            <a:ext cx="17240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29264"/>
            <a:ext cx="3782297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0" y="0"/>
            <a:ext cx="8410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㈜</a:t>
            </a:r>
            <a:r>
              <a:rPr lang="ko-KR" altLang="en-US" sz="4800" dirty="0" err="1" smtClean="0">
                <a:latin typeface="나눔손글씨 펜" pitchFamily="66" charset="-127"/>
                <a:ea typeface="나눔손글씨 펜" pitchFamily="66" charset="-127"/>
              </a:rPr>
              <a:t>이노렉스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ko-KR" altLang="en-US" sz="4800" dirty="0" err="1" smtClean="0">
                <a:latin typeface="나눔손글씨 펜" pitchFamily="66" charset="-127"/>
                <a:ea typeface="나눔손글씨 펜" pitchFamily="66" charset="-127"/>
              </a:rPr>
              <a:t>테크놀러지의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ko-KR" altLang="en-US" sz="4800" dirty="0" err="1" smtClean="0">
                <a:latin typeface="나눔손글씨 펜" pitchFamily="66" charset="-127"/>
                <a:ea typeface="나눔손글씨 펜" pitchFamily="66" charset="-127"/>
              </a:rPr>
              <a:t>향후계획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 </a:t>
            </a:r>
            <a:endParaRPr lang="ko-KR" altLang="en-US" sz="4800" u="sng" dirty="0">
              <a:solidFill>
                <a:srgbClr val="FF0000"/>
              </a:solidFill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85786" y="1857364"/>
            <a:ext cx="30718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400" dirty="0" smtClean="0">
                <a:latin typeface="나눔손글씨 펜" pitchFamily="66" charset="-127"/>
                <a:ea typeface="나눔손글씨 펜" pitchFamily="66" charset="-127"/>
              </a:rPr>
              <a:t>1.</a:t>
            </a:r>
            <a:r>
              <a:rPr lang="ko-KR" altLang="en-US" sz="5400" dirty="0" smtClean="0">
                <a:latin typeface="나눔손글씨 펜" pitchFamily="66" charset="-127"/>
                <a:ea typeface="나눔손글씨 펜" pitchFamily="66" charset="-127"/>
              </a:rPr>
              <a:t>사업 다각화 </a:t>
            </a:r>
            <a:endParaRPr lang="ko-KR" altLang="en-US" sz="5400" dirty="0"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43306" y="3571876"/>
            <a:ext cx="37147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2. 3</a:t>
            </a:r>
            <a:r>
              <a:rPr lang="ko-KR" altLang="en-US" sz="4800" dirty="0" err="1" smtClean="0">
                <a:latin typeface="나눔손글씨 펜" pitchFamily="66" charset="-127"/>
                <a:ea typeface="나눔손글씨 펜" pitchFamily="66" charset="-127"/>
              </a:rPr>
              <a:t>년내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IPO</a:t>
            </a:r>
            <a:r>
              <a:rPr lang="ko-KR" altLang="en-US" sz="4800" dirty="0" err="1" smtClean="0">
                <a:latin typeface="나눔손글씨 펜" pitchFamily="66" charset="-127"/>
                <a:ea typeface="나눔손글씨 펜" pitchFamily="66" charset="-127"/>
              </a:rPr>
              <a:t>준비중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  </a:t>
            </a:r>
            <a:endParaRPr lang="ko-KR" altLang="en-US" sz="4800" dirty="0">
              <a:latin typeface="나눔손글씨 펜" pitchFamily="66" charset="-127"/>
              <a:ea typeface="나눔손글씨 펜" pitchFamily="66" charset="-127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19975" y="0"/>
            <a:ext cx="17240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직사각형 4"/>
          <p:cNvSpPr/>
          <p:nvPr/>
        </p:nvSpPr>
        <p:spPr>
          <a:xfrm>
            <a:off x="1280913" y="4929198"/>
            <a:ext cx="7863087" cy="1285860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5400" dirty="0" smtClean="0">
                <a:solidFill>
                  <a:schemeClr val="bg1"/>
                </a:solidFill>
                <a:latin typeface="나눔손글씨 펜" pitchFamily="66" charset="-127"/>
                <a:ea typeface="나눔손글씨 펜" pitchFamily="66" charset="-127"/>
              </a:rPr>
              <a:t>3.</a:t>
            </a:r>
            <a:r>
              <a:rPr lang="ko-KR" altLang="en-US" sz="5400" dirty="0" smtClean="0">
                <a:solidFill>
                  <a:schemeClr val="bg1"/>
                </a:solidFill>
                <a:latin typeface="나눔손글씨 펜" pitchFamily="66" charset="-127"/>
                <a:ea typeface="나눔손글씨 펜" pitchFamily="66" charset="-127"/>
              </a:rPr>
              <a:t>남동공단의 환경 </a:t>
            </a:r>
            <a:endParaRPr lang="ko-KR" altLang="en-US" sz="5400" dirty="0">
              <a:solidFill>
                <a:schemeClr val="bg1"/>
              </a:solidFill>
              <a:latin typeface="나눔손글씨 펜" pitchFamily="66" charset="-127"/>
              <a:ea typeface="나눔손글씨 펜" pitchFamily="66" charset="-127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19975" y="0"/>
            <a:ext cx="17240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모서리가 둥근 직사각형 7"/>
          <p:cNvSpPr/>
          <p:nvPr/>
        </p:nvSpPr>
        <p:spPr>
          <a:xfrm>
            <a:off x="1331640" y="404664"/>
            <a:ext cx="5955004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err="1" smtClean="0">
                <a:latin typeface="나눔손글씨 펜" pitchFamily="66" charset="-127"/>
                <a:ea typeface="나눔손글씨 펜" pitchFamily="66" charset="-127"/>
              </a:rPr>
              <a:t>이노렉스</a:t>
            </a:r>
            <a:r>
              <a:rPr lang="ko-KR" altLang="en-US" sz="2400" dirty="0" smtClean="0"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ko-KR" altLang="en-US" sz="2400" dirty="0" err="1" smtClean="0">
                <a:latin typeface="나눔손글씨 펜" pitchFamily="66" charset="-127"/>
                <a:ea typeface="나눔손글씨 펜" pitchFamily="66" charset="-127"/>
              </a:rPr>
              <a:t>테크놀러지가</a:t>
            </a:r>
            <a:r>
              <a:rPr lang="ko-KR" altLang="en-US" sz="2400" dirty="0" smtClean="0">
                <a:latin typeface="나눔손글씨 펜" pitchFamily="66" charset="-127"/>
                <a:ea typeface="나눔손글씨 펜" pitchFamily="66" charset="-127"/>
              </a:rPr>
              <a:t> 속해있는 남동공단</a:t>
            </a:r>
            <a:endParaRPr lang="ko-KR" altLang="en-US" sz="2400" dirty="0">
              <a:latin typeface="나눔손글씨 펜" pitchFamily="66" charset="-127"/>
              <a:ea typeface="나눔손글씨 펜" pitchFamily="66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1714480" y="1428736"/>
          <a:ext cx="6096000" cy="44351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/>
              </a:tblGrid>
              <a:tr h="41403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우리가 파악해 본 인천 남동공단의 문제점</a:t>
                      </a:r>
                      <a:endParaRPr lang="ko-KR" altLang="en-US" sz="2800" b="0" dirty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</a:txBody>
                  <a:tcPr/>
                </a:tc>
              </a:tr>
              <a:tr h="7553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60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극심한 교통체증과 </a:t>
                      </a:r>
                      <a:r>
                        <a:rPr lang="ko-KR" altLang="en-US" sz="3600" dirty="0" err="1" smtClean="0">
                          <a:latin typeface="나눔손글씨 펜" pitchFamily="66" charset="-127"/>
                          <a:ea typeface="나눔손글씨 펜" pitchFamily="66" charset="-127"/>
                        </a:rPr>
                        <a:t>주차난</a:t>
                      </a:r>
                      <a:endParaRPr lang="ko-KR" altLang="en-US" sz="3600" dirty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</a:txBody>
                  <a:tcPr/>
                </a:tc>
              </a:tr>
              <a:tr h="7553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440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배후주거단지 부족</a:t>
                      </a:r>
                      <a:endParaRPr lang="ko-KR" altLang="en-US" sz="4400" dirty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</a:txBody>
                  <a:tcPr/>
                </a:tc>
              </a:tr>
              <a:tr h="75532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‘</a:t>
                      </a:r>
                      <a:r>
                        <a:rPr lang="ko-KR" altLang="en-US" sz="280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인천 최대의 생산기지이자 최악의 복지 환경</a:t>
                      </a:r>
                      <a:r>
                        <a:rPr lang="en-US" altLang="ko-KR" sz="280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’</a:t>
                      </a:r>
                      <a:endParaRPr lang="ko-KR" altLang="en-US" sz="2800" dirty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</a:txBody>
                  <a:tcPr/>
                </a:tc>
              </a:tr>
              <a:tr h="8213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남동공단의 토지가격 거품을 빼고 산업경쟁력을 높여야 한다</a:t>
                      </a:r>
                      <a:r>
                        <a:rPr lang="en-US" altLang="ko-KR" sz="280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.</a:t>
                      </a:r>
                      <a:endParaRPr lang="ko-KR" altLang="en-US" sz="2800" dirty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</a:txBody>
                  <a:tcPr/>
                </a:tc>
              </a:tr>
              <a:tr h="82138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2000</a:t>
                      </a:r>
                      <a:r>
                        <a:rPr lang="ko-KR" altLang="en-US" sz="240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년만해도 평당 </a:t>
                      </a:r>
                      <a:r>
                        <a:rPr lang="en-US" altLang="ko-KR" sz="240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100</a:t>
                      </a:r>
                      <a:r>
                        <a:rPr lang="ko-KR" altLang="en-US" sz="240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만원 안팎이었던 토지 가격이</a:t>
                      </a:r>
                      <a:r>
                        <a:rPr lang="ko-KR" altLang="en-US" sz="2400" baseline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 현재는 평당 </a:t>
                      </a:r>
                      <a:r>
                        <a:rPr lang="en-US" altLang="ko-KR" sz="2400" baseline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500</a:t>
                      </a:r>
                      <a:r>
                        <a:rPr lang="ko-KR" altLang="en-US" sz="2400" baseline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만원</a:t>
                      </a:r>
                      <a:r>
                        <a:rPr lang="en-US" altLang="ko-KR" sz="2400" baseline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~800</a:t>
                      </a:r>
                      <a:r>
                        <a:rPr lang="ko-KR" altLang="en-US" sz="2400" baseline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만원을 호가하고 있다</a:t>
                      </a:r>
                      <a:r>
                        <a:rPr lang="en-US" altLang="ko-KR" sz="2400" baseline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.</a:t>
                      </a:r>
                      <a:endParaRPr lang="ko-KR" altLang="en-US" sz="2400" dirty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5929330"/>
            <a:ext cx="4500562" cy="928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19975" y="0"/>
            <a:ext cx="17240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1043607" y="1397000"/>
          <a:ext cx="7386044" cy="5152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6218"/>
                <a:gridCol w="2954417"/>
                <a:gridCol w="3265409"/>
              </a:tblGrid>
              <a:tr h="924858">
                <a:tc>
                  <a:txBody>
                    <a:bodyPr/>
                    <a:lstStyle/>
                    <a:p>
                      <a:pPr algn="ctr" latinLnBrk="1"/>
                      <a:endParaRPr lang="en-US" altLang="ko-KR" sz="2400" b="0" dirty="0" smtClean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  <a:p>
                      <a:pPr algn="ctr" latinLnBrk="1"/>
                      <a:endParaRPr lang="ko-KR" altLang="en-US" sz="2400" b="0" dirty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2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미국의 실리콘 </a:t>
                      </a:r>
                      <a:r>
                        <a:rPr lang="ko-KR" altLang="en-US" sz="3200" b="0" dirty="0" err="1" smtClean="0">
                          <a:latin typeface="나눔손글씨 펜" pitchFamily="66" charset="-127"/>
                          <a:ea typeface="나눔손글씨 펜" pitchFamily="66" charset="-127"/>
                        </a:rPr>
                        <a:t>밸리</a:t>
                      </a:r>
                      <a:endParaRPr lang="ko-KR" altLang="en-US" sz="3200" b="0" dirty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6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남동공단</a:t>
                      </a:r>
                      <a:endParaRPr lang="ko-KR" altLang="en-US" sz="3600" b="0" dirty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</a:txBody>
                  <a:tcPr/>
                </a:tc>
              </a:tr>
              <a:tr h="924858">
                <a:tc>
                  <a:txBody>
                    <a:bodyPr/>
                    <a:lstStyle/>
                    <a:p>
                      <a:pPr algn="ctr" latinLnBrk="1"/>
                      <a:endParaRPr lang="en-US" altLang="ko-KR" sz="2400" b="0" dirty="0" smtClean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  <a:p>
                      <a:pPr algn="ctr" latinLnBrk="1"/>
                      <a:r>
                        <a:rPr lang="ko-KR" altLang="en-US" sz="24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자금</a:t>
                      </a:r>
                      <a:endParaRPr lang="ko-KR" altLang="en-US" sz="2400" b="0" dirty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전문적 </a:t>
                      </a:r>
                      <a:r>
                        <a:rPr lang="ko-KR" altLang="en-US" sz="2400" b="0" dirty="0" err="1" smtClean="0">
                          <a:latin typeface="나눔손글씨 펜" pitchFamily="66" charset="-127"/>
                          <a:ea typeface="나눔손글씨 펜" pitchFamily="66" charset="-127"/>
                        </a:rPr>
                        <a:t>벤처캐피탈</a:t>
                      </a:r>
                      <a:r>
                        <a:rPr lang="ko-KR" altLang="en-US" sz="24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 리스트 등 강력한 자금 지원 조직</a:t>
                      </a:r>
                      <a:endParaRPr lang="ko-KR" altLang="en-US" sz="2400" b="0" dirty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미성숙한 자본시장과 부족한 벤처 지원자금</a:t>
                      </a:r>
                      <a:endParaRPr lang="ko-KR" altLang="en-US" sz="2400" b="0" dirty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</a:txBody>
                  <a:tcPr/>
                </a:tc>
              </a:tr>
              <a:tr h="924858">
                <a:tc>
                  <a:txBody>
                    <a:bodyPr/>
                    <a:lstStyle/>
                    <a:p>
                      <a:pPr algn="ctr" latinLnBrk="1"/>
                      <a:endParaRPr lang="en-US" altLang="ko-KR" sz="2400" b="0" dirty="0" smtClean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  <a:p>
                      <a:pPr algn="ctr" latinLnBrk="1"/>
                      <a:r>
                        <a:rPr lang="ko-KR" altLang="en-US" sz="24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인력</a:t>
                      </a:r>
                      <a:endParaRPr lang="en-US" altLang="ko-KR" sz="2400" b="0" dirty="0" smtClean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  <a:p>
                      <a:pPr algn="ctr" latinLnBrk="1"/>
                      <a:endParaRPr lang="en-US" altLang="ko-KR" sz="2400" b="0" dirty="0" smtClean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2400" b="0" dirty="0" smtClean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  <a:p>
                      <a:pPr algn="ctr" latinLnBrk="1"/>
                      <a:r>
                        <a:rPr lang="ko-KR" altLang="en-US" sz="24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글로벌 인재들의 </a:t>
                      </a:r>
                      <a:r>
                        <a:rPr lang="ko-KR" altLang="en-US" sz="2400" b="0" dirty="0" err="1" smtClean="0">
                          <a:latin typeface="나눔손글씨 펜" pitchFamily="66" charset="-127"/>
                          <a:ea typeface="나눔손글씨 펜" pitchFamily="66" charset="-127"/>
                        </a:rPr>
                        <a:t>집합지</a:t>
                      </a:r>
                      <a:endParaRPr lang="ko-KR" altLang="en-US" sz="2400" b="0" dirty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IT</a:t>
                      </a:r>
                      <a:r>
                        <a:rPr lang="ko-KR" altLang="en-US" sz="24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를 비롯한 전문인력의 </a:t>
                      </a:r>
                      <a:endParaRPr lang="en-US" altLang="ko-KR" sz="2400" b="0" dirty="0" smtClean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  <a:p>
                      <a:pPr algn="ctr" latinLnBrk="1"/>
                      <a:r>
                        <a:rPr lang="ko-KR" altLang="en-US" sz="24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부족</a:t>
                      </a:r>
                      <a:endParaRPr lang="ko-KR" altLang="en-US" sz="2400" b="0" dirty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</a:txBody>
                  <a:tcPr/>
                </a:tc>
              </a:tr>
              <a:tr h="924858">
                <a:tc>
                  <a:txBody>
                    <a:bodyPr/>
                    <a:lstStyle/>
                    <a:p>
                      <a:pPr algn="ctr" latinLnBrk="1"/>
                      <a:endParaRPr lang="en-US" altLang="ko-KR" sz="2400" b="0" dirty="0" smtClean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  <a:p>
                      <a:pPr algn="ctr" latinLnBrk="1"/>
                      <a:r>
                        <a:rPr lang="ko-KR" altLang="en-US" sz="24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문화</a:t>
                      </a:r>
                      <a:endParaRPr lang="ko-KR" altLang="en-US" sz="2400" b="0" dirty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지식공유와 변화지향을 추구하는 네트워크 문화</a:t>
                      </a:r>
                      <a:endParaRPr lang="ko-KR" altLang="en-US" sz="2400" b="0" dirty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배타적이고 한탕주의 문화</a:t>
                      </a:r>
                      <a:r>
                        <a:rPr lang="en-US" altLang="ko-KR" sz="24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, </a:t>
                      </a:r>
                      <a:r>
                        <a:rPr lang="ko-KR" altLang="en-US" sz="24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한국인 특유의 냄비근성</a:t>
                      </a:r>
                      <a:endParaRPr lang="en-US" altLang="ko-KR" sz="2400" b="0" dirty="0" smtClean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</a:txBody>
                  <a:tcPr/>
                </a:tc>
              </a:tr>
              <a:tr h="924858">
                <a:tc>
                  <a:txBody>
                    <a:bodyPr/>
                    <a:lstStyle/>
                    <a:p>
                      <a:pPr algn="ctr" latinLnBrk="1"/>
                      <a:endParaRPr lang="en-US" altLang="ko-KR" sz="2400" b="0" dirty="0" smtClean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  <a:p>
                      <a:pPr algn="ctr" latinLnBrk="1"/>
                      <a:r>
                        <a:rPr lang="ko-KR" altLang="en-US" sz="24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인프라</a:t>
                      </a:r>
                      <a:endParaRPr lang="ko-KR" altLang="en-US" sz="2400" b="0" dirty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최고의 대학</a:t>
                      </a:r>
                      <a:r>
                        <a:rPr lang="en-US" altLang="ko-KR" sz="24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(UC</a:t>
                      </a:r>
                      <a:r>
                        <a:rPr lang="ko-KR" altLang="en-US" sz="24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버클리</a:t>
                      </a:r>
                      <a:r>
                        <a:rPr lang="en-US" altLang="ko-KR" sz="24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, </a:t>
                      </a:r>
                      <a:r>
                        <a:rPr lang="ko-KR" altLang="en-US" sz="2400" b="0" dirty="0" err="1" smtClean="0">
                          <a:latin typeface="나눔손글씨 펜" pitchFamily="66" charset="-127"/>
                          <a:ea typeface="나눔손글씨 펜" pitchFamily="66" charset="-127"/>
                        </a:rPr>
                        <a:t>스탠포드</a:t>
                      </a:r>
                      <a:r>
                        <a:rPr lang="ko-KR" altLang="en-US" sz="24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 등</a:t>
                      </a:r>
                      <a:r>
                        <a:rPr lang="en-US" altLang="ko-KR" sz="24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)</a:t>
                      </a:r>
                      <a:r>
                        <a:rPr lang="ko-KR" altLang="en-US" sz="24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과 기업들이 모인 지식창조와 기술 축적의 인프라</a:t>
                      </a:r>
                      <a:endParaRPr lang="ko-KR" altLang="en-US" sz="2400" b="0" dirty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2400" b="0" dirty="0" smtClean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  <a:p>
                      <a:pPr algn="ctr" latinLnBrk="1"/>
                      <a:r>
                        <a:rPr lang="ko-KR" altLang="en-US" sz="24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대학</a:t>
                      </a:r>
                      <a:r>
                        <a:rPr lang="en-US" altLang="ko-KR" sz="24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, </a:t>
                      </a:r>
                      <a:r>
                        <a:rPr lang="ko-KR" altLang="en-US" sz="24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기업</a:t>
                      </a:r>
                      <a:r>
                        <a:rPr lang="en-US" altLang="ko-KR" sz="24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, </a:t>
                      </a:r>
                      <a:r>
                        <a:rPr lang="ko-KR" altLang="en-US" sz="2400" b="0" dirty="0" smtClean="0">
                          <a:latin typeface="나눔손글씨 펜" pitchFamily="66" charset="-127"/>
                          <a:ea typeface="나눔손글씨 펜" pitchFamily="66" charset="-127"/>
                        </a:rPr>
                        <a:t>연구소간의 네트워크 부족</a:t>
                      </a:r>
                      <a:endParaRPr lang="ko-KR" altLang="en-US" sz="2400" b="0" dirty="0">
                        <a:latin typeface="나눔손글씨 펜" pitchFamily="66" charset="-127"/>
                        <a:ea typeface="나눔손글씨 펜" pitchFamily="66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모서리가 둥근 직사각형 7"/>
          <p:cNvSpPr/>
          <p:nvPr/>
        </p:nvSpPr>
        <p:spPr>
          <a:xfrm>
            <a:off x="1331640" y="404664"/>
            <a:ext cx="602644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smtClean="0">
                <a:latin typeface="나눔손글씨 펜" pitchFamily="66" charset="-127"/>
                <a:ea typeface="나눔손글씨 펜" pitchFamily="66" charset="-127"/>
              </a:rPr>
              <a:t>미국의 실리콘 </a:t>
            </a:r>
            <a:r>
              <a:rPr lang="ko-KR" altLang="en-US" sz="3200" dirty="0" err="1" smtClean="0">
                <a:latin typeface="나눔손글씨 펜" pitchFamily="66" charset="-127"/>
                <a:ea typeface="나눔손글씨 펜" pitchFamily="66" charset="-127"/>
              </a:rPr>
              <a:t>밸리와</a:t>
            </a:r>
            <a:r>
              <a:rPr lang="ko-KR" altLang="en-US" sz="3200" dirty="0" smtClean="0">
                <a:latin typeface="나눔손글씨 펜" pitchFamily="66" charset="-127"/>
                <a:ea typeface="나눔손글씨 펜" pitchFamily="66" charset="-127"/>
              </a:rPr>
              <a:t> 남동공단비교</a:t>
            </a:r>
            <a:endParaRPr lang="ko-KR" altLang="en-US" sz="3200" dirty="0">
              <a:latin typeface="나눔손글씨 펜" pitchFamily="66" charset="-127"/>
              <a:ea typeface="나눔손글씨 펜" pitchFamily="66" charset="-127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19975" y="0"/>
            <a:ext cx="17240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857232"/>
            <a:ext cx="6467475" cy="5529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0" y="0"/>
            <a:ext cx="8410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관련소개</a:t>
            </a:r>
            <a:endParaRPr lang="ko-KR" altLang="en-US" sz="4800" dirty="0">
              <a:latin typeface="나눔손글씨 펜" pitchFamily="66" charset="-127"/>
              <a:ea typeface="나눔손글씨 펜" pitchFamily="66" charset="-127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19975" y="0"/>
            <a:ext cx="17240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://cyimg41.cyworld.com/common/file_down.asp?redirect=%2F410025%2F2013%2F5%2F30%2F6%2F%BB%E7%C1%F8+006%2Ejpg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028" name="AutoShape 4" descr="http://cyimg41.cyworld.com/common/file_down.asp?redirect=%2F410025%2F2013%2F5%2F30%2F6%2F%BB%E7%C1%F8+006%2Ejpg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직사각형 6"/>
          <p:cNvSpPr/>
          <p:nvPr/>
        </p:nvSpPr>
        <p:spPr>
          <a:xfrm>
            <a:off x="1280913" y="4929198"/>
            <a:ext cx="7863087" cy="1285860"/>
          </a:xfrm>
          <a:prstGeom prst="rect">
            <a:avLst/>
          </a:prstGeom>
          <a:solidFill>
            <a:srgbClr val="FF0000">
              <a:alpha val="2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5400" dirty="0" smtClean="0">
                <a:solidFill>
                  <a:schemeClr val="bg1"/>
                </a:solidFill>
                <a:latin typeface="나눔손글씨 펜" pitchFamily="66" charset="-127"/>
                <a:ea typeface="나눔손글씨 펜" pitchFamily="66" charset="-127"/>
              </a:rPr>
              <a:t>                4.</a:t>
            </a:r>
            <a:r>
              <a:rPr lang="ko-KR" altLang="en-US" sz="5400" dirty="0" smtClean="0">
                <a:solidFill>
                  <a:schemeClr val="bg1"/>
                </a:solidFill>
                <a:latin typeface="나눔손글씨 펜" pitchFamily="66" charset="-127"/>
                <a:ea typeface="나눔손글씨 펜" pitchFamily="66" charset="-127"/>
              </a:rPr>
              <a:t>차장님과의 인터뷰 </a:t>
            </a:r>
            <a:endParaRPr lang="ko-KR" altLang="en-US" sz="5400" dirty="0">
              <a:solidFill>
                <a:schemeClr val="bg1"/>
              </a:solidFill>
              <a:latin typeface="나눔손글씨 펜" pitchFamily="66" charset="-127"/>
              <a:ea typeface="나눔손글씨 펜" pitchFamily="66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0"/>
            <a:ext cx="7643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차장님과의 인터뷰 </a:t>
            </a:r>
            <a:endParaRPr lang="ko-KR" altLang="en-US" sz="4800" dirty="0">
              <a:latin typeface="나눔손글씨 펜" pitchFamily="66" charset="-127"/>
              <a:ea typeface="나눔손글씨 펜" pitchFamily="66" charset="-127"/>
            </a:endParaRPr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7196" y="4643446"/>
            <a:ext cx="2266803" cy="2214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42844" y="1571612"/>
            <a:ext cx="81439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Q)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학교에서 </a:t>
            </a:r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ERP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를 배웠는데</a:t>
            </a:r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, 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실제로 쓰이나요</a:t>
            </a:r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?</a:t>
            </a:r>
            <a:endParaRPr lang="ko-KR" altLang="en-US" sz="4800" dirty="0">
              <a:latin typeface="나눔손글씨 펜" pitchFamily="66" charset="-127"/>
              <a:ea typeface="나눔손글씨 펜" pitchFamily="66" charset="-127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19975" y="0"/>
            <a:ext cx="17240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0"/>
            <a:ext cx="7643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차장님과의 인터뷰 </a:t>
            </a:r>
            <a:endParaRPr lang="ko-KR" altLang="en-US" sz="4800" dirty="0">
              <a:latin typeface="나눔손글씨 펜" pitchFamily="66" charset="-127"/>
              <a:ea typeface="나눔손글씨 펜" pitchFamily="66" charset="-127"/>
            </a:endParaRPr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7196" y="4643446"/>
            <a:ext cx="2266803" cy="2214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42844" y="1571612"/>
            <a:ext cx="81439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Q)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학교에서 </a:t>
            </a:r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ERP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를 배웠는데</a:t>
            </a:r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, 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실제로 쓰이나요</a:t>
            </a:r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?</a:t>
            </a:r>
            <a:endParaRPr lang="ko-KR" altLang="en-US" sz="4800" dirty="0"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034" y="3000372"/>
            <a:ext cx="864396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 smtClean="0">
                <a:latin typeface="나눔손글씨 펜" pitchFamily="66" charset="-127"/>
                <a:ea typeface="나눔손글씨 펜" pitchFamily="66" charset="-127"/>
              </a:rPr>
              <a:t>“</a:t>
            </a:r>
            <a:r>
              <a:rPr lang="ko-KR" altLang="en-US" sz="4000" dirty="0" smtClean="0">
                <a:latin typeface="나눔손글씨 펜" pitchFamily="66" charset="-127"/>
                <a:ea typeface="나눔손글씨 펜" pitchFamily="66" charset="-127"/>
              </a:rPr>
              <a:t>중소기업에서는 사용하기 힘듦</a:t>
            </a:r>
            <a:r>
              <a:rPr lang="en-US" altLang="ko-KR" sz="4000" dirty="0" smtClean="0">
                <a:latin typeface="나눔손글씨 펜" pitchFamily="66" charset="-127"/>
                <a:ea typeface="나눔손글씨 펜" pitchFamily="66" charset="-127"/>
              </a:rPr>
              <a:t>, </a:t>
            </a:r>
            <a:r>
              <a:rPr lang="ko-KR" altLang="en-US" sz="4000" dirty="0" err="1" smtClean="0">
                <a:latin typeface="나눔손글씨 펜" pitchFamily="66" charset="-127"/>
                <a:ea typeface="나눔손글씨 펜" pitchFamily="66" charset="-127"/>
              </a:rPr>
              <a:t>오랜시간</a:t>
            </a:r>
            <a:r>
              <a:rPr lang="ko-KR" altLang="en-US" sz="4000" dirty="0" smtClean="0">
                <a:latin typeface="나눔손글씨 펜" pitchFamily="66" charset="-127"/>
                <a:ea typeface="나눔손글씨 펜" pitchFamily="66" charset="-127"/>
              </a:rPr>
              <a:t> 개발해야 하는데 여력이 없다</a:t>
            </a:r>
            <a:r>
              <a:rPr lang="en-US" altLang="ko-KR" sz="4000" dirty="0" smtClean="0">
                <a:latin typeface="나눔손글씨 펜" pitchFamily="66" charset="-127"/>
                <a:ea typeface="나눔손글씨 펜" pitchFamily="66" charset="-127"/>
              </a:rPr>
              <a:t>. A TYPE/B TYPE </a:t>
            </a:r>
            <a:r>
              <a:rPr lang="ko-KR" altLang="en-US" sz="4000" dirty="0" smtClean="0">
                <a:latin typeface="나눔손글씨 펜" pitchFamily="66" charset="-127"/>
                <a:ea typeface="나눔손글씨 펜" pitchFamily="66" charset="-127"/>
              </a:rPr>
              <a:t>규격에 맞는 것 억지로 </a:t>
            </a:r>
            <a:endParaRPr lang="en-US" altLang="ko-KR" sz="4000" dirty="0" smtClean="0">
              <a:latin typeface="나눔손글씨 펜" pitchFamily="66" charset="-127"/>
              <a:ea typeface="나눔손글씨 펜" pitchFamily="66" charset="-127"/>
            </a:endParaRPr>
          </a:p>
          <a:p>
            <a:r>
              <a:rPr lang="ko-KR" altLang="en-US" sz="4000" dirty="0" smtClean="0">
                <a:latin typeface="나눔손글씨 펜" pitchFamily="66" charset="-127"/>
                <a:ea typeface="나눔손글씨 펜" pitchFamily="66" charset="-127"/>
              </a:rPr>
              <a:t>사용</a:t>
            </a:r>
            <a:r>
              <a:rPr lang="en-US" altLang="ko-KR" sz="4000" dirty="0" smtClean="0">
                <a:latin typeface="나눔손글씨 펜" pitchFamily="66" charset="-127"/>
                <a:ea typeface="나눔손글씨 펜" pitchFamily="66" charset="-127"/>
              </a:rPr>
              <a:t>.” </a:t>
            </a:r>
            <a:endParaRPr lang="ko-KR" altLang="en-US" sz="4000" dirty="0">
              <a:latin typeface="나눔손글씨 펜" pitchFamily="66" charset="-127"/>
              <a:ea typeface="나눔손글씨 펜" pitchFamily="66" charset="-127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19975" y="0"/>
            <a:ext cx="17240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0"/>
            <a:ext cx="7643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차장님과의 인터뷰 </a:t>
            </a:r>
            <a:endParaRPr lang="ko-KR" altLang="en-US" sz="4800" dirty="0">
              <a:latin typeface="나눔손글씨 펜" pitchFamily="66" charset="-127"/>
              <a:ea typeface="나눔손글씨 펜" pitchFamily="66" charset="-127"/>
            </a:endParaRPr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7196" y="4643446"/>
            <a:ext cx="2266803" cy="2214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42844" y="1571612"/>
            <a:ext cx="885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Q)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여성 </a:t>
            </a:r>
            <a:r>
              <a:rPr lang="ko-KR" altLang="en-US" sz="4800" dirty="0" err="1" smtClean="0">
                <a:latin typeface="나눔손글씨 펜" pitchFamily="66" charset="-127"/>
                <a:ea typeface="나눔손글씨 펜" pitchFamily="66" charset="-127"/>
              </a:rPr>
              <a:t>직원분들이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 많은데</a:t>
            </a:r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, 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따로 복지는 어떤가요</a:t>
            </a:r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?</a:t>
            </a:r>
            <a:endParaRPr lang="ko-KR" altLang="en-US" sz="4800" dirty="0"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034" y="3000372"/>
            <a:ext cx="86439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 smtClean="0">
                <a:latin typeface="나눔손글씨 펜" pitchFamily="66" charset="-127"/>
                <a:ea typeface="나눔손글씨 펜" pitchFamily="66" charset="-127"/>
              </a:rPr>
              <a:t>“</a:t>
            </a:r>
            <a:r>
              <a:rPr lang="ko-KR" altLang="en-US" sz="4000" dirty="0" smtClean="0">
                <a:latin typeface="나눔손글씨 펜" pitchFamily="66" charset="-127"/>
                <a:ea typeface="나눔손글씨 펜" pitchFamily="66" charset="-127"/>
              </a:rPr>
              <a:t>전혀 없어요</a:t>
            </a:r>
            <a:r>
              <a:rPr lang="en-US" altLang="ko-KR" sz="4000" dirty="0" smtClean="0">
                <a:latin typeface="나눔손글씨 펜" pitchFamily="66" charset="-127"/>
                <a:ea typeface="나눔손글씨 펜" pitchFamily="66" charset="-127"/>
              </a:rPr>
              <a:t>”</a:t>
            </a:r>
            <a:endParaRPr lang="ko-KR" altLang="en-US" sz="4000" dirty="0">
              <a:latin typeface="나눔손글씨 펜" pitchFamily="66" charset="-127"/>
              <a:ea typeface="나눔손글씨 펜" pitchFamily="66" charset="-127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19975" y="0"/>
            <a:ext cx="17240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0"/>
            <a:ext cx="7643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차장님과의 인터뷰 </a:t>
            </a:r>
            <a:endParaRPr lang="ko-KR" altLang="en-US" sz="4800" dirty="0">
              <a:latin typeface="나눔손글씨 펜" pitchFamily="66" charset="-127"/>
              <a:ea typeface="나눔손글씨 펜" pitchFamily="66" charset="-127"/>
            </a:endParaRPr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7196" y="4643446"/>
            <a:ext cx="2266803" cy="2214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42844" y="1571612"/>
            <a:ext cx="81439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A)</a:t>
            </a:r>
            <a:endParaRPr lang="ko-KR" altLang="en-US" sz="4800" dirty="0"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58" y="2714620"/>
            <a:ext cx="81439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3600" dirty="0" smtClean="0">
                <a:latin typeface="나눔손글씨 펜" pitchFamily="66" charset="-127"/>
                <a:ea typeface="나눔손글씨 펜" pitchFamily="66" charset="-127"/>
              </a:rPr>
              <a:t>“</a:t>
            </a:r>
            <a:r>
              <a:rPr lang="ko-KR" altLang="en-US" sz="3600" dirty="0" smtClean="0">
                <a:latin typeface="나눔손글씨 펜" pitchFamily="66" charset="-127"/>
                <a:ea typeface="나눔손글씨 펜" pitchFamily="66" charset="-127"/>
              </a:rPr>
              <a:t>중소기업도 좋은 곳은 오히려 대기업보다 나아요</a:t>
            </a:r>
            <a:r>
              <a:rPr lang="en-US" altLang="ko-KR" sz="3600" dirty="0" smtClean="0">
                <a:latin typeface="나눔손글씨 펜" pitchFamily="66" charset="-127"/>
                <a:ea typeface="나눔손글씨 펜" pitchFamily="66" charset="-127"/>
              </a:rPr>
              <a:t>. </a:t>
            </a:r>
            <a:r>
              <a:rPr lang="ko-KR" altLang="en-US" sz="3600" dirty="0" smtClean="0">
                <a:latin typeface="나눔손글씨 펜" pitchFamily="66" charset="-127"/>
                <a:ea typeface="나눔손글씨 펜" pitchFamily="66" charset="-127"/>
              </a:rPr>
              <a:t>삶의 질</a:t>
            </a:r>
            <a:r>
              <a:rPr lang="en-US" altLang="ko-KR" sz="3600" dirty="0" smtClean="0">
                <a:latin typeface="나눔손글씨 펜" pitchFamily="66" charset="-127"/>
                <a:ea typeface="나눔손글씨 펜" pitchFamily="66" charset="-127"/>
              </a:rPr>
              <a:t>.</a:t>
            </a:r>
            <a:r>
              <a:rPr lang="ko-KR" altLang="en-US" sz="3600" dirty="0" smtClean="0">
                <a:latin typeface="나눔손글씨 펜" pitchFamily="66" charset="-127"/>
                <a:ea typeface="나눔손글씨 펜" pitchFamily="66" charset="-127"/>
              </a:rPr>
              <a:t>복지 등</a:t>
            </a:r>
          </a:p>
          <a:p>
            <a:pPr fontAlgn="base"/>
            <a:r>
              <a:rPr lang="ko-KR" altLang="en-US" sz="3600" dirty="0" smtClean="0">
                <a:latin typeface="나눔손글씨 펜" pitchFamily="66" charset="-127"/>
                <a:ea typeface="나눔손글씨 펜" pitchFamily="66" charset="-127"/>
              </a:rPr>
              <a:t>오너의 가치관에 따라 많은 것들이 달라요</a:t>
            </a:r>
            <a:r>
              <a:rPr lang="en-US" altLang="ko-KR" sz="3600" dirty="0" smtClean="0">
                <a:latin typeface="나눔손글씨 펜" pitchFamily="66" charset="-127"/>
                <a:ea typeface="나눔손글씨 펜" pitchFamily="66" charset="-127"/>
              </a:rPr>
              <a:t>”</a:t>
            </a:r>
            <a:endParaRPr lang="ko-KR" altLang="en-US" sz="3600" dirty="0"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57224" y="1571612"/>
            <a:ext cx="7643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중소기업에 대한 편견 안타깝다</a:t>
            </a:r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. </a:t>
            </a:r>
            <a:endParaRPr lang="ko-KR" altLang="en-US" sz="4800" dirty="0">
              <a:latin typeface="나눔손글씨 펜" pitchFamily="66" charset="-127"/>
              <a:ea typeface="나눔손글씨 펜" pitchFamily="66" charset="-127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19975" y="0"/>
            <a:ext cx="17240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0"/>
            <a:ext cx="7643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차장님과의 인터뷰 </a:t>
            </a:r>
            <a:endParaRPr lang="ko-KR" altLang="en-US" sz="4800" dirty="0">
              <a:latin typeface="나눔손글씨 펜" pitchFamily="66" charset="-127"/>
              <a:ea typeface="나눔손글씨 펜" pitchFamily="66" charset="-127"/>
            </a:endParaRPr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7196" y="4643446"/>
            <a:ext cx="2266803" cy="2214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42844" y="1571612"/>
            <a:ext cx="81439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A)</a:t>
            </a:r>
            <a:endParaRPr lang="ko-KR" altLang="en-US" sz="4800" dirty="0"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58" y="2714620"/>
            <a:ext cx="81439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3600" dirty="0" smtClean="0">
                <a:latin typeface="나눔손글씨 펜" pitchFamily="66" charset="-127"/>
                <a:ea typeface="나눔손글씨 펜" pitchFamily="66" charset="-127"/>
              </a:rPr>
              <a:t>1.</a:t>
            </a:r>
            <a:r>
              <a:rPr lang="ko-KR" altLang="en-US" sz="3600" dirty="0" smtClean="0">
                <a:latin typeface="나눔손글씨 펜" pitchFamily="66" charset="-127"/>
                <a:ea typeface="나눔손글씨 펜" pitchFamily="66" charset="-127"/>
              </a:rPr>
              <a:t>돈을 많이 준다</a:t>
            </a:r>
            <a:r>
              <a:rPr lang="en-US" altLang="ko-KR" sz="3600" dirty="0" smtClean="0">
                <a:latin typeface="나눔손글씨 펜" pitchFamily="66" charset="-127"/>
                <a:ea typeface="나눔손글씨 펜" pitchFamily="66" charset="-127"/>
              </a:rPr>
              <a:t>.</a:t>
            </a:r>
          </a:p>
          <a:p>
            <a:pPr fontAlgn="base"/>
            <a:r>
              <a:rPr lang="en-US" altLang="ko-KR" sz="3600" dirty="0" smtClean="0">
                <a:latin typeface="나눔손글씨 펜" pitchFamily="66" charset="-127"/>
                <a:ea typeface="나눔손글씨 펜" pitchFamily="66" charset="-127"/>
              </a:rPr>
              <a:t>2.</a:t>
            </a:r>
            <a:r>
              <a:rPr lang="ko-KR" altLang="en-US" sz="3600" dirty="0" smtClean="0">
                <a:latin typeface="나눔손글씨 펜" pitchFamily="66" charset="-127"/>
                <a:ea typeface="나눔손글씨 펜" pitchFamily="66" charset="-127"/>
              </a:rPr>
              <a:t>명예</a:t>
            </a:r>
            <a:r>
              <a:rPr lang="en-US" altLang="ko-KR" sz="3600" dirty="0" smtClean="0">
                <a:latin typeface="나눔손글씨 펜" pitchFamily="66" charset="-127"/>
                <a:ea typeface="나눔손글씨 펜" pitchFamily="66" charset="-127"/>
              </a:rPr>
              <a:t>/Pride</a:t>
            </a:r>
            <a:r>
              <a:rPr lang="ko-KR" altLang="en-US" sz="3600" dirty="0" smtClean="0">
                <a:latin typeface="나눔손글씨 펜" pitchFamily="66" charset="-127"/>
                <a:ea typeface="나눔손글씨 펜" pitchFamily="66" charset="-127"/>
              </a:rPr>
              <a:t>가 있다</a:t>
            </a:r>
            <a:r>
              <a:rPr lang="en-US" altLang="ko-KR" sz="3600" dirty="0" smtClean="0">
                <a:latin typeface="나눔손글씨 펜" pitchFamily="66" charset="-127"/>
                <a:ea typeface="나눔손글씨 펜" pitchFamily="66" charset="-127"/>
              </a:rPr>
              <a:t>.</a:t>
            </a:r>
          </a:p>
          <a:p>
            <a:pPr fontAlgn="base"/>
            <a:r>
              <a:rPr lang="en-US" altLang="ko-KR" sz="3600" dirty="0" smtClean="0">
                <a:latin typeface="나눔손글씨 펜" pitchFamily="66" charset="-127"/>
                <a:ea typeface="나눔손글씨 펜" pitchFamily="66" charset="-127"/>
              </a:rPr>
              <a:t>3.</a:t>
            </a:r>
            <a:r>
              <a:rPr lang="ko-KR" altLang="en-US" sz="3600" dirty="0" smtClean="0">
                <a:latin typeface="나눔손글씨 펜" pitchFamily="66" charset="-127"/>
                <a:ea typeface="나눔손글씨 펜" pitchFamily="66" charset="-127"/>
              </a:rPr>
              <a:t>일이 재미가 있어야 한다</a:t>
            </a:r>
            <a:r>
              <a:rPr lang="en-US" altLang="ko-KR" sz="3600" dirty="0" smtClean="0">
                <a:latin typeface="나눔손글씨 펜" pitchFamily="66" charset="-127"/>
                <a:ea typeface="나눔손글씨 펜" pitchFamily="66" charset="-127"/>
              </a:rPr>
              <a:t>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7224" y="1571612"/>
            <a:ext cx="7643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회사 </a:t>
            </a:r>
            <a:r>
              <a:rPr lang="ko-KR" altLang="en-US" sz="4800" dirty="0" err="1" smtClean="0">
                <a:latin typeface="나눔손글씨 펜" pitchFamily="66" charset="-127"/>
                <a:ea typeface="나눔손글씨 펜" pitchFamily="66" charset="-127"/>
              </a:rPr>
              <a:t>선택시에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3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가지만 고려하면 됩니다</a:t>
            </a:r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. </a:t>
            </a:r>
            <a:endParaRPr lang="ko-KR" altLang="en-US" sz="4800" dirty="0">
              <a:latin typeface="나눔손글씨 펜" pitchFamily="66" charset="-127"/>
              <a:ea typeface="나눔손글씨 펜" pitchFamily="66" charset="-127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19975" y="0"/>
            <a:ext cx="17240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0"/>
            <a:ext cx="7643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차장님과의 인터뷰 </a:t>
            </a:r>
            <a:endParaRPr lang="ko-KR" altLang="en-US" sz="4800" dirty="0">
              <a:latin typeface="나눔손글씨 펜" pitchFamily="66" charset="-127"/>
              <a:ea typeface="나눔손글씨 펜" pitchFamily="66" charset="-127"/>
            </a:endParaRPr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7196" y="4643446"/>
            <a:ext cx="2266803" cy="2214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42844" y="2357430"/>
            <a:ext cx="81439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A)</a:t>
            </a:r>
            <a:endParaRPr lang="ko-KR" altLang="en-US" sz="4800" dirty="0"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57224" y="2428868"/>
            <a:ext cx="7643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대한민국에서 제조업은 정말 힘들다</a:t>
            </a:r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.  </a:t>
            </a:r>
            <a:endParaRPr lang="ko-KR" altLang="en-US" sz="4800" dirty="0">
              <a:latin typeface="나눔손글씨 펜" pitchFamily="66" charset="-127"/>
              <a:ea typeface="나눔손글씨 펜" pitchFamily="66" charset="-127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19975" y="0"/>
            <a:ext cx="17240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85720" y="64291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ko-KR" altLang="en-US" sz="5400" dirty="0" smtClean="0">
                <a:latin typeface="나눔손글씨 펜" pitchFamily="66" charset="-127"/>
                <a:ea typeface="나눔손글씨 펜" pitchFamily="66" charset="-127"/>
              </a:rPr>
              <a:t>프로젝트를 마치며</a:t>
            </a:r>
            <a:r>
              <a:rPr lang="en-US" altLang="ko-KR" sz="5400" dirty="0" smtClean="0">
                <a:latin typeface="나눔손글씨 펜" pitchFamily="66" charset="-127"/>
                <a:ea typeface="나눔손글씨 펜" pitchFamily="66" charset="-127"/>
              </a:rPr>
              <a:t>.. </a:t>
            </a:r>
            <a:endParaRPr lang="ko-KR" altLang="en-US" sz="5400" dirty="0">
              <a:latin typeface="나눔손글씨 펜" pitchFamily="66" charset="-127"/>
              <a:ea typeface="나눔손글씨 펜" pitchFamily="66" charset="-127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0" y="1643050"/>
            <a:ext cx="2003275" cy="2771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19975" y="0"/>
            <a:ext cx="17240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0" y="528638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5400" dirty="0" smtClean="0">
                <a:latin typeface="나눔손글씨 펜" pitchFamily="66" charset="-127"/>
                <a:ea typeface="나눔손글씨 펜" pitchFamily="66" charset="-127"/>
                <a:cs typeface="+mj-cs"/>
              </a:rPr>
              <a:t>청년들의 일자리를 창출하고</a:t>
            </a:r>
            <a:r>
              <a:rPr lang="en-US" altLang="ko-KR" sz="5400" dirty="0" smtClean="0">
                <a:latin typeface="나눔손글씨 펜" pitchFamily="66" charset="-127"/>
                <a:ea typeface="나눔손글씨 펜" pitchFamily="66" charset="-127"/>
                <a:cs typeface="+mj-cs"/>
              </a:rPr>
              <a:t>, </a:t>
            </a:r>
            <a:r>
              <a:rPr lang="ko-KR" altLang="en-US" sz="5400" dirty="0" smtClean="0">
                <a:latin typeface="나눔손글씨 펜" pitchFamily="66" charset="-127"/>
                <a:ea typeface="나눔손글씨 펜" pitchFamily="66" charset="-127"/>
                <a:cs typeface="+mj-cs"/>
              </a:rPr>
              <a:t>지역인재를 창출한다는 희망이음 프로젝트를 통해</a:t>
            </a:r>
            <a:r>
              <a:rPr lang="en-US" altLang="ko-KR" sz="5400" dirty="0" smtClean="0">
                <a:latin typeface="나눔손글씨 펜" pitchFamily="66" charset="-127"/>
                <a:ea typeface="나눔손글씨 펜" pitchFamily="66" charset="-127"/>
                <a:cs typeface="+mj-cs"/>
              </a:rPr>
              <a:t>, </a:t>
            </a:r>
            <a:r>
              <a:rPr lang="ko-KR" altLang="en-US" sz="5400" dirty="0" smtClean="0">
                <a:latin typeface="나눔손글씨 펜" pitchFamily="66" charset="-127"/>
                <a:ea typeface="나눔손글씨 펜" pitchFamily="66" charset="-127"/>
                <a:cs typeface="+mj-cs"/>
              </a:rPr>
              <a:t>기업에 대한 새로운 시각을 느낄 수 있었습니다</a:t>
            </a:r>
            <a:r>
              <a:rPr lang="en-US" altLang="ko-KR" sz="5400" dirty="0" smtClean="0">
                <a:latin typeface="나눔손글씨 펜" pitchFamily="66" charset="-127"/>
                <a:ea typeface="나눔손글씨 펜" pitchFamily="66" charset="-127"/>
                <a:cs typeface="+mj-cs"/>
              </a:rPr>
              <a:t>. </a:t>
            </a:r>
            <a:r>
              <a:rPr lang="ko-KR" altLang="en-US" sz="5400" dirty="0" smtClean="0">
                <a:latin typeface="나눔손글씨 펜" pitchFamily="66" charset="-127"/>
                <a:ea typeface="나눔손글씨 펜" pitchFamily="66" charset="-127"/>
                <a:cs typeface="+mj-cs"/>
              </a:rPr>
              <a:t>인천테크노 </a:t>
            </a:r>
            <a:r>
              <a:rPr lang="ko-KR" altLang="en-US" sz="5400" dirty="0" err="1" smtClean="0">
                <a:latin typeface="나눔손글씨 펜" pitchFamily="66" charset="-127"/>
                <a:ea typeface="나눔손글씨 펜" pitchFamily="66" charset="-127"/>
                <a:cs typeface="+mj-cs"/>
              </a:rPr>
              <a:t>파크</a:t>
            </a:r>
            <a:r>
              <a:rPr lang="ko-KR" altLang="en-US" sz="5400" dirty="0" smtClean="0">
                <a:latin typeface="나눔손글씨 펜" pitchFamily="66" charset="-127"/>
                <a:ea typeface="나눔손글씨 펜" pitchFamily="66" charset="-127"/>
                <a:cs typeface="+mj-cs"/>
              </a:rPr>
              <a:t> </a:t>
            </a:r>
            <a:r>
              <a:rPr lang="en-US" altLang="ko-KR" sz="5400" dirty="0" smtClean="0">
                <a:latin typeface="나눔손글씨 펜" pitchFamily="66" charset="-127"/>
                <a:ea typeface="나눔손글씨 펜" pitchFamily="66" charset="-127"/>
                <a:cs typeface="+mj-cs"/>
              </a:rPr>
              <a:t>,</a:t>
            </a:r>
            <a:r>
              <a:rPr lang="ko-KR" altLang="en-US" sz="5400" dirty="0" smtClean="0">
                <a:latin typeface="나눔손글씨 펜" pitchFamily="66" charset="-127"/>
                <a:ea typeface="나눔손글씨 펜" pitchFamily="66" charset="-127"/>
                <a:cs typeface="+mj-cs"/>
              </a:rPr>
              <a:t>희망이음 프로젝트의 </a:t>
            </a:r>
            <a:r>
              <a:rPr lang="ko-KR" altLang="en-US" sz="5400" dirty="0" err="1" smtClean="0">
                <a:latin typeface="나눔손글씨 펜" pitchFamily="66" charset="-127"/>
                <a:ea typeface="나눔손글씨 펜" pitchFamily="66" charset="-127"/>
                <a:cs typeface="+mj-cs"/>
              </a:rPr>
              <a:t>직원분들과</a:t>
            </a:r>
            <a:r>
              <a:rPr lang="ko-KR" altLang="en-US" sz="5400" dirty="0" smtClean="0">
                <a:latin typeface="나눔손글씨 펜" pitchFamily="66" charset="-127"/>
                <a:ea typeface="나눔손글씨 펜" pitchFamily="66" charset="-127"/>
                <a:cs typeface="+mj-cs"/>
              </a:rPr>
              <a:t> 더불어</a:t>
            </a:r>
            <a:endParaRPr lang="en-US" altLang="ko-KR" sz="5400" dirty="0" smtClean="0">
              <a:latin typeface="나눔손글씨 펜" pitchFamily="66" charset="-127"/>
              <a:ea typeface="나눔손글씨 펜" pitchFamily="66" charset="-127"/>
              <a:cs typeface="+mj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5400" dirty="0" smtClean="0">
                <a:latin typeface="나눔손글씨 펜" pitchFamily="66" charset="-127"/>
                <a:ea typeface="나눔손글씨 펜" pitchFamily="66" charset="-127"/>
                <a:cs typeface="+mj-cs"/>
              </a:rPr>
              <a:t>관계자 분들께 큰 감사의 말씀을 드립니다</a:t>
            </a:r>
            <a:r>
              <a:rPr lang="en-US" altLang="ko-KR" sz="5400" dirty="0" smtClean="0">
                <a:latin typeface="나눔손글씨 펜" pitchFamily="66" charset="-127"/>
                <a:ea typeface="나눔손글씨 펜" pitchFamily="66" charset="-127"/>
                <a:cs typeface="+mj-cs"/>
              </a:rPr>
              <a:t>. </a:t>
            </a:r>
            <a:r>
              <a:rPr lang="ko-KR" altLang="en-US" sz="5400" dirty="0" smtClean="0">
                <a:latin typeface="나눔손글씨 펜" pitchFamily="66" charset="-127"/>
                <a:ea typeface="나눔손글씨 펜" pitchFamily="66" charset="-127"/>
                <a:cs typeface="+mj-cs"/>
              </a:rPr>
              <a:t> </a:t>
            </a:r>
            <a:endParaRPr kumimoji="0" lang="ko-KR" altLang="en-US" sz="5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손글씨 펜" pitchFamily="66" charset="-127"/>
              <a:ea typeface="나눔손글씨 펜" pitchFamily="66" charset="-127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714480" y="2500306"/>
            <a:ext cx="6624736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7200" b="0" i="0" u="none" strike="noStrike" cap="none" normalizeH="0" baseline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ffectLst/>
                <a:latin typeface="나눔손글씨 펜" pitchFamily="66" charset="-127"/>
                <a:ea typeface="나눔손글씨 펜" pitchFamily="66" charset="-127"/>
              </a:rPr>
              <a:t>감사합니다</a:t>
            </a:r>
            <a:r>
              <a:rPr kumimoji="1" lang="en-US" altLang="ko-KR" sz="7200" b="0" i="0" u="none" strike="noStrike" cap="none" normalizeH="0" baseline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ffectLst/>
                <a:latin typeface="나눔손글씨 펜" pitchFamily="66" charset="-127"/>
                <a:ea typeface="나눔손글씨 펜" pitchFamily="66" charset="-127"/>
              </a:rPr>
              <a:t>!</a:t>
            </a: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3600" dirty="0" smtClean="0">
              <a:ln>
                <a:solidFill>
                  <a:schemeClr val="accent1">
                    <a:alpha val="0"/>
                  </a:schemeClr>
                </a:solidFill>
              </a:ln>
              <a:latin typeface="나눔손글씨 펜" pitchFamily="66" charset="-127"/>
              <a:ea typeface="나눔손글씨 펜" pitchFamily="66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3600" b="0" i="0" u="none" strike="noStrike" cap="none" normalizeH="0" baseline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ffectLst/>
                <a:latin typeface="나눔손글씨 펜" pitchFamily="66" charset="-127"/>
                <a:ea typeface="나눔손글씨 펜" pitchFamily="66" charset="-127"/>
              </a:rPr>
              <a:t>행동하는 젊음 팀</a:t>
            </a:r>
            <a:r>
              <a:rPr kumimoji="1" lang="en-US" altLang="ko-KR" sz="3600" b="0" i="0" u="none" strike="noStrike" cap="none" normalizeH="0" baseline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ffectLst/>
                <a:latin typeface="나눔손글씨 펜" pitchFamily="66" charset="-127"/>
                <a:ea typeface="나눔손글씨 펜" pitchFamily="66" charset="-127"/>
              </a:rPr>
              <a:t>. </a:t>
            </a:r>
            <a:endParaRPr kumimoji="1" lang="ko-KR" altLang="en-US" sz="3600" b="0" i="0" u="none" strike="noStrike" cap="none" normalizeH="0" baseline="0" dirty="0" smtClean="0">
              <a:ln>
                <a:solidFill>
                  <a:schemeClr val="accent1">
                    <a:alpha val="0"/>
                  </a:schemeClr>
                </a:solidFill>
              </a:ln>
              <a:effectLst/>
              <a:latin typeface="나눔손글씨 펜" pitchFamily="66" charset="-127"/>
              <a:ea typeface="나눔손글씨 펜" pitchFamily="66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569</Words>
  <Application>Microsoft Office PowerPoint</Application>
  <PresentationFormat>화면 슬라이드 쇼(4:3)</PresentationFormat>
  <Paragraphs>139</Paragraphs>
  <Slides>33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33</vt:i4>
      </vt:variant>
    </vt:vector>
  </HeadingPairs>
  <TitlesOfParts>
    <vt:vector size="39" baseType="lpstr">
      <vt:lpstr>굴림</vt:lpstr>
      <vt:lpstr>Arial</vt:lpstr>
      <vt:lpstr>나눔손글씨 펜</vt:lpstr>
      <vt:lpstr>맑은 고딕</vt:lpstr>
      <vt:lpstr>Wingdings</vt:lpstr>
      <vt:lpstr>Office 테마</vt:lpstr>
      <vt:lpstr>슬라이드 1</vt:lpstr>
      <vt:lpstr>목차 </vt:lpstr>
      <vt:lpstr> 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프로젝트를 마치며.. </vt:lpstr>
      <vt:lpstr>슬라이드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KHW</dc:creator>
  <cp:lastModifiedBy>New012345</cp:lastModifiedBy>
  <cp:revision>31</cp:revision>
  <dcterms:created xsi:type="dcterms:W3CDTF">2013-06-02T06:43:20Z</dcterms:created>
  <dcterms:modified xsi:type="dcterms:W3CDTF">2013-12-23T14:14:12Z</dcterms:modified>
</cp:coreProperties>
</file>