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256" r:id="rId2"/>
    <p:sldId id="257" r:id="rId3"/>
    <p:sldId id="464" r:id="rId4"/>
    <p:sldId id="564" r:id="rId5"/>
    <p:sldId id="621" r:id="rId6"/>
    <p:sldId id="757" r:id="rId7"/>
    <p:sldId id="739" r:id="rId8"/>
    <p:sldId id="741" r:id="rId9"/>
    <p:sldId id="736" r:id="rId10"/>
    <p:sldId id="707" r:id="rId11"/>
    <p:sldId id="742" r:id="rId12"/>
    <p:sldId id="743" r:id="rId13"/>
    <p:sldId id="705" r:id="rId14"/>
    <p:sldId id="708" r:id="rId15"/>
    <p:sldId id="709" r:id="rId16"/>
    <p:sldId id="710" r:id="rId17"/>
    <p:sldId id="712" r:id="rId18"/>
    <p:sldId id="714" r:id="rId19"/>
    <p:sldId id="755" r:id="rId20"/>
    <p:sldId id="717" r:id="rId21"/>
    <p:sldId id="718" r:id="rId22"/>
    <p:sldId id="719" r:id="rId23"/>
    <p:sldId id="720" r:id="rId24"/>
    <p:sldId id="722" r:id="rId25"/>
    <p:sldId id="723" r:id="rId26"/>
    <p:sldId id="725" r:id="rId27"/>
    <p:sldId id="727" r:id="rId28"/>
    <p:sldId id="728" r:id="rId29"/>
    <p:sldId id="731" r:id="rId30"/>
    <p:sldId id="730" r:id="rId31"/>
    <p:sldId id="733" r:id="rId32"/>
    <p:sldId id="756" r:id="rId33"/>
    <p:sldId id="734" r:id="rId34"/>
    <p:sldId id="754" r:id="rId35"/>
    <p:sldId id="744" r:id="rId36"/>
    <p:sldId id="759" r:id="rId37"/>
    <p:sldId id="758" r:id="rId38"/>
    <p:sldId id="761" r:id="rId39"/>
    <p:sldId id="760" r:id="rId40"/>
    <p:sldId id="747" r:id="rId41"/>
    <p:sldId id="762" r:id="rId42"/>
    <p:sldId id="751" r:id="rId43"/>
    <p:sldId id="752" r:id="rId44"/>
    <p:sldId id="750" r:id="rId45"/>
    <p:sldId id="506" r:id="rId46"/>
  </p:sldIdLst>
  <p:sldSz cx="9144000" cy="6858000" type="screen4x3"/>
  <p:notesSz cx="6797675" cy="9926638"/>
  <p:defaultTextStyle>
    <a:defPPr>
      <a:defRPr lang="ko-KR"/>
    </a:defPPr>
    <a:lvl1pPr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ctr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FF66"/>
    <a:srgbClr val="00FF00"/>
    <a:srgbClr val="FF0066"/>
    <a:srgbClr val="000000"/>
    <a:srgbClr val="FF99FF"/>
    <a:srgbClr val="9CBC5C"/>
    <a:srgbClr val="3333CC"/>
    <a:srgbClr val="3399FF"/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41" autoAdjust="0"/>
    <p:restoredTop sz="94576" autoAdjust="0"/>
  </p:normalViewPr>
  <p:slideViewPr>
    <p:cSldViewPr>
      <p:cViewPr>
        <p:scale>
          <a:sx n="70" d="100"/>
          <a:sy n="70" d="100"/>
        </p:scale>
        <p:origin x="-1410" y="138"/>
      </p:cViewPr>
      <p:guideLst>
        <p:guide orient="horz" pos="1979"/>
        <p:guide pos="278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2682" y="-96"/>
      </p:cViewPr>
      <p:guideLst>
        <p:guide orient="horz" pos="3128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51060;&#49569;&#55148;\3.%20&#54872;&#44221;&#48512;\3.%20&#48124;&#50896;&#49892;&#53468;&#51312;&#49324;\1.%20&#48124;&#50896;&#49892;&#53468;&#51312;&#49324;(2014)\&#44536;&#47000;&#54532;\&#51089;&#50629;&#50857;%2014&#45380;%20&#50629;&#51333;&#48324;%20&#50501;&#52712;&#48124;&#50896;%20&#54788;&#54889;_&#44536;&#47000;&#54532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51060;&#49569;&#55148;\3.%20&#54872;&#44221;&#48512;\3.%20&#48124;&#50896;&#49892;&#53468;&#51312;&#49324;\1.%20&#48124;&#50896;&#49892;&#53468;&#51312;&#49324;(2014)\&#44536;&#47000;&#54532;\&#51089;&#50629;&#50857;%2014&#45380;%20&#50629;&#51333;&#48324;%20&#50501;&#52712;&#48124;&#50896;%20&#54788;&#54889;_&#44536;&#47000;&#54532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1228;&#48276;&#51088;&#47308;\16.&#48156;&#54364;&#51088;&#47308;\&#48512;&#49328;&#49884;&#54872;&#44221;&#48372;&#51316;&#54801;&#54924;\&#48512;&#49328;TOER_&#44536;&#47000;&#54532;(1)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&#53685;&#54633;%20&#47928;&#49436;1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2000"/>
            </a:pPr>
            <a:r>
              <a:rPr lang="en-US" sz="2000"/>
              <a:t>'14</a:t>
            </a:r>
            <a:r>
              <a:rPr lang="ko-KR" sz="2000"/>
              <a:t>년 업종별 민원현황</a:t>
            </a:r>
          </a:p>
        </c:rich>
      </c:tx>
      <c:layout>
        <c:manualLayout>
          <c:xMode val="edge"/>
          <c:yMode val="edge"/>
          <c:x val="0.3542877213813988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466285346586978"/>
          <c:y val="0.12978576456766849"/>
          <c:w val="0.80330180068480717"/>
          <c:h val="0.79692480285507283"/>
        </c:manualLayout>
      </c:layout>
      <c:barChart>
        <c:barDir val="bar"/>
        <c:grouping val="clustered"/>
        <c:varyColors val="0"/>
        <c:ser>
          <c:idx val="0"/>
          <c:order val="0"/>
          <c:invertIfNegative val="0"/>
          <c:dLbls>
            <c:txPr>
              <a:bodyPr/>
              <a:lstStyle/>
              <a:p>
                <a:pPr>
                  <a:defRPr sz="1400" b="1"/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그래프!$B$53:$B$70</c:f>
              <c:strCache>
                <c:ptCount val="18"/>
                <c:pt idx="0">
                  <c:v>기타</c:v>
                </c:pt>
                <c:pt idx="1">
                  <c:v>식료품</c:v>
                </c:pt>
                <c:pt idx="2">
                  <c:v>도료잉크</c:v>
                </c:pt>
                <c:pt idx="3">
                  <c:v>축산폐수</c:v>
                </c:pt>
                <c:pt idx="4">
                  <c:v>도축시설</c:v>
                </c:pt>
                <c:pt idx="5">
                  <c:v>폐수처리</c:v>
                </c:pt>
                <c:pt idx="6">
                  <c:v>재생원료</c:v>
                </c:pt>
                <c:pt idx="7">
                  <c:v>비료제조</c:v>
                </c:pt>
                <c:pt idx="8">
                  <c:v>아스팔트</c:v>
                </c:pt>
                <c:pt idx="9">
                  <c:v>사료제조</c:v>
                </c:pt>
                <c:pt idx="10">
                  <c:v>섬유제조</c:v>
                </c:pt>
                <c:pt idx="11">
                  <c:v>폐기물처리</c:v>
                </c:pt>
                <c:pt idx="12">
                  <c:v>금속제련</c:v>
                </c:pt>
                <c:pt idx="13">
                  <c:v>고무제조</c:v>
                </c:pt>
                <c:pt idx="14">
                  <c:v>금속표면</c:v>
                </c:pt>
                <c:pt idx="15">
                  <c:v>석유정제</c:v>
                </c:pt>
                <c:pt idx="16">
                  <c:v>합성고무</c:v>
                </c:pt>
                <c:pt idx="17">
                  <c:v>축산시설</c:v>
                </c:pt>
              </c:strCache>
            </c:strRef>
          </c:cat>
          <c:val>
            <c:numRef>
              <c:f>그래프!$C$53:$C$70</c:f>
              <c:numCache>
                <c:formatCode>#,##0</c:formatCode>
                <c:ptCount val="18"/>
                <c:pt idx="0" formatCode="#,##0_ ">
                  <c:v>1653</c:v>
                </c:pt>
                <c:pt idx="1">
                  <c:v>106</c:v>
                </c:pt>
                <c:pt idx="2">
                  <c:v>112</c:v>
                </c:pt>
                <c:pt idx="3">
                  <c:v>118</c:v>
                </c:pt>
                <c:pt idx="4">
                  <c:v>121</c:v>
                </c:pt>
                <c:pt idx="5">
                  <c:v>133</c:v>
                </c:pt>
                <c:pt idx="6">
                  <c:v>180</c:v>
                </c:pt>
                <c:pt idx="7">
                  <c:v>186</c:v>
                </c:pt>
                <c:pt idx="8">
                  <c:v>209</c:v>
                </c:pt>
                <c:pt idx="9">
                  <c:v>213</c:v>
                </c:pt>
                <c:pt idx="10">
                  <c:v>289</c:v>
                </c:pt>
                <c:pt idx="11">
                  <c:v>548</c:v>
                </c:pt>
                <c:pt idx="12">
                  <c:v>587</c:v>
                </c:pt>
                <c:pt idx="13">
                  <c:v>657</c:v>
                </c:pt>
                <c:pt idx="14">
                  <c:v>724</c:v>
                </c:pt>
                <c:pt idx="15">
                  <c:v>977</c:v>
                </c:pt>
                <c:pt idx="16">
                  <c:v>1102</c:v>
                </c:pt>
                <c:pt idx="17">
                  <c:v>2838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89676800"/>
        <c:axId val="97915648"/>
      </c:barChart>
      <c:catAx>
        <c:axId val="89676800"/>
        <c:scaling>
          <c:orientation val="minMax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ko-KR"/>
          </a:p>
        </c:txPr>
        <c:crossAx val="97915648"/>
        <c:crosses val="autoZero"/>
        <c:auto val="1"/>
        <c:lblAlgn val="ctr"/>
        <c:lblOffset val="100"/>
        <c:noMultiLvlLbl val="0"/>
      </c:catAx>
      <c:valAx>
        <c:axId val="97915648"/>
        <c:scaling>
          <c:orientation val="minMax"/>
        </c:scaling>
        <c:delete val="0"/>
        <c:axPos val="b"/>
        <c:numFmt formatCode="#,##0_ " sourceLinked="1"/>
        <c:majorTickMark val="cross"/>
        <c:minorTickMark val="none"/>
        <c:tickLblPos val="nextTo"/>
        <c:txPr>
          <a:bodyPr/>
          <a:lstStyle/>
          <a:p>
            <a:pPr>
              <a:defRPr sz="1400"/>
            </a:pPr>
            <a:endParaRPr lang="ko-KR"/>
          </a:p>
        </c:txPr>
        <c:crossAx val="89676800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759665811496741"/>
          <c:y val="9.0328328039630569E-3"/>
          <c:w val="0.8767664771712308"/>
          <c:h val="0.99096720322676657"/>
        </c:manualLayout>
      </c:layout>
      <c:doughnutChart>
        <c:varyColors val="1"/>
        <c:ser>
          <c:idx val="0"/>
          <c:order val="0"/>
          <c:dLbls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dLbl>
              <c:idx val="11"/>
              <c:delete val="1"/>
            </c:dLbl>
            <c:dLbl>
              <c:idx val="12"/>
              <c:delete val="1"/>
            </c:dLbl>
            <c:dLbl>
              <c:idx val="13"/>
              <c:layout>
                <c:manualLayout>
                  <c:x val="0.13754904579471791"/>
                  <c:y val="-8.1739024982770567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4"/>
              <c:layout>
                <c:manualLayout>
                  <c:x val="5.3415438733859115E-2"/>
                  <c:y val="4.1065287942491308E-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5"/>
              <c:layout>
                <c:manualLayout>
                  <c:x val="-2.1431168102321964E-2"/>
                  <c:y val="-1.509928074318580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6"/>
              <c:layout>
                <c:manualLayout>
                  <c:x val="-6.1231908863776843E-2"/>
                  <c:y val="-1.509928074318580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400" b="1"/>
                </a:pPr>
                <a:endParaRPr lang="ko-K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그래프!$B$53:$B$70</c:f>
              <c:strCache>
                <c:ptCount val="18"/>
                <c:pt idx="0">
                  <c:v>기타</c:v>
                </c:pt>
                <c:pt idx="1">
                  <c:v>식료품</c:v>
                </c:pt>
                <c:pt idx="2">
                  <c:v>도료잉크</c:v>
                </c:pt>
                <c:pt idx="3">
                  <c:v>축산폐수</c:v>
                </c:pt>
                <c:pt idx="4">
                  <c:v>도축시설</c:v>
                </c:pt>
                <c:pt idx="5">
                  <c:v>폐수처리</c:v>
                </c:pt>
                <c:pt idx="6">
                  <c:v>재생원료</c:v>
                </c:pt>
                <c:pt idx="7">
                  <c:v>비료제조</c:v>
                </c:pt>
                <c:pt idx="8">
                  <c:v>아스팔트</c:v>
                </c:pt>
                <c:pt idx="9">
                  <c:v>사료제조</c:v>
                </c:pt>
                <c:pt idx="10">
                  <c:v>섬유제조</c:v>
                </c:pt>
                <c:pt idx="11">
                  <c:v>폐기물처리</c:v>
                </c:pt>
                <c:pt idx="12">
                  <c:v>금속제련</c:v>
                </c:pt>
                <c:pt idx="13">
                  <c:v>고무제조</c:v>
                </c:pt>
                <c:pt idx="14">
                  <c:v>금속표면</c:v>
                </c:pt>
                <c:pt idx="15">
                  <c:v>석유정제</c:v>
                </c:pt>
                <c:pt idx="16">
                  <c:v>합성고무</c:v>
                </c:pt>
                <c:pt idx="17">
                  <c:v>축산시설</c:v>
                </c:pt>
              </c:strCache>
            </c:strRef>
          </c:cat>
          <c:val>
            <c:numRef>
              <c:f>그래프!$C$53:$C$70</c:f>
              <c:numCache>
                <c:formatCode>#,##0</c:formatCode>
                <c:ptCount val="18"/>
                <c:pt idx="0" formatCode="#,##0_ ">
                  <c:v>1653</c:v>
                </c:pt>
                <c:pt idx="1">
                  <c:v>106</c:v>
                </c:pt>
                <c:pt idx="2">
                  <c:v>112</c:v>
                </c:pt>
                <c:pt idx="3">
                  <c:v>118</c:v>
                </c:pt>
                <c:pt idx="4">
                  <c:v>121</c:v>
                </c:pt>
                <c:pt idx="5">
                  <c:v>133</c:v>
                </c:pt>
                <c:pt idx="6">
                  <c:v>180</c:v>
                </c:pt>
                <c:pt idx="7">
                  <c:v>186</c:v>
                </c:pt>
                <c:pt idx="8">
                  <c:v>209</c:v>
                </c:pt>
                <c:pt idx="9">
                  <c:v>213</c:v>
                </c:pt>
                <c:pt idx="10">
                  <c:v>289</c:v>
                </c:pt>
                <c:pt idx="11">
                  <c:v>548</c:v>
                </c:pt>
                <c:pt idx="12">
                  <c:v>587</c:v>
                </c:pt>
                <c:pt idx="13">
                  <c:v>657</c:v>
                </c:pt>
                <c:pt idx="14">
                  <c:v>724</c:v>
                </c:pt>
                <c:pt idx="15">
                  <c:v>977</c:v>
                </c:pt>
                <c:pt idx="16">
                  <c:v>1102</c:v>
                </c:pt>
                <c:pt idx="17">
                  <c:v>2838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plotVisOnly val="1"/>
    <c:dispBlanksAs val="zero"/>
    <c:showDLblsOverMax val="0"/>
  </c:chart>
  <c:spPr>
    <a:noFill/>
    <a:ln>
      <a:noFill/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solidFill>
          <a:srgbClr val="FFC000"/>
        </a:solidFill>
        <a:ln>
          <a:noFill/>
        </a:ln>
        <a:effectLst/>
        <a:sp3d/>
      </c:spPr>
    </c:floor>
    <c:sideWall>
      <c:thickness val="0"/>
      <c:spPr>
        <a:solidFill>
          <a:schemeClr val="bg2">
            <a:lumMod val="90000"/>
          </a:schemeClr>
        </a:solidFill>
        <a:ln>
          <a:noFill/>
        </a:ln>
        <a:effectLst/>
        <a:sp3d/>
      </c:spPr>
    </c:sideWall>
    <c:backWall>
      <c:thickness val="0"/>
      <c:spPr>
        <a:solidFill>
          <a:schemeClr val="bg2">
            <a:lumMod val="90000"/>
          </a:schemeClr>
        </a:solidFill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6869768803304687E-2"/>
          <c:y val="5.1603022764203262E-2"/>
          <c:w val="0.90463002460374764"/>
          <c:h val="0.61711606922070039"/>
        </c:manualLayout>
      </c:layout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Sheet1!$B$4:$C$21</c:f>
              <c:strCache>
                <c:ptCount val="18"/>
                <c:pt idx="0">
                  <c:v>경동특수주강</c:v>
                </c:pt>
                <c:pt idx="1">
                  <c:v>경동특수강</c:v>
                </c:pt>
                <c:pt idx="2">
                  <c:v>대동공업사</c:v>
                </c:pt>
                <c:pt idx="3">
                  <c:v>삼보정밀화학</c:v>
                </c:pt>
                <c:pt idx="4">
                  <c:v>영진도금</c:v>
                </c:pt>
                <c:pt idx="5">
                  <c:v>한양식품</c:v>
                </c:pt>
                <c:pt idx="6">
                  <c:v>삼성공업사</c:v>
                </c:pt>
                <c:pt idx="7">
                  <c:v>MSN</c:v>
                </c:pt>
                <c:pt idx="8">
                  <c:v>은성 M&amp;T</c:v>
                </c:pt>
                <c:pt idx="9">
                  <c:v>지엠테크</c:v>
                </c:pt>
                <c:pt idx="10">
                  <c:v>캐스텍코리아</c:v>
                </c:pt>
                <c:pt idx="11">
                  <c:v>건영주물</c:v>
                </c:pt>
                <c:pt idx="12">
                  <c:v>대동금속</c:v>
                </c:pt>
                <c:pt idx="13">
                  <c:v>대신산업</c:v>
                </c:pt>
                <c:pt idx="14">
                  <c:v>도우금속</c:v>
                </c:pt>
                <c:pt idx="15">
                  <c:v>동광주물</c:v>
                </c:pt>
                <c:pt idx="16">
                  <c:v>동신유압 2공장</c:v>
                </c:pt>
                <c:pt idx="17">
                  <c:v>창영금속</c:v>
                </c:pt>
              </c:strCache>
            </c:strRef>
          </c:cat>
          <c:val>
            <c:numRef>
              <c:f>Sheet1!$D$4:$D$21</c:f>
            </c:numRef>
          </c:val>
        </c:ser>
        <c:ser>
          <c:idx val="1"/>
          <c:order val="1"/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invertIfNegative val="0"/>
          <c:dPt>
            <c:idx val="1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  <a:sp3d/>
            </c:spPr>
          </c:dPt>
          <c:dPt>
            <c:idx val="5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  <a:sp3d/>
            </c:spPr>
          </c:dPt>
          <c:dPt>
            <c:idx val="9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  <a:sp3d/>
            </c:spPr>
          </c:dPt>
          <c:dPt>
            <c:idx val="10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  <a:sp3d/>
            </c:spPr>
          </c:dPt>
          <c:dPt>
            <c:idx val="16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  <a:sp3d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Sheet1!$B$4:$C$21</c:f>
              <c:strCache>
                <c:ptCount val="18"/>
                <c:pt idx="0">
                  <c:v>경동특수주강</c:v>
                </c:pt>
                <c:pt idx="1">
                  <c:v>경동특수강</c:v>
                </c:pt>
                <c:pt idx="2">
                  <c:v>대동공업사</c:v>
                </c:pt>
                <c:pt idx="3">
                  <c:v>삼보정밀화학</c:v>
                </c:pt>
                <c:pt idx="4">
                  <c:v>영진도금</c:v>
                </c:pt>
                <c:pt idx="5">
                  <c:v>한양식품</c:v>
                </c:pt>
                <c:pt idx="6">
                  <c:v>삼성공업사</c:v>
                </c:pt>
                <c:pt idx="7">
                  <c:v>MSN</c:v>
                </c:pt>
                <c:pt idx="8">
                  <c:v>은성 M&amp;T</c:v>
                </c:pt>
                <c:pt idx="9">
                  <c:v>지엠테크</c:v>
                </c:pt>
                <c:pt idx="10">
                  <c:v>캐스텍코리아</c:v>
                </c:pt>
                <c:pt idx="11">
                  <c:v>건영주물</c:v>
                </c:pt>
                <c:pt idx="12">
                  <c:v>대동금속</c:v>
                </c:pt>
                <c:pt idx="13">
                  <c:v>대신산업</c:v>
                </c:pt>
                <c:pt idx="14">
                  <c:v>도우금속</c:v>
                </c:pt>
                <c:pt idx="15">
                  <c:v>동광주물</c:v>
                </c:pt>
                <c:pt idx="16">
                  <c:v>동신유압 2공장</c:v>
                </c:pt>
                <c:pt idx="17">
                  <c:v>창영금속</c:v>
                </c:pt>
              </c:strCache>
            </c:strRef>
          </c:cat>
          <c:val>
            <c:numRef>
              <c:f>Sheet1!$E$4:$E$21</c:f>
              <c:numCache>
                <c:formatCode>#,##0</c:formatCode>
                <c:ptCount val="18"/>
                <c:pt idx="0">
                  <c:v>22500</c:v>
                </c:pt>
                <c:pt idx="1">
                  <c:v>237072</c:v>
                </c:pt>
                <c:pt idx="2">
                  <c:v>93917</c:v>
                </c:pt>
                <c:pt idx="3">
                  <c:v>16100</c:v>
                </c:pt>
                <c:pt idx="4">
                  <c:v>25996</c:v>
                </c:pt>
                <c:pt idx="5">
                  <c:v>114000</c:v>
                </c:pt>
                <c:pt idx="6">
                  <c:v>20300</c:v>
                </c:pt>
                <c:pt idx="7">
                  <c:v>20140</c:v>
                </c:pt>
                <c:pt idx="8">
                  <c:v>1300</c:v>
                </c:pt>
                <c:pt idx="9">
                  <c:v>160244</c:v>
                </c:pt>
                <c:pt idx="10">
                  <c:v>2334700</c:v>
                </c:pt>
                <c:pt idx="11">
                  <c:v>10500</c:v>
                </c:pt>
                <c:pt idx="12">
                  <c:v>97800</c:v>
                </c:pt>
                <c:pt idx="13">
                  <c:v>8000</c:v>
                </c:pt>
                <c:pt idx="14">
                  <c:v>34200</c:v>
                </c:pt>
                <c:pt idx="15">
                  <c:v>85780</c:v>
                </c:pt>
                <c:pt idx="16">
                  <c:v>103800</c:v>
                </c:pt>
                <c:pt idx="17">
                  <c:v>11500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98297344"/>
        <c:axId val="98298880"/>
        <c:axId val="0"/>
      </c:bar3DChart>
      <c:catAx>
        <c:axId val="98297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ko-KR"/>
          </a:p>
        </c:txPr>
        <c:crossAx val="98298880"/>
        <c:crosses val="autoZero"/>
        <c:auto val="1"/>
        <c:lblAlgn val="ctr"/>
        <c:lblOffset val="100"/>
        <c:noMultiLvlLbl val="0"/>
      </c:catAx>
      <c:valAx>
        <c:axId val="98298880"/>
        <c:scaling>
          <c:orientation val="minMax"/>
          <c:max val="50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TOER(OU·m3/min)</a:t>
                </a:r>
                <a:endParaRPr lang="ko-KR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ko-KR"/>
          </a:p>
        </c:txPr>
        <c:crossAx val="98297344"/>
        <c:crosses val="autoZero"/>
        <c:crossBetween val="between"/>
        <c:majorUnit val="100000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000"/>
      </a:pPr>
      <a:endParaRPr lang="ko-K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75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600112854200944"/>
          <c:y val="8.075950128866656E-2"/>
          <c:w val="0.81388888888888977"/>
          <c:h val="0.77314814814814925"/>
        </c:manualLayout>
      </c:layout>
      <c:pie3DChart>
        <c:varyColors val="1"/>
        <c:ser>
          <c:idx val="0"/>
          <c:order val="0"/>
          <c:spPr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-0.28469809660788431"/>
                  <c:y val="-0.19755416161927972"/>
                </c:manualLayout>
              </c:layout>
              <c:tx>
                <c:rich>
                  <a:bodyPr/>
                  <a:lstStyle/>
                  <a:p>
                    <a:r>
                      <a:rPr lang="ko-KR" altLang="en-US" sz="1200" dirty="0" err="1" smtClean="0"/>
                      <a:t>부적정</a:t>
                    </a:r>
                    <a:r>
                      <a:rPr lang="ko-KR" altLang="en-US" sz="1200" dirty="0"/>
                      <a:t>
</a:t>
                    </a:r>
                    <a:r>
                      <a:rPr lang="en-US" altLang="ko-KR" sz="1200" dirty="0"/>
                      <a:t>72%</a:t>
                    </a:r>
                    <a:endParaRPr lang="ko-KR" altLang="en-US" sz="12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3.2244094488189049E-3"/>
                  <c:y val="-1.3154709827938193E-2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tx1"/>
                      </a:solidFill>
                    </a:defRPr>
                  </a:pPr>
                  <a:endParaRPr lang="ko-K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.10674103237095374"/>
                  <c:y val="0.1701388888888889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0000"/>
                      </a:solidFill>
                    </a:defRPr>
                  </a:pPr>
                  <a:endParaRPr lang="ko-K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Sheet1!$F$6:$H$6</c:f>
              <c:strCache>
                <c:ptCount val="3"/>
                <c:pt idx="0">
                  <c:v>부적절</c:v>
                </c:pt>
                <c:pt idx="1">
                  <c:v>보통</c:v>
                </c:pt>
                <c:pt idx="2">
                  <c:v>양호</c:v>
                </c:pt>
              </c:strCache>
            </c:strRef>
          </c:cat>
          <c:val>
            <c:numRef>
              <c:f>Sheet1!$F$7:$H$7</c:f>
              <c:numCache>
                <c:formatCode>General</c:formatCode>
                <c:ptCount val="3"/>
                <c:pt idx="0">
                  <c:v>13</c:v>
                </c:pt>
                <c:pt idx="1">
                  <c:v>1</c:v>
                </c:pt>
                <c:pt idx="2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externalData r:id="rId2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Relationship Id="rId4" Type="http://schemas.openxmlformats.org/officeDocument/2006/relationships/image" Target="../media/image25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Relationship Id="rId4" Type="http://schemas.openxmlformats.org/officeDocument/2006/relationships/image" Target="../media/image2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225402-1AB1-45B5-93CB-4A60481E4576}" type="doc">
      <dgm:prSet loTypeId="urn:microsoft.com/office/officeart/2005/8/layout/process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570F8956-F36E-42E8-95DA-1B6701F268DD}">
      <dgm:prSet phldrT="[텍스트]"/>
      <dgm:spPr/>
      <dgm:t>
        <a:bodyPr anchor="ctr"/>
        <a:lstStyle/>
        <a:p>
          <a:pPr algn="ctr" latinLnBrk="1"/>
          <a:r>
            <a:rPr lang="ko-KR" altLang="en-US" b="1" dirty="0" smtClean="0"/>
            <a:t>배합 공정</a:t>
          </a:r>
          <a:endParaRPr lang="ko-KR" altLang="en-US" b="1" dirty="0"/>
        </a:p>
      </dgm:t>
    </dgm:pt>
    <dgm:pt modelId="{8A522AC9-25A1-4897-A14A-5834E86B2A4B}" type="parTrans" cxnId="{3EDAFC75-3A23-466D-9C16-3EB725F63B75}">
      <dgm:prSet/>
      <dgm:spPr/>
      <dgm:t>
        <a:bodyPr/>
        <a:lstStyle/>
        <a:p>
          <a:pPr latinLnBrk="1"/>
          <a:endParaRPr lang="ko-KR" altLang="en-US"/>
        </a:p>
      </dgm:t>
    </dgm:pt>
    <dgm:pt modelId="{E41395EB-0468-4215-B0BC-77B8F7A40BC6}" type="sibTrans" cxnId="{3EDAFC75-3A23-466D-9C16-3EB725F63B75}">
      <dgm:prSet/>
      <dgm:spPr>
        <a:solidFill>
          <a:srgbClr val="FF0000"/>
        </a:solidFill>
      </dgm:spPr>
      <dgm:t>
        <a:bodyPr/>
        <a:lstStyle/>
        <a:p>
          <a:pPr algn="ctr" latinLnBrk="1"/>
          <a:endParaRPr lang="ko-KR" altLang="en-US"/>
        </a:p>
      </dgm:t>
    </dgm:pt>
    <dgm:pt modelId="{51255F87-40F6-48FB-8711-1EDCB42EA0CA}">
      <dgm:prSet phldrT="[텍스트]"/>
      <dgm:spPr/>
      <dgm:t>
        <a:bodyPr anchor="ctr"/>
        <a:lstStyle/>
        <a:p>
          <a:pPr algn="ctr" latinLnBrk="1"/>
          <a:r>
            <a:rPr lang="ko-KR" altLang="en-US" b="1" dirty="0" smtClean="0"/>
            <a:t>분산 공정</a:t>
          </a:r>
          <a:endParaRPr lang="ko-KR" altLang="en-US" b="1" dirty="0"/>
        </a:p>
      </dgm:t>
    </dgm:pt>
    <dgm:pt modelId="{90B0689A-EAE7-43CA-83A6-947223841F7B}" type="parTrans" cxnId="{C10B9703-D0F9-4AC8-A209-A387C22F4090}">
      <dgm:prSet/>
      <dgm:spPr/>
      <dgm:t>
        <a:bodyPr/>
        <a:lstStyle/>
        <a:p>
          <a:pPr latinLnBrk="1"/>
          <a:endParaRPr lang="ko-KR" altLang="en-US"/>
        </a:p>
      </dgm:t>
    </dgm:pt>
    <dgm:pt modelId="{64E0D6A8-C9BB-4D8C-BB50-4F4DC85A86BD}" type="sibTrans" cxnId="{C10B9703-D0F9-4AC8-A209-A387C22F4090}">
      <dgm:prSet/>
      <dgm:spPr>
        <a:solidFill>
          <a:srgbClr val="FF0000"/>
        </a:solidFill>
      </dgm:spPr>
      <dgm:t>
        <a:bodyPr/>
        <a:lstStyle/>
        <a:p>
          <a:pPr algn="ctr" latinLnBrk="1"/>
          <a:endParaRPr lang="ko-KR" altLang="en-US"/>
        </a:p>
      </dgm:t>
    </dgm:pt>
    <dgm:pt modelId="{E58D67EB-A529-420C-9047-2A3E449D6D85}">
      <dgm:prSet phldrT="[텍스트]"/>
      <dgm:spPr/>
      <dgm:t>
        <a:bodyPr anchor="ctr"/>
        <a:lstStyle/>
        <a:p>
          <a:pPr algn="ctr" latinLnBrk="1"/>
          <a:r>
            <a:rPr lang="ko-KR" altLang="en-US" b="1" dirty="0" smtClean="0"/>
            <a:t>마감 공정</a:t>
          </a:r>
          <a:endParaRPr lang="ko-KR" altLang="en-US" b="1" dirty="0"/>
        </a:p>
      </dgm:t>
    </dgm:pt>
    <dgm:pt modelId="{39ABE756-ABEA-4DF9-A4FD-71F920A5BFA9}" type="parTrans" cxnId="{50769B45-0D96-4BDD-BC4F-082665949127}">
      <dgm:prSet/>
      <dgm:spPr/>
      <dgm:t>
        <a:bodyPr/>
        <a:lstStyle/>
        <a:p>
          <a:pPr latinLnBrk="1"/>
          <a:endParaRPr lang="ko-KR" altLang="en-US"/>
        </a:p>
      </dgm:t>
    </dgm:pt>
    <dgm:pt modelId="{E7B7AED6-41AD-415D-9416-D0E6D4387E18}" type="sibTrans" cxnId="{50769B45-0D96-4BDD-BC4F-082665949127}">
      <dgm:prSet/>
      <dgm:spPr>
        <a:solidFill>
          <a:srgbClr val="FF0000"/>
        </a:solidFill>
      </dgm:spPr>
      <dgm:t>
        <a:bodyPr/>
        <a:lstStyle/>
        <a:p>
          <a:pPr algn="ctr" latinLnBrk="1"/>
          <a:endParaRPr lang="ko-KR" altLang="en-US"/>
        </a:p>
      </dgm:t>
    </dgm:pt>
    <dgm:pt modelId="{ECEF3971-C879-45E2-A733-BACE0EF3D648}">
      <dgm:prSet phldrT="[텍스트]"/>
      <dgm:spPr/>
      <dgm:t>
        <a:bodyPr anchor="ctr"/>
        <a:lstStyle/>
        <a:p>
          <a:pPr algn="ctr" latinLnBrk="1"/>
          <a:r>
            <a:rPr lang="ko-KR" altLang="en-US" b="1" dirty="0" smtClean="0"/>
            <a:t>포장 공정</a:t>
          </a:r>
          <a:endParaRPr lang="ko-KR" altLang="en-US" b="1" dirty="0"/>
        </a:p>
      </dgm:t>
    </dgm:pt>
    <dgm:pt modelId="{5071FB85-80AF-4641-8611-F575867412D2}" type="parTrans" cxnId="{B2188E5D-C1BE-465C-9AAB-3A48B4C6F0B3}">
      <dgm:prSet/>
      <dgm:spPr/>
      <dgm:t>
        <a:bodyPr/>
        <a:lstStyle/>
        <a:p>
          <a:pPr latinLnBrk="1"/>
          <a:endParaRPr lang="ko-KR" altLang="en-US"/>
        </a:p>
      </dgm:t>
    </dgm:pt>
    <dgm:pt modelId="{0DBEFB03-B279-4A4D-8DB0-F670797C5A56}" type="sibTrans" cxnId="{B2188E5D-C1BE-465C-9AAB-3A48B4C6F0B3}">
      <dgm:prSet/>
      <dgm:spPr/>
      <dgm:t>
        <a:bodyPr/>
        <a:lstStyle/>
        <a:p>
          <a:pPr latinLnBrk="1"/>
          <a:endParaRPr lang="ko-KR" altLang="en-US"/>
        </a:p>
      </dgm:t>
    </dgm:pt>
    <dgm:pt modelId="{370DBD4C-6128-4926-AE64-ABAE7B173ED5}" type="pres">
      <dgm:prSet presAssocID="{E5225402-1AB1-45B5-93CB-4A60481E457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049DFB3-42F7-4626-B004-771EFA107963}" type="pres">
      <dgm:prSet presAssocID="{570F8956-F36E-42E8-95DA-1B6701F268DD}" presName="composite" presStyleCnt="0"/>
      <dgm:spPr/>
    </dgm:pt>
    <dgm:pt modelId="{7BB6AB8E-4D8D-4B14-949B-E58C2AB7DB23}" type="pres">
      <dgm:prSet presAssocID="{570F8956-F36E-42E8-95DA-1B6701F268DD}" presName="par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77A5B48-7B5C-4FEA-80A3-E4AF3C085EED}" type="pres">
      <dgm:prSet presAssocID="{570F8956-F36E-42E8-95DA-1B6701F268DD}" presName="parSh" presStyleLbl="node1" presStyleIdx="0" presStyleCnt="4" custScaleX="87802" custScaleY="82311" custLinFactNeighborX="-35" custLinFactNeighborY="96524"/>
      <dgm:spPr/>
      <dgm:t>
        <a:bodyPr/>
        <a:lstStyle/>
        <a:p>
          <a:pPr latinLnBrk="1"/>
          <a:endParaRPr lang="ko-KR" altLang="en-US"/>
        </a:p>
      </dgm:t>
    </dgm:pt>
    <dgm:pt modelId="{6259850E-56C2-48DC-BF0B-6B119F4712DE}" type="pres">
      <dgm:prSet presAssocID="{570F8956-F36E-42E8-95DA-1B6701F268DD}" presName="desTx" presStyleLbl="fgAcc1" presStyleIdx="0" presStyleCnt="4" custScaleX="125269" custScaleY="119846" custLinFactY="13117" custLinFactNeighborX="11890" custLinFactNeighborY="100000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latinLnBrk="1"/>
          <a:endParaRPr lang="ko-KR" altLang="en-US"/>
        </a:p>
      </dgm:t>
    </dgm:pt>
    <dgm:pt modelId="{7C0F6622-7F6E-44BB-8B9E-4170EBB8A05F}" type="pres">
      <dgm:prSet presAssocID="{E41395EB-0468-4215-B0BC-77B8F7A40BC6}" presName="sibTrans" presStyleLbl="sibTrans2D1" presStyleIdx="0" presStyleCnt="3" custScaleX="87802" custScaleY="82310" custLinFactY="100000" custLinFactNeighborX="77950" custLinFactNeighborY="132032"/>
      <dgm:spPr/>
      <dgm:t>
        <a:bodyPr/>
        <a:lstStyle/>
        <a:p>
          <a:pPr latinLnBrk="1"/>
          <a:endParaRPr lang="ko-KR" altLang="en-US"/>
        </a:p>
      </dgm:t>
    </dgm:pt>
    <dgm:pt modelId="{A7F343F2-DDD0-4187-838C-0EAA9FC57497}" type="pres">
      <dgm:prSet presAssocID="{E41395EB-0468-4215-B0BC-77B8F7A40BC6}" presName="connTx" presStyleLbl="sibTrans2D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66EAE3A6-F453-45A9-8FA3-1039FD0F628A}" type="pres">
      <dgm:prSet presAssocID="{51255F87-40F6-48FB-8711-1EDCB42EA0CA}" presName="composite" presStyleCnt="0"/>
      <dgm:spPr/>
    </dgm:pt>
    <dgm:pt modelId="{E4A3F730-345C-40C3-B6C2-9732CF580AE6}" type="pres">
      <dgm:prSet presAssocID="{51255F87-40F6-48FB-8711-1EDCB42EA0CA}" presName="par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38D4000-0952-41CB-9FBF-2A3E3EDD01C7}" type="pres">
      <dgm:prSet presAssocID="{51255F87-40F6-48FB-8711-1EDCB42EA0CA}" presName="parSh" presStyleLbl="node1" presStyleIdx="1" presStyleCnt="4" custScaleX="87802" custScaleY="82311" custLinFactNeighborX="-13377" custLinFactNeighborY="96524"/>
      <dgm:spPr/>
      <dgm:t>
        <a:bodyPr/>
        <a:lstStyle/>
        <a:p>
          <a:pPr latinLnBrk="1"/>
          <a:endParaRPr lang="ko-KR" altLang="en-US"/>
        </a:p>
      </dgm:t>
    </dgm:pt>
    <dgm:pt modelId="{48F0382D-F17E-4534-AABE-4AD2BB92A4C3}" type="pres">
      <dgm:prSet presAssocID="{51255F87-40F6-48FB-8711-1EDCB42EA0CA}" presName="desTx" presStyleLbl="fgAcc1" presStyleIdx="1" presStyleCnt="4" custScaleX="132810" custScaleY="116837" custLinFactY="13591" custLinFactNeighborX="-3473" custLinFactNeighborY="100000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latinLnBrk="1"/>
          <a:endParaRPr lang="ko-KR" altLang="en-US"/>
        </a:p>
      </dgm:t>
    </dgm:pt>
    <dgm:pt modelId="{33C309C2-A5D6-47F6-9503-365DAF8F5825}" type="pres">
      <dgm:prSet presAssocID="{64E0D6A8-C9BB-4D8C-BB50-4F4DC85A86BD}" presName="sibTrans" presStyleLbl="sibTrans2D1" presStyleIdx="1" presStyleCnt="3" custScaleX="87802" custScaleY="82310" custLinFactY="100000" custLinFactNeighborX="91444" custLinFactNeighborY="149969"/>
      <dgm:spPr/>
      <dgm:t>
        <a:bodyPr/>
        <a:lstStyle/>
        <a:p>
          <a:pPr latinLnBrk="1"/>
          <a:endParaRPr lang="ko-KR" altLang="en-US"/>
        </a:p>
      </dgm:t>
    </dgm:pt>
    <dgm:pt modelId="{CBC62C31-21DF-4B53-87AF-AFD4878D889B}" type="pres">
      <dgm:prSet presAssocID="{64E0D6A8-C9BB-4D8C-BB50-4F4DC85A86BD}" presName="connTx" presStyleLbl="sibTrans2D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1040E730-5142-4A6B-B4A6-95A2563C0B65}" type="pres">
      <dgm:prSet presAssocID="{E58D67EB-A529-420C-9047-2A3E449D6D85}" presName="composite" presStyleCnt="0"/>
      <dgm:spPr/>
    </dgm:pt>
    <dgm:pt modelId="{C8FFF0F9-02CE-469A-8C5D-823A91589E0F}" type="pres">
      <dgm:prSet presAssocID="{E58D67EB-A529-420C-9047-2A3E449D6D85}" presName="par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52C80CC-0143-4161-925E-554EB087E2B7}" type="pres">
      <dgm:prSet presAssocID="{E58D67EB-A529-420C-9047-2A3E449D6D85}" presName="parSh" presStyleLbl="node1" presStyleIdx="2" presStyleCnt="4" custScaleX="87802" custScaleY="82311" custLinFactNeighborX="-27896" custLinFactNeighborY="96524"/>
      <dgm:spPr/>
      <dgm:t>
        <a:bodyPr/>
        <a:lstStyle/>
        <a:p>
          <a:pPr latinLnBrk="1"/>
          <a:endParaRPr lang="ko-KR" altLang="en-US"/>
        </a:p>
      </dgm:t>
    </dgm:pt>
    <dgm:pt modelId="{B453EDA8-E240-4C6D-91BB-EF8BBFD12115}" type="pres">
      <dgm:prSet presAssocID="{E58D67EB-A529-420C-9047-2A3E449D6D85}" presName="desTx" presStyleLbl="fgAcc1" presStyleIdx="2" presStyleCnt="4" custScaleX="126721" custScaleY="116940" custLinFactY="13117" custLinFactNeighborX="-15937" custLinFactNeighborY="100000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pPr latinLnBrk="1"/>
          <a:endParaRPr lang="ko-KR" altLang="en-US"/>
        </a:p>
      </dgm:t>
    </dgm:pt>
    <dgm:pt modelId="{D0B716DA-D552-453C-B116-9AADDA6DBBC4}" type="pres">
      <dgm:prSet presAssocID="{E7B7AED6-41AD-415D-9416-D0E6D4387E18}" presName="sibTrans" presStyleLbl="sibTrans2D1" presStyleIdx="2" presStyleCnt="3" custScaleX="87802" custScaleY="82310" custLinFactY="100000" custLinFactNeighborX="87332" custLinFactNeighborY="156466"/>
      <dgm:spPr/>
      <dgm:t>
        <a:bodyPr/>
        <a:lstStyle/>
        <a:p>
          <a:pPr latinLnBrk="1"/>
          <a:endParaRPr lang="ko-KR" altLang="en-US"/>
        </a:p>
      </dgm:t>
    </dgm:pt>
    <dgm:pt modelId="{0E0566DB-9ACE-4D17-82B8-49508AABDAF0}" type="pres">
      <dgm:prSet presAssocID="{E7B7AED6-41AD-415D-9416-D0E6D4387E18}" presName="connTx" presStyleLbl="sibTrans2D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BDD09CDF-CCC3-44CC-ABDE-827D68D0387C}" type="pres">
      <dgm:prSet presAssocID="{ECEF3971-C879-45E2-A733-BACE0EF3D648}" presName="composite" presStyleCnt="0"/>
      <dgm:spPr/>
    </dgm:pt>
    <dgm:pt modelId="{52E45400-53C2-4EEB-80A4-2D22F00ACED6}" type="pres">
      <dgm:prSet presAssocID="{ECEF3971-C879-45E2-A733-BACE0EF3D648}" presName="par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2465715-3BCC-480C-841F-23E6AD346CFF}" type="pres">
      <dgm:prSet presAssocID="{ECEF3971-C879-45E2-A733-BACE0EF3D648}" presName="parSh" presStyleLbl="node1" presStyleIdx="3" presStyleCnt="4" custScaleX="87802" custScaleY="82311" custLinFactNeighborX="-43512" custLinFactNeighborY="96524"/>
      <dgm:spPr/>
      <dgm:t>
        <a:bodyPr/>
        <a:lstStyle/>
        <a:p>
          <a:pPr latinLnBrk="1"/>
          <a:endParaRPr lang="ko-KR" altLang="en-US"/>
        </a:p>
      </dgm:t>
    </dgm:pt>
    <dgm:pt modelId="{E221029D-B176-4DD1-90B1-768C45142395}" type="pres">
      <dgm:prSet presAssocID="{ECEF3971-C879-45E2-A733-BACE0EF3D648}" presName="desTx" presStyleLbl="fgAcc1" presStyleIdx="3" presStyleCnt="4" custScaleX="125269" custScaleY="119846" custLinFactY="13117" custLinFactNeighborX="-30062" custLinFactNeighborY="100000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2F07420B-8A64-4D9C-A038-3A4D94201888}" type="presOf" srcId="{64E0D6A8-C9BB-4D8C-BB50-4F4DC85A86BD}" destId="{CBC62C31-21DF-4B53-87AF-AFD4878D889B}" srcOrd="1" destOrd="0" presId="urn:microsoft.com/office/officeart/2005/8/layout/process3"/>
    <dgm:cxn modelId="{057B638B-E157-4ACC-9222-ACFFDCFA12F2}" type="presOf" srcId="{ECEF3971-C879-45E2-A733-BACE0EF3D648}" destId="{52E45400-53C2-4EEB-80A4-2D22F00ACED6}" srcOrd="0" destOrd="0" presId="urn:microsoft.com/office/officeart/2005/8/layout/process3"/>
    <dgm:cxn modelId="{BEA62348-D3EF-4D3A-AA83-54D39A8E4EA8}" type="presOf" srcId="{64E0D6A8-C9BB-4D8C-BB50-4F4DC85A86BD}" destId="{33C309C2-A5D6-47F6-9503-365DAF8F5825}" srcOrd="0" destOrd="0" presId="urn:microsoft.com/office/officeart/2005/8/layout/process3"/>
    <dgm:cxn modelId="{72926BA1-FDFC-4169-B68D-A8639CD97A43}" type="presOf" srcId="{E41395EB-0468-4215-B0BC-77B8F7A40BC6}" destId="{A7F343F2-DDD0-4187-838C-0EAA9FC57497}" srcOrd="1" destOrd="0" presId="urn:microsoft.com/office/officeart/2005/8/layout/process3"/>
    <dgm:cxn modelId="{C10B9703-D0F9-4AC8-A209-A387C22F4090}" srcId="{E5225402-1AB1-45B5-93CB-4A60481E4576}" destId="{51255F87-40F6-48FB-8711-1EDCB42EA0CA}" srcOrd="1" destOrd="0" parTransId="{90B0689A-EAE7-43CA-83A6-947223841F7B}" sibTransId="{64E0D6A8-C9BB-4D8C-BB50-4F4DC85A86BD}"/>
    <dgm:cxn modelId="{98E42EC5-81CF-4F8C-BA97-F9AFEDCE303F}" type="presOf" srcId="{570F8956-F36E-42E8-95DA-1B6701F268DD}" destId="{E77A5B48-7B5C-4FEA-80A3-E4AF3C085EED}" srcOrd="1" destOrd="0" presId="urn:microsoft.com/office/officeart/2005/8/layout/process3"/>
    <dgm:cxn modelId="{46A5D759-692A-4FD9-BD1E-DB6C41FB9A8B}" type="presOf" srcId="{ECEF3971-C879-45E2-A733-BACE0EF3D648}" destId="{72465715-3BCC-480C-841F-23E6AD346CFF}" srcOrd="1" destOrd="0" presId="urn:microsoft.com/office/officeart/2005/8/layout/process3"/>
    <dgm:cxn modelId="{0465E30E-313C-4487-AF13-3F5BDD22A50D}" type="presOf" srcId="{E58D67EB-A529-420C-9047-2A3E449D6D85}" destId="{452C80CC-0143-4161-925E-554EB087E2B7}" srcOrd="1" destOrd="0" presId="urn:microsoft.com/office/officeart/2005/8/layout/process3"/>
    <dgm:cxn modelId="{95329238-BBAA-4179-939A-3CA66AE81319}" type="presOf" srcId="{E5225402-1AB1-45B5-93CB-4A60481E4576}" destId="{370DBD4C-6128-4926-AE64-ABAE7B173ED5}" srcOrd="0" destOrd="0" presId="urn:microsoft.com/office/officeart/2005/8/layout/process3"/>
    <dgm:cxn modelId="{50769B45-0D96-4BDD-BC4F-082665949127}" srcId="{E5225402-1AB1-45B5-93CB-4A60481E4576}" destId="{E58D67EB-A529-420C-9047-2A3E449D6D85}" srcOrd="2" destOrd="0" parTransId="{39ABE756-ABEA-4DF9-A4FD-71F920A5BFA9}" sibTransId="{E7B7AED6-41AD-415D-9416-D0E6D4387E18}"/>
    <dgm:cxn modelId="{DA8CA1C3-6899-447F-A4CB-1535F0B99378}" type="presOf" srcId="{E7B7AED6-41AD-415D-9416-D0E6D4387E18}" destId="{D0B716DA-D552-453C-B116-9AADDA6DBBC4}" srcOrd="0" destOrd="0" presId="urn:microsoft.com/office/officeart/2005/8/layout/process3"/>
    <dgm:cxn modelId="{2E4CC32F-169D-43AD-A28B-EE1A1FD41E9F}" type="presOf" srcId="{570F8956-F36E-42E8-95DA-1B6701F268DD}" destId="{7BB6AB8E-4D8D-4B14-949B-E58C2AB7DB23}" srcOrd="0" destOrd="0" presId="urn:microsoft.com/office/officeart/2005/8/layout/process3"/>
    <dgm:cxn modelId="{0FBBA16B-C3DA-45D4-977C-C85F568A4FF5}" type="presOf" srcId="{51255F87-40F6-48FB-8711-1EDCB42EA0CA}" destId="{E38D4000-0952-41CB-9FBF-2A3E3EDD01C7}" srcOrd="1" destOrd="0" presId="urn:microsoft.com/office/officeart/2005/8/layout/process3"/>
    <dgm:cxn modelId="{B001550A-D50D-4840-BCFA-485223E7A418}" type="presOf" srcId="{E58D67EB-A529-420C-9047-2A3E449D6D85}" destId="{C8FFF0F9-02CE-469A-8C5D-823A91589E0F}" srcOrd="0" destOrd="0" presId="urn:microsoft.com/office/officeart/2005/8/layout/process3"/>
    <dgm:cxn modelId="{B2188E5D-C1BE-465C-9AAB-3A48B4C6F0B3}" srcId="{E5225402-1AB1-45B5-93CB-4A60481E4576}" destId="{ECEF3971-C879-45E2-A733-BACE0EF3D648}" srcOrd="3" destOrd="0" parTransId="{5071FB85-80AF-4641-8611-F575867412D2}" sibTransId="{0DBEFB03-B279-4A4D-8DB0-F670797C5A56}"/>
    <dgm:cxn modelId="{3EDAFC75-3A23-466D-9C16-3EB725F63B75}" srcId="{E5225402-1AB1-45B5-93CB-4A60481E4576}" destId="{570F8956-F36E-42E8-95DA-1B6701F268DD}" srcOrd="0" destOrd="0" parTransId="{8A522AC9-25A1-4897-A14A-5834E86B2A4B}" sibTransId="{E41395EB-0468-4215-B0BC-77B8F7A40BC6}"/>
    <dgm:cxn modelId="{59084099-EED1-466D-A5F7-AFC84BE1A54A}" type="presOf" srcId="{E41395EB-0468-4215-B0BC-77B8F7A40BC6}" destId="{7C0F6622-7F6E-44BB-8B9E-4170EBB8A05F}" srcOrd="0" destOrd="0" presId="urn:microsoft.com/office/officeart/2005/8/layout/process3"/>
    <dgm:cxn modelId="{75A2B806-F3CB-42DB-A3CF-C6A30046D87F}" type="presOf" srcId="{E7B7AED6-41AD-415D-9416-D0E6D4387E18}" destId="{0E0566DB-9ACE-4D17-82B8-49508AABDAF0}" srcOrd="1" destOrd="0" presId="urn:microsoft.com/office/officeart/2005/8/layout/process3"/>
    <dgm:cxn modelId="{3D5696B9-11B6-4A65-A1B6-1E9D26ABFFE1}" type="presOf" srcId="{51255F87-40F6-48FB-8711-1EDCB42EA0CA}" destId="{E4A3F730-345C-40C3-B6C2-9732CF580AE6}" srcOrd="0" destOrd="0" presId="urn:microsoft.com/office/officeart/2005/8/layout/process3"/>
    <dgm:cxn modelId="{93258ED6-FB2F-4CAC-89CC-870876B3D873}" type="presParOf" srcId="{370DBD4C-6128-4926-AE64-ABAE7B173ED5}" destId="{7049DFB3-42F7-4626-B004-771EFA107963}" srcOrd="0" destOrd="0" presId="urn:microsoft.com/office/officeart/2005/8/layout/process3"/>
    <dgm:cxn modelId="{FA8263C7-7678-49AC-932D-1760B1CA4348}" type="presParOf" srcId="{7049DFB3-42F7-4626-B004-771EFA107963}" destId="{7BB6AB8E-4D8D-4B14-949B-E58C2AB7DB23}" srcOrd="0" destOrd="0" presId="urn:microsoft.com/office/officeart/2005/8/layout/process3"/>
    <dgm:cxn modelId="{2341E9F6-D29C-4FB8-B46D-1E25A4D22ED2}" type="presParOf" srcId="{7049DFB3-42F7-4626-B004-771EFA107963}" destId="{E77A5B48-7B5C-4FEA-80A3-E4AF3C085EED}" srcOrd="1" destOrd="0" presId="urn:microsoft.com/office/officeart/2005/8/layout/process3"/>
    <dgm:cxn modelId="{134381A7-68F0-4C16-991F-2E6F68B4365A}" type="presParOf" srcId="{7049DFB3-42F7-4626-B004-771EFA107963}" destId="{6259850E-56C2-48DC-BF0B-6B119F4712DE}" srcOrd="2" destOrd="0" presId="urn:microsoft.com/office/officeart/2005/8/layout/process3"/>
    <dgm:cxn modelId="{F78147F7-85A5-480F-8A75-367ACE44B91F}" type="presParOf" srcId="{370DBD4C-6128-4926-AE64-ABAE7B173ED5}" destId="{7C0F6622-7F6E-44BB-8B9E-4170EBB8A05F}" srcOrd="1" destOrd="0" presId="urn:microsoft.com/office/officeart/2005/8/layout/process3"/>
    <dgm:cxn modelId="{ECB21A02-BEF8-463E-9C45-011703B5BF8E}" type="presParOf" srcId="{7C0F6622-7F6E-44BB-8B9E-4170EBB8A05F}" destId="{A7F343F2-DDD0-4187-838C-0EAA9FC57497}" srcOrd="0" destOrd="0" presId="urn:microsoft.com/office/officeart/2005/8/layout/process3"/>
    <dgm:cxn modelId="{3E4DCFA9-4924-4A62-A3A2-09E39F3812AA}" type="presParOf" srcId="{370DBD4C-6128-4926-AE64-ABAE7B173ED5}" destId="{66EAE3A6-F453-45A9-8FA3-1039FD0F628A}" srcOrd="2" destOrd="0" presId="urn:microsoft.com/office/officeart/2005/8/layout/process3"/>
    <dgm:cxn modelId="{7D83CFCE-969D-46E4-BEFC-EE786F31FF99}" type="presParOf" srcId="{66EAE3A6-F453-45A9-8FA3-1039FD0F628A}" destId="{E4A3F730-345C-40C3-B6C2-9732CF580AE6}" srcOrd="0" destOrd="0" presId="urn:microsoft.com/office/officeart/2005/8/layout/process3"/>
    <dgm:cxn modelId="{98297CA6-52B4-486A-8603-3A71080ED504}" type="presParOf" srcId="{66EAE3A6-F453-45A9-8FA3-1039FD0F628A}" destId="{E38D4000-0952-41CB-9FBF-2A3E3EDD01C7}" srcOrd="1" destOrd="0" presId="urn:microsoft.com/office/officeart/2005/8/layout/process3"/>
    <dgm:cxn modelId="{A028F19B-E55C-4499-8B7B-A1F8F1EAC4B8}" type="presParOf" srcId="{66EAE3A6-F453-45A9-8FA3-1039FD0F628A}" destId="{48F0382D-F17E-4534-AABE-4AD2BB92A4C3}" srcOrd="2" destOrd="0" presId="urn:microsoft.com/office/officeart/2005/8/layout/process3"/>
    <dgm:cxn modelId="{BF2345A9-406C-4F49-98DB-683F47283795}" type="presParOf" srcId="{370DBD4C-6128-4926-AE64-ABAE7B173ED5}" destId="{33C309C2-A5D6-47F6-9503-365DAF8F5825}" srcOrd="3" destOrd="0" presId="urn:microsoft.com/office/officeart/2005/8/layout/process3"/>
    <dgm:cxn modelId="{8C239D1F-AD8E-4A99-9FD4-0BC1E335BF30}" type="presParOf" srcId="{33C309C2-A5D6-47F6-9503-365DAF8F5825}" destId="{CBC62C31-21DF-4B53-87AF-AFD4878D889B}" srcOrd="0" destOrd="0" presId="urn:microsoft.com/office/officeart/2005/8/layout/process3"/>
    <dgm:cxn modelId="{AAC6B06F-D546-4B62-9CB5-8F0BD6F1DFCF}" type="presParOf" srcId="{370DBD4C-6128-4926-AE64-ABAE7B173ED5}" destId="{1040E730-5142-4A6B-B4A6-95A2563C0B65}" srcOrd="4" destOrd="0" presId="urn:microsoft.com/office/officeart/2005/8/layout/process3"/>
    <dgm:cxn modelId="{817FAA7F-859A-4A75-BDF7-AA0F9634A1CB}" type="presParOf" srcId="{1040E730-5142-4A6B-B4A6-95A2563C0B65}" destId="{C8FFF0F9-02CE-469A-8C5D-823A91589E0F}" srcOrd="0" destOrd="0" presId="urn:microsoft.com/office/officeart/2005/8/layout/process3"/>
    <dgm:cxn modelId="{142422D1-E3BE-4137-B70C-C3B38C8C854C}" type="presParOf" srcId="{1040E730-5142-4A6B-B4A6-95A2563C0B65}" destId="{452C80CC-0143-4161-925E-554EB087E2B7}" srcOrd="1" destOrd="0" presId="urn:microsoft.com/office/officeart/2005/8/layout/process3"/>
    <dgm:cxn modelId="{E6E1D15C-2C7F-4D9F-A430-4D72F2C02709}" type="presParOf" srcId="{1040E730-5142-4A6B-B4A6-95A2563C0B65}" destId="{B453EDA8-E240-4C6D-91BB-EF8BBFD12115}" srcOrd="2" destOrd="0" presId="urn:microsoft.com/office/officeart/2005/8/layout/process3"/>
    <dgm:cxn modelId="{A1A50E8F-4E5F-403F-826D-079D4F5D0BED}" type="presParOf" srcId="{370DBD4C-6128-4926-AE64-ABAE7B173ED5}" destId="{D0B716DA-D552-453C-B116-9AADDA6DBBC4}" srcOrd="5" destOrd="0" presId="urn:microsoft.com/office/officeart/2005/8/layout/process3"/>
    <dgm:cxn modelId="{601E897E-6FCA-4807-B308-85ED91EFBC91}" type="presParOf" srcId="{D0B716DA-D552-453C-B116-9AADDA6DBBC4}" destId="{0E0566DB-9ACE-4D17-82B8-49508AABDAF0}" srcOrd="0" destOrd="0" presId="urn:microsoft.com/office/officeart/2005/8/layout/process3"/>
    <dgm:cxn modelId="{34FCE1A6-E9EE-4020-8B24-A152DDC4E1F0}" type="presParOf" srcId="{370DBD4C-6128-4926-AE64-ABAE7B173ED5}" destId="{BDD09CDF-CCC3-44CC-ABDE-827D68D0387C}" srcOrd="6" destOrd="0" presId="urn:microsoft.com/office/officeart/2005/8/layout/process3"/>
    <dgm:cxn modelId="{AFBE928F-95B3-4D99-8381-6E8DF0F27579}" type="presParOf" srcId="{BDD09CDF-CCC3-44CC-ABDE-827D68D0387C}" destId="{52E45400-53C2-4EEB-80A4-2D22F00ACED6}" srcOrd="0" destOrd="0" presId="urn:microsoft.com/office/officeart/2005/8/layout/process3"/>
    <dgm:cxn modelId="{A16FD88C-655E-4383-B4A1-C6FA1A47A3F1}" type="presParOf" srcId="{BDD09CDF-CCC3-44CC-ABDE-827D68D0387C}" destId="{72465715-3BCC-480C-841F-23E6AD346CFF}" srcOrd="1" destOrd="0" presId="urn:microsoft.com/office/officeart/2005/8/layout/process3"/>
    <dgm:cxn modelId="{2C137467-7E7B-46BF-B58D-A364705736E4}" type="presParOf" srcId="{BDD09CDF-CCC3-44CC-ABDE-827D68D0387C}" destId="{E221029D-B176-4DD1-90B1-768C45142395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7A5B48-7B5C-4FEA-80A3-E4AF3C085EED}">
      <dsp:nvSpPr>
        <dsp:cNvPr id="0" name=""/>
        <dsp:cNvSpPr/>
      </dsp:nvSpPr>
      <dsp:spPr>
        <a:xfrm>
          <a:off x="0" y="883162"/>
          <a:ext cx="740775" cy="3437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784" tIns="49784" rIns="49784" bIns="26670" numCol="1" spcCol="1270" anchor="ctr" anchorCtr="0">
          <a:noAutofit/>
        </a:bodyPr>
        <a:lstStyle/>
        <a:p>
          <a:pPr lvl="0" algn="ctr" defTabSz="311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700" b="1" kern="1200" dirty="0" smtClean="0"/>
            <a:t>배합 공정</a:t>
          </a:r>
          <a:endParaRPr lang="ko-KR" altLang="en-US" sz="700" b="1" kern="1200" dirty="0"/>
        </a:p>
      </dsp:txBody>
      <dsp:txXfrm>
        <a:off x="0" y="883162"/>
        <a:ext cx="740775" cy="229142"/>
      </dsp:txXfrm>
    </dsp:sp>
    <dsp:sp modelId="{6259850E-56C2-48DC-BF0B-6B119F4712DE}">
      <dsp:nvSpPr>
        <dsp:cNvPr id="0" name=""/>
        <dsp:cNvSpPr/>
      </dsp:nvSpPr>
      <dsp:spPr>
        <a:xfrm>
          <a:off x="115357" y="1100965"/>
          <a:ext cx="1056880" cy="62128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C0F6622-7F6E-44BB-8B9E-4170EBB8A05F}">
      <dsp:nvSpPr>
        <dsp:cNvPr id="0" name=""/>
        <dsp:cNvSpPr/>
      </dsp:nvSpPr>
      <dsp:spPr>
        <a:xfrm rot="10195">
          <a:off x="1140071" y="1400654"/>
          <a:ext cx="267179" cy="172895"/>
        </a:xfrm>
        <a:prstGeom prst="rightArrow">
          <a:avLst>
            <a:gd name="adj1" fmla="val 60000"/>
            <a:gd name="adj2" fmla="val 50000"/>
          </a:avLst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>
        <a:off x="1140071" y="1435156"/>
        <a:ext cx="215311" cy="103737"/>
      </dsp:txXfrm>
    </dsp:sp>
    <dsp:sp modelId="{E38D4000-0952-41CB-9FBF-2A3E3EDD01C7}">
      <dsp:nvSpPr>
        <dsp:cNvPr id="0" name=""/>
        <dsp:cNvSpPr/>
      </dsp:nvSpPr>
      <dsp:spPr>
        <a:xfrm>
          <a:off x="1314921" y="887062"/>
          <a:ext cx="740775" cy="3437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784" tIns="49784" rIns="49784" bIns="26670" numCol="1" spcCol="1270" anchor="ctr" anchorCtr="0">
          <a:noAutofit/>
        </a:bodyPr>
        <a:lstStyle/>
        <a:p>
          <a:pPr lvl="0" algn="ctr" defTabSz="311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700" b="1" kern="1200" dirty="0" smtClean="0"/>
            <a:t>분산 공정</a:t>
          </a:r>
          <a:endParaRPr lang="ko-KR" altLang="en-US" sz="700" b="1" kern="1200" dirty="0"/>
        </a:p>
      </dsp:txBody>
      <dsp:txXfrm>
        <a:off x="1314921" y="887062"/>
        <a:ext cx="740775" cy="229142"/>
      </dsp:txXfrm>
    </dsp:sp>
    <dsp:sp modelId="{48F0382D-F17E-4534-AABE-4AD2BB92A4C3}">
      <dsp:nvSpPr>
        <dsp:cNvPr id="0" name=""/>
        <dsp:cNvSpPr/>
      </dsp:nvSpPr>
      <dsp:spPr>
        <a:xfrm>
          <a:off x="1381420" y="1116563"/>
          <a:ext cx="1120503" cy="60568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3C309C2-A5D6-47F6-9503-365DAF8F5825}">
      <dsp:nvSpPr>
        <dsp:cNvPr id="0" name=""/>
        <dsp:cNvSpPr/>
      </dsp:nvSpPr>
      <dsp:spPr>
        <a:xfrm rot="21599652">
          <a:off x="2499753" y="1440188"/>
          <a:ext cx="269423" cy="172895"/>
        </a:xfrm>
        <a:prstGeom prst="rightArrow">
          <a:avLst>
            <a:gd name="adj1" fmla="val 60000"/>
            <a:gd name="adj2" fmla="val 50000"/>
          </a:avLst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>
        <a:off x="2499753" y="1474770"/>
        <a:ext cx="217555" cy="103737"/>
      </dsp:txXfrm>
    </dsp:sp>
    <dsp:sp modelId="{452C80CC-0143-4161-925E-554EB087E2B7}">
      <dsp:nvSpPr>
        <dsp:cNvPr id="0" name=""/>
        <dsp:cNvSpPr/>
      </dsp:nvSpPr>
      <dsp:spPr>
        <a:xfrm>
          <a:off x="2634666" y="886929"/>
          <a:ext cx="740775" cy="3437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784" tIns="49784" rIns="49784" bIns="26670" numCol="1" spcCol="1270" anchor="ctr" anchorCtr="0">
          <a:noAutofit/>
        </a:bodyPr>
        <a:lstStyle/>
        <a:p>
          <a:pPr lvl="0" algn="ctr" defTabSz="311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700" b="1" kern="1200" dirty="0" smtClean="0"/>
            <a:t>마감 공정</a:t>
          </a:r>
          <a:endParaRPr lang="ko-KR" altLang="en-US" sz="700" b="1" kern="1200" dirty="0"/>
        </a:p>
      </dsp:txBody>
      <dsp:txXfrm>
        <a:off x="2634666" y="886929"/>
        <a:ext cx="740775" cy="229142"/>
      </dsp:txXfrm>
    </dsp:sp>
    <dsp:sp modelId="{B453EDA8-E240-4C6D-91BB-EF8BBFD12115}">
      <dsp:nvSpPr>
        <dsp:cNvPr id="0" name=""/>
        <dsp:cNvSpPr/>
      </dsp:nvSpPr>
      <dsp:spPr>
        <a:xfrm>
          <a:off x="2744189" y="1116030"/>
          <a:ext cx="1069131" cy="60621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0B716DA-D552-453C-B116-9AADDA6DBBC4}">
      <dsp:nvSpPr>
        <dsp:cNvPr id="0" name=""/>
        <dsp:cNvSpPr/>
      </dsp:nvSpPr>
      <dsp:spPr>
        <a:xfrm rot="21589923">
          <a:off x="3780844" y="1451863"/>
          <a:ext cx="253164" cy="172895"/>
        </a:xfrm>
        <a:prstGeom prst="rightArrow">
          <a:avLst>
            <a:gd name="adj1" fmla="val 60000"/>
            <a:gd name="adj2" fmla="val 50000"/>
          </a:avLst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>
        <a:off x="3780844" y="1486518"/>
        <a:ext cx="201296" cy="103737"/>
      </dsp:txXfrm>
    </dsp:sp>
    <dsp:sp modelId="{72465715-3BCC-480C-841F-23E6AD346CFF}">
      <dsp:nvSpPr>
        <dsp:cNvPr id="0" name=""/>
        <dsp:cNvSpPr/>
      </dsp:nvSpPr>
      <dsp:spPr>
        <a:xfrm>
          <a:off x="3919470" y="883162"/>
          <a:ext cx="740775" cy="3437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784" tIns="49784" rIns="49784" bIns="26670" numCol="1" spcCol="1270" anchor="ctr" anchorCtr="0">
          <a:noAutofit/>
        </a:bodyPr>
        <a:lstStyle/>
        <a:p>
          <a:pPr lvl="0" algn="ctr" defTabSz="311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700" b="1" kern="1200" dirty="0" smtClean="0"/>
            <a:t>포장 공정</a:t>
          </a:r>
          <a:endParaRPr lang="ko-KR" altLang="en-US" sz="700" b="1" kern="1200" dirty="0"/>
        </a:p>
      </dsp:txBody>
      <dsp:txXfrm>
        <a:off x="3919470" y="883162"/>
        <a:ext cx="740775" cy="229142"/>
      </dsp:txXfrm>
    </dsp:sp>
    <dsp:sp modelId="{E221029D-B176-4DD1-90B1-768C45142395}">
      <dsp:nvSpPr>
        <dsp:cNvPr id="0" name=""/>
        <dsp:cNvSpPr/>
      </dsp:nvSpPr>
      <dsp:spPr>
        <a:xfrm>
          <a:off x="4047698" y="1100965"/>
          <a:ext cx="1056880" cy="62128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algn="l">
              <a:defRPr kumimoji="0"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9769CB25-ACBA-46EF-95CA-B3469903C1F1}" type="datetimeFigureOut">
              <a:rPr lang="ko-KR" altLang="en-US"/>
              <a:pPr>
                <a:defRPr/>
              </a:pPr>
              <a:t>2016-03-07</a:t>
            </a:fld>
            <a:endParaRPr lang="en-US" altLang="ko-KR"/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243"/>
            <a:ext cx="2946400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algn="l">
              <a:defRPr kumimoji="0"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243"/>
            <a:ext cx="2946400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B44037F9-5348-4765-9A94-FEC0AA6B3367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88364330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09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09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DB86320-8699-4E78-BBD3-5560D1FF9B40}" type="datetimeFigureOut">
              <a:rPr lang="ko-KR" altLang="en-US"/>
              <a:pPr>
                <a:defRPr/>
              </a:pPr>
              <a:t>2016-03-07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2950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5711"/>
            <a:ext cx="5438775" cy="4466511"/>
          </a:xfrm>
          <a:prstGeom prst="rect">
            <a:avLst/>
          </a:prstGeom>
        </p:spPr>
        <p:txBody>
          <a:bodyPr vert="horz" lIns="91431" tIns="45715" rIns="91431" bIns="45715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243"/>
            <a:ext cx="2946400" cy="496809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243"/>
            <a:ext cx="2946400" cy="496809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3F18960-8357-4A12-967F-824FDEE9E15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93431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716469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806536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573634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02383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표지용 2 copy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6380657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6" descr="목차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슬라이드 번호 개체 틀 5"/>
          <p:cNvSpPr txBox="1">
            <a:spLocks/>
          </p:cNvSpPr>
          <p:nvPr userDrawn="1"/>
        </p:nvSpPr>
        <p:spPr>
          <a:xfrm>
            <a:off x="3189288" y="6423025"/>
            <a:ext cx="21336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schemeClr val="tx1"/>
                </a:solidFill>
                <a:latin typeface="+mn-lt"/>
                <a:ea typeface="+mn-ea"/>
              </a:rPr>
              <a:t>-</a:t>
            </a:r>
            <a:fld id="{80301B54-C592-4682-AAC7-BE558F2A2A33}" type="slidenum">
              <a:rPr kumimoji="0" lang="ko-KR" altLang="en-US" sz="1600" smtClean="0">
                <a:solidFill>
                  <a:schemeClr val="tx1"/>
                </a:solidFill>
                <a:latin typeface="+mn-lt"/>
                <a:ea typeface="+mn-ea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kumimoji="0" lang="en-US" altLang="ko-KR" sz="1600" dirty="0" smtClean="0">
                <a:solidFill>
                  <a:schemeClr val="tx1"/>
                </a:solidFill>
                <a:latin typeface="+mn-lt"/>
                <a:ea typeface="+mn-ea"/>
              </a:rPr>
              <a:t>-</a:t>
            </a:r>
            <a:endParaRPr kumimoji="0" lang="ko-KR" altLang="en-US" sz="1600" dirty="0" smtClean="0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5139D-40A3-4656-A537-A65014A6F916}" type="datetime1">
              <a:rPr lang="ko-KR" altLang="en-US" smtClean="0"/>
              <a:pPr>
                <a:defRPr/>
              </a:pPr>
              <a:t>2016-03-07</a:t>
            </a:fld>
            <a:endParaRPr lang="ko-KR" altLang="en-US"/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0A6D5-DAF4-4D5C-A611-3A0BC09981C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528720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TMS_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4"/>
          <a:stretch>
            <a:fillRect/>
          </a:stretch>
        </p:blipFill>
        <p:spPr bwMode="auto">
          <a:xfrm>
            <a:off x="0" y="-315913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슬라이드 번호 개체 틀 5"/>
          <p:cNvSpPr txBox="1">
            <a:spLocks/>
          </p:cNvSpPr>
          <p:nvPr userDrawn="1"/>
        </p:nvSpPr>
        <p:spPr>
          <a:xfrm>
            <a:off x="3189288" y="6423025"/>
            <a:ext cx="21336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schemeClr val="tx1"/>
                </a:solidFill>
                <a:latin typeface="+mn-lt"/>
                <a:ea typeface="+mn-ea"/>
              </a:rPr>
              <a:t>-</a:t>
            </a:r>
            <a:fld id="{53912857-E108-4684-988E-2D71B1EE6AF4}" type="slidenum">
              <a:rPr kumimoji="0" lang="ko-KR" altLang="en-US" sz="1600" smtClean="0">
                <a:solidFill>
                  <a:schemeClr val="tx1"/>
                </a:solidFill>
                <a:latin typeface="+mn-lt"/>
                <a:ea typeface="+mn-ea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kumimoji="0" lang="en-US" altLang="ko-KR" sz="1600" dirty="0" smtClean="0">
                <a:solidFill>
                  <a:schemeClr val="tx1"/>
                </a:solidFill>
                <a:latin typeface="+mn-lt"/>
                <a:ea typeface="+mn-ea"/>
              </a:rPr>
              <a:t>-</a:t>
            </a:r>
            <a:endParaRPr kumimoji="0" lang="ko-KR" altLang="en-US" sz="1600" dirty="0" smtClean="0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6" name="직사각형 5"/>
          <p:cNvSpPr/>
          <p:nvPr userDrawn="1"/>
        </p:nvSpPr>
        <p:spPr>
          <a:xfrm>
            <a:off x="0" y="599480"/>
            <a:ext cx="9144000" cy="28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1281537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6" descr="파워포인트마스터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슬라이드 번호 개체 틀 5"/>
          <p:cNvSpPr txBox="1">
            <a:spLocks/>
          </p:cNvSpPr>
          <p:nvPr userDrawn="1"/>
        </p:nvSpPr>
        <p:spPr>
          <a:xfrm>
            <a:off x="3189288" y="6423025"/>
            <a:ext cx="21336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schemeClr val="tx1"/>
                </a:solidFill>
                <a:latin typeface="+mn-lt"/>
                <a:ea typeface="+mn-ea"/>
              </a:rPr>
              <a:t>-</a:t>
            </a:r>
            <a:fld id="{EAFE8A83-A583-4621-BDE9-81D914CA6901}" type="slidenum">
              <a:rPr kumimoji="0" lang="ko-KR" altLang="en-US" sz="1600" smtClean="0">
                <a:solidFill>
                  <a:schemeClr val="tx1"/>
                </a:solidFill>
                <a:latin typeface="+mn-lt"/>
                <a:ea typeface="+mn-ea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kumimoji="0" lang="en-US" altLang="ko-KR" sz="1600" dirty="0" smtClean="0">
                <a:solidFill>
                  <a:schemeClr val="tx1"/>
                </a:solidFill>
                <a:latin typeface="+mn-lt"/>
                <a:ea typeface="+mn-ea"/>
              </a:rPr>
              <a:t>-</a:t>
            </a:r>
            <a:endParaRPr kumimoji="0" lang="ko-KR" altLang="en-US" sz="1600" dirty="0" smtClean="0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9" name="날짜 개체 틀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DE1538-140B-4C04-9DF4-96BCAC5FC4E1}" type="datetime1">
              <a:rPr lang="ko-KR" altLang="en-US" smtClean="0"/>
              <a:pPr>
                <a:defRPr/>
              </a:pPr>
              <a:t>2016-03-07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3B7940-656F-4B70-89B6-1E77D537641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12" name="제목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675668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6" descr="end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176640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1DE1538-140B-4C04-9DF4-96BCAC5FC4E1}" type="datetime1">
              <a:rPr lang="ko-KR" altLang="en-US" smtClean="0"/>
              <a:pPr>
                <a:defRPr/>
              </a:pPr>
              <a:t>2016-03-07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rgbClr val="898989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D3B7940-656F-4B70-89B6-1E77D537641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806580" y="-6176"/>
            <a:ext cx="2259781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19050" cap="flat" cmpd="sng" algn="ctr">
                <a:solidFill>
                  <a:srgbClr val="FFFFFF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</p:sldLayoutIdLst>
  <p:transition>
    <p:split orient="vert"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oleObject" Target="../embeddings/oleObject1.bin"/><Relationship Id="rId7" Type="http://schemas.openxmlformats.org/officeDocument/2006/relationships/diagramLayout" Target="../diagrams/layout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diagramData" Target="../diagrams/data1.xml"/><Relationship Id="rId11" Type="http://schemas.openxmlformats.org/officeDocument/2006/relationships/image" Target="../media/image13.png"/><Relationship Id="rId5" Type="http://schemas.openxmlformats.org/officeDocument/2006/relationships/image" Target="../media/image21.jpeg"/><Relationship Id="rId10" Type="http://schemas.microsoft.com/office/2007/relationships/diagramDrawing" Target="../diagrams/drawing1.xml"/><Relationship Id="rId4" Type="http://schemas.openxmlformats.org/officeDocument/2006/relationships/image" Target="../media/image20.png"/><Relationship Id="rId9" Type="http://schemas.openxmlformats.org/officeDocument/2006/relationships/diagramColors" Target="../diagrams/colors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36.wmf"/><Relationship Id="rId4" Type="http://schemas.openxmlformats.org/officeDocument/2006/relationships/image" Target="../media/image35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png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3.png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4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55.jpeg"/><Relationship Id="rId4" Type="http://schemas.openxmlformats.org/officeDocument/2006/relationships/image" Target="../media/image5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14.png"/><Relationship Id="rId4" Type="http://schemas.openxmlformats.org/officeDocument/2006/relationships/image" Target="../media/image5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g"/><Relationship Id="rId3" Type="http://schemas.openxmlformats.org/officeDocument/2006/relationships/image" Target="../media/image14.png"/><Relationship Id="rId7" Type="http://schemas.openxmlformats.org/officeDocument/2006/relationships/image" Target="../media/image6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5.jpg"/><Relationship Id="rId5" Type="http://schemas.openxmlformats.org/officeDocument/2006/relationships/image" Target="../media/image64.jpeg"/><Relationship Id="rId10" Type="http://schemas.openxmlformats.org/officeDocument/2006/relationships/image" Target="../media/image69.png"/><Relationship Id="rId4" Type="http://schemas.openxmlformats.org/officeDocument/2006/relationships/image" Target="../media/image63.png"/><Relationship Id="rId9" Type="http://schemas.openxmlformats.org/officeDocument/2006/relationships/image" Target="../media/image68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27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600200" y="4727913"/>
            <a:ext cx="5786438" cy="1114425"/>
            <a:chOff x="1600200" y="4652963"/>
            <a:chExt cx="5786438" cy="1114425"/>
          </a:xfrm>
        </p:grpSpPr>
        <p:sp>
          <p:nvSpPr>
            <p:cNvPr id="9" name="WordArt 1027"/>
            <p:cNvSpPr>
              <a:spLocks noChangeArrowheads="1" noChangeShapeType="1" noTextEdit="1"/>
            </p:cNvSpPr>
            <p:nvPr/>
          </p:nvSpPr>
          <p:spPr bwMode="auto">
            <a:xfrm>
              <a:off x="3570288" y="4984750"/>
              <a:ext cx="3816350" cy="65722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>
                <a:defRPr/>
              </a:pPr>
              <a:endParaRPr lang="ko-KR" altLang="en-US" sz="4000" kern="10" dirty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>
                  <a:gsLst>
                    <a:gs pos="100000">
                      <a:srgbClr val="0000CC"/>
                    </a:gs>
                    <a:gs pos="0">
                      <a:schemeClr val="bg1">
                        <a:lumMod val="65000"/>
                      </a:schemeClr>
                    </a:gs>
                    <a:gs pos="25000">
                      <a:schemeClr val="bg1">
                        <a:lumMod val="50000"/>
                      </a:schemeClr>
                    </a:gs>
                  </a:gsLst>
                  <a:lin ang="5400000" scaled="1"/>
                </a:gradFill>
                <a:latin typeface="HY견고딕"/>
                <a:ea typeface="HY견고딕"/>
              </a:endParaRPr>
            </a:p>
          </p:txBody>
        </p:sp>
        <p:pic>
          <p:nvPicPr>
            <p:cNvPr id="7175" name="그림 9" descr="로고+가로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0200" y="4652963"/>
              <a:ext cx="3940175" cy="1114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직사각형 10"/>
            <p:cNvSpPr/>
            <p:nvPr/>
          </p:nvSpPr>
          <p:spPr>
            <a:xfrm>
              <a:off x="4939286" y="4937021"/>
              <a:ext cx="2428892" cy="49244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ko-KR" altLang="en-US" sz="2500" b="1" dirty="0">
                  <a:solidFill>
                    <a:srgbClr val="777777"/>
                  </a:solidFill>
                  <a:effectLst>
                    <a:innerShdw blurRad="63500" dist="50800">
                      <a:prstClr val="black">
                        <a:alpha val="50000"/>
                      </a:prstClr>
                    </a:innerShdw>
                  </a:effectLst>
                  <a:latin typeface="HY헤드라인M" pitchFamily="18" charset="-127"/>
                  <a:ea typeface="HY헤드라인M" pitchFamily="18" charset="-127"/>
                </a:rPr>
                <a:t>악취관리센터</a:t>
              </a:r>
              <a:endParaRPr lang="ko-KR" altLang="en-US" sz="2500" b="1" dirty="0">
                <a:solidFill>
                  <a:srgbClr val="777777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7177" name="WordArt 2"/>
            <p:cNvSpPr>
              <a:spLocks noChangeArrowheads="1" noChangeShapeType="1" noTextEdit="1"/>
            </p:cNvSpPr>
            <p:nvPr/>
          </p:nvSpPr>
          <p:spPr bwMode="auto">
            <a:xfrm>
              <a:off x="2865835" y="5426075"/>
              <a:ext cx="4248000" cy="214313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r>
                <a:rPr lang="en-US" altLang="ko-KR" sz="3600" b="1" kern="10" dirty="0">
                  <a:solidFill>
                    <a:srgbClr val="6D6D6D"/>
                  </a:solidFill>
                  <a:latin typeface="Arial"/>
                  <a:cs typeface="Arial"/>
                </a:rPr>
                <a:t>Korea Environment Corporation Odor Technical Center</a:t>
              </a:r>
              <a:endParaRPr lang="ko-KR" altLang="en-US" sz="3600" b="1" kern="10" dirty="0">
                <a:solidFill>
                  <a:srgbClr val="6D6D6D"/>
                </a:solidFill>
                <a:latin typeface="Arial"/>
                <a:cs typeface="Arial"/>
              </a:endParaRPr>
            </a:p>
          </p:txBody>
        </p:sp>
      </p:grpSp>
      <p:sp>
        <p:nvSpPr>
          <p:cNvPr id="13" name="WordArt 2"/>
          <p:cNvSpPr>
            <a:spLocks noChangeArrowheads="1" noChangeShapeType="1" noTextEdit="1"/>
          </p:cNvSpPr>
          <p:nvPr/>
        </p:nvSpPr>
        <p:spPr bwMode="auto">
          <a:xfrm>
            <a:off x="3851920" y="3861048"/>
            <a:ext cx="1944216" cy="55785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b="1" kern="10" dirty="0" smtClean="0">
                <a:solidFill>
                  <a:srgbClr val="525252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2016. 3. 10. </a:t>
            </a:r>
            <a:endParaRPr lang="ko-KR" altLang="en-US" sz="3600" b="1" kern="10" dirty="0">
              <a:solidFill>
                <a:srgbClr val="525252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14" name="WordArt 6"/>
          <p:cNvSpPr>
            <a:spLocks noChangeArrowheads="1" noChangeShapeType="1" noTextEdit="1"/>
          </p:cNvSpPr>
          <p:nvPr/>
        </p:nvSpPr>
        <p:spPr bwMode="auto">
          <a:xfrm>
            <a:off x="1257837" y="2132856"/>
            <a:ext cx="6509811" cy="779388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/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4343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/>
                <a:ea typeface="HY헤드라인M"/>
              </a:rPr>
              <a:t>악취방지법의 이해  및  악취 방지기술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4343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/>
              <a:ea typeface="HY헤드라인M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 preferRelativeResize="0">
            <a:picLocks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29000"/>
                    </a14:imgEffect>
                    <a14:imgEffect>
                      <a14:brightnessContrast bright="60000" contrast="-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215" y="2009418"/>
            <a:ext cx="7647958" cy="3780000"/>
          </a:xfrm>
          <a:prstGeom prst="rect">
            <a:avLst/>
          </a:prstGeom>
        </p:spPr>
      </p:pic>
      <p:grpSp>
        <p:nvGrpSpPr>
          <p:cNvPr id="40" name="그룹 39"/>
          <p:cNvGrpSpPr/>
          <p:nvPr/>
        </p:nvGrpSpPr>
        <p:grpSpPr>
          <a:xfrm>
            <a:off x="1966913" y="2565847"/>
            <a:ext cx="6134100" cy="719137"/>
            <a:chOff x="1966913" y="2565847"/>
            <a:chExt cx="6134100" cy="719137"/>
          </a:xfrm>
        </p:grpSpPr>
        <p:sp>
          <p:nvSpPr>
            <p:cNvPr id="5" name="AutoShape 12"/>
            <p:cNvSpPr>
              <a:spLocks noChangeArrowheads="1"/>
            </p:cNvSpPr>
            <p:nvPr/>
          </p:nvSpPr>
          <p:spPr bwMode="auto">
            <a:xfrm>
              <a:off x="1983399" y="2615867"/>
              <a:ext cx="655429" cy="605340"/>
            </a:xfrm>
            <a:prstGeom prst="roundRect">
              <a:avLst>
                <a:gd name="adj" fmla="val 16667"/>
              </a:avLst>
            </a:prstGeom>
            <a:solidFill>
              <a:srgbClr val="92D050"/>
            </a:solidFill>
            <a:ln w="127000">
              <a:noFill/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6" name="Oval 35"/>
            <p:cNvSpPr>
              <a:spLocks noChangeArrowheads="1"/>
            </p:cNvSpPr>
            <p:nvPr/>
          </p:nvSpPr>
          <p:spPr bwMode="auto">
            <a:xfrm>
              <a:off x="1966913" y="2629347"/>
              <a:ext cx="706437" cy="153987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7" name="AutoShape 24"/>
            <p:cNvSpPr>
              <a:spLocks noChangeArrowheads="1"/>
            </p:cNvSpPr>
            <p:nvPr/>
          </p:nvSpPr>
          <p:spPr bwMode="auto">
            <a:xfrm>
              <a:off x="1985160" y="2565847"/>
              <a:ext cx="612115" cy="672599"/>
            </a:xfrm>
            <a:prstGeom prst="roundRect">
              <a:avLst>
                <a:gd name="adj" fmla="val 1666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8" name="WordArt 15"/>
            <p:cNvSpPr>
              <a:spLocks noChangeArrowheads="1" noChangeShapeType="1" noTextEdit="1"/>
            </p:cNvSpPr>
            <p:nvPr/>
          </p:nvSpPr>
          <p:spPr bwMode="auto">
            <a:xfrm>
              <a:off x="2171701" y="2748899"/>
              <a:ext cx="239033" cy="39600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>
                <a:defRPr/>
              </a:pPr>
              <a:r>
                <a:rPr lang="en-US" altLang="ko-KR" sz="3600" kern="10" dirty="0">
                  <a:ln w="9525">
                    <a:noFill/>
                    <a:round/>
                    <a:headEnd/>
                    <a:tailEnd/>
                  </a:ln>
                  <a:solidFill>
                    <a:srgbClr val="2D2DFF"/>
                  </a:solidFill>
                  <a:effectLst>
                    <a:outerShdw dist="35921" dir="2700000" algn="ctr" rotWithShape="0">
                      <a:schemeClr val="tx1">
                        <a:alpha val="50000"/>
                      </a:schemeClr>
                    </a:outerShdw>
                  </a:effectLst>
                  <a:latin typeface="Impact"/>
                </a:rPr>
                <a:t>01</a:t>
              </a:r>
              <a:endParaRPr lang="ko-KR" altLang="en-US" sz="3600" kern="10" dirty="0">
                <a:ln w="9525">
                  <a:noFill/>
                  <a:round/>
                  <a:headEnd/>
                  <a:tailEnd/>
                </a:ln>
                <a:solidFill>
                  <a:srgbClr val="2D2DFF"/>
                </a:solidFill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  <a:latin typeface="Impact"/>
              </a:endParaRPr>
            </a:p>
          </p:txBody>
        </p:sp>
        <p:sp>
          <p:nvSpPr>
            <p:cNvPr id="9" name="대각선 방향의 모서리가 둥근 사각형 8"/>
            <p:cNvSpPr/>
            <p:nvPr/>
          </p:nvSpPr>
          <p:spPr bwMode="auto">
            <a:xfrm>
              <a:off x="2726239" y="2576778"/>
              <a:ext cx="5354737" cy="648054"/>
            </a:xfrm>
            <a:prstGeom prst="round2DiagRect">
              <a:avLst/>
            </a:prstGeom>
            <a:solidFill>
              <a:schemeClr val="tx1">
                <a:lumMod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25400"/>
          </p:spPr>
          <p:txBody>
            <a:bodyPr/>
            <a:lstStyle/>
            <a:p>
              <a:pPr algn="l" latinLnBrk="0">
                <a:defRPr/>
              </a:pPr>
              <a:endParaRPr kumimoji="0" lang="ko-KR" altLang="en-US">
                <a:latin typeface="Arial" charset="0"/>
              </a:endParaRPr>
            </a:p>
          </p:txBody>
        </p:sp>
        <p:sp>
          <p:nvSpPr>
            <p:cNvPr id="10" name="대각선 방향의 모서리가 둥근 사각형 9"/>
            <p:cNvSpPr/>
            <p:nvPr/>
          </p:nvSpPr>
          <p:spPr bwMode="auto">
            <a:xfrm>
              <a:off x="2696580" y="2636930"/>
              <a:ext cx="5401014" cy="648054"/>
            </a:xfrm>
            <a:prstGeom prst="round2DiagRect">
              <a:avLst/>
            </a:pr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25400"/>
          </p:spPr>
          <p:txBody>
            <a:bodyPr/>
            <a:lstStyle/>
            <a:p>
              <a:pPr algn="l" latinLnBrk="0">
                <a:defRPr/>
              </a:pPr>
              <a:endParaRPr kumimoji="0" lang="ko-KR" altLang="en-US" b="1" dirty="0">
                <a:latin typeface="Arial" charset="0"/>
              </a:endParaRPr>
            </a:p>
          </p:txBody>
        </p:sp>
        <p:sp>
          <p:nvSpPr>
            <p:cNvPr id="11" name="AutoShape 9"/>
            <p:cNvSpPr>
              <a:spLocks noChangeArrowheads="1"/>
            </p:cNvSpPr>
            <p:nvPr/>
          </p:nvSpPr>
          <p:spPr bwMode="auto">
            <a:xfrm>
              <a:off x="2699999" y="2665607"/>
              <a:ext cx="5401014" cy="126011"/>
            </a:xfrm>
            <a:prstGeom prst="roundRect">
              <a:avLst>
                <a:gd name="adj" fmla="val 35000"/>
              </a:avLst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127000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2" name="Oval 30"/>
            <p:cNvSpPr>
              <a:spLocks noChangeArrowheads="1"/>
            </p:cNvSpPr>
            <p:nvPr/>
          </p:nvSpPr>
          <p:spPr bwMode="auto">
            <a:xfrm>
              <a:off x="3306466" y="2687952"/>
              <a:ext cx="4288271" cy="57605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3" name="WordArt 6"/>
            <p:cNvSpPr>
              <a:spLocks noChangeArrowheads="1" noChangeShapeType="1" noTextEdit="1"/>
            </p:cNvSpPr>
            <p:nvPr/>
          </p:nvSpPr>
          <p:spPr bwMode="auto">
            <a:xfrm>
              <a:off x="2934256" y="2780703"/>
              <a:ext cx="3498105" cy="39600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fromWordArt="1">
              <a:prstTxWarp prst="textPlain">
                <a:avLst>
                  <a:gd name="adj" fmla="val 47783"/>
                </a:avLst>
              </a:prstTxWarp>
            </a:bodyPr>
            <a:lstStyle/>
            <a:p>
              <a:pPr>
                <a:defRPr/>
              </a:pPr>
              <a:r>
                <a:rPr lang="ko-KR" altLang="en-US" sz="3600" b="1" kern="10" spc="-180" dirty="0" smtClean="0">
                  <a:ln w="9525">
                    <a:noFill/>
                    <a:round/>
                    <a:headEnd/>
                    <a:tailEnd/>
                  </a:ln>
                  <a:solidFill>
                    <a:srgbClr val="FFFF00"/>
                  </a:solidFill>
                  <a:effectLst>
                    <a:outerShdw dist="17961" dir="2700000" algn="ctr" rotWithShape="0">
                      <a:schemeClr val="tx1"/>
                    </a:outerShdw>
                  </a:effectLst>
                  <a:latin typeface="HY헤드라인M"/>
                  <a:ea typeface="HY헤드라인M"/>
                </a:rPr>
                <a:t>냄새의  정의  및  악취방지법 의  이해</a:t>
              </a:r>
              <a:endParaRPr lang="ko-KR" altLang="en-US" sz="3600" b="1" kern="10" spc="-180" dirty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10A6D5-DAF4-4D5C-A611-3A0BC09981CA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  <p:grpSp>
        <p:nvGrpSpPr>
          <p:cNvPr id="8225" name="그룹 74"/>
          <p:cNvGrpSpPr>
            <a:grpSpLocks/>
          </p:cNvGrpSpPr>
          <p:nvPr/>
        </p:nvGrpSpPr>
        <p:grpSpPr bwMode="auto">
          <a:xfrm>
            <a:off x="1973313" y="3803528"/>
            <a:ext cx="706898" cy="605340"/>
            <a:chOff x="-344960" y="2357430"/>
            <a:chExt cx="706765" cy="648000"/>
          </a:xfrm>
        </p:grpSpPr>
        <p:sp>
          <p:nvSpPr>
            <p:cNvPr id="24" name="AutoShape 12"/>
            <p:cNvSpPr>
              <a:spLocks noChangeArrowheads="1"/>
            </p:cNvSpPr>
            <p:nvPr/>
          </p:nvSpPr>
          <p:spPr bwMode="auto">
            <a:xfrm>
              <a:off x="-328477" y="2357430"/>
              <a:ext cx="655306" cy="648000"/>
            </a:xfrm>
            <a:prstGeom prst="roundRect">
              <a:avLst>
                <a:gd name="adj" fmla="val 16667"/>
              </a:avLst>
            </a:prstGeom>
            <a:solidFill>
              <a:srgbClr val="92D050"/>
            </a:solidFill>
            <a:ln w="127000">
              <a:noFill/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Oval 35"/>
            <p:cNvSpPr>
              <a:spLocks noChangeArrowheads="1"/>
            </p:cNvSpPr>
            <p:nvPr/>
          </p:nvSpPr>
          <p:spPr bwMode="auto">
            <a:xfrm>
              <a:off x="-344960" y="2373559"/>
              <a:ext cx="706304" cy="16484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</p:grpSp>
      <p:sp>
        <p:nvSpPr>
          <p:cNvPr id="16" name="AutoShape 24"/>
          <p:cNvSpPr>
            <a:spLocks noChangeArrowheads="1"/>
          </p:cNvSpPr>
          <p:nvPr/>
        </p:nvSpPr>
        <p:spPr bwMode="auto">
          <a:xfrm>
            <a:off x="1991560" y="3753508"/>
            <a:ext cx="612115" cy="672599"/>
          </a:xfrm>
          <a:prstGeom prst="roundRect">
            <a:avLst>
              <a:gd name="adj" fmla="val 16667"/>
            </a:avLst>
          </a:prstGeom>
          <a:noFill/>
          <a:ln w="76200">
            <a:solidFill>
              <a:schemeClr val="bg1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7" name="WordArt 15"/>
          <p:cNvSpPr>
            <a:spLocks noChangeArrowheads="1" noChangeShapeType="1" noTextEdit="1"/>
          </p:cNvSpPr>
          <p:nvPr/>
        </p:nvSpPr>
        <p:spPr bwMode="auto">
          <a:xfrm>
            <a:off x="2178101" y="3913289"/>
            <a:ext cx="239033" cy="39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>
              <a:defRPr/>
            </a:pPr>
            <a:r>
              <a:rPr lang="en-US" altLang="ko-KR" sz="3600" kern="10" dirty="0">
                <a:ln w="9525">
                  <a:noFill/>
                  <a:round/>
                  <a:headEnd/>
                  <a:tailEnd/>
                </a:ln>
                <a:solidFill>
                  <a:srgbClr val="2D2DFF"/>
                </a:solidFill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  <a:latin typeface="Impact"/>
              </a:rPr>
              <a:t>02</a:t>
            </a:r>
            <a:endParaRPr lang="ko-KR" altLang="en-US" sz="3600" kern="10" dirty="0">
              <a:ln w="9525">
                <a:noFill/>
                <a:round/>
                <a:headEnd/>
                <a:tailEnd/>
              </a:ln>
              <a:solidFill>
                <a:srgbClr val="2D2DFF"/>
              </a:solidFill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  <a:latin typeface="Impact"/>
            </a:endParaRPr>
          </a:p>
        </p:txBody>
      </p:sp>
      <p:sp>
        <p:nvSpPr>
          <p:cNvPr id="18" name="대각선 방향의 모서리가 둥근 사각형 17"/>
          <p:cNvSpPr/>
          <p:nvPr/>
        </p:nvSpPr>
        <p:spPr bwMode="auto">
          <a:xfrm>
            <a:off x="2732639" y="3764439"/>
            <a:ext cx="5354737" cy="648054"/>
          </a:xfrm>
          <a:prstGeom prst="round2DiagRect">
            <a:avLst/>
          </a:prstGeom>
          <a:solidFill>
            <a:schemeClr val="tx1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 extrusionH="25400"/>
        </p:spPr>
        <p:txBody>
          <a:bodyPr/>
          <a:lstStyle/>
          <a:p>
            <a:pPr algn="l" latinLnBrk="0">
              <a:defRPr/>
            </a:pPr>
            <a:endParaRPr kumimoji="0" lang="ko-KR" altLang="en-US">
              <a:latin typeface="Arial" charset="0"/>
            </a:endParaRPr>
          </a:p>
        </p:txBody>
      </p:sp>
      <p:sp>
        <p:nvSpPr>
          <p:cNvPr id="19" name="대각선 방향의 모서리가 둥근 사각형 18"/>
          <p:cNvSpPr/>
          <p:nvPr/>
        </p:nvSpPr>
        <p:spPr bwMode="auto">
          <a:xfrm>
            <a:off x="2702980" y="3824591"/>
            <a:ext cx="5401014" cy="648054"/>
          </a:xfrm>
          <a:prstGeom prst="round2DiagRect">
            <a:avLst/>
          </a:prstGeom>
          <a:solidFill>
            <a:schemeClr val="bg1">
              <a:lumMod val="6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 extrusionH="25400"/>
        </p:spPr>
        <p:txBody>
          <a:bodyPr/>
          <a:lstStyle/>
          <a:p>
            <a:pPr algn="l" latinLnBrk="0">
              <a:defRPr/>
            </a:pPr>
            <a:endParaRPr kumimoji="0" lang="ko-KR" altLang="en-US">
              <a:latin typeface="Arial" charset="0"/>
            </a:endParaRPr>
          </a:p>
        </p:txBody>
      </p:sp>
      <p:grpSp>
        <p:nvGrpSpPr>
          <p:cNvPr id="8238" name="그룹 81"/>
          <p:cNvGrpSpPr>
            <a:grpSpLocks/>
          </p:cNvGrpSpPr>
          <p:nvPr/>
        </p:nvGrpSpPr>
        <p:grpSpPr bwMode="auto">
          <a:xfrm>
            <a:off x="2706399" y="3853268"/>
            <a:ext cx="5401014" cy="126011"/>
            <a:chOff x="1513670" y="468511"/>
            <a:chExt cx="5782360" cy="236741"/>
          </a:xfrm>
        </p:grpSpPr>
        <p:sp>
          <p:nvSpPr>
            <p:cNvPr id="22" name="AutoShape 9"/>
            <p:cNvSpPr>
              <a:spLocks noChangeArrowheads="1"/>
            </p:cNvSpPr>
            <p:nvPr/>
          </p:nvSpPr>
          <p:spPr bwMode="auto">
            <a:xfrm>
              <a:off x="1513670" y="468511"/>
              <a:ext cx="5782360" cy="236741"/>
            </a:xfrm>
            <a:prstGeom prst="roundRect">
              <a:avLst>
                <a:gd name="adj" fmla="val 35000"/>
              </a:avLst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127000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3" name="Oval 30"/>
            <p:cNvSpPr>
              <a:spLocks noChangeArrowheads="1"/>
            </p:cNvSpPr>
            <p:nvPr/>
          </p:nvSpPr>
          <p:spPr bwMode="auto">
            <a:xfrm>
              <a:off x="2162957" y="510491"/>
              <a:ext cx="4591050" cy="10822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</p:grpSp>
      <p:grpSp>
        <p:nvGrpSpPr>
          <p:cNvPr id="27" name="그룹 13"/>
          <p:cNvGrpSpPr>
            <a:grpSpLocks/>
          </p:cNvGrpSpPr>
          <p:nvPr/>
        </p:nvGrpSpPr>
        <p:grpSpPr bwMode="auto">
          <a:xfrm>
            <a:off x="1979712" y="4909364"/>
            <a:ext cx="6134100" cy="719137"/>
            <a:chOff x="1967444" y="3332989"/>
            <a:chExt cx="6132948" cy="719077"/>
          </a:xfrm>
        </p:grpSpPr>
        <p:grpSp>
          <p:nvGrpSpPr>
            <p:cNvPr id="28" name="그룹 74"/>
            <p:cNvGrpSpPr>
              <a:grpSpLocks/>
            </p:cNvGrpSpPr>
            <p:nvPr/>
          </p:nvGrpSpPr>
          <p:grpSpPr bwMode="auto">
            <a:xfrm>
              <a:off x="1967444" y="3383005"/>
              <a:ext cx="706765" cy="605289"/>
              <a:chOff x="-344960" y="2357430"/>
              <a:chExt cx="706765" cy="648000"/>
            </a:xfrm>
          </p:grpSpPr>
          <p:sp>
            <p:nvSpPr>
              <p:cNvPr id="36" name="AutoShape 12"/>
              <p:cNvSpPr>
                <a:spLocks noChangeArrowheads="1"/>
              </p:cNvSpPr>
              <p:nvPr/>
            </p:nvSpPr>
            <p:spPr bwMode="auto">
              <a:xfrm>
                <a:off x="-328477" y="2357430"/>
                <a:ext cx="655306" cy="648000"/>
              </a:xfrm>
              <a:prstGeom prst="roundRect">
                <a:avLst>
                  <a:gd name="adj" fmla="val 16667"/>
                </a:avLst>
              </a:prstGeom>
              <a:solidFill>
                <a:srgbClr val="92D050"/>
              </a:solidFill>
              <a:ln w="127000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37" name="Oval 35"/>
              <p:cNvSpPr>
                <a:spLocks noChangeArrowheads="1"/>
              </p:cNvSpPr>
              <p:nvPr/>
            </p:nvSpPr>
            <p:spPr bwMode="auto">
              <a:xfrm>
                <a:off x="-344960" y="2373559"/>
                <a:ext cx="706304" cy="16484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9" name="AutoShape 24"/>
            <p:cNvSpPr>
              <a:spLocks noChangeArrowheads="1"/>
            </p:cNvSpPr>
            <p:nvPr/>
          </p:nvSpPr>
          <p:spPr bwMode="auto">
            <a:xfrm>
              <a:off x="1985688" y="3332989"/>
              <a:ext cx="612000" cy="672543"/>
            </a:xfrm>
            <a:prstGeom prst="roundRect">
              <a:avLst>
                <a:gd name="adj" fmla="val 1666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30" name="WordArt 15"/>
            <p:cNvSpPr>
              <a:spLocks noChangeArrowheads="1" noChangeShapeType="1" noTextEdit="1"/>
            </p:cNvSpPr>
            <p:nvPr/>
          </p:nvSpPr>
          <p:spPr bwMode="auto">
            <a:xfrm>
              <a:off x="2172194" y="3492757"/>
              <a:ext cx="238988" cy="395967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>
                <a:defRPr/>
              </a:pPr>
              <a:r>
                <a:rPr lang="en-US" altLang="ko-KR" sz="3600" kern="10" dirty="0" smtClean="0">
                  <a:ln w="9525">
                    <a:noFill/>
                    <a:round/>
                    <a:headEnd/>
                    <a:tailEnd/>
                  </a:ln>
                  <a:solidFill>
                    <a:srgbClr val="2D2DFF"/>
                  </a:solidFill>
                  <a:effectLst>
                    <a:outerShdw dist="35921" dir="2700000" algn="ctr" rotWithShape="0">
                      <a:schemeClr val="tx1">
                        <a:alpha val="50000"/>
                      </a:schemeClr>
                    </a:outerShdw>
                  </a:effectLst>
                  <a:latin typeface="Impact"/>
                </a:rPr>
                <a:t>03</a:t>
              </a:r>
              <a:endParaRPr lang="ko-KR" altLang="en-US" sz="3600" kern="10" dirty="0">
                <a:ln w="9525">
                  <a:noFill/>
                  <a:round/>
                  <a:headEnd/>
                  <a:tailEnd/>
                </a:ln>
                <a:solidFill>
                  <a:srgbClr val="2D2DFF"/>
                </a:solidFill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  <a:latin typeface="Impact"/>
              </a:endParaRPr>
            </a:p>
          </p:txBody>
        </p:sp>
        <p:sp>
          <p:nvSpPr>
            <p:cNvPr id="31" name="대각선 방향의 모서리가 둥근 사각형 30"/>
            <p:cNvSpPr/>
            <p:nvPr/>
          </p:nvSpPr>
          <p:spPr bwMode="auto">
            <a:xfrm>
              <a:off x="2726627" y="3343919"/>
              <a:ext cx="5353731" cy="648000"/>
            </a:xfrm>
            <a:prstGeom prst="round2DiagRect">
              <a:avLst/>
            </a:prstGeom>
            <a:solidFill>
              <a:schemeClr val="tx1">
                <a:lumMod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25400"/>
          </p:spPr>
          <p:txBody>
            <a:bodyPr/>
            <a:lstStyle/>
            <a:p>
              <a:pPr algn="l" latinLnBrk="0">
                <a:defRPr/>
              </a:pPr>
              <a:endParaRPr kumimoji="0" lang="ko-KR" altLang="en-US">
                <a:latin typeface="Arial" charset="0"/>
              </a:endParaRPr>
            </a:p>
          </p:txBody>
        </p:sp>
        <p:sp>
          <p:nvSpPr>
            <p:cNvPr id="32" name="대각선 방향의 모서리가 둥근 사각형 31"/>
            <p:cNvSpPr/>
            <p:nvPr/>
          </p:nvSpPr>
          <p:spPr bwMode="auto">
            <a:xfrm>
              <a:off x="2696974" y="3404066"/>
              <a:ext cx="5400000" cy="648000"/>
            </a:xfrm>
            <a:prstGeom prst="round2DiagRect">
              <a:avLst/>
            </a:pr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25400"/>
          </p:spPr>
          <p:txBody>
            <a:bodyPr/>
            <a:lstStyle/>
            <a:p>
              <a:pPr algn="l" latinLnBrk="0">
                <a:defRPr/>
              </a:pPr>
              <a:endParaRPr kumimoji="0" lang="ko-KR" altLang="en-US">
                <a:latin typeface="Arial" charset="0"/>
              </a:endParaRPr>
            </a:p>
          </p:txBody>
        </p:sp>
        <p:grpSp>
          <p:nvGrpSpPr>
            <p:cNvPr id="33" name="그룹 81"/>
            <p:cNvGrpSpPr>
              <a:grpSpLocks/>
            </p:cNvGrpSpPr>
            <p:nvPr/>
          </p:nvGrpSpPr>
          <p:grpSpPr bwMode="auto">
            <a:xfrm>
              <a:off x="2700392" y="3432741"/>
              <a:ext cx="5400000" cy="126000"/>
              <a:chOff x="1513670" y="468511"/>
              <a:chExt cx="5782360" cy="236741"/>
            </a:xfrm>
          </p:grpSpPr>
          <p:sp>
            <p:nvSpPr>
              <p:cNvPr id="34" name="AutoShape 9"/>
              <p:cNvSpPr>
                <a:spLocks noChangeArrowheads="1"/>
              </p:cNvSpPr>
              <p:nvPr/>
            </p:nvSpPr>
            <p:spPr bwMode="auto">
              <a:xfrm>
                <a:off x="1513670" y="468511"/>
                <a:ext cx="5782360" cy="236741"/>
              </a:xfrm>
              <a:prstGeom prst="roundRect">
                <a:avLst>
                  <a:gd name="adj" fmla="val 35000"/>
                </a:avLst>
              </a:prstGeom>
              <a:gradFill rotWithShape="1">
                <a:gsLst>
                  <a:gs pos="0">
                    <a:schemeClr val="bg1">
                      <a:alpha val="60001"/>
                    </a:schemeClr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 w="127000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  <p:sp>
            <p:nvSpPr>
              <p:cNvPr id="35" name="Oval 30"/>
              <p:cNvSpPr>
                <a:spLocks noChangeArrowheads="1"/>
              </p:cNvSpPr>
              <p:nvPr/>
            </p:nvSpPr>
            <p:spPr bwMode="auto">
              <a:xfrm>
                <a:off x="2162957" y="510491"/>
                <a:ext cx="4591050" cy="108224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</p:grpSp>
      <p:sp>
        <p:nvSpPr>
          <p:cNvPr id="38" name="WordArt 6"/>
          <p:cNvSpPr>
            <a:spLocks noChangeArrowheads="1" noChangeShapeType="1" noTextEdit="1"/>
          </p:cNvSpPr>
          <p:nvPr/>
        </p:nvSpPr>
        <p:spPr bwMode="auto">
          <a:xfrm>
            <a:off x="2934256" y="5149762"/>
            <a:ext cx="3653968" cy="39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262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악취취약지역 기술지원 추진방향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00"/>
              </a:solidFill>
              <a:effectLst>
                <a:outerShdw dist="17961" dir="2700000" algn="ctr" rotWithShape="0">
                  <a:schemeClr val="tx1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41" name="WordArt 6"/>
          <p:cNvSpPr>
            <a:spLocks noChangeArrowheads="1" noChangeShapeType="1" noTextEdit="1"/>
          </p:cNvSpPr>
          <p:nvPr/>
        </p:nvSpPr>
        <p:spPr bwMode="auto">
          <a:xfrm>
            <a:off x="2934256" y="3955456"/>
            <a:ext cx="3054657" cy="39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7783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악취방지기술  및  개발동향 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00"/>
              </a:solidFill>
              <a:effectLst>
                <a:outerShdw dist="17961" dir="2700000" algn="ctr" rotWithShape="0">
                  <a:schemeClr val="tx1"/>
                </a:outerShdw>
              </a:effectLst>
              <a:latin typeface="HY헤드라인M"/>
              <a:ea typeface="HY헤드라인M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2145435" y="2384632"/>
            <a:ext cx="6743277" cy="900000"/>
            <a:chOff x="1645073" y="2925762"/>
            <a:chExt cx="6743277" cy="900000"/>
          </a:xfrm>
        </p:grpSpPr>
        <p:sp>
          <p:nvSpPr>
            <p:cNvPr id="6" name="AutoShape 12"/>
            <p:cNvSpPr>
              <a:spLocks noChangeArrowheads="1"/>
            </p:cNvSpPr>
            <p:nvPr/>
          </p:nvSpPr>
          <p:spPr bwMode="auto">
            <a:xfrm>
              <a:off x="1645073" y="2988362"/>
              <a:ext cx="878800" cy="762120"/>
            </a:xfrm>
            <a:prstGeom prst="roundRect">
              <a:avLst>
                <a:gd name="adj" fmla="val 16667"/>
              </a:avLst>
            </a:prstGeom>
            <a:solidFill>
              <a:srgbClr val="92D050"/>
            </a:solidFill>
            <a:ln w="127000">
              <a:noFill/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7" name="Oval 35"/>
            <p:cNvSpPr>
              <a:spLocks noChangeArrowheads="1"/>
            </p:cNvSpPr>
            <p:nvPr/>
          </p:nvSpPr>
          <p:spPr bwMode="auto">
            <a:xfrm>
              <a:off x="1683296" y="3005234"/>
              <a:ext cx="815177" cy="159156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8" name="AutoShape 24"/>
            <p:cNvSpPr>
              <a:spLocks noChangeArrowheads="1"/>
            </p:cNvSpPr>
            <p:nvPr/>
          </p:nvSpPr>
          <p:spPr bwMode="auto">
            <a:xfrm>
              <a:off x="1695872" y="2925762"/>
              <a:ext cx="828000" cy="828000"/>
            </a:xfrm>
            <a:prstGeom prst="roundRect">
              <a:avLst>
                <a:gd name="adj" fmla="val 1666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9" name="WordArt 15"/>
            <p:cNvSpPr>
              <a:spLocks noChangeArrowheads="1" noChangeShapeType="1" noTextEdit="1"/>
            </p:cNvSpPr>
            <p:nvPr/>
          </p:nvSpPr>
          <p:spPr bwMode="auto">
            <a:xfrm>
              <a:off x="1962696" y="3164389"/>
              <a:ext cx="326617" cy="414634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>
                <a:defRPr/>
              </a:pPr>
              <a:r>
                <a:rPr lang="en-US" altLang="ko-KR" sz="3600" kern="10" dirty="0">
                  <a:ln w="9525">
                    <a:noFill/>
                    <a:round/>
                    <a:headEnd/>
                    <a:tailEnd/>
                  </a:ln>
                  <a:solidFill>
                    <a:srgbClr val="2D2DFF"/>
                  </a:solidFill>
                  <a:effectLst>
                    <a:outerShdw dist="35921" dir="2700000" algn="ctr" rotWithShape="0">
                      <a:schemeClr val="tx1">
                        <a:alpha val="50000"/>
                      </a:schemeClr>
                    </a:outerShdw>
                  </a:effectLst>
                  <a:latin typeface="Impact"/>
                </a:rPr>
                <a:t>01</a:t>
              </a:r>
              <a:endParaRPr lang="ko-KR" altLang="en-US" sz="3600" kern="10" dirty="0">
                <a:ln w="9525">
                  <a:noFill/>
                  <a:round/>
                  <a:headEnd/>
                  <a:tailEnd/>
                </a:ln>
                <a:solidFill>
                  <a:srgbClr val="2D2DFF"/>
                </a:solidFill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  <a:latin typeface="Impact"/>
              </a:endParaRPr>
            </a:p>
          </p:txBody>
        </p:sp>
        <p:sp>
          <p:nvSpPr>
            <p:cNvPr id="10" name="대각선 방향의 모서리가 둥근 사각형 9"/>
            <p:cNvSpPr/>
            <p:nvPr/>
          </p:nvSpPr>
          <p:spPr bwMode="auto">
            <a:xfrm>
              <a:off x="2646833" y="2939442"/>
              <a:ext cx="5720112" cy="811040"/>
            </a:xfrm>
            <a:prstGeom prst="round2DiagRect">
              <a:avLst/>
            </a:prstGeom>
            <a:solidFill>
              <a:schemeClr val="tx1">
                <a:lumMod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25400"/>
          </p:spPr>
          <p:txBody>
            <a:bodyPr/>
            <a:lstStyle/>
            <a:p>
              <a:pPr algn="l" latinLnBrk="0">
                <a:defRPr/>
              </a:pPr>
              <a:endParaRPr kumimoji="0" lang="ko-KR" altLang="en-US">
                <a:latin typeface="Arial" charset="0"/>
              </a:endParaRPr>
            </a:p>
          </p:txBody>
        </p:sp>
        <p:sp>
          <p:nvSpPr>
            <p:cNvPr id="11" name="대각선 방향의 모서리가 둥근 사각형 10"/>
            <p:cNvSpPr/>
            <p:nvPr/>
          </p:nvSpPr>
          <p:spPr bwMode="auto">
            <a:xfrm>
              <a:off x="2615151" y="3014722"/>
              <a:ext cx="5769547" cy="811040"/>
            </a:xfrm>
            <a:prstGeom prst="round2DiagRect">
              <a:avLst/>
            </a:pr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25400"/>
          </p:spPr>
          <p:txBody>
            <a:bodyPr/>
            <a:lstStyle/>
            <a:p>
              <a:pPr algn="l" latinLnBrk="0">
                <a:defRPr/>
              </a:pPr>
              <a:endParaRPr kumimoji="0" lang="ko-KR" altLang="en-US">
                <a:latin typeface="Arial" charset="0"/>
              </a:endParaRPr>
            </a:p>
          </p:txBody>
        </p:sp>
        <p:sp>
          <p:nvSpPr>
            <p:cNvPr id="12" name="AutoShape 9"/>
            <p:cNvSpPr>
              <a:spLocks noChangeArrowheads="1"/>
            </p:cNvSpPr>
            <p:nvPr/>
          </p:nvSpPr>
          <p:spPr bwMode="auto">
            <a:xfrm>
              <a:off x="2618803" y="3050612"/>
              <a:ext cx="5769547" cy="157702"/>
            </a:xfrm>
            <a:prstGeom prst="roundRect">
              <a:avLst>
                <a:gd name="adj" fmla="val 35000"/>
              </a:avLst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127000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3" name="Oval 30"/>
            <p:cNvSpPr>
              <a:spLocks noChangeArrowheads="1"/>
            </p:cNvSpPr>
            <p:nvPr/>
          </p:nvSpPr>
          <p:spPr bwMode="auto">
            <a:xfrm>
              <a:off x="3266652" y="3078577"/>
              <a:ext cx="4580877" cy="72092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4" name="WordArt 6"/>
            <p:cNvSpPr>
              <a:spLocks noChangeArrowheads="1" noChangeShapeType="1" noTextEdit="1"/>
            </p:cNvSpPr>
            <p:nvPr/>
          </p:nvSpPr>
          <p:spPr bwMode="auto">
            <a:xfrm>
              <a:off x="2881700" y="3220955"/>
              <a:ext cx="4142266" cy="43200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fromWordArt="1">
              <a:prstTxWarp prst="textPlain">
                <a:avLst>
                  <a:gd name="adj" fmla="val 47783"/>
                </a:avLst>
              </a:prstTxWarp>
            </a:bodyPr>
            <a:lstStyle/>
            <a:p>
              <a:pPr>
                <a:defRPr/>
              </a:pPr>
              <a:r>
                <a:rPr lang="ko-KR" altLang="en-US" sz="3600" b="1" kern="10" spc="-180" dirty="0" smtClean="0">
                  <a:ln w="9525">
                    <a:noFill/>
                    <a:round/>
                    <a:headEnd/>
                    <a:tailEnd/>
                  </a:ln>
                  <a:solidFill>
                    <a:srgbClr val="FFFF00"/>
                  </a:solidFill>
                  <a:effectLst>
                    <a:outerShdw dist="17961" dir="2700000" algn="ctr" rotWithShape="0">
                      <a:schemeClr val="tx1"/>
                    </a:outerShdw>
                  </a:effectLst>
                  <a:latin typeface="HY헤드라인M"/>
                  <a:ea typeface="HY헤드라인M"/>
                </a:rPr>
                <a:t>냄새의 정의 및 악취방지법의  이해</a:t>
              </a:r>
              <a:endParaRPr lang="ko-KR" altLang="en-US" sz="3600" b="1" kern="10" spc="-180" dirty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endParaRPr>
            </a:p>
          </p:txBody>
        </p:sp>
      </p:grpSp>
      <p:sp>
        <p:nvSpPr>
          <p:cNvPr id="15" name="AutoShape 25"/>
          <p:cNvSpPr>
            <a:spLocks noChangeArrowheads="1"/>
          </p:cNvSpPr>
          <p:nvPr/>
        </p:nvSpPr>
        <p:spPr bwMode="auto">
          <a:xfrm>
            <a:off x="8200" y="3967708"/>
            <a:ext cx="9108504" cy="1837556"/>
          </a:xfrm>
          <a:prstGeom prst="roundRect">
            <a:avLst>
              <a:gd name="adj" fmla="val 4852"/>
            </a:avLst>
          </a:prstGeom>
          <a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9000"/>
                      </a14:imgEffect>
                    </a14:imgLayer>
                  </a14:imgProps>
                </a:ext>
              </a:extLst>
            </a:blip>
            <a:srcRect/>
            <a:stretch>
              <a:fillRect t="-74008" b="-46295"/>
            </a:stretch>
          </a:blipFill>
          <a:ln w="57150">
            <a:solidFill>
              <a:schemeClr val="bg1"/>
            </a:solidFill>
            <a:round/>
            <a:headEnd/>
            <a:tailEnd/>
          </a:ln>
          <a:effectLst>
            <a:prstShdw prst="shdw18" dist="17961" dir="13500000">
              <a:srgbClr val="CCECFF">
                <a:gamma/>
                <a:shade val="60000"/>
                <a:invGamma/>
              </a:srgbClr>
            </a:prstShdw>
          </a:effectLst>
        </p:spPr>
        <p:txBody>
          <a:bodyPr vert="horz" wrap="non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6" name="AutoShape 19"/>
          <p:cNvSpPr>
            <a:spLocks noChangeArrowheads="1"/>
          </p:cNvSpPr>
          <p:nvPr/>
        </p:nvSpPr>
        <p:spPr bwMode="auto">
          <a:xfrm>
            <a:off x="6373880" y="4467144"/>
            <a:ext cx="1260000" cy="1260000"/>
          </a:xfrm>
          <a:prstGeom prst="roundRect">
            <a:avLst>
              <a:gd name="adj" fmla="val 4852"/>
            </a:avLst>
          </a:prstGeom>
          <a:blipFill>
            <a:blip r:embed="rId4" cstate="print"/>
            <a:srcRect/>
            <a:stretch>
              <a:fillRect l="-4635" b="-11996"/>
            </a:stretch>
          </a:blipFill>
          <a:ln w="34925">
            <a:solidFill>
              <a:srgbClr val="FFFF00"/>
            </a:solidFill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non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7" name="AutoShape 19"/>
          <p:cNvSpPr>
            <a:spLocks noChangeArrowheads="1"/>
          </p:cNvSpPr>
          <p:nvPr/>
        </p:nvSpPr>
        <p:spPr bwMode="auto">
          <a:xfrm>
            <a:off x="4934087" y="4467144"/>
            <a:ext cx="1260000" cy="1260000"/>
          </a:xfrm>
          <a:prstGeom prst="roundRect">
            <a:avLst>
              <a:gd name="adj" fmla="val 4852"/>
            </a:avLst>
          </a:prstGeom>
          <a:blipFill>
            <a:blip r:embed="rId5" cstate="print"/>
            <a:srcRect/>
            <a:stretch>
              <a:fillRect l="-46464" r="-20532" b="-15407"/>
            </a:stretch>
          </a:blipFill>
          <a:ln w="15875">
            <a:solidFill>
              <a:srgbClr val="FFFF00"/>
            </a:solidFill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0000" bIns="45720" numCol="1" anchor="b" anchorCtr="0" compatLnSpc="1">
            <a:prstTxWarp prst="textNoShape">
              <a:avLst/>
            </a:prstTxWarp>
          </a:bodyPr>
          <a:lstStyle/>
          <a:p>
            <a:endParaRPr lang="ko-KR" altLang="ko-KR" sz="1400" b="0">
              <a:latin typeface="굴림"/>
              <a:ea typeface="굴림"/>
              <a:cs typeface="굴림" pitchFamily="50" charset="-127"/>
            </a:endParaRPr>
          </a:p>
        </p:txBody>
      </p:sp>
      <p:sp>
        <p:nvSpPr>
          <p:cNvPr id="20" name="AutoShape 19"/>
          <p:cNvSpPr>
            <a:spLocks noChangeArrowheads="1"/>
          </p:cNvSpPr>
          <p:nvPr/>
        </p:nvSpPr>
        <p:spPr bwMode="auto">
          <a:xfrm>
            <a:off x="7813672" y="4467144"/>
            <a:ext cx="1260000" cy="1260000"/>
          </a:xfrm>
          <a:prstGeom prst="roundRect">
            <a:avLst>
              <a:gd name="adj" fmla="val 4852"/>
            </a:avLst>
          </a:prstGeom>
          <a:blipFill>
            <a:blip r:embed="rId6" cstate="print"/>
            <a:srcRect/>
            <a:stretch>
              <a:fillRect l="-4635" b="-11996"/>
            </a:stretch>
          </a:blipFill>
          <a:ln w="34925">
            <a:solidFill>
              <a:srgbClr val="FFFF00"/>
            </a:solidFill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non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pPr>
              <a:defRPr/>
            </a:pPr>
            <a:fld id="{5338F0AA-25B6-4A92-B1C3-EECD02AAAA3E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21944" y="1196752"/>
            <a:ext cx="8955496" cy="2759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 algn="just">
              <a:lnSpc>
                <a:spcPts val="26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냄새의 주관성</a:t>
            </a:r>
            <a:endParaRPr lang="en-US" altLang="ko-KR" b="1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355600" indent="-177800" algn="just">
              <a:lnSpc>
                <a:spcPts val="2600"/>
              </a:lnSpc>
              <a:buFont typeface="Wingdings" panose="05000000000000000000" pitchFamily="2" charset="2"/>
              <a:buChar char="§"/>
            </a:pPr>
            <a:r>
              <a:rPr kumimoji="0"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개인에 </a:t>
            </a:r>
            <a:r>
              <a:rPr kumimoji="0" lang="ko-KR" altLang="en-US" b="1" kern="0" dirty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따라 </a:t>
            </a:r>
            <a:r>
              <a:rPr kumimoji="0"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좋은 냄새와  싫은 </a:t>
            </a:r>
            <a:r>
              <a:rPr kumimoji="0" lang="ko-KR" altLang="en-US" b="1" kern="0" dirty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냄새의 차이가 </a:t>
            </a:r>
            <a:r>
              <a:rPr kumimoji="0"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있음</a:t>
            </a:r>
            <a:endParaRPr kumimoji="0" lang="en-US" altLang="ko-KR" b="1" kern="0" dirty="0" smtClean="0">
              <a:latin typeface="HY중고딕" panose="02030600000101010101" pitchFamily="18" charset="-127"/>
              <a:ea typeface="HY중고딕" panose="02030600000101010101" pitchFamily="18" charset="-127"/>
              <a:cs typeface="Arial" pitchFamily="34" charset="0"/>
            </a:endParaRPr>
          </a:p>
          <a:p>
            <a:pPr marL="355600" indent="-177800" algn="just">
              <a:lnSpc>
                <a:spcPts val="2600"/>
              </a:lnSpc>
              <a:buFont typeface="Wingdings" panose="05000000000000000000" pitchFamily="2" charset="2"/>
              <a:buChar char="§"/>
            </a:pPr>
            <a:r>
              <a:rPr kumimoji="0"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예민한 </a:t>
            </a:r>
            <a:r>
              <a:rPr kumimoji="0" lang="ko-KR" altLang="en-US" b="1" kern="0" dirty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사람과 둔감한 사람의 악취 차이는 최대 </a:t>
            </a:r>
            <a:r>
              <a:rPr kumimoji="0" lang="en-US" altLang="ko-KR" b="1" kern="0" dirty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10</a:t>
            </a:r>
            <a:r>
              <a:rPr kumimoji="0"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배</a:t>
            </a:r>
            <a:endParaRPr kumimoji="0" lang="en-US" altLang="ko-KR" sz="800" b="1" kern="0" dirty="0" smtClean="0">
              <a:latin typeface="HY중고딕" panose="02030600000101010101" pitchFamily="18" charset="-127"/>
              <a:ea typeface="HY중고딕" panose="02030600000101010101" pitchFamily="18" charset="-127"/>
              <a:cs typeface="Arial" pitchFamily="34" charset="0"/>
            </a:endParaRPr>
          </a:p>
          <a:p>
            <a:pPr marL="179388" indent="-179388" algn="just">
              <a:lnSpc>
                <a:spcPts val="2600"/>
              </a:lnSpc>
              <a:buFont typeface="Wingdings" pitchFamily="2" charset="2"/>
              <a:buChar char="v"/>
            </a:pPr>
            <a:r>
              <a:rPr kumimoji="0" lang="ko-KR" altLang="en-US" b="1" kern="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kumimoji="0" lang="ko-KR" altLang="en-US" b="1" kern="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냄새물질의 다양성 및 낮은 감지농도</a:t>
            </a:r>
            <a:endParaRPr kumimoji="0" lang="en-US" altLang="ko-KR" b="1" kern="0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algn="just">
              <a:lnSpc>
                <a:spcPts val="2600"/>
              </a:lnSpc>
              <a:buFont typeface="Wingdings" panose="05000000000000000000" pitchFamily="2" charset="2"/>
              <a:buChar char="§"/>
            </a:pPr>
            <a:r>
              <a:rPr kumimoji="0" lang="en-US" altLang="ko-KR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 </a:t>
            </a:r>
            <a:r>
              <a:rPr kumimoji="0"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냄새물질 약 </a:t>
            </a:r>
            <a:r>
              <a:rPr kumimoji="0" lang="en-US" altLang="ko-KR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40</a:t>
            </a:r>
            <a:r>
              <a:rPr kumimoji="0"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만종</a:t>
            </a:r>
            <a:r>
              <a:rPr kumimoji="0" lang="en-US" altLang="ko-KR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( </a:t>
            </a:r>
            <a:r>
              <a:rPr kumimoji="0"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악취로 느껴지는 물질 </a:t>
            </a:r>
            <a:r>
              <a:rPr kumimoji="0" lang="en-US" altLang="ko-KR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1,000 </a:t>
            </a:r>
            <a:r>
              <a:rPr kumimoji="0"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여가지</a:t>
            </a:r>
            <a:r>
              <a:rPr kumimoji="0" lang="en-US" altLang="ko-KR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)</a:t>
            </a:r>
          </a:p>
          <a:p>
            <a:pPr marL="177800" algn="just">
              <a:lnSpc>
                <a:spcPts val="2600"/>
              </a:lnSpc>
              <a:buFont typeface="Wingdings" panose="05000000000000000000" pitchFamily="2" charset="2"/>
              <a:buChar char="§"/>
            </a:pPr>
            <a:r>
              <a:rPr kumimoji="0" lang="en-US" altLang="ko-KR" b="1" kern="0" dirty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 </a:t>
            </a:r>
            <a:r>
              <a:rPr kumimoji="0"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최소감지 농도</a:t>
            </a:r>
            <a:r>
              <a:rPr kumimoji="0" lang="en-US" altLang="ko-KR" b="1" kern="0" dirty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 </a:t>
            </a:r>
            <a:r>
              <a:rPr kumimoji="0" lang="en-US" altLang="ko-KR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:  </a:t>
            </a:r>
            <a:r>
              <a:rPr kumimoji="0"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사람에게 </a:t>
            </a:r>
            <a:r>
              <a:rPr kumimoji="0" lang="ko-KR" altLang="en-US" b="1" kern="0" dirty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냄새로 </a:t>
            </a:r>
            <a:r>
              <a:rPr kumimoji="0"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느껴지는</a:t>
            </a:r>
            <a:r>
              <a:rPr kumimoji="0" lang="en-US" altLang="ko-KR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 </a:t>
            </a:r>
            <a:r>
              <a:rPr kumimoji="0"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최소의  농도로 물질마다 농도가  다름</a:t>
            </a:r>
            <a:endParaRPr kumimoji="0" lang="en-US" altLang="ko-KR" b="1" kern="0" dirty="0" smtClean="0">
              <a:latin typeface="HY중고딕" panose="02030600000101010101" pitchFamily="18" charset="-127"/>
              <a:ea typeface="HY중고딕" panose="02030600000101010101" pitchFamily="18" charset="-127"/>
              <a:cs typeface="Arial" pitchFamily="34" charset="0"/>
            </a:endParaRPr>
          </a:p>
          <a:p>
            <a:pPr marL="177800" algn="just">
              <a:lnSpc>
                <a:spcPts val="2600"/>
              </a:lnSpc>
              <a:buFont typeface="Wingdings" panose="05000000000000000000" pitchFamily="2" charset="2"/>
              <a:buChar char="§"/>
            </a:pPr>
            <a:r>
              <a:rPr kumimoji="0" lang="en-US" altLang="ko-KR" b="1" kern="0" dirty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 </a:t>
            </a:r>
            <a:r>
              <a:rPr kumimoji="0"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냄새의 특징을 구분하기 어려움</a:t>
            </a:r>
            <a:endParaRPr kumimoji="0" lang="en-US" altLang="ko-KR" b="1" kern="0" dirty="0" smtClean="0">
              <a:latin typeface="HY중고딕" panose="02030600000101010101" pitchFamily="18" charset="-127"/>
              <a:ea typeface="HY중고딕" panose="02030600000101010101" pitchFamily="18" charset="-127"/>
              <a:cs typeface="Arial" pitchFamily="34" charset="0"/>
            </a:endParaRPr>
          </a:p>
          <a:p>
            <a:pPr algn="just">
              <a:lnSpc>
                <a:spcPts val="2600"/>
              </a:lnSpc>
            </a:pPr>
            <a:r>
              <a:rPr kumimoji="0" lang="en-US" altLang="ko-KR" sz="1700" b="1" kern="0" dirty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 </a:t>
            </a:r>
            <a:r>
              <a:rPr kumimoji="0" lang="en-US" altLang="ko-KR" sz="1700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    H2S : 0.00041ppm</a:t>
            </a:r>
            <a:r>
              <a:rPr kumimoji="0" lang="en-US" altLang="ko-KR" sz="1700" b="1" kern="0" dirty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(</a:t>
            </a:r>
            <a:r>
              <a:rPr kumimoji="0" lang="ko-KR" altLang="en-US" sz="1700" b="1" kern="0" dirty="0" err="1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메틸메르캅탄</a:t>
            </a:r>
            <a:r>
              <a:rPr kumimoji="0" lang="en-US" altLang="ko-KR" sz="1700" b="1" kern="0" dirty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:0.00007ppm</a:t>
            </a:r>
            <a:r>
              <a:rPr kumimoji="0" lang="en-US" altLang="ko-KR" sz="1700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),  </a:t>
            </a:r>
            <a:r>
              <a:rPr kumimoji="0" lang="ko-KR" altLang="en-US" sz="1700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아세 톤 </a:t>
            </a:r>
            <a:r>
              <a:rPr kumimoji="0" lang="en-US" altLang="ko-KR" sz="1700" b="1" kern="0" dirty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:42ppm(MEK :0.44ppm</a:t>
            </a:r>
            <a:r>
              <a:rPr kumimoji="0" lang="en-US" altLang="ko-KR" sz="1700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1944" y="4112214"/>
            <a:ext cx="9022056" cy="2657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 algn="just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악취의 세기와 농도와의 관계</a:t>
            </a:r>
            <a:endParaRPr kumimoji="0" lang="en-US" altLang="ko-KR" b="1" kern="0" dirty="0" smtClean="0">
              <a:latin typeface="HY중고딕" panose="02030600000101010101" pitchFamily="18" charset="-127"/>
              <a:ea typeface="HY중고딕" panose="02030600000101010101" pitchFamily="18" charset="-127"/>
              <a:cs typeface="Arial" pitchFamily="34" charset="0"/>
            </a:endParaRPr>
          </a:p>
          <a:p>
            <a:pPr marL="355600" indent="-177800" algn="just">
              <a:lnSpc>
                <a:spcPts val="2500"/>
              </a:lnSpc>
              <a:buFont typeface="Wingdings" panose="05000000000000000000" pitchFamily="2" charset="2"/>
              <a:buChar char="§"/>
            </a:pPr>
            <a:r>
              <a:rPr kumimoji="0" lang="ko-KR" altLang="en-US" b="1" kern="0" dirty="0" err="1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웨버</a:t>
            </a:r>
            <a:r>
              <a:rPr kumimoji="0" lang="en-US" altLang="ko-KR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-</a:t>
            </a:r>
            <a:r>
              <a:rPr kumimoji="0" lang="ko-KR" altLang="en-US" b="1" kern="0" dirty="0" err="1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페히버</a:t>
            </a:r>
            <a:r>
              <a:rPr kumimoji="0"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 공식     </a:t>
            </a:r>
            <a:r>
              <a:rPr kumimoji="0" lang="en-US" altLang="ko-KR" b="1" i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I=k log C +b</a:t>
            </a:r>
          </a:p>
          <a:p>
            <a:pPr marL="177800" algn="just">
              <a:lnSpc>
                <a:spcPts val="2500"/>
              </a:lnSpc>
            </a:pPr>
            <a:endParaRPr kumimoji="0" lang="en-US" altLang="ko-KR" b="1" i="1" kern="0" dirty="0" smtClean="0">
              <a:latin typeface="HY중고딕" panose="02030600000101010101" pitchFamily="18" charset="-127"/>
              <a:ea typeface="HY중고딕" panose="02030600000101010101" pitchFamily="18" charset="-127"/>
              <a:cs typeface="Arial" pitchFamily="34" charset="0"/>
            </a:endParaRPr>
          </a:p>
          <a:p>
            <a:pPr marL="177800" algn="just">
              <a:lnSpc>
                <a:spcPts val="2500"/>
              </a:lnSpc>
            </a:pPr>
            <a:endParaRPr kumimoji="0" lang="en-US" altLang="ko-KR" b="1" kern="0" dirty="0" smtClean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  <a:cs typeface="Arial" pitchFamily="34" charset="0"/>
            </a:endParaRPr>
          </a:p>
          <a:p>
            <a:pPr marL="177800" algn="just">
              <a:lnSpc>
                <a:spcPts val="2500"/>
              </a:lnSpc>
            </a:pPr>
            <a:r>
              <a:rPr kumimoji="0" lang="en-US" altLang="ko-KR" b="1" kern="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⇒ </a:t>
            </a:r>
            <a:r>
              <a:rPr kumimoji="0"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악취가 감소해도 악취세기는 농도의 대수에 비례하기 때문에</a:t>
            </a:r>
            <a:r>
              <a:rPr kumimoji="0" lang="en-US" altLang="ko-KR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,</a:t>
            </a:r>
            <a:r>
              <a:rPr kumimoji="0"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 농도가 감소된 </a:t>
            </a:r>
            <a:endParaRPr kumimoji="0" lang="en-US" altLang="ko-KR" b="1" kern="0" dirty="0" smtClean="0">
              <a:latin typeface="HY중고딕" panose="02030600000101010101" pitchFamily="18" charset="-127"/>
              <a:ea typeface="HY중고딕" panose="02030600000101010101" pitchFamily="18" charset="-127"/>
              <a:cs typeface="Arial" pitchFamily="34" charset="0"/>
            </a:endParaRPr>
          </a:p>
          <a:p>
            <a:pPr marL="177800" algn="just">
              <a:lnSpc>
                <a:spcPts val="2500"/>
              </a:lnSpc>
            </a:pPr>
            <a:r>
              <a:rPr kumimoji="0" lang="en-US" altLang="ko-KR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    </a:t>
            </a:r>
            <a:r>
              <a:rPr kumimoji="0"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양 만큼의 세기로 감소하지 않음을 의미</a:t>
            </a:r>
            <a:endParaRPr kumimoji="0" lang="en-US" altLang="ko-KR" b="1" kern="0" dirty="0" smtClean="0">
              <a:latin typeface="HY중고딕" panose="02030600000101010101" pitchFamily="18" charset="-127"/>
              <a:ea typeface="HY중고딕" panose="02030600000101010101" pitchFamily="18" charset="-127"/>
              <a:cs typeface="Arial" pitchFamily="34" charset="0"/>
            </a:endParaRPr>
          </a:p>
          <a:p>
            <a:pPr marL="177800" algn="just">
              <a:lnSpc>
                <a:spcPts val="2500"/>
              </a:lnSpc>
            </a:pPr>
            <a:r>
              <a:rPr kumimoji="0" lang="en-US" altLang="ko-KR" b="1" kern="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⇒ </a:t>
            </a:r>
            <a:r>
              <a:rPr kumimoji="0" lang="ko-KR" altLang="en-US" b="1" kern="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즉</a:t>
            </a:r>
            <a:r>
              <a:rPr kumimoji="0" lang="en-US" altLang="ko-KR" b="1" kern="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,</a:t>
            </a:r>
            <a:r>
              <a:rPr kumimoji="0" lang="ko-KR" altLang="en-US" b="1" kern="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 악취세기를 </a:t>
            </a:r>
            <a:r>
              <a:rPr kumimoji="0" lang="en-US" altLang="ko-KR" b="1" kern="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1</a:t>
            </a:r>
            <a:r>
              <a:rPr kumimoji="0" lang="ko-KR" altLang="en-US" b="1" kern="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단위 감소시키기 위해서는  약 </a:t>
            </a:r>
            <a:r>
              <a:rPr kumimoji="0" lang="en-US" altLang="ko-KR" b="1" kern="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90% </a:t>
            </a:r>
            <a:r>
              <a:rPr kumimoji="0" lang="ko-KR" altLang="en-US" b="1" kern="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정도 감소되어야 함</a:t>
            </a:r>
            <a:endParaRPr kumimoji="0" lang="en-US" altLang="ko-KR" b="1" kern="0" dirty="0" smtClean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  <a:cs typeface="Arial" pitchFamily="34" charset="0"/>
            </a:endParaRPr>
          </a:p>
          <a:p>
            <a:pPr marL="177800" algn="just">
              <a:lnSpc>
                <a:spcPts val="2500"/>
              </a:lnSpc>
            </a:pPr>
            <a:endParaRPr lang="ko-KR" altLang="en-US" sz="1700" b="1" i="1" dirty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5974" y="4951616"/>
            <a:ext cx="8180482" cy="33855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I  :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냄새의 세기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 C :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악취농도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 k :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냄새물질 별 상수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b :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상수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무취농도의 가상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대수치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7" name="직사각형 13"/>
          <p:cNvSpPr>
            <a:spLocks noChangeArrowheads="1"/>
          </p:cNvSpPr>
          <p:nvPr/>
        </p:nvSpPr>
        <p:spPr bwMode="auto">
          <a:xfrm>
            <a:off x="359340" y="679048"/>
            <a:ext cx="3110032" cy="461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20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냄새의 일반적 특징</a:t>
            </a:r>
            <a:endParaRPr kumimoji="0" lang="ko-KR" altLang="en-US" sz="20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8" name="그림 83" descr="1264574255_Box_Green.png"/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92" y="746498"/>
            <a:ext cx="288000" cy="2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306085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냄새의 정의 및 악취방지법의  이해 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0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01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3435476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3886907"/>
              </p:ext>
            </p:extLst>
          </p:nvPr>
        </p:nvGraphicFramePr>
        <p:xfrm>
          <a:off x="595900" y="3356532"/>
          <a:ext cx="8064895" cy="1532666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296144"/>
                <a:gridCol w="1929814"/>
                <a:gridCol w="1612979"/>
                <a:gridCol w="1612979"/>
                <a:gridCol w="1612979"/>
              </a:tblGrid>
              <a:tr h="43960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구   분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일반지역의 배출허용 기준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>
                    <a:gradFill flip="none" rotWithShape="1">
                      <a:gsLst>
                        <a:gs pos="0">
                          <a:srgbClr val="FFFF00">
                            <a:shade val="30000"/>
                            <a:satMod val="115000"/>
                          </a:srgbClr>
                        </a:gs>
                        <a:gs pos="50000">
                          <a:srgbClr val="FFFF00">
                            <a:shade val="67500"/>
                            <a:satMod val="115000"/>
                          </a:srgbClr>
                        </a:gs>
                        <a:gs pos="100000">
                          <a:srgbClr val="FFFF00">
                            <a:shade val="100000"/>
                            <a:satMod val="115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엄격한 배출허용기준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>
                    <a:gradFill flip="none" rotWithShape="1">
                      <a:gsLst>
                        <a:gs pos="0">
                          <a:srgbClr val="FFFF00">
                            <a:shade val="30000"/>
                            <a:satMod val="115000"/>
                          </a:srgbClr>
                        </a:gs>
                        <a:gs pos="50000">
                          <a:srgbClr val="FFFF00">
                            <a:shade val="67500"/>
                            <a:satMod val="115000"/>
                          </a:srgbClr>
                        </a:gs>
                        <a:gs pos="100000">
                          <a:srgbClr val="FFFF00">
                            <a:shade val="100000"/>
                            <a:satMod val="115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364353">
                <a:tc vMerge="1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공업지역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기타지역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공업지역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기타지역</a:t>
                      </a:r>
                      <a:endParaRPr lang="ko-KR" altLang="en-US" sz="1600" b="1" dirty="0">
                        <a:solidFill>
                          <a:srgbClr val="0000CC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  <a:tr h="3643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배 출 구</a:t>
                      </a:r>
                      <a:endParaRPr lang="ko-KR" altLang="en-US" sz="16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1,000 </a:t>
                      </a:r>
                      <a:r>
                        <a:rPr lang="ko-KR" altLang="en-US" sz="1600" dirty="0" smtClean="0"/>
                        <a:t>이하</a:t>
                      </a:r>
                      <a:endParaRPr lang="ko-KR" altLang="en-US" sz="16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500</a:t>
                      </a:r>
                      <a:r>
                        <a:rPr lang="ko-KR" altLang="en-US" sz="1600" dirty="0" smtClean="0"/>
                        <a:t>이하</a:t>
                      </a:r>
                      <a:endParaRPr lang="ko-KR" altLang="en-US" sz="16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500~1,000</a:t>
                      </a:r>
                      <a:endParaRPr lang="ko-KR" altLang="en-US" sz="16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300~500</a:t>
                      </a:r>
                      <a:endParaRPr lang="ko-KR" altLang="en-US" sz="16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  <a:tr h="3643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부지경계</a:t>
                      </a:r>
                      <a:endParaRPr lang="ko-KR" altLang="en-US" sz="16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20 </a:t>
                      </a:r>
                      <a:r>
                        <a:rPr lang="ko-KR" altLang="en-US" sz="1600" dirty="0" smtClean="0"/>
                        <a:t>이하</a:t>
                      </a:r>
                      <a:endParaRPr lang="ko-KR" altLang="en-US" sz="16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15 </a:t>
                      </a:r>
                      <a:r>
                        <a:rPr lang="ko-KR" altLang="en-US" sz="1600" dirty="0" smtClean="0"/>
                        <a:t>이하</a:t>
                      </a:r>
                      <a:endParaRPr lang="ko-KR" altLang="en-US" sz="16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15~20</a:t>
                      </a:r>
                      <a:endParaRPr lang="ko-KR" altLang="en-US" sz="16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10~15</a:t>
                      </a:r>
                      <a:endParaRPr lang="ko-KR" altLang="en-US" sz="16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93230" y="1303592"/>
            <a:ext cx="8900026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lnSpc>
                <a:spcPts val="28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배출허용기준 및 엄격한 배출허용기준의 설정 범위</a:t>
            </a: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제</a:t>
            </a: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8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조제</a:t>
            </a: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1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항 관련</a:t>
            </a: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[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별표</a:t>
            </a: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3])</a:t>
            </a:r>
            <a:endParaRPr lang="en-US" altLang="ko-KR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환경부장관이 관계 중앙행정기관의 장과 협의하여 </a:t>
            </a:r>
            <a:r>
              <a:rPr lang="ko-KR" altLang="en-US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환경부령으로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정함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위의 허용기준으로 주민의 생활환경을 보전하기 어렵다고 인정하는 경우</a:t>
            </a:r>
            <a:endParaRPr lang="en-US" altLang="ko-KR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95250" algn="l">
              <a:lnSpc>
                <a:spcPts val="2800"/>
              </a:lnSpc>
            </a:pP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r>
              <a:rPr lang="en-US" altLang="ko-KR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⇒ </a:t>
            </a: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엄격한 배출허용기준을 정할 수 있음</a:t>
            </a:r>
            <a:endParaRPr lang="en-US" altLang="ko-KR" b="1" dirty="0" smtClean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3230" y="5016944"/>
            <a:ext cx="8900026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lnSpc>
                <a:spcPts val="28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악취관리지역의 복합악취 배출허용기준 </a:t>
            </a:r>
            <a:endParaRPr lang="en-US" altLang="ko-KR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지역에 따라 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300~500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배 이하로 관리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en-US" altLang="ko-KR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복합악취 배출허용기준</a:t>
            </a:r>
            <a:r>
              <a:rPr lang="en-US" altLang="ko-KR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(300</a:t>
            </a: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배</a:t>
            </a:r>
            <a:r>
              <a:rPr lang="en-US" altLang="ko-KR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준수는 고도의 악취관리기술을 요함</a:t>
            </a:r>
            <a:endParaRPr lang="en-US" altLang="ko-KR" b="1" dirty="0" smtClean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algn="l">
              <a:lnSpc>
                <a:spcPts val="2800"/>
              </a:lnSpc>
            </a:pP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※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광역폐기물소각시설 복합악취희석배수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200~300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배 수준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93230" y="2825640"/>
            <a:ext cx="8900026" cy="400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lnSpc>
                <a:spcPts val="2800"/>
              </a:lnSpc>
              <a:buFont typeface="Wingdings" panose="05000000000000000000" pitchFamily="2" charset="2"/>
              <a:buChar char="v"/>
            </a:pPr>
            <a:r>
              <a:rPr lang="ko-KR" altLang="en-US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복합악취 배출허용기준</a:t>
            </a:r>
            <a:endParaRPr lang="en-US" altLang="ko-KR" b="1" dirty="0" smtClean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2" name="직사각형 1"/>
          <p:cNvSpPr/>
          <p:nvPr/>
        </p:nvSpPr>
        <p:spPr bwMode="auto">
          <a:xfrm>
            <a:off x="5404774" y="3793680"/>
            <a:ext cx="3312368" cy="110277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3"/>
          <p:cNvSpPr>
            <a:spLocks noChangeArrowheads="1"/>
          </p:cNvSpPr>
          <p:nvPr/>
        </p:nvSpPr>
        <p:spPr bwMode="auto">
          <a:xfrm>
            <a:off x="359340" y="679048"/>
            <a:ext cx="3110032" cy="412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20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악취배출허용 기준</a:t>
            </a:r>
            <a:endParaRPr kumimoji="0" lang="ko-KR" altLang="en-US" sz="20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그림 83" descr="1264574255_Box_Green.png"/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92" y="746498"/>
            <a:ext cx="288000" cy="2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306085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냄새의 정의 및 악취방지법의  이해 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2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01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624220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5482609"/>
              </p:ext>
            </p:extLst>
          </p:nvPr>
        </p:nvGraphicFramePr>
        <p:xfrm>
          <a:off x="327048" y="3328272"/>
          <a:ext cx="8569199" cy="3173346"/>
        </p:xfrm>
        <a:graphic>
          <a:graphicData uri="http://schemas.openxmlformats.org/drawingml/2006/table">
            <a:tbl>
              <a:tblPr/>
              <a:tblGrid>
                <a:gridCol w="1220616"/>
                <a:gridCol w="1786220"/>
                <a:gridCol w="2199371"/>
                <a:gridCol w="1681496"/>
                <a:gridCol w="1681496"/>
              </a:tblGrid>
              <a:tr h="47573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구  분</a:t>
                      </a:r>
                    </a:p>
                  </a:txBody>
                  <a:tcPr marL="90000" marR="90000" marT="46802" marB="4680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대기오염방지시설</a:t>
                      </a: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악취방지시설</a:t>
                      </a: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제거효율</a:t>
                      </a:r>
                      <a:endParaRPr kumimoji="1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배</a:t>
                      </a: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최소감지농도</a:t>
                      </a:r>
                      <a:endParaRPr kumimoji="1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(ppm)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1118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관련법규</a:t>
                      </a:r>
                    </a:p>
                  </a:txBody>
                  <a:tcPr marL="90000" marR="90000" marT="46802" marB="4680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대기환경보전법</a:t>
                      </a:r>
                      <a:endParaRPr kumimoji="1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배출구</a:t>
                      </a: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악취방지법</a:t>
                      </a:r>
                      <a:endParaRPr kumimoji="1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부지경계</a:t>
                      </a: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HY중고딕" panose="02030600000101010101" pitchFamily="18" charset="-127"/>
                        </a:rPr>
                        <a:t>-</a:t>
                      </a:r>
                      <a:endParaRPr kumimoji="1" lang="ko-KR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HY중고딕" panose="02030600000101010101" pitchFamily="18" charset="-127"/>
                        </a:rPr>
                        <a:t>-</a:t>
                      </a:r>
                      <a:endParaRPr kumimoji="1" lang="ko-KR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8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성상</a:t>
                      </a: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용어</a:t>
                      </a: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</a:p>
                  </a:txBody>
                  <a:tcPr marL="90000" marR="90000" marT="46802" marB="4680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가스상물질</a:t>
                      </a: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악취물질</a:t>
                      </a: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HY중고딕" panose="02030600000101010101" pitchFamily="18" charset="-127"/>
                        </a:rPr>
                        <a:t>-</a:t>
                      </a:r>
                      <a:endParaRPr kumimoji="1" lang="ko-KR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HY중고딕" panose="02030600000101010101" pitchFamily="18" charset="-127"/>
                        </a:rPr>
                        <a:t>-</a:t>
                      </a:r>
                      <a:endParaRPr kumimoji="1" lang="ko-KR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0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암모니아</a:t>
                      </a:r>
                    </a:p>
                  </a:txBody>
                  <a:tcPr marL="90000" marR="90000" marT="46802" marB="4680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20~50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1081088" indent="-45720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641475" indent="-3810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2163763" indent="-3429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686050" indent="-3429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314325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360045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405765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451485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1~2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20~25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1.5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31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황화수소</a:t>
                      </a:r>
                    </a:p>
                  </a:txBody>
                  <a:tcPr marL="90000" marR="90000" marT="46802" marB="4680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2~10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533400" indent="-53340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914400" indent="-45720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295400" indent="-3810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714500" indent="-3429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171700" indent="-3429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6289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30861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5433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40005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533400" marR="0" lvl="0" indent="-53340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0.02~0.06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100~166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0.00041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7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휘발성</a:t>
                      </a:r>
                      <a:endParaRPr kumimoji="1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유기화합물</a:t>
                      </a:r>
                      <a:endParaRPr kumimoji="1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THC </a:t>
                      </a:r>
                    </a:p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40~200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533400" indent="-53340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 marL="914400" indent="-45720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 marL="1295400" indent="-3810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 marL="1714500" indent="-3429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 marL="2171700" indent="-3429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marL="26289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marL="30861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marL="35433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marL="40005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533400" marR="0" lvl="0" indent="-53340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VOCs</a:t>
                      </a:r>
                    </a:p>
                    <a:p>
                      <a:pPr marL="533400" marR="0" lvl="0" indent="-53340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1~35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6~40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0.011~0.44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90000" marR="90000" marT="46802" marB="468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직사각형 13"/>
          <p:cNvSpPr>
            <a:spLocks noChangeArrowheads="1"/>
          </p:cNvSpPr>
          <p:nvPr/>
        </p:nvSpPr>
        <p:spPr bwMode="auto">
          <a:xfrm>
            <a:off x="453856" y="679048"/>
            <a:ext cx="4766216" cy="461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20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악취방지법 </a:t>
            </a:r>
            <a:r>
              <a:rPr kumimoji="0" lang="en-US" altLang="ko-KR" sz="20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VS </a:t>
            </a:r>
            <a:r>
              <a:rPr kumimoji="0" lang="ko-KR" altLang="en-US" sz="20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대기환경보전법</a:t>
            </a:r>
            <a:endParaRPr kumimoji="0" lang="ko-KR" altLang="en-US" sz="20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83" descr="1264574255_Box_Green.png"/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92" y="746498"/>
            <a:ext cx="288000" cy="2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93230" y="1112520"/>
            <a:ext cx="890002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lnSpc>
                <a:spcPts val="28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악취관리가 어려운 이유</a:t>
            </a:r>
            <a:endParaRPr lang="en-US" altLang="ko-KR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동일공정에 동일 방지시설을 적용하더라도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법체계에 따른 배출허용기준 상이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배출구 복합악취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배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 : ∑(22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개 지정악취물질 농도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+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그 이외의 취기물질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</a:p>
          <a:p>
            <a:pPr marL="177800" algn="l">
              <a:lnSpc>
                <a:spcPts val="2800"/>
              </a:lnSpc>
            </a:pPr>
            <a:r>
              <a:rPr lang="en-US" altLang="ko-KR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⇒ </a:t>
            </a:r>
            <a:r>
              <a:rPr lang="ko-KR" altLang="en-US" b="1" spc="-9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부지경계기준은 배출구 지정악취물질의  간접규제로</a:t>
            </a:r>
            <a:r>
              <a:rPr lang="en-US" altLang="ko-KR" b="1" spc="-9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b="1" spc="-9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배출구에서 매우 낮은 농도로</a:t>
            </a:r>
            <a:endParaRPr lang="en-US" altLang="ko-KR" b="1" spc="-90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algn="l">
              <a:lnSpc>
                <a:spcPts val="2800"/>
              </a:lnSpc>
            </a:pPr>
            <a:r>
              <a:rPr lang="ko-KR" altLang="en-US" b="1" spc="-9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     배출되어야 함을 의미</a:t>
            </a:r>
            <a:endParaRPr lang="en-US" altLang="ko-KR" b="1" spc="-90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algn="l">
              <a:lnSpc>
                <a:spcPts val="2800"/>
              </a:lnSpc>
            </a:pP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⇒ 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단일 방지시설로 배출구 복합악취 배출허용기준 준수는 매우 어려움</a:t>
            </a:r>
            <a:endParaRPr lang="en-US" altLang="ko-KR" b="1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306085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냄새의 정의 및 악취방지법의  이해 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0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01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4724734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3267" y="1106210"/>
            <a:ext cx="8989193" cy="464230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marL="285750" indent="-285750" algn="l" defTabSz="612000">
              <a:lnSpc>
                <a:spcPts val="29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악취배출시설 중 주요 악취유발업종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3" name="AutoShape 4"/>
          <p:cNvSpPr>
            <a:spLocks noChangeArrowheads="1"/>
          </p:cNvSpPr>
          <p:nvPr/>
        </p:nvSpPr>
        <p:spPr bwMode="gray">
          <a:xfrm>
            <a:off x="184978" y="1484784"/>
            <a:ext cx="8563486" cy="4943600"/>
          </a:xfrm>
          <a:prstGeom prst="roundRect">
            <a:avLst>
              <a:gd name="adj" fmla="val 3254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solidFill>
                <a:schemeClr val="tx1">
                  <a:lumMod val="75000"/>
                  <a:lumOff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500034" y="1643050"/>
            <a:ext cx="7795201" cy="4803651"/>
            <a:chOff x="-333058" y="462866"/>
            <a:chExt cx="4572000" cy="4091611"/>
          </a:xfrm>
        </p:grpSpPr>
        <p:graphicFrame>
          <p:nvGraphicFramePr>
            <p:cNvPr id="16" name="차트 15"/>
            <p:cNvGraphicFramePr/>
            <p:nvPr>
              <p:extLst>
                <p:ext uri="{D42A27DB-BD31-4B8C-83A1-F6EECF244321}">
                  <p14:modId xmlns:p14="http://schemas.microsoft.com/office/powerpoint/2010/main" val="1575374936"/>
                </p:ext>
              </p:extLst>
            </p:nvPr>
          </p:nvGraphicFramePr>
          <p:xfrm>
            <a:off x="-333058" y="462866"/>
            <a:ext cx="4572000" cy="409161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aphicFrame>
          <p:nvGraphicFramePr>
            <p:cNvPr id="17" name="차트 16"/>
            <p:cNvGraphicFramePr/>
            <p:nvPr>
              <p:extLst>
                <p:ext uri="{D42A27DB-BD31-4B8C-83A1-F6EECF244321}">
                  <p14:modId xmlns:p14="http://schemas.microsoft.com/office/powerpoint/2010/main" val="184732053"/>
                </p:ext>
              </p:extLst>
            </p:nvPr>
          </p:nvGraphicFramePr>
          <p:xfrm>
            <a:off x="1519288" y="1202342"/>
            <a:ext cx="2338277" cy="206143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</p:grpSp>
      <p:sp>
        <p:nvSpPr>
          <p:cNvPr id="18" name="직사각형 13"/>
          <p:cNvSpPr>
            <a:spLocks noChangeArrowheads="1"/>
          </p:cNvSpPr>
          <p:nvPr/>
        </p:nvSpPr>
        <p:spPr bwMode="auto">
          <a:xfrm>
            <a:off x="359340" y="679048"/>
            <a:ext cx="3110032" cy="461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20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주요 악취민원 유발업종</a:t>
            </a:r>
            <a:endParaRPr kumimoji="0" lang="ko-KR" altLang="en-US" sz="20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그림 83" descr="1264574255_Box_Green.png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92" y="746498"/>
            <a:ext cx="288000" cy="2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306085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냄새의 정의 및 악취방지법의  이해 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23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01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28860" y="5036472"/>
            <a:ext cx="6215106" cy="406137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marL="285750" indent="-285750" algn="l" defTabSz="612000">
              <a:lnSpc>
                <a:spcPts val="29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악취배출시설의 악취민원은 축산시설 민원비율이 가장 높음</a:t>
            </a:r>
            <a:endParaRPr lang="en-US" altLang="ko-KR" sz="1600" b="1" dirty="0" smtClean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2402656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2145435" y="2384632"/>
            <a:ext cx="6743277" cy="900000"/>
            <a:chOff x="1645073" y="2925762"/>
            <a:chExt cx="6743277" cy="900000"/>
          </a:xfrm>
        </p:grpSpPr>
        <p:sp>
          <p:nvSpPr>
            <p:cNvPr id="6" name="AutoShape 12"/>
            <p:cNvSpPr>
              <a:spLocks noChangeArrowheads="1"/>
            </p:cNvSpPr>
            <p:nvPr/>
          </p:nvSpPr>
          <p:spPr bwMode="auto">
            <a:xfrm>
              <a:off x="1645073" y="2988362"/>
              <a:ext cx="878800" cy="762120"/>
            </a:xfrm>
            <a:prstGeom prst="roundRect">
              <a:avLst>
                <a:gd name="adj" fmla="val 16667"/>
              </a:avLst>
            </a:prstGeom>
            <a:solidFill>
              <a:srgbClr val="92D050"/>
            </a:solidFill>
            <a:ln w="127000">
              <a:noFill/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7" name="Oval 35"/>
            <p:cNvSpPr>
              <a:spLocks noChangeArrowheads="1"/>
            </p:cNvSpPr>
            <p:nvPr/>
          </p:nvSpPr>
          <p:spPr bwMode="auto">
            <a:xfrm>
              <a:off x="1683296" y="3005234"/>
              <a:ext cx="815177" cy="159156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8" name="AutoShape 24"/>
            <p:cNvSpPr>
              <a:spLocks noChangeArrowheads="1"/>
            </p:cNvSpPr>
            <p:nvPr/>
          </p:nvSpPr>
          <p:spPr bwMode="auto">
            <a:xfrm>
              <a:off x="1695872" y="2925762"/>
              <a:ext cx="828000" cy="828000"/>
            </a:xfrm>
            <a:prstGeom prst="roundRect">
              <a:avLst>
                <a:gd name="adj" fmla="val 1666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9" name="WordArt 15"/>
            <p:cNvSpPr>
              <a:spLocks noChangeArrowheads="1" noChangeShapeType="1" noTextEdit="1"/>
            </p:cNvSpPr>
            <p:nvPr/>
          </p:nvSpPr>
          <p:spPr bwMode="auto">
            <a:xfrm>
              <a:off x="1962696" y="3164389"/>
              <a:ext cx="326617" cy="414634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>
                <a:defRPr/>
              </a:pPr>
              <a:r>
                <a:rPr lang="en-US" altLang="ko-KR" sz="3600" kern="10" dirty="0" smtClean="0">
                  <a:ln w="9525">
                    <a:noFill/>
                    <a:round/>
                    <a:headEnd/>
                    <a:tailEnd/>
                  </a:ln>
                  <a:solidFill>
                    <a:srgbClr val="2D2DFF"/>
                  </a:solidFill>
                  <a:effectLst>
                    <a:outerShdw dist="35921" dir="2700000" algn="ctr" rotWithShape="0">
                      <a:schemeClr val="tx1">
                        <a:alpha val="50000"/>
                      </a:schemeClr>
                    </a:outerShdw>
                  </a:effectLst>
                  <a:latin typeface="Impact"/>
                </a:rPr>
                <a:t>02</a:t>
              </a:r>
              <a:endParaRPr lang="ko-KR" altLang="en-US" sz="3600" kern="10" dirty="0">
                <a:ln w="9525">
                  <a:noFill/>
                  <a:round/>
                  <a:headEnd/>
                  <a:tailEnd/>
                </a:ln>
                <a:solidFill>
                  <a:srgbClr val="2D2DFF"/>
                </a:solidFill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  <a:latin typeface="Impact"/>
              </a:endParaRPr>
            </a:p>
          </p:txBody>
        </p:sp>
        <p:sp>
          <p:nvSpPr>
            <p:cNvPr id="10" name="대각선 방향의 모서리가 둥근 사각형 9"/>
            <p:cNvSpPr/>
            <p:nvPr/>
          </p:nvSpPr>
          <p:spPr bwMode="auto">
            <a:xfrm>
              <a:off x="2646833" y="2939442"/>
              <a:ext cx="5720112" cy="811040"/>
            </a:xfrm>
            <a:prstGeom prst="round2DiagRect">
              <a:avLst/>
            </a:prstGeom>
            <a:solidFill>
              <a:schemeClr val="tx1">
                <a:lumMod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25400"/>
          </p:spPr>
          <p:txBody>
            <a:bodyPr/>
            <a:lstStyle/>
            <a:p>
              <a:pPr algn="l" latinLnBrk="0">
                <a:defRPr/>
              </a:pPr>
              <a:endParaRPr kumimoji="0" lang="ko-KR" altLang="en-US">
                <a:latin typeface="Arial" charset="0"/>
              </a:endParaRPr>
            </a:p>
          </p:txBody>
        </p:sp>
        <p:sp>
          <p:nvSpPr>
            <p:cNvPr id="11" name="대각선 방향의 모서리가 둥근 사각형 10"/>
            <p:cNvSpPr/>
            <p:nvPr/>
          </p:nvSpPr>
          <p:spPr bwMode="auto">
            <a:xfrm>
              <a:off x="2615151" y="3014722"/>
              <a:ext cx="5769547" cy="811040"/>
            </a:xfrm>
            <a:prstGeom prst="round2DiagRect">
              <a:avLst/>
            </a:pr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25400"/>
          </p:spPr>
          <p:txBody>
            <a:bodyPr/>
            <a:lstStyle/>
            <a:p>
              <a:pPr algn="l" latinLnBrk="0">
                <a:defRPr/>
              </a:pPr>
              <a:endParaRPr kumimoji="0" lang="ko-KR" altLang="en-US">
                <a:latin typeface="Arial" charset="0"/>
              </a:endParaRPr>
            </a:p>
          </p:txBody>
        </p:sp>
        <p:sp>
          <p:nvSpPr>
            <p:cNvPr id="12" name="AutoShape 9"/>
            <p:cNvSpPr>
              <a:spLocks noChangeArrowheads="1"/>
            </p:cNvSpPr>
            <p:nvPr/>
          </p:nvSpPr>
          <p:spPr bwMode="auto">
            <a:xfrm>
              <a:off x="2618803" y="3050612"/>
              <a:ext cx="5769547" cy="157702"/>
            </a:xfrm>
            <a:prstGeom prst="roundRect">
              <a:avLst>
                <a:gd name="adj" fmla="val 35000"/>
              </a:avLst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127000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3" name="Oval 30"/>
            <p:cNvSpPr>
              <a:spLocks noChangeArrowheads="1"/>
            </p:cNvSpPr>
            <p:nvPr/>
          </p:nvSpPr>
          <p:spPr bwMode="auto">
            <a:xfrm>
              <a:off x="3266652" y="3078577"/>
              <a:ext cx="4580877" cy="72092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4" name="WordArt 6"/>
            <p:cNvSpPr>
              <a:spLocks noChangeArrowheads="1" noChangeShapeType="1" noTextEdit="1"/>
            </p:cNvSpPr>
            <p:nvPr/>
          </p:nvSpPr>
          <p:spPr bwMode="auto">
            <a:xfrm>
              <a:off x="2881700" y="3220955"/>
              <a:ext cx="2414074" cy="43200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fromWordArt="1">
              <a:prstTxWarp prst="textPlain">
                <a:avLst>
                  <a:gd name="adj" fmla="val 46087"/>
                </a:avLst>
              </a:prstTxWarp>
            </a:bodyPr>
            <a:lstStyle/>
            <a:p>
              <a:pPr>
                <a:defRPr/>
              </a:pPr>
              <a:r>
                <a:rPr lang="ko-KR" altLang="en-US" sz="3600" b="1" kern="10" spc="-180" dirty="0" smtClean="0">
                  <a:ln w="9525">
                    <a:noFill/>
                    <a:round/>
                    <a:headEnd/>
                    <a:tailEnd/>
                  </a:ln>
                  <a:solidFill>
                    <a:srgbClr val="FFFF00"/>
                  </a:solidFill>
                  <a:effectLst>
                    <a:outerShdw dist="17961" dir="2700000" algn="ctr" rotWithShape="0">
                      <a:schemeClr val="tx1"/>
                    </a:outerShdw>
                  </a:effectLst>
                  <a:latin typeface="HY헤드라인M"/>
                  <a:ea typeface="HY헤드라인M"/>
                </a:rPr>
                <a:t>악취방지기술 및 개발동향</a:t>
              </a:r>
              <a:endParaRPr lang="ko-KR" altLang="en-US" sz="3600" b="1" kern="10" spc="-180" dirty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endParaRPr>
            </a:p>
          </p:txBody>
        </p:sp>
      </p:grpSp>
      <p:sp>
        <p:nvSpPr>
          <p:cNvPr id="15" name="AutoShape 25"/>
          <p:cNvSpPr>
            <a:spLocks noChangeArrowheads="1"/>
          </p:cNvSpPr>
          <p:nvPr/>
        </p:nvSpPr>
        <p:spPr bwMode="auto">
          <a:xfrm>
            <a:off x="8200" y="3967708"/>
            <a:ext cx="9108504" cy="1837556"/>
          </a:xfrm>
          <a:prstGeom prst="roundRect">
            <a:avLst>
              <a:gd name="adj" fmla="val 4852"/>
            </a:avLst>
          </a:prstGeom>
          <a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9000"/>
                      </a14:imgEffect>
                    </a14:imgLayer>
                  </a14:imgProps>
                </a:ext>
              </a:extLst>
            </a:blip>
            <a:srcRect/>
            <a:stretch>
              <a:fillRect t="-74008" b="-46295"/>
            </a:stretch>
          </a:blipFill>
          <a:ln w="57150">
            <a:solidFill>
              <a:schemeClr val="bg1"/>
            </a:solidFill>
            <a:round/>
            <a:headEnd/>
            <a:tailEnd/>
          </a:ln>
          <a:effectLst>
            <a:prstShdw prst="shdw18" dist="17961" dir="13500000">
              <a:srgbClr val="CCECFF">
                <a:gamma/>
                <a:shade val="60000"/>
                <a:invGamma/>
              </a:srgbClr>
            </a:prstShdw>
          </a:effectLst>
        </p:spPr>
        <p:txBody>
          <a:bodyPr vert="horz" wrap="non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6" name="AutoShape 19"/>
          <p:cNvSpPr>
            <a:spLocks noChangeArrowheads="1"/>
          </p:cNvSpPr>
          <p:nvPr/>
        </p:nvSpPr>
        <p:spPr bwMode="auto">
          <a:xfrm>
            <a:off x="6373880" y="4467144"/>
            <a:ext cx="1260000" cy="1260000"/>
          </a:xfrm>
          <a:prstGeom prst="roundRect">
            <a:avLst>
              <a:gd name="adj" fmla="val 4852"/>
            </a:avLst>
          </a:prstGeom>
          <a:blipFill>
            <a:blip r:embed="rId4" cstate="print"/>
            <a:srcRect/>
            <a:stretch>
              <a:fillRect l="-4635" b="-11996"/>
            </a:stretch>
          </a:blipFill>
          <a:ln w="34925">
            <a:solidFill>
              <a:srgbClr val="FFFF00"/>
            </a:solidFill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non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7" name="AutoShape 19"/>
          <p:cNvSpPr>
            <a:spLocks noChangeArrowheads="1"/>
          </p:cNvSpPr>
          <p:nvPr/>
        </p:nvSpPr>
        <p:spPr bwMode="auto">
          <a:xfrm>
            <a:off x="4934087" y="4467144"/>
            <a:ext cx="1260000" cy="1260000"/>
          </a:xfrm>
          <a:prstGeom prst="roundRect">
            <a:avLst>
              <a:gd name="adj" fmla="val 4852"/>
            </a:avLst>
          </a:prstGeom>
          <a:blipFill>
            <a:blip r:embed="rId5" cstate="print"/>
            <a:srcRect/>
            <a:stretch>
              <a:fillRect l="-46464" r="-20532" b="-15407"/>
            </a:stretch>
          </a:blipFill>
          <a:ln w="15875">
            <a:solidFill>
              <a:srgbClr val="FFFF00"/>
            </a:solidFill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0000" bIns="45720" numCol="1" anchor="b" anchorCtr="0" compatLnSpc="1">
            <a:prstTxWarp prst="textNoShape">
              <a:avLst/>
            </a:prstTxWarp>
          </a:bodyPr>
          <a:lstStyle/>
          <a:p>
            <a:endParaRPr lang="ko-KR" altLang="ko-KR" sz="1400" b="0">
              <a:latin typeface="굴림"/>
              <a:ea typeface="굴림"/>
              <a:cs typeface="굴림" pitchFamily="50" charset="-127"/>
            </a:endParaRPr>
          </a:p>
        </p:txBody>
      </p:sp>
      <p:sp>
        <p:nvSpPr>
          <p:cNvPr id="20" name="AutoShape 19"/>
          <p:cNvSpPr>
            <a:spLocks noChangeArrowheads="1"/>
          </p:cNvSpPr>
          <p:nvPr/>
        </p:nvSpPr>
        <p:spPr bwMode="auto">
          <a:xfrm>
            <a:off x="7813672" y="4467144"/>
            <a:ext cx="1260000" cy="1260000"/>
          </a:xfrm>
          <a:prstGeom prst="roundRect">
            <a:avLst>
              <a:gd name="adj" fmla="val 4852"/>
            </a:avLst>
          </a:prstGeom>
          <a:blipFill>
            <a:blip r:embed="rId6" cstate="print"/>
            <a:srcRect/>
            <a:stretch>
              <a:fillRect l="-4635" b="-11996"/>
            </a:stretch>
          </a:blipFill>
          <a:ln w="34925">
            <a:solidFill>
              <a:srgbClr val="FFFF00"/>
            </a:solidFill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non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pPr>
              <a:defRPr/>
            </a:pPr>
            <a:fld id="{5338F0AA-25B6-4A92-B1C3-EECD02AAAA3E}" type="slidenum">
              <a:rPr lang="ko-KR" altLang="en-US" smtClean="0"/>
              <a:pPr>
                <a:defRPr/>
              </a:pPr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842348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0964" y="1313472"/>
            <a:ext cx="918336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ts val="28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b="1" kern="0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악취성분의 농도</a:t>
            </a:r>
            <a:r>
              <a:rPr lang="en-US" altLang="ko-KR" b="1" kern="0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b="1" kern="0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양을 고려하며</a:t>
            </a:r>
            <a:r>
              <a:rPr lang="en-US" altLang="ko-KR" b="1" kern="0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b="1" kern="0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농도가 높은 오염물질 보다는 </a:t>
            </a:r>
            <a:r>
              <a:rPr lang="ko-KR" altLang="en-US" b="1" kern="0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최소감지농도에 </a:t>
            </a:r>
            <a:r>
              <a:rPr lang="ko-KR" altLang="en-US" b="1" kern="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대한  </a:t>
            </a:r>
            <a:endParaRPr lang="ko-KR" altLang="en-US" b="1" kern="0" dirty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0" indent="0" algn="just">
              <a:lnSpc>
                <a:spcPts val="2800"/>
              </a:lnSpc>
              <a:buFontTx/>
              <a:buNone/>
            </a:pPr>
            <a:r>
              <a:rPr lang="ko-KR" altLang="en-US" b="1" kern="0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r>
              <a:rPr lang="ko-KR" altLang="en-US" b="1" kern="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r>
              <a:rPr lang="en-US" altLang="ko-KR" b="1" kern="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OU</a:t>
            </a:r>
            <a:r>
              <a:rPr lang="ko-KR" altLang="en-US" b="1" kern="0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값에 따른 설계 필요</a:t>
            </a:r>
          </a:p>
          <a:p>
            <a:pPr marL="354013" indent="-107950" algn="just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법적 </a:t>
            </a:r>
            <a:r>
              <a:rPr lang="ko-KR" altLang="en-US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규제기준의 준수와 민원처리에 대한 사전예방에 </a:t>
            </a:r>
            <a:r>
              <a:rPr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중점</a:t>
            </a:r>
            <a:endParaRPr lang="en-US" altLang="ko-KR" b="1" kern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354013" indent="-107950" algn="just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kern="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적정한 전 처리장치 </a:t>
            </a:r>
            <a:r>
              <a:rPr lang="ko-KR" altLang="en-US" b="1" kern="0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설치</a:t>
            </a:r>
            <a:r>
              <a:rPr lang="en-US" altLang="ko-KR" b="1" kern="0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b="1" kern="0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악취방지시설의 성능 결정</a:t>
            </a:r>
            <a:r>
              <a:rPr lang="en-US" altLang="ko-KR" b="1" kern="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</a:p>
          <a:p>
            <a:pPr marL="354013" indent="-107950" algn="just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방지시설의 </a:t>
            </a:r>
            <a:r>
              <a:rPr lang="ko-KR" altLang="en-US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운전에 따른 정기적 점검 방안 강구</a:t>
            </a:r>
            <a:r>
              <a:rPr lang="en-US" altLang="ko-KR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연속운전</a:t>
            </a:r>
            <a:r>
              <a:rPr lang="en-US" altLang="ko-KR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간헐적 운전 구분</a:t>
            </a:r>
            <a:r>
              <a:rPr lang="en-US" altLang="ko-KR" b="1" kern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</a:p>
          <a:p>
            <a:pPr marL="354013" indent="-107950" algn="just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악취방지시설 선정 시 발생원 </a:t>
            </a:r>
            <a:r>
              <a:rPr lang="ko-KR" altLang="en-US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조사</a:t>
            </a:r>
            <a:r>
              <a:rPr lang="en-US" altLang="ko-KR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영향범위</a:t>
            </a:r>
            <a:r>
              <a:rPr lang="en-US" altLang="ko-KR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공정을 잘 아는 </a:t>
            </a:r>
            <a:r>
              <a:rPr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자의 조사가 필수</a:t>
            </a:r>
            <a:endParaRPr lang="en-US" altLang="ko-KR" b="1" kern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46063" algn="just">
              <a:lnSpc>
                <a:spcPts val="2800"/>
              </a:lnSpc>
            </a:pPr>
            <a:endParaRPr lang="en-US" altLang="ko-KR" b="1" kern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285750" algn="just">
              <a:lnSpc>
                <a:spcPts val="28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b="1" kern="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kern="0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각 </a:t>
            </a:r>
            <a:r>
              <a:rPr lang="ko-KR" altLang="en-US" b="1" kern="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발생원 별 </a:t>
            </a:r>
            <a:r>
              <a:rPr lang="ko-KR" altLang="en-US" b="1" kern="0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악취방지시설 설치</a:t>
            </a:r>
          </a:p>
          <a:p>
            <a:pPr marL="285750" indent="-107950" algn="just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ko-KR" altLang="en-US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 고농도와 </a:t>
            </a:r>
            <a:r>
              <a:rPr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저 농도를 분리 처리</a:t>
            </a:r>
            <a:endParaRPr lang="en-US" altLang="ko-KR" b="1" kern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just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en-US" altLang="ko-KR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b="1" kern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VOCs</a:t>
            </a:r>
            <a:r>
              <a:rPr lang="ko-KR" altLang="en-US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물질 등 일부 고농도에서 폭발의 위험성이 있어 폭발한계농도를 </a:t>
            </a:r>
            <a:r>
              <a:rPr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고려</a:t>
            </a:r>
            <a:endParaRPr lang="en-US" altLang="ko-KR" b="1" kern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just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en-US" altLang="ko-KR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가스 </a:t>
            </a:r>
            <a:r>
              <a:rPr lang="ko-KR" altLang="en-US" b="1" kern="0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풍량을</a:t>
            </a:r>
            <a:r>
              <a:rPr lang="ko-KR" altLang="en-US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 늘려 </a:t>
            </a:r>
            <a:r>
              <a:rPr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희석</a:t>
            </a:r>
            <a:r>
              <a:rPr lang="ko-KR" altLang="en-US" b="1" kern="0" dirty="0" smtClean="0">
                <a:latin typeface="맑은 고딕"/>
                <a:ea typeface="맑은 고딕"/>
              </a:rPr>
              <a:t>∙</a:t>
            </a:r>
            <a:r>
              <a:rPr lang="en-US" altLang="ko-KR" b="1" kern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은폐시키는 것보다는 </a:t>
            </a:r>
            <a:r>
              <a:rPr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발생원 저감이 중요</a:t>
            </a:r>
            <a:endParaRPr lang="en-US" altLang="ko-KR" b="1" kern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just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en-US" altLang="ko-KR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kern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부적절한 방지시설 </a:t>
            </a:r>
            <a:r>
              <a:rPr lang="ko-KR" altLang="en-US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설치는 경제적 부담과 민원유발</a:t>
            </a:r>
            <a:r>
              <a:rPr lang="en-US" altLang="ko-KR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b="1" kern="0" dirty="0">
                <a:latin typeface="HY중고딕" panose="02030600000101010101" pitchFamily="18" charset="-127"/>
                <a:ea typeface="HY중고딕" panose="02030600000101010101" pitchFamily="18" charset="-127"/>
              </a:rPr>
              <a:t>최적방지시설의 설치 필요 </a:t>
            </a:r>
            <a:endParaRPr lang="ko-KR" altLang="en-US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8" name="직사각형 13"/>
          <p:cNvSpPr>
            <a:spLocks noChangeArrowheads="1"/>
          </p:cNvSpPr>
          <p:nvPr/>
        </p:nvSpPr>
        <p:spPr bwMode="auto">
          <a:xfrm>
            <a:off x="359340" y="679048"/>
            <a:ext cx="4860732" cy="461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20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악취방지대책수립 시 고려사항</a:t>
            </a:r>
            <a:endParaRPr kumimoji="0" lang="ko-KR" altLang="en-US" sz="20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9" name="그림 83" descr="1264574255_Box_Green.png"/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92" y="746498"/>
            <a:ext cx="288000" cy="2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0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0260604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>
            <a:spLocks noChangeArrowheads="1"/>
          </p:cNvSpPr>
          <p:nvPr/>
        </p:nvSpPr>
        <p:spPr bwMode="auto">
          <a:xfrm>
            <a:off x="359340" y="616496"/>
            <a:ext cx="5436796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 방지계획수립 절차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83" descr="1264574255_Box_Green.png"/>
          <p:cNvPicPr preferRelativeResize="0"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712584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218668240" descr="EMB000004b0249e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156" y="3227687"/>
            <a:ext cx="4248000" cy="3420000"/>
          </a:xfrm>
          <a:prstGeom prst="rect">
            <a:avLst/>
          </a:prstGeom>
          <a:noFill/>
          <a:ln>
            <a:solidFill>
              <a:srgbClr val="0000C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1" name="_x219424728" descr="EMB000004b0249d"/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94" y="3227687"/>
            <a:ext cx="4248000" cy="3420000"/>
          </a:xfrm>
          <a:prstGeom prst="rect">
            <a:avLst/>
          </a:prstGeom>
          <a:noFill/>
          <a:ln>
            <a:solidFill>
              <a:srgbClr val="FF006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86448" y="1101725"/>
            <a:ext cx="8852392" cy="1297791"/>
          </a:xfrm>
          <a:prstGeom prst="rect">
            <a:avLst/>
          </a:prstGeom>
          <a:solidFill>
            <a:srgbClr val="FF99FF">
              <a:alpha val="50000"/>
            </a:srgbClr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9pPr>
          </a:lstStyle>
          <a:p>
            <a:pPr marL="177800" indent="-177800" algn="just" eaLnBrk="1" hangingPunct="1">
              <a:lnSpc>
                <a:spcPts val="25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공정 및 원료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생산품 조사를 통한 악취발생원인 파악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just" eaLnBrk="1" hangingPunct="1">
              <a:lnSpc>
                <a:spcPts val="23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발생원의 저감방안 검토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원료대체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발생원의 밀폐 등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</a:p>
          <a:p>
            <a:pPr marL="177800" indent="-177800" algn="just" eaLnBrk="1" hangingPunct="1">
              <a:lnSpc>
                <a:spcPts val="23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후드 및 국소배기선정과 악취물질 특성을 고려한 방지시설 선정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just" eaLnBrk="1" hangingPunct="1">
              <a:lnSpc>
                <a:spcPts val="2300"/>
              </a:lnSpc>
              <a:buClr>
                <a:srgbClr val="0000CC"/>
              </a:buClr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⇒사업장의 자체판단보다는 악취분야 전문기관의 기술검토 선행</a:t>
            </a:r>
            <a:endParaRPr lang="en-US" altLang="ko-KR" sz="1600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001" y="2483604"/>
            <a:ext cx="6220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악취방지시설 선정 절차</a:t>
            </a:r>
            <a:endParaRPr lang="ko-KR" altLang="en-US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9161" y="2857292"/>
            <a:ext cx="33527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>
                <a:srgbClr val="FF0000"/>
              </a:buClr>
            </a:pP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&lt;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복합악취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3,000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배 이상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&gt;</a:t>
            </a: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16457" y="2870940"/>
            <a:ext cx="33527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>
                <a:srgbClr val="FF0000"/>
              </a:buClr>
            </a:pP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&lt;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복합악취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3,000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배 이하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&gt;</a:t>
            </a: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5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6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7181591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1"/>
          <p:cNvSpPr>
            <a:spLocks noChangeArrowheads="1"/>
          </p:cNvSpPr>
          <p:nvPr/>
        </p:nvSpPr>
        <p:spPr bwMode="auto">
          <a:xfrm>
            <a:off x="161322" y="1466430"/>
            <a:ext cx="8939738" cy="29016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 latinLnBrk="0"/>
            <a:endParaRPr kumimoji="0" lang="ko-KR" altLang="en-US">
              <a:solidFill>
                <a:srgbClr val="000000"/>
              </a:solidFill>
              <a:latin typeface="Arial" charset="0"/>
              <a:ea typeface="굴림체" pitchFamily="49" charset="-127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229" y="4293096"/>
            <a:ext cx="3616995" cy="2253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32"/>
          <p:cNvSpPr>
            <a:spLocks noChangeArrowheads="1"/>
          </p:cNvSpPr>
          <p:nvPr/>
        </p:nvSpPr>
        <p:spPr bwMode="auto">
          <a:xfrm>
            <a:off x="6156176" y="6172636"/>
            <a:ext cx="3384376" cy="496636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000000">
                  <a:gamma/>
                  <a:tint val="0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AutoShape 66"/>
          <p:cNvSpPr>
            <a:spLocks noEditPoints="1" noChangeArrowheads="1"/>
          </p:cNvSpPr>
          <p:nvPr/>
        </p:nvSpPr>
        <p:spPr bwMode="auto">
          <a:xfrm flipH="1">
            <a:off x="1417557" y="4487545"/>
            <a:ext cx="1938328" cy="882556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4374 w 21600"/>
              <a:gd name="T9" fmla="*/ 3964 h 21600"/>
              <a:gd name="T10" fmla="*/ 17841 w 21600"/>
              <a:gd name="T11" fmla="*/ 1763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9689" y="1725"/>
                </a:moveTo>
                <a:lnTo>
                  <a:pt x="10304" y="85"/>
                </a:lnTo>
                <a:lnTo>
                  <a:pt x="11637" y="85"/>
                </a:lnTo>
                <a:lnTo>
                  <a:pt x="12303" y="1777"/>
                </a:lnTo>
                <a:lnTo>
                  <a:pt x="13072" y="1931"/>
                </a:lnTo>
                <a:lnTo>
                  <a:pt x="14303" y="598"/>
                </a:lnTo>
                <a:lnTo>
                  <a:pt x="15533" y="1110"/>
                </a:lnTo>
                <a:lnTo>
                  <a:pt x="15584" y="2905"/>
                </a:lnTo>
                <a:lnTo>
                  <a:pt x="16405" y="3520"/>
                </a:lnTo>
                <a:lnTo>
                  <a:pt x="17891" y="2751"/>
                </a:lnTo>
                <a:lnTo>
                  <a:pt x="18917" y="3674"/>
                </a:lnTo>
                <a:lnTo>
                  <a:pt x="18199" y="5314"/>
                </a:lnTo>
                <a:lnTo>
                  <a:pt x="18763" y="6083"/>
                </a:lnTo>
                <a:lnTo>
                  <a:pt x="20403" y="6032"/>
                </a:lnTo>
                <a:lnTo>
                  <a:pt x="20865" y="7211"/>
                </a:lnTo>
                <a:lnTo>
                  <a:pt x="19737" y="8185"/>
                </a:lnTo>
                <a:lnTo>
                  <a:pt x="20096" y="9723"/>
                </a:lnTo>
                <a:lnTo>
                  <a:pt x="21634" y="10287"/>
                </a:lnTo>
                <a:lnTo>
                  <a:pt x="21582" y="11620"/>
                </a:lnTo>
                <a:lnTo>
                  <a:pt x="20147" y="12184"/>
                </a:lnTo>
                <a:lnTo>
                  <a:pt x="19942" y="13158"/>
                </a:lnTo>
                <a:lnTo>
                  <a:pt x="21070" y="14234"/>
                </a:lnTo>
                <a:lnTo>
                  <a:pt x="20608" y="15362"/>
                </a:lnTo>
                <a:lnTo>
                  <a:pt x="19019" y="15465"/>
                </a:lnTo>
                <a:lnTo>
                  <a:pt x="18404" y="16439"/>
                </a:lnTo>
                <a:lnTo>
                  <a:pt x="19122" y="17925"/>
                </a:lnTo>
                <a:lnTo>
                  <a:pt x="18096" y="18797"/>
                </a:lnTo>
                <a:lnTo>
                  <a:pt x="16763" y="18284"/>
                </a:lnTo>
                <a:lnTo>
                  <a:pt x="15431" y="19002"/>
                </a:lnTo>
                <a:lnTo>
                  <a:pt x="15277" y="20848"/>
                </a:lnTo>
                <a:lnTo>
                  <a:pt x="14149" y="21155"/>
                </a:lnTo>
                <a:lnTo>
                  <a:pt x="13021" y="19925"/>
                </a:lnTo>
                <a:lnTo>
                  <a:pt x="12252" y="20181"/>
                </a:lnTo>
                <a:lnTo>
                  <a:pt x="11739" y="21668"/>
                </a:lnTo>
                <a:lnTo>
                  <a:pt x="10201" y="21668"/>
                </a:lnTo>
                <a:lnTo>
                  <a:pt x="9740" y="20130"/>
                </a:lnTo>
                <a:lnTo>
                  <a:pt x="8253" y="19771"/>
                </a:lnTo>
                <a:lnTo>
                  <a:pt x="7125" y="21001"/>
                </a:lnTo>
                <a:lnTo>
                  <a:pt x="5895" y="20489"/>
                </a:lnTo>
                <a:lnTo>
                  <a:pt x="5946" y="18592"/>
                </a:lnTo>
                <a:lnTo>
                  <a:pt x="5177" y="18131"/>
                </a:lnTo>
                <a:lnTo>
                  <a:pt x="3383" y="18848"/>
                </a:lnTo>
                <a:lnTo>
                  <a:pt x="2614" y="17874"/>
                </a:lnTo>
                <a:lnTo>
                  <a:pt x="3383" y="16182"/>
                </a:lnTo>
                <a:lnTo>
                  <a:pt x="2922" y="15465"/>
                </a:lnTo>
                <a:lnTo>
                  <a:pt x="922" y="15516"/>
                </a:lnTo>
                <a:lnTo>
                  <a:pt x="512" y="14234"/>
                </a:lnTo>
                <a:lnTo>
                  <a:pt x="1948" y="12901"/>
                </a:lnTo>
                <a:lnTo>
                  <a:pt x="1896" y="12184"/>
                </a:lnTo>
                <a:lnTo>
                  <a:pt x="0" y="11415"/>
                </a:lnTo>
                <a:lnTo>
                  <a:pt x="51" y="10031"/>
                </a:lnTo>
                <a:lnTo>
                  <a:pt x="1948" y="9313"/>
                </a:lnTo>
                <a:lnTo>
                  <a:pt x="2101" y="8595"/>
                </a:lnTo>
                <a:lnTo>
                  <a:pt x="615" y="7160"/>
                </a:lnTo>
                <a:lnTo>
                  <a:pt x="1127" y="5878"/>
                </a:lnTo>
                <a:lnTo>
                  <a:pt x="3178" y="5981"/>
                </a:lnTo>
                <a:lnTo>
                  <a:pt x="3588" y="5417"/>
                </a:lnTo>
                <a:lnTo>
                  <a:pt x="2819" y="3520"/>
                </a:lnTo>
                <a:lnTo>
                  <a:pt x="3742" y="2597"/>
                </a:lnTo>
                <a:lnTo>
                  <a:pt x="5536" y="3417"/>
                </a:lnTo>
                <a:lnTo>
                  <a:pt x="6049" y="3058"/>
                </a:lnTo>
                <a:lnTo>
                  <a:pt x="6100" y="1264"/>
                </a:lnTo>
                <a:lnTo>
                  <a:pt x="7228" y="700"/>
                </a:lnTo>
                <a:lnTo>
                  <a:pt x="8510" y="2033"/>
                </a:lnTo>
                <a:lnTo>
                  <a:pt x="9689" y="1725"/>
                </a:lnTo>
                <a:close/>
                <a:moveTo>
                  <a:pt x="10817" y="14422"/>
                </a:moveTo>
                <a:lnTo>
                  <a:pt x="11175" y="14388"/>
                </a:lnTo>
                <a:lnTo>
                  <a:pt x="11534" y="14354"/>
                </a:lnTo>
                <a:lnTo>
                  <a:pt x="11893" y="14268"/>
                </a:lnTo>
                <a:lnTo>
                  <a:pt x="12218" y="14166"/>
                </a:lnTo>
                <a:lnTo>
                  <a:pt x="12508" y="13995"/>
                </a:lnTo>
                <a:lnTo>
                  <a:pt x="12816" y="13807"/>
                </a:lnTo>
                <a:lnTo>
                  <a:pt x="13106" y="13602"/>
                </a:lnTo>
                <a:lnTo>
                  <a:pt x="13329" y="13380"/>
                </a:lnTo>
                <a:lnTo>
                  <a:pt x="13568" y="13106"/>
                </a:lnTo>
                <a:lnTo>
                  <a:pt x="13790" y="12850"/>
                </a:lnTo>
                <a:lnTo>
                  <a:pt x="13961" y="12560"/>
                </a:lnTo>
                <a:lnTo>
                  <a:pt x="14115" y="12269"/>
                </a:lnTo>
                <a:lnTo>
                  <a:pt x="14217" y="11927"/>
                </a:lnTo>
                <a:lnTo>
                  <a:pt x="14320" y="11568"/>
                </a:lnTo>
                <a:lnTo>
                  <a:pt x="14388" y="11210"/>
                </a:lnTo>
                <a:lnTo>
                  <a:pt x="14388" y="10851"/>
                </a:lnTo>
                <a:lnTo>
                  <a:pt x="14388" y="10492"/>
                </a:lnTo>
                <a:lnTo>
                  <a:pt x="14320" y="10133"/>
                </a:lnTo>
                <a:lnTo>
                  <a:pt x="14217" y="9808"/>
                </a:lnTo>
                <a:lnTo>
                  <a:pt x="14115" y="9467"/>
                </a:lnTo>
                <a:lnTo>
                  <a:pt x="13961" y="9142"/>
                </a:lnTo>
                <a:lnTo>
                  <a:pt x="13790" y="8851"/>
                </a:lnTo>
                <a:lnTo>
                  <a:pt x="13568" y="8595"/>
                </a:lnTo>
                <a:lnTo>
                  <a:pt x="13329" y="8322"/>
                </a:lnTo>
                <a:lnTo>
                  <a:pt x="13106" y="8100"/>
                </a:lnTo>
                <a:lnTo>
                  <a:pt x="12816" y="7894"/>
                </a:lnTo>
                <a:lnTo>
                  <a:pt x="12508" y="7741"/>
                </a:lnTo>
                <a:lnTo>
                  <a:pt x="12218" y="7570"/>
                </a:lnTo>
                <a:lnTo>
                  <a:pt x="11893" y="7433"/>
                </a:lnTo>
                <a:lnTo>
                  <a:pt x="11534" y="7382"/>
                </a:lnTo>
                <a:lnTo>
                  <a:pt x="11175" y="7313"/>
                </a:lnTo>
                <a:lnTo>
                  <a:pt x="10817" y="7313"/>
                </a:lnTo>
                <a:lnTo>
                  <a:pt x="10441" y="7313"/>
                </a:lnTo>
                <a:lnTo>
                  <a:pt x="10082" y="7382"/>
                </a:lnTo>
                <a:lnTo>
                  <a:pt x="9757" y="7433"/>
                </a:lnTo>
                <a:lnTo>
                  <a:pt x="9432" y="7570"/>
                </a:lnTo>
                <a:lnTo>
                  <a:pt x="9142" y="7741"/>
                </a:lnTo>
                <a:lnTo>
                  <a:pt x="8834" y="7894"/>
                </a:lnTo>
                <a:lnTo>
                  <a:pt x="8544" y="8100"/>
                </a:lnTo>
                <a:lnTo>
                  <a:pt x="8287" y="8322"/>
                </a:lnTo>
                <a:lnTo>
                  <a:pt x="8048" y="8595"/>
                </a:lnTo>
                <a:lnTo>
                  <a:pt x="7860" y="8851"/>
                </a:lnTo>
                <a:lnTo>
                  <a:pt x="7689" y="9142"/>
                </a:lnTo>
                <a:lnTo>
                  <a:pt x="7536" y="9467"/>
                </a:lnTo>
                <a:lnTo>
                  <a:pt x="7399" y="9808"/>
                </a:lnTo>
                <a:lnTo>
                  <a:pt x="7331" y="10133"/>
                </a:lnTo>
                <a:lnTo>
                  <a:pt x="7262" y="10492"/>
                </a:lnTo>
                <a:lnTo>
                  <a:pt x="7262" y="10851"/>
                </a:lnTo>
                <a:lnTo>
                  <a:pt x="7262" y="11210"/>
                </a:lnTo>
                <a:lnTo>
                  <a:pt x="7331" y="11568"/>
                </a:lnTo>
                <a:lnTo>
                  <a:pt x="7399" y="11927"/>
                </a:lnTo>
                <a:lnTo>
                  <a:pt x="7536" y="12269"/>
                </a:lnTo>
                <a:lnTo>
                  <a:pt x="7689" y="12560"/>
                </a:lnTo>
                <a:lnTo>
                  <a:pt x="7860" y="12850"/>
                </a:lnTo>
                <a:lnTo>
                  <a:pt x="8048" y="13106"/>
                </a:lnTo>
                <a:lnTo>
                  <a:pt x="8287" y="13380"/>
                </a:lnTo>
                <a:lnTo>
                  <a:pt x="8544" y="13602"/>
                </a:lnTo>
                <a:lnTo>
                  <a:pt x="8834" y="13807"/>
                </a:lnTo>
                <a:lnTo>
                  <a:pt x="9142" y="13995"/>
                </a:lnTo>
                <a:lnTo>
                  <a:pt x="9432" y="14166"/>
                </a:lnTo>
                <a:lnTo>
                  <a:pt x="9757" y="14268"/>
                </a:lnTo>
                <a:lnTo>
                  <a:pt x="10082" y="14354"/>
                </a:lnTo>
                <a:lnTo>
                  <a:pt x="10441" y="14388"/>
                </a:lnTo>
                <a:lnTo>
                  <a:pt x="10817" y="14422"/>
                </a:lnTo>
                <a:close/>
              </a:path>
            </a:pathLst>
          </a:custGeom>
          <a:solidFill>
            <a:srgbClr val="00FFFF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FFFF"/>
            </a:extrusionClr>
          </a:sp3d>
        </p:spPr>
        <p:txBody>
          <a:bodyPr>
            <a:flatTx/>
          </a:bodyPr>
          <a:lstStyle/>
          <a:p>
            <a:endParaRPr lang="ko-KR" altLang="en-US"/>
          </a:p>
        </p:txBody>
      </p:sp>
      <p:sp>
        <p:nvSpPr>
          <p:cNvPr id="7" name="AutoShape 87"/>
          <p:cNvSpPr>
            <a:spLocks noEditPoints="1" noChangeArrowheads="1"/>
          </p:cNvSpPr>
          <p:nvPr/>
        </p:nvSpPr>
        <p:spPr bwMode="auto">
          <a:xfrm flipH="1">
            <a:off x="112090" y="5170521"/>
            <a:ext cx="1938328" cy="882556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4374 w 21600"/>
              <a:gd name="T9" fmla="*/ 3964 h 21600"/>
              <a:gd name="T10" fmla="*/ 17841 w 21600"/>
              <a:gd name="T11" fmla="*/ 1763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9689" y="1725"/>
                </a:moveTo>
                <a:lnTo>
                  <a:pt x="10304" y="85"/>
                </a:lnTo>
                <a:lnTo>
                  <a:pt x="11637" y="85"/>
                </a:lnTo>
                <a:lnTo>
                  <a:pt x="12303" y="1777"/>
                </a:lnTo>
                <a:lnTo>
                  <a:pt x="13072" y="1931"/>
                </a:lnTo>
                <a:lnTo>
                  <a:pt x="14303" y="598"/>
                </a:lnTo>
                <a:lnTo>
                  <a:pt x="15533" y="1110"/>
                </a:lnTo>
                <a:lnTo>
                  <a:pt x="15584" y="2905"/>
                </a:lnTo>
                <a:lnTo>
                  <a:pt x="16405" y="3520"/>
                </a:lnTo>
                <a:lnTo>
                  <a:pt x="17891" y="2751"/>
                </a:lnTo>
                <a:lnTo>
                  <a:pt x="18917" y="3674"/>
                </a:lnTo>
                <a:lnTo>
                  <a:pt x="18199" y="5314"/>
                </a:lnTo>
                <a:lnTo>
                  <a:pt x="18763" y="6083"/>
                </a:lnTo>
                <a:lnTo>
                  <a:pt x="20403" y="6032"/>
                </a:lnTo>
                <a:lnTo>
                  <a:pt x="20865" y="7211"/>
                </a:lnTo>
                <a:lnTo>
                  <a:pt x="19737" y="8185"/>
                </a:lnTo>
                <a:lnTo>
                  <a:pt x="20096" y="9723"/>
                </a:lnTo>
                <a:lnTo>
                  <a:pt x="21634" y="10287"/>
                </a:lnTo>
                <a:lnTo>
                  <a:pt x="21582" y="11620"/>
                </a:lnTo>
                <a:lnTo>
                  <a:pt x="20147" y="12184"/>
                </a:lnTo>
                <a:lnTo>
                  <a:pt x="19942" y="13158"/>
                </a:lnTo>
                <a:lnTo>
                  <a:pt x="21070" y="14234"/>
                </a:lnTo>
                <a:lnTo>
                  <a:pt x="20608" y="15362"/>
                </a:lnTo>
                <a:lnTo>
                  <a:pt x="19019" y="15465"/>
                </a:lnTo>
                <a:lnTo>
                  <a:pt x="18404" y="16439"/>
                </a:lnTo>
                <a:lnTo>
                  <a:pt x="19122" y="17925"/>
                </a:lnTo>
                <a:lnTo>
                  <a:pt x="18096" y="18797"/>
                </a:lnTo>
                <a:lnTo>
                  <a:pt x="16763" y="18284"/>
                </a:lnTo>
                <a:lnTo>
                  <a:pt x="15431" y="19002"/>
                </a:lnTo>
                <a:lnTo>
                  <a:pt x="15277" y="20848"/>
                </a:lnTo>
                <a:lnTo>
                  <a:pt x="14149" y="21155"/>
                </a:lnTo>
                <a:lnTo>
                  <a:pt x="13021" y="19925"/>
                </a:lnTo>
                <a:lnTo>
                  <a:pt x="12252" y="20181"/>
                </a:lnTo>
                <a:lnTo>
                  <a:pt x="11739" y="21668"/>
                </a:lnTo>
                <a:lnTo>
                  <a:pt x="10201" y="21668"/>
                </a:lnTo>
                <a:lnTo>
                  <a:pt x="9740" y="20130"/>
                </a:lnTo>
                <a:lnTo>
                  <a:pt x="8253" y="19771"/>
                </a:lnTo>
                <a:lnTo>
                  <a:pt x="7125" y="21001"/>
                </a:lnTo>
                <a:lnTo>
                  <a:pt x="5895" y="20489"/>
                </a:lnTo>
                <a:lnTo>
                  <a:pt x="5946" y="18592"/>
                </a:lnTo>
                <a:lnTo>
                  <a:pt x="5177" y="18131"/>
                </a:lnTo>
                <a:lnTo>
                  <a:pt x="3383" y="18848"/>
                </a:lnTo>
                <a:lnTo>
                  <a:pt x="2614" y="17874"/>
                </a:lnTo>
                <a:lnTo>
                  <a:pt x="3383" y="16182"/>
                </a:lnTo>
                <a:lnTo>
                  <a:pt x="2922" y="15465"/>
                </a:lnTo>
                <a:lnTo>
                  <a:pt x="922" y="15516"/>
                </a:lnTo>
                <a:lnTo>
                  <a:pt x="512" y="14234"/>
                </a:lnTo>
                <a:lnTo>
                  <a:pt x="1948" y="12901"/>
                </a:lnTo>
                <a:lnTo>
                  <a:pt x="1896" y="12184"/>
                </a:lnTo>
                <a:lnTo>
                  <a:pt x="0" y="11415"/>
                </a:lnTo>
                <a:lnTo>
                  <a:pt x="51" y="10031"/>
                </a:lnTo>
                <a:lnTo>
                  <a:pt x="1948" y="9313"/>
                </a:lnTo>
                <a:lnTo>
                  <a:pt x="2101" y="8595"/>
                </a:lnTo>
                <a:lnTo>
                  <a:pt x="615" y="7160"/>
                </a:lnTo>
                <a:lnTo>
                  <a:pt x="1127" y="5878"/>
                </a:lnTo>
                <a:lnTo>
                  <a:pt x="3178" y="5981"/>
                </a:lnTo>
                <a:lnTo>
                  <a:pt x="3588" y="5417"/>
                </a:lnTo>
                <a:lnTo>
                  <a:pt x="2819" y="3520"/>
                </a:lnTo>
                <a:lnTo>
                  <a:pt x="3742" y="2597"/>
                </a:lnTo>
                <a:lnTo>
                  <a:pt x="5536" y="3417"/>
                </a:lnTo>
                <a:lnTo>
                  <a:pt x="6049" y="3058"/>
                </a:lnTo>
                <a:lnTo>
                  <a:pt x="6100" y="1264"/>
                </a:lnTo>
                <a:lnTo>
                  <a:pt x="7228" y="700"/>
                </a:lnTo>
                <a:lnTo>
                  <a:pt x="8510" y="2033"/>
                </a:lnTo>
                <a:lnTo>
                  <a:pt x="9689" y="1725"/>
                </a:lnTo>
                <a:close/>
                <a:moveTo>
                  <a:pt x="10817" y="14422"/>
                </a:moveTo>
                <a:lnTo>
                  <a:pt x="11175" y="14388"/>
                </a:lnTo>
                <a:lnTo>
                  <a:pt x="11534" y="14354"/>
                </a:lnTo>
                <a:lnTo>
                  <a:pt x="11893" y="14268"/>
                </a:lnTo>
                <a:lnTo>
                  <a:pt x="12218" y="14166"/>
                </a:lnTo>
                <a:lnTo>
                  <a:pt x="12508" y="13995"/>
                </a:lnTo>
                <a:lnTo>
                  <a:pt x="12816" y="13807"/>
                </a:lnTo>
                <a:lnTo>
                  <a:pt x="13106" y="13602"/>
                </a:lnTo>
                <a:lnTo>
                  <a:pt x="13329" y="13380"/>
                </a:lnTo>
                <a:lnTo>
                  <a:pt x="13568" y="13106"/>
                </a:lnTo>
                <a:lnTo>
                  <a:pt x="13790" y="12850"/>
                </a:lnTo>
                <a:lnTo>
                  <a:pt x="13961" y="12560"/>
                </a:lnTo>
                <a:lnTo>
                  <a:pt x="14115" y="12269"/>
                </a:lnTo>
                <a:lnTo>
                  <a:pt x="14217" y="11927"/>
                </a:lnTo>
                <a:lnTo>
                  <a:pt x="14320" y="11568"/>
                </a:lnTo>
                <a:lnTo>
                  <a:pt x="14388" y="11210"/>
                </a:lnTo>
                <a:lnTo>
                  <a:pt x="14388" y="10851"/>
                </a:lnTo>
                <a:lnTo>
                  <a:pt x="14388" y="10492"/>
                </a:lnTo>
                <a:lnTo>
                  <a:pt x="14320" y="10133"/>
                </a:lnTo>
                <a:lnTo>
                  <a:pt x="14217" y="9808"/>
                </a:lnTo>
                <a:lnTo>
                  <a:pt x="14115" y="9467"/>
                </a:lnTo>
                <a:lnTo>
                  <a:pt x="13961" y="9142"/>
                </a:lnTo>
                <a:lnTo>
                  <a:pt x="13790" y="8851"/>
                </a:lnTo>
                <a:lnTo>
                  <a:pt x="13568" y="8595"/>
                </a:lnTo>
                <a:lnTo>
                  <a:pt x="13329" y="8322"/>
                </a:lnTo>
                <a:lnTo>
                  <a:pt x="13106" y="8100"/>
                </a:lnTo>
                <a:lnTo>
                  <a:pt x="12816" y="7894"/>
                </a:lnTo>
                <a:lnTo>
                  <a:pt x="12508" y="7741"/>
                </a:lnTo>
                <a:lnTo>
                  <a:pt x="12218" y="7570"/>
                </a:lnTo>
                <a:lnTo>
                  <a:pt x="11893" y="7433"/>
                </a:lnTo>
                <a:lnTo>
                  <a:pt x="11534" y="7382"/>
                </a:lnTo>
                <a:lnTo>
                  <a:pt x="11175" y="7313"/>
                </a:lnTo>
                <a:lnTo>
                  <a:pt x="10817" y="7313"/>
                </a:lnTo>
                <a:lnTo>
                  <a:pt x="10441" y="7313"/>
                </a:lnTo>
                <a:lnTo>
                  <a:pt x="10082" y="7382"/>
                </a:lnTo>
                <a:lnTo>
                  <a:pt x="9757" y="7433"/>
                </a:lnTo>
                <a:lnTo>
                  <a:pt x="9432" y="7570"/>
                </a:lnTo>
                <a:lnTo>
                  <a:pt x="9142" y="7741"/>
                </a:lnTo>
                <a:lnTo>
                  <a:pt x="8834" y="7894"/>
                </a:lnTo>
                <a:lnTo>
                  <a:pt x="8544" y="8100"/>
                </a:lnTo>
                <a:lnTo>
                  <a:pt x="8287" y="8322"/>
                </a:lnTo>
                <a:lnTo>
                  <a:pt x="8048" y="8595"/>
                </a:lnTo>
                <a:lnTo>
                  <a:pt x="7860" y="8851"/>
                </a:lnTo>
                <a:lnTo>
                  <a:pt x="7689" y="9142"/>
                </a:lnTo>
                <a:lnTo>
                  <a:pt x="7536" y="9467"/>
                </a:lnTo>
                <a:lnTo>
                  <a:pt x="7399" y="9808"/>
                </a:lnTo>
                <a:lnTo>
                  <a:pt x="7331" y="10133"/>
                </a:lnTo>
                <a:lnTo>
                  <a:pt x="7262" y="10492"/>
                </a:lnTo>
                <a:lnTo>
                  <a:pt x="7262" y="10851"/>
                </a:lnTo>
                <a:lnTo>
                  <a:pt x="7262" y="11210"/>
                </a:lnTo>
                <a:lnTo>
                  <a:pt x="7331" y="11568"/>
                </a:lnTo>
                <a:lnTo>
                  <a:pt x="7399" y="11927"/>
                </a:lnTo>
                <a:lnTo>
                  <a:pt x="7536" y="12269"/>
                </a:lnTo>
                <a:lnTo>
                  <a:pt x="7689" y="12560"/>
                </a:lnTo>
                <a:lnTo>
                  <a:pt x="7860" y="12850"/>
                </a:lnTo>
                <a:lnTo>
                  <a:pt x="8048" y="13106"/>
                </a:lnTo>
                <a:lnTo>
                  <a:pt x="8287" y="13380"/>
                </a:lnTo>
                <a:lnTo>
                  <a:pt x="8544" y="13602"/>
                </a:lnTo>
                <a:lnTo>
                  <a:pt x="8834" y="13807"/>
                </a:lnTo>
                <a:lnTo>
                  <a:pt x="9142" y="13995"/>
                </a:lnTo>
                <a:lnTo>
                  <a:pt x="9432" y="14166"/>
                </a:lnTo>
                <a:lnTo>
                  <a:pt x="9757" y="14268"/>
                </a:lnTo>
                <a:lnTo>
                  <a:pt x="10082" y="14354"/>
                </a:lnTo>
                <a:lnTo>
                  <a:pt x="10441" y="14388"/>
                </a:lnTo>
                <a:lnTo>
                  <a:pt x="10817" y="14422"/>
                </a:lnTo>
                <a:close/>
              </a:path>
            </a:pathLst>
          </a:custGeom>
          <a:solidFill>
            <a:srgbClr val="800080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800080"/>
            </a:extrusionClr>
          </a:sp3d>
        </p:spPr>
        <p:txBody>
          <a:bodyPr>
            <a:flatTx/>
          </a:bodyPr>
          <a:lstStyle/>
          <a:p>
            <a:endParaRPr lang="ko-KR" altLang="en-US"/>
          </a:p>
        </p:txBody>
      </p:sp>
      <p:sp>
        <p:nvSpPr>
          <p:cNvPr id="8" name="AutoShape 89"/>
          <p:cNvSpPr>
            <a:spLocks noEditPoints="1" noChangeArrowheads="1"/>
          </p:cNvSpPr>
          <p:nvPr/>
        </p:nvSpPr>
        <p:spPr bwMode="auto">
          <a:xfrm flipH="1">
            <a:off x="2716909" y="4723412"/>
            <a:ext cx="1938328" cy="882556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4374 w 21600"/>
              <a:gd name="T9" fmla="*/ 3964 h 21600"/>
              <a:gd name="T10" fmla="*/ 17841 w 21600"/>
              <a:gd name="T11" fmla="*/ 1763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9689" y="1725"/>
                </a:moveTo>
                <a:lnTo>
                  <a:pt x="10304" y="85"/>
                </a:lnTo>
                <a:lnTo>
                  <a:pt x="11637" y="85"/>
                </a:lnTo>
                <a:lnTo>
                  <a:pt x="12303" y="1777"/>
                </a:lnTo>
                <a:lnTo>
                  <a:pt x="13072" y="1931"/>
                </a:lnTo>
                <a:lnTo>
                  <a:pt x="14303" y="598"/>
                </a:lnTo>
                <a:lnTo>
                  <a:pt x="15533" y="1110"/>
                </a:lnTo>
                <a:lnTo>
                  <a:pt x="15584" y="2905"/>
                </a:lnTo>
                <a:lnTo>
                  <a:pt x="16405" y="3520"/>
                </a:lnTo>
                <a:lnTo>
                  <a:pt x="17891" y="2751"/>
                </a:lnTo>
                <a:lnTo>
                  <a:pt x="18917" y="3674"/>
                </a:lnTo>
                <a:lnTo>
                  <a:pt x="18199" y="5314"/>
                </a:lnTo>
                <a:lnTo>
                  <a:pt x="18763" y="6083"/>
                </a:lnTo>
                <a:lnTo>
                  <a:pt x="20403" y="6032"/>
                </a:lnTo>
                <a:lnTo>
                  <a:pt x="20865" y="7211"/>
                </a:lnTo>
                <a:lnTo>
                  <a:pt x="19737" y="8185"/>
                </a:lnTo>
                <a:lnTo>
                  <a:pt x="20096" y="9723"/>
                </a:lnTo>
                <a:lnTo>
                  <a:pt x="21634" y="10287"/>
                </a:lnTo>
                <a:lnTo>
                  <a:pt x="21582" y="11620"/>
                </a:lnTo>
                <a:lnTo>
                  <a:pt x="20147" y="12184"/>
                </a:lnTo>
                <a:lnTo>
                  <a:pt x="19942" y="13158"/>
                </a:lnTo>
                <a:lnTo>
                  <a:pt x="21070" y="14234"/>
                </a:lnTo>
                <a:lnTo>
                  <a:pt x="20608" y="15362"/>
                </a:lnTo>
                <a:lnTo>
                  <a:pt x="19019" y="15465"/>
                </a:lnTo>
                <a:lnTo>
                  <a:pt x="18404" y="16439"/>
                </a:lnTo>
                <a:lnTo>
                  <a:pt x="19122" y="17925"/>
                </a:lnTo>
                <a:lnTo>
                  <a:pt x="18096" y="18797"/>
                </a:lnTo>
                <a:lnTo>
                  <a:pt x="16763" y="18284"/>
                </a:lnTo>
                <a:lnTo>
                  <a:pt x="15431" y="19002"/>
                </a:lnTo>
                <a:lnTo>
                  <a:pt x="15277" y="20848"/>
                </a:lnTo>
                <a:lnTo>
                  <a:pt x="14149" y="21155"/>
                </a:lnTo>
                <a:lnTo>
                  <a:pt x="13021" y="19925"/>
                </a:lnTo>
                <a:lnTo>
                  <a:pt x="12252" y="20181"/>
                </a:lnTo>
                <a:lnTo>
                  <a:pt x="11739" y="21668"/>
                </a:lnTo>
                <a:lnTo>
                  <a:pt x="10201" y="21668"/>
                </a:lnTo>
                <a:lnTo>
                  <a:pt x="9740" y="20130"/>
                </a:lnTo>
                <a:lnTo>
                  <a:pt x="8253" y="19771"/>
                </a:lnTo>
                <a:lnTo>
                  <a:pt x="7125" y="21001"/>
                </a:lnTo>
                <a:lnTo>
                  <a:pt x="5895" y="20489"/>
                </a:lnTo>
                <a:lnTo>
                  <a:pt x="5946" y="18592"/>
                </a:lnTo>
                <a:lnTo>
                  <a:pt x="5177" y="18131"/>
                </a:lnTo>
                <a:lnTo>
                  <a:pt x="3383" y="18848"/>
                </a:lnTo>
                <a:lnTo>
                  <a:pt x="2614" y="17874"/>
                </a:lnTo>
                <a:lnTo>
                  <a:pt x="3383" y="16182"/>
                </a:lnTo>
                <a:lnTo>
                  <a:pt x="2922" y="15465"/>
                </a:lnTo>
                <a:lnTo>
                  <a:pt x="922" y="15516"/>
                </a:lnTo>
                <a:lnTo>
                  <a:pt x="512" y="14234"/>
                </a:lnTo>
                <a:lnTo>
                  <a:pt x="1948" y="12901"/>
                </a:lnTo>
                <a:lnTo>
                  <a:pt x="1896" y="12184"/>
                </a:lnTo>
                <a:lnTo>
                  <a:pt x="0" y="11415"/>
                </a:lnTo>
                <a:lnTo>
                  <a:pt x="51" y="10031"/>
                </a:lnTo>
                <a:lnTo>
                  <a:pt x="1948" y="9313"/>
                </a:lnTo>
                <a:lnTo>
                  <a:pt x="2101" y="8595"/>
                </a:lnTo>
                <a:lnTo>
                  <a:pt x="615" y="7160"/>
                </a:lnTo>
                <a:lnTo>
                  <a:pt x="1127" y="5878"/>
                </a:lnTo>
                <a:lnTo>
                  <a:pt x="3178" y="5981"/>
                </a:lnTo>
                <a:lnTo>
                  <a:pt x="3588" y="5417"/>
                </a:lnTo>
                <a:lnTo>
                  <a:pt x="2819" y="3520"/>
                </a:lnTo>
                <a:lnTo>
                  <a:pt x="3742" y="2597"/>
                </a:lnTo>
                <a:lnTo>
                  <a:pt x="5536" y="3417"/>
                </a:lnTo>
                <a:lnTo>
                  <a:pt x="6049" y="3058"/>
                </a:lnTo>
                <a:lnTo>
                  <a:pt x="6100" y="1264"/>
                </a:lnTo>
                <a:lnTo>
                  <a:pt x="7228" y="700"/>
                </a:lnTo>
                <a:lnTo>
                  <a:pt x="8510" y="2033"/>
                </a:lnTo>
                <a:lnTo>
                  <a:pt x="9689" y="1725"/>
                </a:lnTo>
                <a:close/>
                <a:moveTo>
                  <a:pt x="10817" y="14422"/>
                </a:moveTo>
                <a:lnTo>
                  <a:pt x="11175" y="14388"/>
                </a:lnTo>
                <a:lnTo>
                  <a:pt x="11534" y="14354"/>
                </a:lnTo>
                <a:lnTo>
                  <a:pt x="11893" y="14268"/>
                </a:lnTo>
                <a:lnTo>
                  <a:pt x="12218" y="14166"/>
                </a:lnTo>
                <a:lnTo>
                  <a:pt x="12508" y="13995"/>
                </a:lnTo>
                <a:lnTo>
                  <a:pt x="12816" y="13807"/>
                </a:lnTo>
                <a:lnTo>
                  <a:pt x="13106" y="13602"/>
                </a:lnTo>
                <a:lnTo>
                  <a:pt x="13329" y="13380"/>
                </a:lnTo>
                <a:lnTo>
                  <a:pt x="13568" y="13106"/>
                </a:lnTo>
                <a:lnTo>
                  <a:pt x="13790" y="12850"/>
                </a:lnTo>
                <a:lnTo>
                  <a:pt x="13961" y="12560"/>
                </a:lnTo>
                <a:lnTo>
                  <a:pt x="14115" y="12269"/>
                </a:lnTo>
                <a:lnTo>
                  <a:pt x="14217" y="11927"/>
                </a:lnTo>
                <a:lnTo>
                  <a:pt x="14320" y="11568"/>
                </a:lnTo>
                <a:lnTo>
                  <a:pt x="14388" y="11210"/>
                </a:lnTo>
                <a:lnTo>
                  <a:pt x="14388" y="10851"/>
                </a:lnTo>
                <a:lnTo>
                  <a:pt x="14388" y="10492"/>
                </a:lnTo>
                <a:lnTo>
                  <a:pt x="14320" y="10133"/>
                </a:lnTo>
                <a:lnTo>
                  <a:pt x="14217" y="9808"/>
                </a:lnTo>
                <a:lnTo>
                  <a:pt x="14115" y="9467"/>
                </a:lnTo>
                <a:lnTo>
                  <a:pt x="13961" y="9142"/>
                </a:lnTo>
                <a:lnTo>
                  <a:pt x="13790" y="8851"/>
                </a:lnTo>
                <a:lnTo>
                  <a:pt x="13568" y="8595"/>
                </a:lnTo>
                <a:lnTo>
                  <a:pt x="13329" y="8322"/>
                </a:lnTo>
                <a:lnTo>
                  <a:pt x="13106" y="8100"/>
                </a:lnTo>
                <a:lnTo>
                  <a:pt x="12816" y="7894"/>
                </a:lnTo>
                <a:lnTo>
                  <a:pt x="12508" y="7741"/>
                </a:lnTo>
                <a:lnTo>
                  <a:pt x="12218" y="7570"/>
                </a:lnTo>
                <a:lnTo>
                  <a:pt x="11893" y="7433"/>
                </a:lnTo>
                <a:lnTo>
                  <a:pt x="11534" y="7382"/>
                </a:lnTo>
                <a:lnTo>
                  <a:pt x="11175" y="7313"/>
                </a:lnTo>
                <a:lnTo>
                  <a:pt x="10817" y="7313"/>
                </a:lnTo>
                <a:lnTo>
                  <a:pt x="10441" y="7313"/>
                </a:lnTo>
                <a:lnTo>
                  <a:pt x="10082" y="7382"/>
                </a:lnTo>
                <a:lnTo>
                  <a:pt x="9757" y="7433"/>
                </a:lnTo>
                <a:lnTo>
                  <a:pt x="9432" y="7570"/>
                </a:lnTo>
                <a:lnTo>
                  <a:pt x="9142" y="7741"/>
                </a:lnTo>
                <a:lnTo>
                  <a:pt x="8834" y="7894"/>
                </a:lnTo>
                <a:lnTo>
                  <a:pt x="8544" y="8100"/>
                </a:lnTo>
                <a:lnTo>
                  <a:pt x="8287" y="8322"/>
                </a:lnTo>
                <a:lnTo>
                  <a:pt x="8048" y="8595"/>
                </a:lnTo>
                <a:lnTo>
                  <a:pt x="7860" y="8851"/>
                </a:lnTo>
                <a:lnTo>
                  <a:pt x="7689" y="9142"/>
                </a:lnTo>
                <a:lnTo>
                  <a:pt x="7536" y="9467"/>
                </a:lnTo>
                <a:lnTo>
                  <a:pt x="7399" y="9808"/>
                </a:lnTo>
                <a:lnTo>
                  <a:pt x="7331" y="10133"/>
                </a:lnTo>
                <a:lnTo>
                  <a:pt x="7262" y="10492"/>
                </a:lnTo>
                <a:lnTo>
                  <a:pt x="7262" y="10851"/>
                </a:lnTo>
                <a:lnTo>
                  <a:pt x="7262" y="11210"/>
                </a:lnTo>
                <a:lnTo>
                  <a:pt x="7331" y="11568"/>
                </a:lnTo>
                <a:lnTo>
                  <a:pt x="7399" y="11927"/>
                </a:lnTo>
                <a:lnTo>
                  <a:pt x="7536" y="12269"/>
                </a:lnTo>
                <a:lnTo>
                  <a:pt x="7689" y="12560"/>
                </a:lnTo>
                <a:lnTo>
                  <a:pt x="7860" y="12850"/>
                </a:lnTo>
                <a:lnTo>
                  <a:pt x="8048" y="13106"/>
                </a:lnTo>
                <a:lnTo>
                  <a:pt x="8287" y="13380"/>
                </a:lnTo>
                <a:lnTo>
                  <a:pt x="8544" y="13602"/>
                </a:lnTo>
                <a:lnTo>
                  <a:pt x="8834" y="13807"/>
                </a:lnTo>
                <a:lnTo>
                  <a:pt x="9142" y="13995"/>
                </a:lnTo>
                <a:lnTo>
                  <a:pt x="9432" y="14166"/>
                </a:lnTo>
                <a:lnTo>
                  <a:pt x="9757" y="14268"/>
                </a:lnTo>
                <a:lnTo>
                  <a:pt x="10082" y="14354"/>
                </a:lnTo>
                <a:lnTo>
                  <a:pt x="10441" y="14388"/>
                </a:lnTo>
                <a:lnTo>
                  <a:pt x="10817" y="14422"/>
                </a:lnTo>
                <a:close/>
              </a:path>
            </a:pathLst>
          </a:custGeom>
          <a:solidFill>
            <a:srgbClr val="66FF33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66FF33"/>
            </a:extrusionClr>
          </a:sp3d>
        </p:spPr>
        <p:txBody>
          <a:bodyPr>
            <a:flatTx/>
          </a:bodyPr>
          <a:lstStyle/>
          <a:p>
            <a:endParaRPr lang="ko-KR" altLang="en-US"/>
          </a:p>
        </p:txBody>
      </p:sp>
      <p:sp>
        <p:nvSpPr>
          <p:cNvPr id="9" name="Text Box 83"/>
          <p:cNvSpPr txBox="1">
            <a:spLocks noChangeArrowheads="1"/>
          </p:cNvSpPr>
          <p:nvPr/>
        </p:nvSpPr>
        <p:spPr bwMode="auto">
          <a:xfrm flipH="1">
            <a:off x="107504" y="5550241"/>
            <a:ext cx="1802278" cy="202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ko-KR" b="1" dirty="0">
                <a:solidFill>
                  <a:srgbClr val="FFC000"/>
                </a:solidFill>
                <a:latin typeface="Arial" charset="0"/>
                <a:ea typeface="HY견고딕" pitchFamily="18" charset="-127"/>
              </a:rPr>
              <a:t> </a:t>
            </a:r>
            <a:r>
              <a:rPr lang="ko-KR" altLang="en-US" b="1" dirty="0">
                <a:solidFill>
                  <a:srgbClr val="FFC000"/>
                </a:solidFill>
                <a:latin typeface="Arial" charset="0"/>
                <a:ea typeface="HY견고딕" pitchFamily="18" charset="-127"/>
              </a:rPr>
              <a:t>발생원</a:t>
            </a:r>
          </a:p>
        </p:txBody>
      </p:sp>
      <p:sp>
        <p:nvSpPr>
          <p:cNvPr id="10" name="Text Box 81"/>
          <p:cNvSpPr txBox="1">
            <a:spLocks noChangeArrowheads="1"/>
          </p:cNvSpPr>
          <p:nvPr/>
        </p:nvSpPr>
        <p:spPr bwMode="auto">
          <a:xfrm flipH="1">
            <a:off x="3062384" y="5130346"/>
            <a:ext cx="1303938" cy="224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ko-KR" altLang="en-US" b="1" dirty="0" smtClean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송풍기</a:t>
            </a:r>
            <a:endParaRPr lang="ko-KR" altLang="en-US" b="1" dirty="0">
              <a:solidFill>
                <a:srgbClr val="0000CC"/>
              </a:solidFill>
              <a:latin typeface="Arial" charset="0"/>
              <a:ea typeface="HY견고딕" pitchFamily="18" charset="-127"/>
            </a:endParaRPr>
          </a:p>
        </p:txBody>
      </p:sp>
      <p:sp>
        <p:nvSpPr>
          <p:cNvPr id="11" name="AutoShape 88"/>
          <p:cNvSpPr>
            <a:spLocks noEditPoints="1" noChangeArrowheads="1"/>
          </p:cNvSpPr>
          <p:nvPr/>
        </p:nvSpPr>
        <p:spPr bwMode="auto">
          <a:xfrm flipH="1">
            <a:off x="1437429" y="5429715"/>
            <a:ext cx="1938328" cy="882556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4374 w 21600"/>
              <a:gd name="T9" fmla="*/ 3964 h 21600"/>
              <a:gd name="T10" fmla="*/ 17841 w 21600"/>
              <a:gd name="T11" fmla="*/ 1763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9689" y="1725"/>
                </a:moveTo>
                <a:lnTo>
                  <a:pt x="10304" y="85"/>
                </a:lnTo>
                <a:lnTo>
                  <a:pt x="11637" y="85"/>
                </a:lnTo>
                <a:lnTo>
                  <a:pt x="12303" y="1777"/>
                </a:lnTo>
                <a:lnTo>
                  <a:pt x="13072" y="1931"/>
                </a:lnTo>
                <a:lnTo>
                  <a:pt x="14303" y="598"/>
                </a:lnTo>
                <a:lnTo>
                  <a:pt x="15533" y="1110"/>
                </a:lnTo>
                <a:lnTo>
                  <a:pt x="15584" y="2905"/>
                </a:lnTo>
                <a:lnTo>
                  <a:pt x="16405" y="3520"/>
                </a:lnTo>
                <a:lnTo>
                  <a:pt x="17891" y="2751"/>
                </a:lnTo>
                <a:lnTo>
                  <a:pt x="18917" y="3674"/>
                </a:lnTo>
                <a:lnTo>
                  <a:pt x="18199" y="5314"/>
                </a:lnTo>
                <a:lnTo>
                  <a:pt x="18763" y="6083"/>
                </a:lnTo>
                <a:lnTo>
                  <a:pt x="20403" y="6032"/>
                </a:lnTo>
                <a:lnTo>
                  <a:pt x="20865" y="7211"/>
                </a:lnTo>
                <a:lnTo>
                  <a:pt x="19737" y="8185"/>
                </a:lnTo>
                <a:lnTo>
                  <a:pt x="20096" y="9723"/>
                </a:lnTo>
                <a:lnTo>
                  <a:pt x="21634" y="10287"/>
                </a:lnTo>
                <a:lnTo>
                  <a:pt x="21582" y="11620"/>
                </a:lnTo>
                <a:lnTo>
                  <a:pt x="20147" y="12184"/>
                </a:lnTo>
                <a:lnTo>
                  <a:pt x="19942" y="13158"/>
                </a:lnTo>
                <a:lnTo>
                  <a:pt x="21070" y="14234"/>
                </a:lnTo>
                <a:lnTo>
                  <a:pt x="20608" y="15362"/>
                </a:lnTo>
                <a:lnTo>
                  <a:pt x="19019" y="15465"/>
                </a:lnTo>
                <a:lnTo>
                  <a:pt x="18404" y="16439"/>
                </a:lnTo>
                <a:lnTo>
                  <a:pt x="19122" y="17925"/>
                </a:lnTo>
                <a:lnTo>
                  <a:pt x="18096" y="18797"/>
                </a:lnTo>
                <a:lnTo>
                  <a:pt x="16763" y="18284"/>
                </a:lnTo>
                <a:lnTo>
                  <a:pt x="15431" y="19002"/>
                </a:lnTo>
                <a:lnTo>
                  <a:pt x="15277" y="20848"/>
                </a:lnTo>
                <a:lnTo>
                  <a:pt x="14149" y="21155"/>
                </a:lnTo>
                <a:lnTo>
                  <a:pt x="13021" y="19925"/>
                </a:lnTo>
                <a:lnTo>
                  <a:pt x="12252" y="20181"/>
                </a:lnTo>
                <a:lnTo>
                  <a:pt x="11739" y="21668"/>
                </a:lnTo>
                <a:lnTo>
                  <a:pt x="10201" y="21668"/>
                </a:lnTo>
                <a:lnTo>
                  <a:pt x="9740" y="20130"/>
                </a:lnTo>
                <a:lnTo>
                  <a:pt x="8253" y="19771"/>
                </a:lnTo>
                <a:lnTo>
                  <a:pt x="7125" y="21001"/>
                </a:lnTo>
                <a:lnTo>
                  <a:pt x="5895" y="20489"/>
                </a:lnTo>
                <a:lnTo>
                  <a:pt x="5946" y="18592"/>
                </a:lnTo>
                <a:lnTo>
                  <a:pt x="5177" y="18131"/>
                </a:lnTo>
                <a:lnTo>
                  <a:pt x="3383" y="18848"/>
                </a:lnTo>
                <a:lnTo>
                  <a:pt x="2614" y="17874"/>
                </a:lnTo>
                <a:lnTo>
                  <a:pt x="3383" y="16182"/>
                </a:lnTo>
                <a:lnTo>
                  <a:pt x="2922" y="15465"/>
                </a:lnTo>
                <a:lnTo>
                  <a:pt x="922" y="15516"/>
                </a:lnTo>
                <a:lnTo>
                  <a:pt x="512" y="14234"/>
                </a:lnTo>
                <a:lnTo>
                  <a:pt x="1948" y="12901"/>
                </a:lnTo>
                <a:lnTo>
                  <a:pt x="1896" y="12184"/>
                </a:lnTo>
                <a:lnTo>
                  <a:pt x="0" y="11415"/>
                </a:lnTo>
                <a:lnTo>
                  <a:pt x="51" y="10031"/>
                </a:lnTo>
                <a:lnTo>
                  <a:pt x="1948" y="9313"/>
                </a:lnTo>
                <a:lnTo>
                  <a:pt x="2101" y="8595"/>
                </a:lnTo>
                <a:lnTo>
                  <a:pt x="615" y="7160"/>
                </a:lnTo>
                <a:lnTo>
                  <a:pt x="1127" y="5878"/>
                </a:lnTo>
                <a:lnTo>
                  <a:pt x="3178" y="5981"/>
                </a:lnTo>
                <a:lnTo>
                  <a:pt x="3588" y="5417"/>
                </a:lnTo>
                <a:lnTo>
                  <a:pt x="2819" y="3520"/>
                </a:lnTo>
                <a:lnTo>
                  <a:pt x="3742" y="2597"/>
                </a:lnTo>
                <a:lnTo>
                  <a:pt x="5536" y="3417"/>
                </a:lnTo>
                <a:lnTo>
                  <a:pt x="6049" y="3058"/>
                </a:lnTo>
                <a:lnTo>
                  <a:pt x="6100" y="1264"/>
                </a:lnTo>
                <a:lnTo>
                  <a:pt x="7228" y="700"/>
                </a:lnTo>
                <a:lnTo>
                  <a:pt x="8510" y="2033"/>
                </a:lnTo>
                <a:lnTo>
                  <a:pt x="9689" y="1725"/>
                </a:lnTo>
                <a:close/>
                <a:moveTo>
                  <a:pt x="10817" y="14422"/>
                </a:moveTo>
                <a:lnTo>
                  <a:pt x="11175" y="14388"/>
                </a:lnTo>
                <a:lnTo>
                  <a:pt x="11534" y="14354"/>
                </a:lnTo>
                <a:lnTo>
                  <a:pt x="11893" y="14268"/>
                </a:lnTo>
                <a:lnTo>
                  <a:pt x="12218" y="14166"/>
                </a:lnTo>
                <a:lnTo>
                  <a:pt x="12508" y="13995"/>
                </a:lnTo>
                <a:lnTo>
                  <a:pt x="12816" y="13807"/>
                </a:lnTo>
                <a:lnTo>
                  <a:pt x="13106" y="13602"/>
                </a:lnTo>
                <a:lnTo>
                  <a:pt x="13329" y="13380"/>
                </a:lnTo>
                <a:lnTo>
                  <a:pt x="13568" y="13106"/>
                </a:lnTo>
                <a:lnTo>
                  <a:pt x="13790" y="12850"/>
                </a:lnTo>
                <a:lnTo>
                  <a:pt x="13961" y="12560"/>
                </a:lnTo>
                <a:lnTo>
                  <a:pt x="14115" y="12269"/>
                </a:lnTo>
                <a:lnTo>
                  <a:pt x="14217" y="11927"/>
                </a:lnTo>
                <a:lnTo>
                  <a:pt x="14320" y="11568"/>
                </a:lnTo>
                <a:lnTo>
                  <a:pt x="14388" y="11210"/>
                </a:lnTo>
                <a:lnTo>
                  <a:pt x="14388" y="10851"/>
                </a:lnTo>
                <a:lnTo>
                  <a:pt x="14388" y="10492"/>
                </a:lnTo>
                <a:lnTo>
                  <a:pt x="14320" y="10133"/>
                </a:lnTo>
                <a:lnTo>
                  <a:pt x="14217" y="9808"/>
                </a:lnTo>
                <a:lnTo>
                  <a:pt x="14115" y="9467"/>
                </a:lnTo>
                <a:lnTo>
                  <a:pt x="13961" y="9142"/>
                </a:lnTo>
                <a:lnTo>
                  <a:pt x="13790" y="8851"/>
                </a:lnTo>
                <a:lnTo>
                  <a:pt x="13568" y="8595"/>
                </a:lnTo>
                <a:lnTo>
                  <a:pt x="13329" y="8322"/>
                </a:lnTo>
                <a:lnTo>
                  <a:pt x="13106" y="8100"/>
                </a:lnTo>
                <a:lnTo>
                  <a:pt x="12816" y="7894"/>
                </a:lnTo>
                <a:lnTo>
                  <a:pt x="12508" y="7741"/>
                </a:lnTo>
                <a:lnTo>
                  <a:pt x="12218" y="7570"/>
                </a:lnTo>
                <a:lnTo>
                  <a:pt x="11893" y="7433"/>
                </a:lnTo>
                <a:lnTo>
                  <a:pt x="11534" y="7382"/>
                </a:lnTo>
                <a:lnTo>
                  <a:pt x="11175" y="7313"/>
                </a:lnTo>
                <a:lnTo>
                  <a:pt x="10817" y="7313"/>
                </a:lnTo>
                <a:lnTo>
                  <a:pt x="10441" y="7313"/>
                </a:lnTo>
                <a:lnTo>
                  <a:pt x="10082" y="7382"/>
                </a:lnTo>
                <a:lnTo>
                  <a:pt x="9757" y="7433"/>
                </a:lnTo>
                <a:lnTo>
                  <a:pt x="9432" y="7570"/>
                </a:lnTo>
                <a:lnTo>
                  <a:pt x="9142" y="7741"/>
                </a:lnTo>
                <a:lnTo>
                  <a:pt x="8834" y="7894"/>
                </a:lnTo>
                <a:lnTo>
                  <a:pt x="8544" y="8100"/>
                </a:lnTo>
                <a:lnTo>
                  <a:pt x="8287" y="8322"/>
                </a:lnTo>
                <a:lnTo>
                  <a:pt x="8048" y="8595"/>
                </a:lnTo>
                <a:lnTo>
                  <a:pt x="7860" y="8851"/>
                </a:lnTo>
                <a:lnTo>
                  <a:pt x="7689" y="9142"/>
                </a:lnTo>
                <a:lnTo>
                  <a:pt x="7536" y="9467"/>
                </a:lnTo>
                <a:lnTo>
                  <a:pt x="7399" y="9808"/>
                </a:lnTo>
                <a:lnTo>
                  <a:pt x="7331" y="10133"/>
                </a:lnTo>
                <a:lnTo>
                  <a:pt x="7262" y="10492"/>
                </a:lnTo>
                <a:lnTo>
                  <a:pt x="7262" y="10851"/>
                </a:lnTo>
                <a:lnTo>
                  <a:pt x="7262" y="11210"/>
                </a:lnTo>
                <a:lnTo>
                  <a:pt x="7331" y="11568"/>
                </a:lnTo>
                <a:lnTo>
                  <a:pt x="7399" y="11927"/>
                </a:lnTo>
                <a:lnTo>
                  <a:pt x="7536" y="12269"/>
                </a:lnTo>
                <a:lnTo>
                  <a:pt x="7689" y="12560"/>
                </a:lnTo>
                <a:lnTo>
                  <a:pt x="7860" y="12850"/>
                </a:lnTo>
                <a:lnTo>
                  <a:pt x="8048" y="13106"/>
                </a:lnTo>
                <a:lnTo>
                  <a:pt x="8287" y="13380"/>
                </a:lnTo>
                <a:lnTo>
                  <a:pt x="8544" y="13602"/>
                </a:lnTo>
                <a:lnTo>
                  <a:pt x="8834" y="13807"/>
                </a:lnTo>
                <a:lnTo>
                  <a:pt x="9142" y="13995"/>
                </a:lnTo>
                <a:lnTo>
                  <a:pt x="9432" y="14166"/>
                </a:lnTo>
                <a:lnTo>
                  <a:pt x="9757" y="14268"/>
                </a:lnTo>
                <a:lnTo>
                  <a:pt x="10082" y="14354"/>
                </a:lnTo>
                <a:lnTo>
                  <a:pt x="10441" y="14388"/>
                </a:lnTo>
                <a:lnTo>
                  <a:pt x="10817" y="14422"/>
                </a:lnTo>
                <a:close/>
              </a:path>
            </a:pathLst>
          </a:custGeom>
          <a:solidFill>
            <a:schemeClr val="bg2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bg2"/>
            </a:extrusionClr>
          </a:sp3d>
        </p:spPr>
        <p:txBody>
          <a:bodyPr>
            <a:flatTx/>
          </a:bodyPr>
          <a:lstStyle/>
          <a:p>
            <a:endParaRPr lang="ko-KR" altLang="en-US"/>
          </a:p>
        </p:txBody>
      </p:sp>
      <p:sp>
        <p:nvSpPr>
          <p:cNvPr id="12" name="Text Box 61"/>
          <p:cNvSpPr txBox="1">
            <a:spLocks noChangeArrowheads="1"/>
          </p:cNvSpPr>
          <p:nvPr/>
        </p:nvSpPr>
        <p:spPr bwMode="auto">
          <a:xfrm flipH="1">
            <a:off x="1834878" y="5812027"/>
            <a:ext cx="1303938" cy="224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ko-KR" altLang="en-US" b="1" dirty="0">
                <a:solidFill>
                  <a:srgbClr val="0000CC"/>
                </a:solidFill>
                <a:latin typeface="Arial" charset="0"/>
                <a:ea typeface="HY견고딕" pitchFamily="18" charset="-127"/>
              </a:rPr>
              <a:t>방지시설 </a:t>
            </a:r>
          </a:p>
        </p:txBody>
      </p:sp>
      <p:sp>
        <p:nvSpPr>
          <p:cNvPr id="13" name="Text Box 82"/>
          <p:cNvSpPr txBox="1">
            <a:spLocks noChangeArrowheads="1"/>
          </p:cNvSpPr>
          <p:nvPr/>
        </p:nvSpPr>
        <p:spPr bwMode="auto">
          <a:xfrm flipH="1">
            <a:off x="1674370" y="4868560"/>
            <a:ext cx="1580624" cy="202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ko-KR" altLang="en-US" b="1" dirty="0">
                <a:solidFill>
                  <a:srgbClr val="FF0000"/>
                </a:solidFill>
                <a:latin typeface="Arial" charset="0"/>
                <a:ea typeface="HY견고딕" pitchFamily="18" charset="-127"/>
              </a:rPr>
              <a:t>국소배기 장치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6264598" y="4487544"/>
            <a:ext cx="2840182" cy="1893783"/>
            <a:chOff x="2279650" y="1868488"/>
            <a:chExt cx="4848225" cy="4192587"/>
          </a:xfrm>
        </p:grpSpPr>
        <p:sp>
          <p:nvSpPr>
            <p:cNvPr id="15" name="Freeform 2"/>
            <p:cNvSpPr>
              <a:spLocks/>
            </p:cNvSpPr>
            <p:nvPr/>
          </p:nvSpPr>
          <p:spPr bwMode="auto">
            <a:xfrm>
              <a:off x="3511550" y="1868488"/>
              <a:ext cx="3616325" cy="2087562"/>
            </a:xfrm>
            <a:custGeom>
              <a:avLst/>
              <a:gdLst>
                <a:gd name="T0" fmla="*/ 0 w 1666"/>
                <a:gd name="T1" fmla="*/ 2147483647 h 962"/>
                <a:gd name="T2" fmla="*/ 2147483647 w 1666"/>
                <a:gd name="T3" fmla="*/ 0 h 962"/>
                <a:gd name="T4" fmla="*/ 2147483647 w 1666"/>
                <a:gd name="T5" fmla="*/ 2147483647 h 962"/>
                <a:gd name="T6" fmla="*/ 2147483647 w 1666"/>
                <a:gd name="T7" fmla="*/ 2147483647 h 962"/>
                <a:gd name="T8" fmla="*/ 0 w 1666"/>
                <a:gd name="T9" fmla="*/ 2147483647 h 9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66"/>
                <a:gd name="T16" fmla="*/ 0 h 962"/>
                <a:gd name="T17" fmla="*/ 1666 w 1666"/>
                <a:gd name="T18" fmla="*/ 962 h 96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66" h="962">
                  <a:moveTo>
                    <a:pt x="0" y="4"/>
                  </a:moveTo>
                  <a:lnTo>
                    <a:pt x="1100" y="0"/>
                  </a:lnTo>
                  <a:lnTo>
                    <a:pt x="1666" y="962"/>
                  </a:lnTo>
                  <a:lnTo>
                    <a:pt x="550" y="956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996600">
                <a:alpha val="50195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3"/>
            <p:cNvSpPr>
              <a:spLocks/>
            </p:cNvSpPr>
            <p:nvPr/>
          </p:nvSpPr>
          <p:spPr bwMode="auto">
            <a:xfrm>
              <a:off x="3479800" y="3946525"/>
              <a:ext cx="3641725" cy="2111375"/>
            </a:xfrm>
            <a:custGeom>
              <a:avLst/>
              <a:gdLst>
                <a:gd name="T0" fmla="*/ 0 w 1656"/>
                <a:gd name="T1" fmla="*/ 2147483647 h 960"/>
                <a:gd name="T2" fmla="*/ 2147483647 w 1656"/>
                <a:gd name="T3" fmla="*/ 2147483647 h 960"/>
                <a:gd name="T4" fmla="*/ 2147483647 w 1656"/>
                <a:gd name="T5" fmla="*/ 2147483647 h 960"/>
                <a:gd name="T6" fmla="*/ 2147483647 w 1656"/>
                <a:gd name="T7" fmla="*/ 0 h 960"/>
                <a:gd name="T8" fmla="*/ 0 w 1656"/>
                <a:gd name="T9" fmla="*/ 2147483647 h 9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56"/>
                <a:gd name="T16" fmla="*/ 0 h 960"/>
                <a:gd name="T17" fmla="*/ 1656 w 1656"/>
                <a:gd name="T18" fmla="*/ 960 h 9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56" h="960">
                  <a:moveTo>
                    <a:pt x="0" y="956"/>
                  </a:moveTo>
                  <a:lnTo>
                    <a:pt x="1104" y="960"/>
                  </a:lnTo>
                  <a:lnTo>
                    <a:pt x="1656" y="4"/>
                  </a:lnTo>
                  <a:lnTo>
                    <a:pt x="552" y="0"/>
                  </a:lnTo>
                  <a:lnTo>
                    <a:pt x="0" y="956"/>
                  </a:lnTo>
                  <a:close/>
                </a:path>
              </a:pathLst>
            </a:custGeom>
            <a:solidFill>
              <a:schemeClr val="tx1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7" name="AutoShape 4"/>
            <p:cNvSpPr>
              <a:spLocks noChangeArrowheads="1"/>
            </p:cNvSpPr>
            <p:nvPr/>
          </p:nvSpPr>
          <p:spPr bwMode="auto">
            <a:xfrm>
              <a:off x="2279650" y="1870075"/>
              <a:ext cx="4845050" cy="4191000"/>
            </a:xfrm>
            <a:prstGeom prst="hexagon">
              <a:avLst>
                <a:gd name="adj" fmla="val 28902"/>
                <a:gd name="vf" fmla="val 115470"/>
              </a:avLst>
            </a:prstGeom>
            <a:solidFill>
              <a:srgbClr val="838143">
                <a:alpha val="39999"/>
              </a:srgbClr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8" name="AutoShape 6"/>
            <p:cNvSpPr>
              <a:spLocks noChangeArrowheads="1"/>
            </p:cNvSpPr>
            <p:nvPr/>
          </p:nvSpPr>
          <p:spPr bwMode="auto">
            <a:xfrm>
              <a:off x="2959100" y="2549525"/>
              <a:ext cx="3513138" cy="3038475"/>
            </a:xfrm>
            <a:prstGeom prst="hexagon">
              <a:avLst>
                <a:gd name="adj" fmla="val 28905"/>
                <a:gd name="vf" fmla="val 115470"/>
              </a:avLst>
            </a:prstGeom>
            <a:solidFill>
              <a:srgbClr val="DDDDDD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4714875" y="2555875"/>
              <a:ext cx="1758950" cy="3035300"/>
            </a:xfrm>
            <a:custGeom>
              <a:avLst/>
              <a:gdLst>
                <a:gd name="T0" fmla="*/ 2147483647 w 1108"/>
                <a:gd name="T1" fmla="*/ 0 h 1912"/>
                <a:gd name="T2" fmla="*/ 0 w 1108"/>
                <a:gd name="T3" fmla="*/ 2147483647 h 1912"/>
                <a:gd name="T4" fmla="*/ 2147483647 w 1108"/>
                <a:gd name="T5" fmla="*/ 2147483647 h 1912"/>
                <a:gd name="T6" fmla="*/ 2147483647 w 1108"/>
                <a:gd name="T7" fmla="*/ 2147483647 h 1912"/>
                <a:gd name="T8" fmla="*/ 2147483647 w 1108"/>
                <a:gd name="T9" fmla="*/ 0 h 19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08"/>
                <a:gd name="T16" fmla="*/ 0 h 1912"/>
                <a:gd name="T17" fmla="*/ 1108 w 1108"/>
                <a:gd name="T18" fmla="*/ 1912 h 19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08" h="1912">
                  <a:moveTo>
                    <a:pt x="560" y="0"/>
                  </a:moveTo>
                  <a:lnTo>
                    <a:pt x="0" y="956"/>
                  </a:lnTo>
                  <a:lnTo>
                    <a:pt x="556" y="1912"/>
                  </a:lnTo>
                  <a:lnTo>
                    <a:pt x="1108" y="960"/>
                  </a:lnTo>
                  <a:lnTo>
                    <a:pt x="560" y="0"/>
                  </a:lnTo>
                  <a:close/>
                </a:path>
              </a:pathLst>
            </a:cu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Freeform 8"/>
            <p:cNvSpPr>
              <a:spLocks/>
            </p:cNvSpPr>
            <p:nvPr/>
          </p:nvSpPr>
          <p:spPr bwMode="auto">
            <a:xfrm>
              <a:off x="2962275" y="4070350"/>
              <a:ext cx="2644775" cy="1527175"/>
            </a:xfrm>
            <a:custGeom>
              <a:avLst/>
              <a:gdLst>
                <a:gd name="T0" fmla="*/ 0 w 1666"/>
                <a:gd name="T1" fmla="*/ 2147483647 h 962"/>
                <a:gd name="T2" fmla="*/ 2147483647 w 1666"/>
                <a:gd name="T3" fmla="*/ 0 h 962"/>
                <a:gd name="T4" fmla="*/ 2147483647 w 1666"/>
                <a:gd name="T5" fmla="*/ 2147483647 h 962"/>
                <a:gd name="T6" fmla="*/ 2147483647 w 1666"/>
                <a:gd name="T7" fmla="*/ 2147483647 h 962"/>
                <a:gd name="T8" fmla="*/ 0 w 1666"/>
                <a:gd name="T9" fmla="*/ 2147483647 h 9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66"/>
                <a:gd name="T16" fmla="*/ 0 h 962"/>
                <a:gd name="T17" fmla="*/ 1666 w 1666"/>
                <a:gd name="T18" fmla="*/ 962 h 96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66" h="962">
                  <a:moveTo>
                    <a:pt x="0" y="4"/>
                  </a:moveTo>
                  <a:lnTo>
                    <a:pt x="1100" y="0"/>
                  </a:lnTo>
                  <a:lnTo>
                    <a:pt x="1666" y="962"/>
                  </a:lnTo>
                  <a:lnTo>
                    <a:pt x="550" y="956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4D4D4D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4949825" y="2543175"/>
              <a:ext cx="1758950" cy="3035300"/>
            </a:xfrm>
            <a:custGeom>
              <a:avLst/>
              <a:gdLst>
                <a:gd name="T0" fmla="*/ 2147483647 w 1108"/>
                <a:gd name="T1" fmla="*/ 0 h 1912"/>
                <a:gd name="T2" fmla="*/ 0 w 1108"/>
                <a:gd name="T3" fmla="*/ 2147483647 h 1912"/>
                <a:gd name="T4" fmla="*/ 2147483647 w 1108"/>
                <a:gd name="T5" fmla="*/ 2147483647 h 1912"/>
                <a:gd name="T6" fmla="*/ 2147483647 w 1108"/>
                <a:gd name="T7" fmla="*/ 2147483647 h 1912"/>
                <a:gd name="T8" fmla="*/ 2147483647 w 1108"/>
                <a:gd name="T9" fmla="*/ 0 h 19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08"/>
                <a:gd name="T16" fmla="*/ 0 h 1912"/>
                <a:gd name="T17" fmla="*/ 1108 w 1108"/>
                <a:gd name="T18" fmla="*/ 1912 h 19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08" h="1912">
                  <a:moveTo>
                    <a:pt x="560" y="0"/>
                  </a:moveTo>
                  <a:lnTo>
                    <a:pt x="0" y="956"/>
                  </a:lnTo>
                  <a:lnTo>
                    <a:pt x="556" y="1912"/>
                  </a:lnTo>
                  <a:lnTo>
                    <a:pt x="1108" y="960"/>
                  </a:lnTo>
                  <a:lnTo>
                    <a:pt x="560" y="0"/>
                  </a:lnTo>
                  <a:close/>
                </a:path>
              </a:pathLst>
            </a:custGeom>
            <a:solidFill>
              <a:srgbClr val="FF6600">
                <a:alpha val="50195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2" name="Freeform 12"/>
            <p:cNvSpPr>
              <a:spLocks/>
            </p:cNvSpPr>
            <p:nvPr/>
          </p:nvSpPr>
          <p:spPr bwMode="auto">
            <a:xfrm>
              <a:off x="2755900" y="4283075"/>
              <a:ext cx="2644775" cy="1527175"/>
            </a:xfrm>
            <a:custGeom>
              <a:avLst/>
              <a:gdLst>
                <a:gd name="T0" fmla="*/ 0 w 1666"/>
                <a:gd name="T1" fmla="*/ 2147483647 h 962"/>
                <a:gd name="T2" fmla="*/ 2147483647 w 1666"/>
                <a:gd name="T3" fmla="*/ 0 h 962"/>
                <a:gd name="T4" fmla="*/ 2147483647 w 1666"/>
                <a:gd name="T5" fmla="*/ 2147483647 h 962"/>
                <a:gd name="T6" fmla="*/ 2147483647 w 1666"/>
                <a:gd name="T7" fmla="*/ 2147483647 h 962"/>
                <a:gd name="T8" fmla="*/ 0 w 1666"/>
                <a:gd name="T9" fmla="*/ 2147483647 h 9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66"/>
                <a:gd name="T16" fmla="*/ 0 h 962"/>
                <a:gd name="T17" fmla="*/ 1666 w 1666"/>
                <a:gd name="T18" fmla="*/ 962 h 96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66" h="962">
                  <a:moveTo>
                    <a:pt x="0" y="4"/>
                  </a:moveTo>
                  <a:lnTo>
                    <a:pt x="1100" y="0"/>
                  </a:lnTo>
                  <a:lnTo>
                    <a:pt x="1666" y="962"/>
                  </a:lnTo>
                  <a:lnTo>
                    <a:pt x="550" y="956"/>
                  </a:lnTo>
                  <a:lnTo>
                    <a:pt x="0" y="4"/>
                  </a:ln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Freeform 13"/>
            <p:cNvSpPr>
              <a:spLocks/>
            </p:cNvSpPr>
            <p:nvPr/>
          </p:nvSpPr>
          <p:spPr bwMode="auto">
            <a:xfrm>
              <a:off x="2867025" y="2305050"/>
              <a:ext cx="2628900" cy="1524000"/>
            </a:xfrm>
            <a:custGeom>
              <a:avLst/>
              <a:gdLst>
                <a:gd name="T0" fmla="*/ 0 w 1656"/>
                <a:gd name="T1" fmla="*/ 2147483647 h 960"/>
                <a:gd name="T2" fmla="*/ 2147483647 w 1656"/>
                <a:gd name="T3" fmla="*/ 2147483647 h 960"/>
                <a:gd name="T4" fmla="*/ 2147483647 w 1656"/>
                <a:gd name="T5" fmla="*/ 2147483647 h 960"/>
                <a:gd name="T6" fmla="*/ 2147483647 w 1656"/>
                <a:gd name="T7" fmla="*/ 0 h 960"/>
                <a:gd name="T8" fmla="*/ 0 w 1656"/>
                <a:gd name="T9" fmla="*/ 2147483647 h 9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56"/>
                <a:gd name="T16" fmla="*/ 0 h 960"/>
                <a:gd name="T17" fmla="*/ 1656 w 1656"/>
                <a:gd name="T18" fmla="*/ 960 h 9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56" h="960">
                  <a:moveTo>
                    <a:pt x="0" y="956"/>
                  </a:moveTo>
                  <a:lnTo>
                    <a:pt x="1104" y="960"/>
                  </a:lnTo>
                  <a:lnTo>
                    <a:pt x="1656" y="4"/>
                  </a:lnTo>
                  <a:lnTo>
                    <a:pt x="552" y="0"/>
                  </a:lnTo>
                  <a:lnTo>
                    <a:pt x="0" y="956"/>
                  </a:lnTo>
                  <a:close/>
                </a:path>
              </a:pathLst>
            </a:custGeom>
            <a:solidFill>
              <a:srgbClr val="00CCFF">
                <a:alpha val="50195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Freeform 15"/>
            <p:cNvSpPr>
              <a:spLocks/>
            </p:cNvSpPr>
            <p:nvPr/>
          </p:nvSpPr>
          <p:spPr bwMode="auto">
            <a:xfrm>
              <a:off x="2724150" y="4318000"/>
              <a:ext cx="2644775" cy="1527175"/>
            </a:xfrm>
            <a:custGeom>
              <a:avLst/>
              <a:gdLst>
                <a:gd name="T0" fmla="*/ 0 w 1666"/>
                <a:gd name="T1" fmla="*/ 2147483647 h 962"/>
                <a:gd name="T2" fmla="*/ 2147483647 w 1666"/>
                <a:gd name="T3" fmla="*/ 0 h 962"/>
                <a:gd name="T4" fmla="*/ 2147483647 w 1666"/>
                <a:gd name="T5" fmla="*/ 2147483647 h 962"/>
                <a:gd name="T6" fmla="*/ 2147483647 w 1666"/>
                <a:gd name="T7" fmla="*/ 2147483647 h 962"/>
                <a:gd name="T8" fmla="*/ 0 w 1666"/>
                <a:gd name="T9" fmla="*/ 2147483647 h 9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66"/>
                <a:gd name="T16" fmla="*/ 0 h 962"/>
                <a:gd name="T17" fmla="*/ 1666 w 1666"/>
                <a:gd name="T18" fmla="*/ 962 h 96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66" h="962">
                  <a:moveTo>
                    <a:pt x="0" y="4"/>
                  </a:moveTo>
                  <a:lnTo>
                    <a:pt x="1100" y="0"/>
                  </a:lnTo>
                  <a:lnTo>
                    <a:pt x="1666" y="962"/>
                  </a:lnTo>
                  <a:lnTo>
                    <a:pt x="550" y="956"/>
                  </a:lnTo>
                  <a:lnTo>
                    <a:pt x="0" y="4"/>
                  </a:ln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 w="9525">
              <a:solidFill>
                <a:srgbClr val="FFFFFF">
                  <a:alpha val="50195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5" name="Freeform 16"/>
            <p:cNvSpPr>
              <a:spLocks/>
            </p:cNvSpPr>
            <p:nvPr/>
          </p:nvSpPr>
          <p:spPr bwMode="auto">
            <a:xfrm>
              <a:off x="5003800" y="2549525"/>
              <a:ext cx="1758950" cy="3035300"/>
            </a:xfrm>
            <a:custGeom>
              <a:avLst/>
              <a:gdLst>
                <a:gd name="T0" fmla="*/ 2147483647 w 1108"/>
                <a:gd name="T1" fmla="*/ 0 h 1912"/>
                <a:gd name="T2" fmla="*/ 0 w 1108"/>
                <a:gd name="T3" fmla="*/ 2147483647 h 1912"/>
                <a:gd name="T4" fmla="*/ 2147483647 w 1108"/>
                <a:gd name="T5" fmla="*/ 2147483647 h 1912"/>
                <a:gd name="T6" fmla="*/ 2147483647 w 1108"/>
                <a:gd name="T7" fmla="*/ 2147483647 h 1912"/>
                <a:gd name="T8" fmla="*/ 2147483647 w 1108"/>
                <a:gd name="T9" fmla="*/ 0 h 19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08"/>
                <a:gd name="T16" fmla="*/ 0 h 1912"/>
                <a:gd name="T17" fmla="*/ 1108 w 1108"/>
                <a:gd name="T18" fmla="*/ 1912 h 19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08" h="1912">
                  <a:moveTo>
                    <a:pt x="560" y="0"/>
                  </a:moveTo>
                  <a:lnTo>
                    <a:pt x="0" y="956"/>
                  </a:lnTo>
                  <a:lnTo>
                    <a:pt x="556" y="1912"/>
                  </a:lnTo>
                  <a:lnTo>
                    <a:pt x="1108" y="960"/>
                  </a:lnTo>
                  <a:lnTo>
                    <a:pt x="560" y="0"/>
                  </a:lnTo>
                  <a:close/>
                </a:path>
              </a:pathLst>
            </a:custGeom>
            <a:solidFill>
              <a:srgbClr val="FFFFCC">
                <a:alpha val="50195"/>
              </a:srgbClr>
            </a:solidFill>
            <a:ln w="9525">
              <a:solidFill>
                <a:srgbClr val="FFFFFF">
                  <a:alpha val="50195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6" name="Freeform 17"/>
            <p:cNvSpPr>
              <a:spLocks/>
            </p:cNvSpPr>
            <p:nvPr/>
          </p:nvSpPr>
          <p:spPr bwMode="auto">
            <a:xfrm>
              <a:off x="2835275" y="2254250"/>
              <a:ext cx="2628900" cy="1524000"/>
            </a:xfrm>
            <a:custGeom>
              <a:avLst/>
              <a:gdLst>
                <a:gd name="T0" fmla="*/ 0 w 1656"/>
                <a:gd name="T1" fmla="*/ 2147483647 h 960"/>
                <a:gd name="T2" fmla="*/ 2147483647 w 1656"/>
                <a:gd name="T3" fmla="*/ 2147483647 h 960"/>
                <a:gd name="T4" fmla="*/ 2147483647 w 1656"/>
                <a:gd name="T5" fmla="*/ 2147483647 h 960"/>
                <a:gd name="T6" fmla="*/ 2147483647 w 1656"/>
                <a:gd name="T7" fmla="*/ 0 h 960"/>
                <a:gd name="T8" fmla="*/ 0 w 1656"/>
                <a:gd name="T9" fmla="*/ 2147483647 h 96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56"/>
                <a:gd name="T16" fmla="*/ 0 h 960"/>
                <a:gd name="T17" fmla="*/ 1656 w 1656"/>
                <a:gd name="T18" fmla="*/ 960 h 96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56" h="960">
                  <a:moveTo>
                    <a:pt x="0" y="956"/>
                  </a:moveTo>
                  <a:lnTo>
                    <a:pt x="1104" y="960"/>
                  </a:lnTo>
                  <a:lnTo>
                    <a:pt x="1656" y="4"/>
                  </a:lnTo>
                  <a:lnTo>
                    <a:pt x="552" y="0"/>
                  </a:lnTo>
                  <a:lnTo>
                    <a:pt x="0" y="956"/>
                  </a:lnTo>
                  <a:close/>
                </a:path>
              </a:pathLst>
            </a:custGeom>
            <a:solidFill>
              <a:srgbClr val="00CCFF">
                <a:alpha val="50195"/>
              </a:srgbClr>
            </a:solidFill>
            <a:ln w="9525">
              <a:solidFill>
                <a:srgbClr val="FFFFFF">
                  <a:alpha val="50195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7" name="WordArt 21"/>
            <p:cNvSpPr>
              <a:spLocks noChangeArrowheads="1" noChangeShapeType="1" noTextEdit="1"/>
            </p:cNvSpPr>
            <p:nvPr/>
          </p:nvSpPr>
          <p:spPr bwMode="auto">
            <a:xfrm rot="18034006">
              <a:off x="5100303" y="3965952"/>
              <a:ext cx="1388060" cy="33309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41255"/>
                </a:avLst>
              </a:prstTxWarp>
            </a:bodyPr>
            <a:lstStyle/>
            <a:p>
              <a:pPr algn="ctr"/>
              <a:r>
                <a:rPr lang="ko-KR" altLang="en-US" sz="3600" kern="10" dirty="0" smtClean="0">
                  <a:ln w="9525">
                    <a:noFill/>
                    <a:round/>
                    <a:headEnd/>
                    <a:tailEnd/>
                  </a:ln>
                  <a:solidFill>
                    <a:srgbClr val="FF3300"/>
                  </a:solidFill>
                  <a:latin typeface="HY견고딕" pitchFamily="18" charset="-127"/>
                  <a:ea typeface="HY견고딕" pitchFamily="18" charset="-127"/>
                </a:rPr>
                <a:t>방지시설</a:t>
              </a:r>
              <a:endParaRPr lang="ko-KR" altLang="en-US" sz="3600" kern="10" dirty="0">
                <a:ln w="9525">
                  <a:noFill/>
                  <a:round/>
                  <a:headEnd/>
                  <a:tailEnd/>
                </a:ln>
                <a:solidFill>
                  <a:srgbClr val="FF3300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8" name="WordArt 22"/>
            <p:cNvSpPr>
              <a:spLocks noChangeArrowheads="1" noChangeShapeType="1" noTextEdit="1"/>
            </p:cNvSpPr>
            <p:nvPr/>
          </p:nvSpPr>
          <p:spPr bwMode="auto">
            <a:xfrm>
              <a:off x="3340099" y="4750891"/>
              <a:ext cx="1371600" cy="48310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6944"/>
                </a:avLst>
              </a:prstTxWarp>
            </a:bodyPr>
            <a:lstStyle/>
            <a:p>
              <a:pPr algn="ctr"/>
              <a:r>
                <a:rPr lang="ko-KR" altLang="en-US" sz="3600" b="1" kern="10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Arial Black"/>
                </a:rPr>
                <a:t>악취발생원</a:t>
              </a:r>
              <a:endParaRPr lang="ko-KR" altLang="en-US" sz="3600" b="1" kern="1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Black"/>
              </a:endParaRPr>
            </a:p>
          </p:txBody>
        </p:sp>
        <p:sp>
          <p:nvSpPr>
            <p:cNvPr id="29" name="WordArt 23"/>
            <p:cNvSpPr>
              <a:spLocks noChangeArrowheads="1" noChangeShapeType="1" noTextEdit="1"/>
            </p:cNvSpPr>
            <p:nvPr/>
          </p:nvSpPr>
          <p:spPr bwMode="auto">
            <a:xfrm>
              <a:off x="3495675" y="2785615"/>
              <a:ext cx="1301752" cy="444949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43560"/>
                </a:avLst>
              </a:prstTxWarp>
            </a:bodyPr>
            <a:lstStyle/>
            <a:p>
              <a:pPr algn="ctr"/>
              <a:r>
                <a:rPr lang="ko-KR" altLang="en-US" sz="3600" b="1" kern="10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latin typeface="HY견고딕" pitchFamily="18" charset="-127"/>
                  <a:ea typeface="HY견고딕" pitchFamily="18" charset="-127"/>
                </a:rPr>
                <a:t>국소배기</a:t>
              </a:r>
              <a:endParaRPr lang="ko-KR" altLang="en-US" sz="3600" b="1" kern="1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30" name="Oval 32"/>
          <p:cNvSpPr>
            <a:spLocks noChangeArrowheads="1"/>
          </p:cNvSpPr>
          <p:nvPr/>
        </p:nvSpPr>
        <p:spPr bwMode="auto">
          <a:xfrm>
            <a:off x="910821" y="6233316"/>
            <a:ext cx="4104456" cy="435956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000000">
                  <a:gamma/>
                  <a:tint val="0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1546890" y="3014702"/>
            <a:ext cx="861011" cy="1285104"/>
            <a:chOff x="3995936" y="2939752"/>
            <a:chExt cx="861011" cy="1285104"/>
          </a:xfrm>
        </p:grpSpPr>
        <p:pic>
          <p:nvPicPr>
            <p:cNvPr id="32" name="Picture 26" descr="비슷한 이미지 보기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995936" y="3507421"/>
              <a:ext cx="861011" cy="717435"/>
            </a:xfrm>
            <a:prstGeom prst="rect">
              <a:avLst/>
            </a:prstGeom>
            <a:noFill/>
          </p:spPr>
        </p:pic>
        <p:sp>
          <p:nvSpPr>
            <p:cNvPr id="33" name="Rectangle 27"/>
            <p:cNvSpPr>
              <a:spLocks noChangeArrowheads="1"/>
            </p:cNvSpPr>
            <p:nvPr/>
          </p:nvSpPr>
          <p:spPr bwMode="auto">
            <a:xfrm>
              <a:off x="4373866" y="2939752"/>
              <a:ext cx="103626" cy="370131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50000">
                  <a:srgbClr val="FF0000">
                    <a:gamma/>
                    <a:tint val="0"/>
                    <a:invGamma/>
                  </a:srgbClr>
                </a:gs>
                <a:gs pos="100000">
                  <a:srgbClr val="FF0000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latinLnBrk="0"/>
              <a:endParaRPr kumimoji="0" lang="ko-KR" altLang="en-US">
                <a:solidFill>
                  <a:srgbClr val="000000"/>
                </a:solidFill>
                <a:latin typeface="Arial" charset="0"/>
                <a:ea typeface="굴림체" pitchFamily="49" charset="-127"/>
              </a:endParaRPr>
            </a:p>
          </p:txBody>
        </p:sp>
        <p:sp>
          <p:nvSpPr>
            <p:cNvPr id="34" name="AutoShape 28"/>
            <p:cNvSpPr>
              <a:spLocks noChangeArrowheads="1"/>
            </p:cNvSpPr>
            <p:nvPr/>
          </p:nvSpPr>
          <p:spPr bwMode="auto">
            <a:xfrm flipV="1">
              <a:off x="4073656" y="3275642"/>
              <a:ext cx="687285" cy="182620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FF0000"/>
                </a:gs>
                <a:gs pos="50000">
                  <a:srgbClr val="FF0000">
                    <a:gamma/>
                    <a:tint val="0"/>
                    <a:invGamma/>
                  </a:srgbClr>
                </a:gs>
                <a:gs pos="100000">
                  <a:srgbClr val="FF0000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latinLnBrk="0"/>
              <a:endParaRPr kumimoji="0" lang="ko-KR" altLang="en-US">
                <a:solidFill>
                  <a:srgbClr val="000000"/>
                </a:solidFill>
                <a:latin typeface="Arial" charset="0"/>
                <a:ea typeface="굴림체" pitchFamily="49" charset="-127"/>
              </a:endParaRPr>
            </a:p>
          </p:txBody>
        </p:sp>
      </p:grpSp>
      <p:pic>
        <p:nvPicPr>
          <p:cNvPr id="35" name="Picture 22" descr="비슷한 이미지 보기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8618" y="3582371"/>
            <a:ext cx="861011" cy="717435"/>
          </a:xfrm>
          <a:prstGeom prst="rect">
            <a:avLst/>
          </a:prstGeom>
          <a:noFill/>
        </p:spPr>
      </p:pic>
      <p:sp>
        <p:nvSpPr>
          <p:cNvPr id="36" name="Rectangle 23"/>
          <p:cNvSpPr>
            <a:spLocks noChangeArrowheads="1"/>
          </p:cNvSpPr>
          <p:nvPr/>
        </p:nvSpPr>
        <p:spPr bwMode="auto">
          <a:xfrm>
            <a:off x="552900" y="3014702"/>
            <a:ext cx="103626" cy="370131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50000">
                <a:srgbClr val="FF0000">
                  <a:gamma/>
                  <a:tint val="0"/>
                  <a:invGamma/>
                </a:srgbClr>
              </a:gs>
              <a:gs pos="100000">
                <a:srgbClr val="FF00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latinLnBrk="0"/>
            <a:endParaRPr kumimoji="0" lang="ko-KR" altLang="en-US">
              <a:solidFill>
                <a:srgbClr val="000000"/>
              </a:solidFill>
              <a:latin typeface="Arial" charset="0"/>
              <a:ea typeface="굴림체" pitchFamily="49" charset="-127"/>
            </a:endParaRPr>
          </a:p>
        </p:txBody>
      </p:sp>
      <p:sp>
        <p:nvSpPr>
          <p:cNvPr id="37" name="AutoShape 24"/>
          <p:cNvSpPr>
            <a:spLocks noChangeArrowheads="1"/>
          </p:cNvSpPr>
          <p:nvPr/>
        </p:nvSpPr>
        <p:spPr bwMode="auto">
          <a:xfrm flipV="1">
            <a:off x="266338" y="3350592"/>
            <a:ext cx="687285" cy="18262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rgbClr val="FF0000"/>
              </a:gs>
              <a:gs pos="50000">
                <a:srgbClr val="FF0000">
                  <a:gamma/>
                  <a:tint val="0"/>
                  <a:invGamma/>
                </a:srgbClr>
              </a:gs>
              <a:gs pos="100000">
                <a:srgbClr val="FF00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latinLnBrk="0"/>
            <a:endParaRPr kumimoji="0" lang="ko-KR" altLang="en-US">
              <a:solidFill>
                <a:srgbClr val="000000"/>
              </a:solidFill>
              <a:latin typeface="Arial" charset="0"/>
              <a:ea typeface="굴림체" pitchFamily="49" charset="-127"/>
            </a:endParaRPr>
          </a:p>
        </p:txBody>
      </p:sp>
      <p:pic>
        <p:nvPicPr>
          <p:cNvPr id="38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C0C0C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6511674" y="2449780"/>
            <a:ext cx="1440160" cy="1702242"/>
          </a:xfrm>
          <a:prstGeom prst="rect">
            <a:avLst/>
          </a:prstGeom>
          <a:noFill/>
        </p:spPr>
      </p:pic>
      <p:sp>
        <p:nvSpPr>
          <p:cNvPr id="39" name="오각형 38"/>
          <p:cNvSpPr/>
          <p:nvPr/>
        </p:nvSpPr>
        <p:spPr>
          <a:xfrm>
            <a:off x="5013154" y="1552955"/>
            <a:ext cx="3742819" cy="626131"/>
          </a:xfrm>
          <a:prstGeom prst="homePlate">
            <a:avLst/>
          </a:prstGeom>
          <a:solidFill>
            <a:srgbClr val="526584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굴림체"/>
              <a:ea typeface="굴림체"/>
              <a:cs typeface="+mn-cs"/>
            </a:endParaRPr>
          </a:p>
        </p:txBody>
      </p:sp>
      <p:sp>
        <p:nvSpPr>
          <p:cNvPr id="40" name="오각형 39"/>
          <p:cNvSpPr/>
          <p:nvPr/>
        </p:nvSpPr>
        <p:spPr>
          <a:xfrm>
            <a:off x="2547466" y="1552912"/>
            <a:ext cx="2880320" cy="624840"/>
          </a:xfrm>
          <a:prstGeom prst="homePlate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굴림체"/>
              <a:ea typeface="굴림체"/>
              <a:cs typeface="+mn-cs"/>
            </a:endParaRPr>
          </a:p>
        </p:txBody>
      </p:sp>
      <p:sp>
        <p:nvSpPr>
          <p:cNvPr id="41" name="Text Box 26"/>
          <p:cNvSpPr txBox="1">
            <a:spLocks noChangeArrowheads="1"/>
          </p:cNvSpPr>
          <p:nvPr/>
        </p:nvSpPr>
        <p:spPr bwMode="auto">
          <a:xfrm>
            <a:off x="2537586" y="1589375"/>
            <a:ext cx="3600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latinLnBrk="0"/>
            <a:r>
              <a:rPr kumimoji="0" lang="ko-KR" altLang="en-US" sz="1400" dirty="0" smtClean="0">
                <a:solidFill>
                  <a:srgbClr val="FFFFFF">
                    <a:lumMod val="95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                 최초설계</a:t>
            </a:r>
            <a:endParaRPr kumimoji="0" lang="en-US" altLang="ko-KR" sz="1400" dirty="0" smtClean="0">
              <a:solidFill>
                <a:srgbClr val="FFFFFF">
                  <a:lumMod val="95000"/>
                </a:srgbClr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 latinLnBrk="0"/>
            <a:r>
              <a:rPr kumimoji="0" lang="ko-KR" altLang="en-US" sz="1400" dirty="0" smtClean="0">
                <a:solidFill>
                  <a:srgbClr val="FFFFFF">
                    <a:lumMod val="95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발생원 </a:t>
            </a:r>
            <a:r>
              <a:rPr kumimoji="0" lang="en-US" altLang="ko-KR" sz="1400" dirty="0" smtClean="0">
                <a:solidFill>
                  <a:srgbClr val="FFFFFF">
                    <a:lumMod val="95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= </a:t>
            </a:r>
            <a:r>
              <a:rPr kumimoji="0" lang="ko-KR" altLang="en-US" sz="1400" dirty="0" smtClean="0">
                <a:solidFill>
                  <a:srgbClr val="FFFFFF">
                    <a:lumMod val="95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처리용량 ⇒ 적정처리</a:t>
            </a:r>
            <a:endParaRPr kumimoji="0" lang="en-US" altLang="ko-KR" sz="1400" dirty="0">
              <a:solidFill>
                <a:srgbClr val="FFFFFF">
                  <a:lumMod val="95000"/>
                </a:srgb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2" name="Text Box 26"/>
          <p:cNvSpPr txBox="1">
            <a:spLocks noChangeArrowheads="1"/>
          </p:cNvSpPr>
          <p:nvPr/>
        </p:nvSpPr>
        <p:spPr bwMode="auto">
          <a:xfrm>
            <a:off x="5301186" y="1603023"/>
            <a:ext cx="3600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latinLnBrk="0"/>
            <a:r>
              <a:rPr kumimoji="0" lang="ko-KR" altLang="en-US" sz="1400" dirty="0" smtClean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               사업활성화</a:t>
            </a:r>
            <a:r>
              <a:rPr kumimoji="0" lang="en-US" altLang="ko-KR" sz="1400" dirty="0" smtClean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(?)</a:t>
            </a:r>
          </a:p>
          <a:p>
            <a:pPr algn="l" latinLnBrk="0"/>
            <a:r>
              <a:rPr kumimoji="0" lang="ko-KR" altLang="en-US" sz="1400" dirty="0" smtClean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시설증설 ≠</a:t>
            </a:r>
            <a:r>
              <a:rPr kumimoji="0" lang="en-US" altLang="ko-KR" sz="1400" dirty="0" smtClean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400" dirty="0" smtClean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방지시설용량 ⇒ 효율저하</a:t>
            </a:r>
            <a:endParaRPr kumimoji="0" lang="en-US" altLang="ko-KR" sz="1400" dirty="0">
              <a:solidFill>
                <a:srgbClr val="FFFF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3" name="Rectangle 23"/>
          <p:cNvSpPr>
            <a:spLocks noChangeArrowheads="1"/>
          </p:cNvSpPr>
          <p:nvPr/>
        </p:nvSpPr>
        <p:spPr bwMode="auto">
          <a:xfrm rot="5400000">
            <a:off x="3140074" y="340487"/>
            <a:ext cx="108000" cy="5256000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50000">
                <a:srgbClr val="FF0000">
                  <a:gamma/>
                  <a:tint val="0"/>
                  <a:invGamma/>
                </a:srgbClr>
              </a:gs>
              <a:gs pos="100000">
                <a:srgbClr val="FF00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latinLnBrk="0"/>
            <a:endParaRPr kumimoji="0" lang="ko-KR" altLang="en-US">
              <a:solidFill>
                <a:srgbClr val="000000"/>
              </a:solidFill>
              <a:latin typeface="Arial" charset="0"/>
              <a:ea typeface="굴림체" pitchFamily="49" charset="-127"/>
            </a:endParaRPr>
          </a:p>
        </p:txBody>
      </p:sp>
      <p:sp>
        <p:nvSpPr>
          <p:cNvPr id="44" name="Rectangle 23"/>
          <p:cNvSpPr>
            <a:spLocks noChangeArrowheads="1"/>
          </p:cNvSpPr>
          <p:nvPr/>
        </p:nvSpPr>
        <p:spPr bwMode="auto">
          <a:xfrm>
            <a:off x="5719586" y="2914486"/>
            <a:ext cx="103626" cy="864000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50000">
                <a:srgbClr val="FF0000">
                  <a:gamma/>
                  <a:tint val="0"/>
                  <a:invGamma/>
                </a:srgbClr>
              </a:gs>
              <a:gs pos="100000">
                <a:srgbClr val="FF00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latinLnBrk="0"/>
            <a:endParaRPr kumimoji="0" lang="ko-KR" altLang="en-US">
              <a:solidFill>
                <a:srgbClr val="000000"/>
              </a:solidFill>
              <a:latin typeface="Arial" charset="0"/>
              <a:ea typeface="굴림체" pitchFamily="49" charset="-127"/>
            </a:endParaRPr>
          </a:p>
        </p:txBody>
      </p:sp>
      <p:sp>
        <p:nvSpPr>
          <p:cNvPr id="45" name="Rectangle 23"/>
          <p:cNvSpPr>
            <a:spLocks noChangeArrowheads="1"/>
          </p:cNvSpPr>
          <p:nvPr/>
        </p:nvSpPr>
        <p:spPr bwMode="auto">
          <a:xfrm rot="5400000">
            <a:off x="6086125" y="3308168"/>
            <a:ext cx="103626" cy="864000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50000">
                <a:srgbClr val="FF0000">
                  <a:gamma/>
                  <a:tint val="0"/>
                  <a:invGamma/>
                </a:srgbClr>
              </a:gs>
              <a:gs pos="100000">
                <a:srgbClr val="FF00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latinLnBrk="0"/>
            <a:endParaRPr kumimoji="0" lang="ko-KR" altLang="en-US">
              <a:solidFill>
                <a:srgbClr val="000000"/>
              </a:solidFill>
              <a:latin typeface="Arial" charset="0"/>
              <a:ea typeface="굴림체" pitchFamily="49" charset="-127"/>
            </a:endParaRPr>
          </a:p>
        </p:txBody>
      </p:sp>
      <p:sp>
        <p:nvSpPr>
          <p:cNvPr id="46" name="Text Box 82"/>
          <p:cNvSpPr txBox="1">
            <a:spLocks noChangeArrowheads="1"/>
          </p:cNvSpPr>
          <p:nvPr/>
        </p:nvSpPr>
        <p:spPr bwMode="auto">
          <a:xfrm flipH="1">
            <a:off x="3810976" y="5153166"/>
            <a:ext cx="3164800" cy="498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ko-KR" altLang="en-US" b="1" dirty="0" smtClean="0">
                <a:solidFill>
                  <a:srgbClr val="FFC000"/>
                </a:solidFill>
                <a:latin typeface="Arial" charset="0"/>
                <a:ea typeface="HY견고딕" pitchFamily="18" charset="-127"/>
              </a:rPr>
              <a:t>송풍기 </a:t>
            </a:r>
            <a:endParaRPr lang="en-US" altLang="ko-KR" b="1" dirty="0" smtClean="0">
              <a:solidFill>
                <a:srgbClr val="FFC000"/>
              </a:solidFill>
              <a:latin typeface="Arial" charset="0"/>
              <a:ea typeface="HY견고딕" pitchFamily="18" charset="-127"/>
            </a:endParaRPr>
          </a:p>
          <a:p>
            <a:pPr algn="ctr">
              <a:lnSpc>
                <a:spcPct val="90000"/>
              </a:lnSpc>
            </a:pPr>
            <a:r>
              <a:rPr lang="ko-KR" altLang="en-US" b="1" dirty="0" smtClean="0">
                <a:solidFill>
                  <a:srgbClr val="FFC000"/>
                </a:solidFill>
                <a:latin typeface="Arial" charset="0"/>
                <a:ea typeface="HY견고딕" pitchFamily="18" charset="-127"/>
              </a:rPr>
              <a:t>선택이 매우 중요</a:t>
            </a:r>
            <a:endParaRPr lang="ko-KR" altLang="en-US" b="1" dirty="0">
              <a:solidFill>
                <a:srgbClr val="FFC000"/>
              </a:solidFill>
              <a:latin typeface="Arial" charset="0"/>
              <a:ea typeface="HY견고딕" pitchFamily="18" charset="-127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161322" y="1745012"/>
            <a:ext cx="4937488" cy="2553634"/>
            <a:chOff x="296232" y="1670062"/>
            <a:chExt cx="4937488" cy="2553634"/>
          </a:xfrm>
        </p:grpSpPr>
        <p:grpSp>
          <p:nvGrpSpPr>
            <p:cNvPr id="50" name="그룹 49"/>
            <p:cNvGrpSpPr/>
            <p:nvPr/>
          </p:nvGrpSpPr>
          <p:grpSpPr>
            <a:xfrm>
              <a:off x="296232" y="1670062"/>
              <a:ext cx="2076759" cy="1182874"/>
              <a:chOff x="296232" y="1670062"/>
              <a:chExt cx="2076759" cy="1182874"/>
            </a:xfrm>
          </p:grpSpPr>
          <p:sp>
            <p:nvSpPr>
              <p:cNvPr id="59" name="Rectangle 32"/>
              <p:cNvSpPr>
                <a:spLocks noChangeArrowheads="1"/>
              </p:cNvSpPr>
              <p:nvPr/>
            </p:nvSpPr>
            <p:spPr bwMode="auto">
              <a:xfrm rot="10800000">
                <a:off x="1300089" y="1772936"/>
                <a:ext cx="107950" cy="1080000"/>
              </a:xfrm>
              <a:prstGeom prst="rect">
                <a:avLst/>
              </a:prstGeom>
              <a:gradFill rotWithShape="1">
                <a:gsLst>
                  <a:gs pos="0">
                    <a:srgbClr val="0000CC"/>
                  </a:gs>
                  <a:gs pos="50000">
                    <a:srgbClr val="0000CC">
                      <a:gamma/>
                      <a:tint val="0"/>
                      <a:invGamma/>
                    </a:srgbClr>
                  </a:gs>
                  <a:gs pos="100000">
                    <a:srgbClr val="0000CC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 latinLnBrk="0"/>
                <a:endParaRPr kumimoji="0" lang="ko-KR" altLang="en-US">
                  <a:solidFill>
                    <a:srgbClr val="000000"/>
                  </a:solidFill>
                  <a:latin typeface="Arial" charset="0"/>
                  <a:ea typeface="굴림체" pitchFamily="49" charset="-127"/>
                </a:endParaRPr>
              </a:p>
            </p:txBody>
          </p:sp>
          <p:pic>
            <p:nvPicPr>
              <p:cNvPr id="60" name="Picture 36" descr="비슷한 이미지 보기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296232" y="2082104"/>
                <a:ext cx="896938" cy="464868"/>
              </a:xfrm>
              <a:prstGeom prst="rect">
                <a:avLst/>
              </a:prstGeom>
              <a:noFill/>
            </p:spPr>
          </p:pic>
          <p:sp>
            <p:nvSpPr>
              <p:cNvPr id="61" name="Rectangle 37"/>
              <p:cNvSpPr>
                <a:spLocks noChangeArrowheads="1"/>
              </p:cNvSpPr>
              <p:nvPr/>
            </p:nvSpPr>
            <p:spPr bwMode="auto">
              <a:xfrm>
                <a:off x="742628" y="1670062"/>
                <a:ext cx="107950" cy="239830"/>
              </a:xfrm>
              <a:prstGeom prst="rect">
                <a:avLst/>
              </a:prstGeom>
              <a:gradFill rotWithShape="1">
                <a:gsLst>
                  <a:gs pos="0">
                    <a:srgbClr val="0000CC"/>
                  </a:gs>
                  <a:gs pos="50000">
                    <a:srgbClr val="0000CC">
                      <a:gamma/>
                      <a:tint val="0"/>
                      <a:invGamma/>
                    </a:srgbClr>
                  </a:gs>
                  <a:gs pos="100000">
                    <a:srgbClr val="0000CC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 latinLnBrk="0"/>
                <a:endParaRPr kumimoji="0" lang="ko-KR" altLang="en-US">
                  <a:solidFill>
                    <a:srgbClr val="000000"/>
                  </a:solidFill>
                  <a:latin typeface="Arial" charset="0"/>
                  <a:ea typeface="굴림체" pitchFamily="49" charset="-127"/>
                </a:endParaRPr>
              </a:p>
            </p:txBody>
          </p:sp>
          <p:sp>
            <p:nvSpPr>
              <p:cNvPr id="62" name="AutoShape 38"/>
              <p:cNvSpPr>
                <a:spLocks noChangeArrowheads="1"/>
              </p:cNvSpPr>
              <p:nvPr/>
            </p:nvSpPr>
            <p:spPr bwMode="auto">
              <a:xfrm flipV="1">
                <a:off x="429891" y="1887704"/>
                <a:ext cx="715963" cy="118330"/>
              </a:xfrm>
              <a:custGeom>
                <a:avLst/>
                <a:gdLst>
                  <a:gd name="G0" fmla="+- 5400 0 0"/>
                  <a:gd name="G1" fmla="+- 21600 0 5400"/>
                  <a:gd name="G2" fmla="*/ 5400 1 2"/>
                  <a:gd name="G3" fmla="+- 21600 0 G2"/>
                  <a:gd name="G4" fmla="+/ 5400 21600 2"/>
                  <a:gd name="G5" fmla="+/ G1 0 2"/>
                  <a:gd name="G6" fmla="*/ 21600 21600 5400"/>
                  <a:gd name="G7" fmla="*/ G6 1 2"/>
                  <a:gd name="G8" fmla="+- 21600 0 G7"/>
                  <a:gd name="G9" fmla="*/ 21600 1 2"/>
                  <a:gd name="G10" fmla="+- 5400 0 G9"/>
                  <a:gd name="G11" fmla="?: G10 G8 0"/>
                  <a:gd name="G12" fmla="?: G10 G7 21600"/>
                  <a:gd name="T0" fmla="*/ 18900 w 21600"/>
                  <a:gd name="T1" fmla="*/ 10800 h 21600"/>
                  <a:gd name="T2" fmla="*/ 10800 w 21600"/>
                  <a:gd name="T3" fmla="*/ 21600 h 21600"/>
                  <a:gd name="T4" fmla="*/ 2700 w 21600"/>
                  <a:gd name="T5" fmla="*/ 10800 h 21600"/>
                  <a:gd name="T6" fmla="*/ 10800 w 21600"/>
                  <a:gd name="T7" fmla="*/ 0 h 21600"/>
                  <a:gd name="T8" fmla="*/ 4500 w 21600"/>
                  <a:gd name="T9" fmla="*/ 4500 h 21600"/>
                  <a:gd name="T10" fmla="*/ 17100 w 21600"/>
                  <a:gd name="T11" fmla="*/ 171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00CC"/>
                  </a:gs>
                  <a:gs pos="50000">
                    <a:srgbClr val="0000CC">
                      <a:gamma/>
                      <a:tint val="0"/>
                      <a:invGamma/>
                    </a:srgbClr>
                  </a:gs>
                  <a:gs pos="100000">
                    <a:srgbClr val="0000CC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 latinLnBrk="0"/>
                <a:endParaRPr kumimoji="0" lang="ko-KR" altLang="en-US">
                  <a:solidFill>
                    <a:srgbClr val="000000"/>
                  </a:solidFill>
                  <a:latin typeface="Arial" charset="0"/>
                  <a:ea typeface="굴림체" pitchFamily="49" charset="-127"/>
                </a:endParaRPr>
              </a:p>
            </p:txBody>
          </p:sp>
          <p:pic>
            <p:nvPicPr>
              <p:cNvPr id="63" name="Picture 31" descr="비슷한 이미지 보기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1476053" y="2087386"/>
                <a:ext cx="896938" cy="464868"/>
              </a:xfrm>
              <a:prstGeom prst="rect">
                <a:avLst/>
              </a:prstGeom>
              <a:noFill/>
            </p:spPr>
          </p:pic>
          <p:sp>
            <p:nvSpPr>
              <p:cNvPr id="64" name="AutoShape 33"/>
              <p:cNvSpPr>
                <a:spLocks noChangeArrowheads="1"/>
              </p:cNvSpPr>
              <p:nvPr/>
            </p:nvSpPr>
            <p:spPr bwMode="auto">
              <a:xfrm flipV="1">
                <a:off x="1557016" y="1892987"/>
                <a:ext cx="715963" cy="118330"/>
              </a:xfrm>
              <a:custGeom>
                <a:avLst/>
                <a:gdLst>
                  <a:gd name="G0" fmla="+- 5400 0 0"/>
                  <a:gd name="G1" fmla="+- 21600 0 5400"/>
                  <a:gd name="G2" fmla="*/ 5400 1 2"/>
                  <a:gd name="G3" fmla="+- 21600 0 G2"/>
                  <a:gd name="G4" fmla="+/ 5400 21600 2"/>
                  <a:gd name="G5" fmla="+/ G1 0 2"/>
                  <a:gd name="G6" fmla="*/ 21600 21600 5400"/>
                  <a:gd name="G7" fmla="*/ G6 1 2"/>
                  <a:gd name="G8" fmla="+- 21600 0 G7"/>
                  <a:gd name="G9" fmla="*/ 21600 1 2"/>
                  <a:gd name="G10" fmla="+- 5400 0 G9"/>
                  <a:gd name="G11" fmla="?: G10 G8 0"/>
                  <a:gd name="G12" fmla="?: G10 G7 21600"/>
                  <a:gd name="T0" fmla="*/ 18900 w 21600"/>
                  <a:gd name="T1" fmla="*/ 10800 h 21600"/>
                  <a:gd name="T2" fmla="*/ 10800 w 21600"/>
                  <a:gd name="T3" fmla="*/ 21600 h 21600"/>
                  <a:gd name="T4" fmla="*/ 2700 w 21600"/>
                  <a:gd name="T5" fmla="*/ 10800 h 21600"/>
                  <a:gd name="T6" fmla="*/ 10800 w 21600"/>
                  <a:gd name="T7" fmla="*/ 0 h 21600"/>
                  <a:gd name="T8" fmla="*/ 4500 w 21600"/>
                  <a:gd name="T9" fmla="*/ 4500 h 21600"/>
                  <a:gd name="T10" fmla="*/ 17100 w 21600"/>
                  <a:gd name="T11" fmla="*/ 171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00CC"/>
                  </a:gs>
                  <a:gs pos="50000">
                    <a:srgbClr val="0000CC">
                      <a:gamma/>
                      <a:tint val="0"/>
                      <a:invGamma/>
                    </a:srgbClr>
                  </a:gs>
                  <a:gs pos="100000">
                    <a:srgbClr val="0000CC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 latinLnBrk="0"/>
                <a:endParaRPr kumimoji="0" lang="ko-KR" altLang="en-US">
                  <a:solidFill>
                    <a:srgbClr val="000000"/>
                  </a:solidFill>
                  <a:latin typeface="Arial" charset="0"/>
                  <a:ea typeface="굴림체" pitchFamily="49" charset="-127"/>
                </a:endParaRPr>
              </a:p>
            </p:txBody>
          </p:sp>
          <p:sp>
            <p:nvSpPr>
              <p:cNvPr id="65" name="Rectangle 37"/>
              <p:cNvSpPr>
                <a:spLocks noChangeArrowheads="1"/>
              </p:cNvSpPr>
              <p:nvPr/>
            </p:nvSpPr>
            <p:spPr bwMode="auto">
              <a:xfrm>
                <a:off x="1858114" y="1689504"/>
                <a:ext cx="107950" cy="239830"/>
              </a:xfrm>
              <a:prstGeom prst="rect">
                <a:avLst/>
              </a:prstGeom>
              <a:gradFill rotWithShape="1">
                <a:gsLst>
                  <a:gs pos="0">
                    <a:srgbClr val="0000CC"/>
                  </a:gs>
                  <a:gs pos="50000">
                    <a:srgbClr val="0000CC">
                      <a:gamma/>
                      <a:tint val="0"/>
                      <a:invGamma/>
                    </a:srgbClr>
                  </a:gs>
                  <a:gs pos="100000">
                    <a:srgbClr val="0000CC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 latinLnBrk="0"/>
                <a:endParaRPr kumimoji="0" lang="ko-KR" altLang="en-US">
                  <a:solidFill>
                    <a:srgbClr val="000000"/>
                  </a:solidFill>
                  <a:latin typeface="Arial" charset="0"/>
                  <a:ea typeface="굴림체" pitchFamily="49" charset="-127"/>
                </a:endParaRPr>
              </a:p>
            </p:txBody>
          </p:sp>
          <p:sp>
            <p:nvSpPr>
              <p:cNvPr id="66" name="Rectangle 32"/>
              <p:cNvSpPr>
                <a:spLocks noChangeArrowheads="1"/>
              </p:cNvSpPr>
              <p:nvPr/>
            </p:nvSpPr>
            <p:spPr bwMode="auto">
              <a:xfrm rot="5400000">
                <a:off x="1300089" y="1112037"/>
                <a:ext cx="107950" cy="1224000"/>
              </a:xfrm>
              <a:prstGeom prst="rect">
                <a:avLst/>
              </a:prstGeom>
              <a:gradFill rotWithShape="1">
                <a:gsLst>
                  <a:gs pos="0">
                    <a:srgbClr val="0000CC"/>
                  </a:gs>
                  <a:gs pos="50000">
                    <a:srgbClr val="0000CC">
                      <a:gamma/>
                      <a:tint val="0"/>
                      <a:invGamma/>
                    </a:srgbClr>
                  </a:gs>
                  <a:gs pos="100000">
                    <a:srgbClr val="0000CC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 latinLnBrk="0"/>
                <a:endParaRPr kumimoji="0" lang="ko-KR" altLang="en-US">
                  <a:solidFill>
                    <a:srgbClr val="000000"/>
                  </a:solidFill>
                  <a:latin typeface="Arial" charset="0"/>
                  <a:ea typeface="굴림체" pitchFamily="49" charset="-127"/>
                </a:endParaRPr>
              </a:p>
            </p:txBody>
          </p:sp>
        </p:grpSp>
        <p:grpSp>
          <p:nvGrpSpPr>
            <p:cNvPr id="51" name="그룹 50"/>
            <p:cNvGrpSpPr/>
            <p:nvPr/>
          </p:nvGrpSpPr>
          <p:grpSpPr>
            <a:xfrm>
              <a:off x="4372709" y="2938592"/>
              <a:ext cx="861011" cy="1285104"/>
              <a:chOff x="3995936" y="2939752"/>
              <a:chExt cx="861011" cy="1285104"/>
            </a:xfrm>
          </p:grpSpPr>
          <p:pic>
            <p:nvPicPr>
              <p:cNvPr id="56" name="Picture 26" descr="비슷한 이미지 보기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3995936" y="3507421"/>
                <a:ext cx="861011" cy="717435"/>
              </a:xfrm>
              <a:prstGeom prst="rect">
                <a:avLst/>
              </a:prstGeom>
              <a:noFill/>
            </p:spPr>
          </p:pic>
          <p:sp>
            <p:nvSpPr>
              <p:cNvPr id="57" name="Rectangle 27"/>
              <p:cNvSpPr>
                <a:spLocks noChangeArrowheads="1"/>
              </p:cNvSpPr>
              <p:nvPr/>
            </p:nvSpPr>
            <p:spPr bwMode="auto">
              <a:xfrm>
                <a:off x="4373866" y="2939752"/>
                <a:ext cx="103626" cy="370131"/>
              </a:xfrm>
              <a:prstGeom prst="rect">
                <a:avLst/>
              </a:prstGeom>
              <a:gradFill rotWithShape="1">
                <a:gsLst>
                  <a:gs pos="0">
                    <a:srgbClr val="FF0000"/>
                  </a:gs>
                  <a:gs pos="50000">
                    <a:srgbClr val="FF0000">
                      <a:gamma/>
                      <a:tint val="0"/>
                      <a:invGamma/>
                    </a:srgbClr>
                  </a:gs>
                  <a:gs pos="100000">
                    <a:srgbClr val="FF0000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 latinLnBrk="0"/>
                <a:endParaRPr kumimoji="0" lang="ko-KR" altLang="en-US">
                  <a:solidFill>
                    <a:srgbClr val="000000"/>
                  </a:solidFill>
                  <a:latin typeface="Arial" charset="0"/>
                  <a:ea typeface="굴림체" pitchFamily="49" charset="-127"/>
                </a:endParaRPr>
              </a:p>
            </p:txBody>
          </p:sp>
          <p:sp>
            <p:nvSpPr>
              <p:cNvPr id="58" name="AutoShape 28"/>
              <p:cNvSpPr>
                <a:spLocks noChangeArrowheads="1"/>
              </p:cNvSpPr>
              <p:nvPr/>
            </p:nvSpPr>
            <p:spPr bwMode="auto">
              <a:xfrm flipV="1">
                <a:off x="4073656" y="3275642"/>
                <a:ext cx="687285" cy="182620"/>
              </a:xfrm>
              <a:custGeom>
                <a:avLst/>
                <a:gdLst>
                  <a:gd name="G0" fmla="+- 5400 0 0"/>
                  <a:gd name="G1" fmla="+- 21600 0 5400"/>
                  <a:gd name="G2" fmla="*/ 5400 1 2"/>
                  <a:gd name="G3" fmla="+- 21600 0 G2"/>
                  <a:gd name="G4" fmla="+/ 5400 21600 2"/>
                  <a:gd name="G5" fmla="+/ G1 0 2"/>
                  <a:gd name="G6" fmla="*/ 21600 21600 5400"/>
                  <a:gd name="G7" fmla="*/ G6 1 2"/>
                  <a:gd name="G8" fmla="+- 21600 0 G7"/>
                  <a:gd name="G9" fmla="*/ 21600 1 2"/>
                  <a:gd name="G10" fmla="+- 5400 0 G9"/>
                  <a:gd name="G11" fmla="?: G10 G8 0"/>
                  <a:gd name="G12" fmla="?: G10 G7 21600"/>
                  <a:gd name="T0" fmla="*/ 18900 w 21600"/>
                  <a:gd name="T1" fmla="*/ 10800 h 21600"/>
                  <a:gd name="T2" fmla="*/ 10800 w 21600"/>
                  <a:gd name="T3" fmla="*/ 21600 h 21600"/>
                  <a:gd name="T4" fmla="*/ 2700 w 21600"/>
                  <a:gd name="T5" fmla="*/ 10800 h 21600"/>
                  <a:gd name="T6" fmla="*/ 10800 w 21600"/>
                  <a:gd name="T7" fmla="*/ 0 h 21600"/>
                  <a:gd name="T8" fmla="*/ 4500 w 21600"/>
                  <a:gd name="T9" fmla="*/ 4500 h 21600"/>
                  <a:gd name="T10" fmla="*/ 17100 w 21600"/>
                  <a:gd name="T11" fmla="*/ 171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0000"/>
                  </a:gs>
                  <a:gs pos="50000">
                    <a:srgbClr val="FF0000">
                      <a:gamma/>
                      <a:tint val="0"/>
                      <a:invGamma/>
                    </a:srgbClr>
                  </a:gs>
                  <a:gs pos="100000">
                    <a:srgbClr val="FF0000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 latinLnBrk="0"/>
                <a:endParaRPr kumimoji="0" lang="ko-KR" altLang="en-US">
                  <a:solidFill>
                    <a:srgbClr val="000000"/>
                  </a:solidFill>
                  <a:latin typeface="Arial" charset="0"/>
                  <a:ea typeface="굴림체" pitchFamily="49" charset="-127"/>
                </a:endParaRPr>
              </a:p>
            </p:txBody>
          </p:sp>
        </p:grpSp>
        <p:grpSp>
          <p:nvGrpSpPr>
            <p:cNvPr id="52" name="그룹 51"/>
            <p:cNvGrpSpPr/>
            <p:nvPr/>
          </p:nvGrpSpPr>
          <p:grpSpPr>
            <a:xfrm>
              <a:off x="2991592" y="2938592"/>
              <a:ext cx="861011" cy="1285104"/>
              <a:chOff x="3995936" y="2939752"/>
              <a:chExt cx="861011" cy="1285104"/>
            </a:xfrm>
          </p:grpSpPr>
          <p:pic>
            <p:nvPicPr>
              <p:cNvPr id="53" name="Picture 26" descr="비슷한 이미지 보기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3995936" y="3507421"/>
                <a:ext cx="861011" cy="717435"/>
              </a:xfrm>
              <a:prstGeom prst="rect">
                <a:avLst/>
              </a:prstGeom>
              <a:noFill/>
            </p:spPr>
          </p:pic>
          <p:sp>
            <p:nvSpPr>
              <p:cNvPr id="54" name="Rectangle 27"/>
              <p:cNvSpPr>
                <a:spLocks noChangeArrowheads="1"/>
              </p:cNvSpPr>
              <p:nvPr/>
            </p:nvSpPr>
            <p:spPr bwMode="auto">
              <a:xfrm>
                <a:off x="4373866" y="2939752"/>
                <a:ext cx="103626" cy="370131"/>
              </a:xfrm>
              <a:prstGeom prst="rect">
                <a:avLst/>
              </a:prstGeom>
              <a:gradFill rotWithShape="1">
                <a:gsLst>
                  <a:gs pos="0">
                    <a:srgbClr val="FF0000"/>
                  </a:gs>
                  <a:gs pos="50000">
                    <a:srgbClr val="FF0000">
                      <a:gamma/>
                      <a:tint val="0"/>
                      <a:invGamma/>
                    </a:srgbClr>
                  </a:gs>
                  <a:gs pos="100000">
                    <a:srgbClr val="FF0000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 latinLnBrk="0"/>
                <a:endParaRPr kumimoji="0" lang="ko-KR" altLang="en-US">
                  <a:solidFill>
                    <a:srgbClr val="000000"/>
                  </a:solidFill>
                  <a:latin typeface="Arial" charset="0"/>
                  <a:ea typeface="굴림체" pitchFamily="49" charset="-127"/>
                </a:endParaRPr>
              </a:p>
            </p:txBody>
          </p:sp>
          <p:sp>
            <p:nvSpPr>
              <p:cNvPr id="55" name="AutoShape 28"/>
              <p:cNvSpPr>
                <a:spLocks noChangeArrowheads="1"/>
              </p:cNvSpPr>
              <p:nvPr/>
            </p:nvSpPr>
            <p:spPr bwMode="auto">
              <a:xfrm flipV="1">
                <a:off x="4073656" y="3275642"/>
                <a:ext cx="687285" cy="182620"/>
              </a:xfrm>
              <a:custGeom>
                <a:avLst/>
                <a:gdLst>
                  <a:gd name="G0" fmla="+- 5400 0 0"/>
                  <a:gd name="G1" fmla="+- 21600 0 5400"/>
                  <a:gd name="G2" fmla="*/ 5400 1 2"/>
                  <a:gd name="G3" fmla="+- 21600 0 G2"/>
                  <a:gd name="G4" fmla="+/ 5400 21600 2"/>
                  <a:gd name="G5" fmla="+/ G1 0 2"/>
                  <a:gd name="G6" fmla="*/ 21600 21600 5400"/>
                  <a:gd name="G7" fmla="*/ G6 1 2"/>
                  <a:gd name="G8" fmla="+- 21600 0 G7"/>
                  <a:gd name="G9" fmla="*/ 21600 1 2"/>
                  <a:gd name="G10" fmla="+- 5400 0 G9"/>
                  <a:gd name="G11" fmla="?: G10 G8 0"/>
                  <a:gd name="G12" fmla="?: G10 G7 21600"/>
                  <a:gd name="T0" fmla="*/ 18900 w 21600"/>
                  <a:gd name="T1" fmla="*/ 10800 h 21600"/>
                  <a:gd name="T2" fmla="*/ 10800 w 21600"/>
                  <a:gd name="T3" fmla="*/ 21600 h 21600"/>
                  <a:gd name="T4" fmla="*/ 2700 w 21600"/>
                  <a:gd name="T5" fmla="*/ 10800 h 21600"/>
                  <a:gd name="T6" fmla="*/ 10800 w 21600"/>
                  <a:gd name="T7" fmla="*/ 0 h 21600"/>
                  <a:gd name="T8" fmla="*/ 4500 w 21600"/>
                  <a:gd name="T9" fmla="*/ 4500 h 21600"/>
                  <a:gd name="T10" fmla="*/ 17100 w 21600"/>
                  <a:gd name="T11" fmla="*/ 171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0000"/>
                  </a:gs>
                  <a:gs pos="50000">
                    <a:srgbClr val="FF0000">
                      <a:gamma/>
                      <a:tint val="0"/>
                      <a:invGamma/>
                    </a:srgbClr>
                  </a:gs>
                  <a:gs pos="100000">
                    <a:srgbClr val="FF0000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 latinLnBrk="0"/>
                <a:endParaRPr kumimoji="0" lang="ko-KR" altLang="en-US">
                  <a:solidFill>
                    <a:srgbClr val="000000"/>
                  </a:solidFill>
                  <a:latin typeface="Arial" charset="0"/>
                  <a:ea typeface="굴림체" pitchFamily="49" charset="-127"/>
                </a:endParaRPr>
              </a:p>
            </p:txBody>
          </p:sp>
        </p:grpSp>
      </p:grpSp>
      <p:sp>
        <p:nvSpPr>
          <p:cNvPr id="70" name="직사각형 13"/>
          <p:cNvSpPr>
            <a:spLocks noChangeArrowheads="1"/>
          </p:cNvSpPr>
          <p:nvPr/>
        </p:nvSpPr>
        <p:spPr bwMode="auto">
          <a:xfrm>
            <a:off x="359340" y="679048"/>
            <a:ext cx="3636596" cy="461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20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악취발생공정의 국소배기장치</a:t>
            </a:r>
            <a:endParaRPr kumimoji="0" lang="ko-KR" altLang="en-US" sz="20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71" name="그림 83" descr="1264574255_Box_Green.png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92" y="746498"/>
            <a:ext cx="288000" cy="2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73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1078265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18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109953285"/>
              </p:ext>
            </p:extLst>
          </p:nvPr>
        </p:nvGraphicFramePr>
        <p:xfrm>
          <a:off x="337879" y="4579704"/>
          <a:ext cx="6612997" cy="18736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4" name="비트맵 이미지" r:id="rId3" imgW="8449854" imgH="4076190" progId="PBrush">
                  <p:embed/>
                </p:oleObj>
              </mc:Choice>
              <mc:Fallback>
                <p:oleObj name="비트맵 이미지" r:id="rId3" imgW="8449854" imgH="4076190" progId="PBrush">
                  <p:embed/>
                  <p:pic>
                    <p:nvPicPr>
                      <p:cNvPr id="0" name="Picture 5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879" y="4579704"/>
                        <a:ext cx="6612997" cy="18736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4254638" y="4608004"/>
            <a:ext cx="2278608" cy="1845332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  <a:miter lim="800000"/>
            <a:headEnd/>
            <a:tailEnd/>
          </a:ln>
        </p:spPr>
        <p:txBody>
          <a:bodyPr wrap="none" anchor="ctr"/>
          <a:lstStyle/>
          <a:p>
            <a:endParaRPr kumimoji="0" lang="ko-KR" altLang="ko-KR" sz="14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오각형 4"/>
          <p:cNvSpPr/>
          <p:nvPr/>
        </p:nvSpPr>
        <p:spPr>
          <a:xfrm>
            <a:off x="6388788" y="4098292"/>
            <a:ext cx="2543808" cy="504056"/>
          </a:xfrm>
          <a:prstGeom prst="homePlate">
            <a:avLst/>
          </a:prstGeom>
          <a:solidFill>
            <a:schemeClr val="accent2">
              <a:lumMod val="40000"/>
              <a:lumOff val="60000"/>
              <a:alpha val="8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오각형 5"/>
          <p:cNvSpPr/>
          <p:nvPr/>
        </p:nvSpPr>
        <p:spPr>
          <a:xfrm>
            <a:off x="4133012" y="4098292"/>
            <a:ext cx="2543808" cy="504056"/>
          </a:xfrm>
          <a:prstGeom prst="homePlate">
            <a:avLst/>
          </a:prstGeom>
          <a:solidFill>
            <a:srgbClr val="00FFFF">
              <a:alpha val="8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" name="오각형 9"/>
          <p:cNvSpPr/>
          <p:nvPr/>
        </p:nvSpPr>
        <p:spPr>
          <a:xfrm>
            <a:off x="2572364" y="4084644"/>
            <a:ext cx="1944216" cy="504056"/>
          </a:xfrm>
          <a:prstGeom prst="homePlate">
            <a:avLst/>
          </a:prstGeom>
          <a:solidFill>
            <a:srgbClr val="FF9933">
              <a:alpha val="8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1" name="오각형 10"/>
          <p:cNvSpPr/>
          <p:nvPr/>
        </p:nvSpPr>
        <p:spPr>
          <a:xfrm>
            <a:off x="326468" y="4098292"/>
            <a:ext cx="2592288" cy="504055"/>
          </a:xfrm>
          <a:prstGeom prst="homePlate">
            <a:avLst/>
          </a:prstGeom>
          <a:solidFill>
            <a:srgbClr val="526584">
              <a:alpha val="8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Text Box 26"/>
          <p:cNvSpPr txBox="1">
            <a:spLocks noChangeArrowheads="1"/>
          </p:cNvSpPr>
          <p:nvPr/>
        </p:nvSpPr>
        <p:spPr bwMode="auto">
          <a:xfrm>
            <a:off x="484132" y="4161008"/>
            <a:ext cx="216024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1600" b="1" dirty="0" smtClean="0">
                <a:solidFill>
                  <a:srgbClr val="FFFF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Pre -Incineration</a:t>
            </a:r>
            <a:endParaRPr lang="en-US" altLang="ko-KR" sz="1600" b="1" dirty="0">
              <a:solidFill>
                <a:srgbClr val="FFFF00"/>
              </a:solidFill>
              <a:latin typeface="Arial" pitchFamily="34" charset="0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13" name="Text Box 26"/>
          <p:cNvSpPr txBox="1">
            <a:spLocks noChangeArrowheads="1"/>
          </p:cNvSpPr>
          <p:nvPr/>
        </p:nvSpPr>
        <p:spPr bwMode="auto">
          <a:xfrm>
            <a:off x="2501184" y="4161008"/>
            <a:ext cx="216024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1600" b="1" dirty="0" smtClean="0">
                <a:solidFill>
                  <a:srgbClr val="FF0000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Incineration</a:t>
            </a:r>
            <a:endParaRPr lang="en-US" altLang="ko-KR" sz="1600" b="1" dirty="0">
              <a:solidFill>
                <a:srgbClr val="FF0000"/>
              </a:solidFill>
              <a:latin typeface="Arial" pitchFamily="34" charset="0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14" name="Text Box 26"/>
          <p:cNvSpPr txBox="1">
            <a:spLocks noChangeArrowheads="1"/>
          </p:cNvSpPr>
          <p:nvPr/>
        </p:nvSpPr>
        <p:spPr bwMode="auto">
          <a:xfrm>
            <a:off x="4483172" y="4161008"/>
            <a:ext cx="216024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1600" b="1" dirty="0" smtClean="0">
                <a:solidFill>
                  <a:srgbClr val="0000FF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Post-Incineration</a:t>
            </a:r>
            <a:endParaRPr lang="en-US" altLang="ko-KR" sz="1600" b="1" dirty="0">
              <a:solidFill>
                <a:srgbClr val="0000FF"/>
              </a:solidFill>
              <a:latin typeface="Arial" pitchFamily="34" charset="0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15" name="Text Box 26"/>
          <p:cNvSpPr txBox="1">
            <a:spLocks noChangeArrowheads="1"/>
          </p:cNvSpPr>
          <p:nvPr/>
        </p:nvSpPr>
        <p:spPr bwMode="auto">
          <a:xfrm>
            <a:off x="6645756" y="4161008"/>
            <a:ext cx="168724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600" b="1" dirty="0" smtClean="0">
                <a:latin typeface="Arial" pitchFamily="34" charset="0"/>
                <a:ea typeface="HY헤드라인M" pitchFamily="18" charset="-127"/>
                <a:cs typeface="Arial" pitchFamily="34" charset="0"/>
              </a:rPr>
              <a:t>Clean gas</a:t>
            </a:r>
            <a:endParaRPr lang="en-US" altLang="ko-KR" sz="1600" b="1" dirty="0">
              <a:latin typeface="Arial" pitchFamily="34" charset="0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20" name="Rectangle 5"/>
          <p:cNvSpPr>
            <a:spLocks noChangeArrowheads="1"/>
          </p:cNvSpPr>
          <p:nvPr/>
        </p:nvSpPr>
        <p:spPr bwMode="auto">
          <a:xfrm>
            <a:off x="2627784" y="4605271"/>
            <a:ext cx="1514230" cy="1845332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  <a:miter lim="800000"/>
            <a:headEnd/>
            <a:tailEnd/>
          </a:ln>
        </p:spPr>
        <p:txBody>
          <a:bodyPr wrap="none" anchor="ctr"/>
          <a:lstStyle/>
          <a:p>
            <a:endParaRPr kumimoji="0" lang="ko-KR" altLang="ko-KR" sz="14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1015898" y="4605271"/>
            <a:ext cx="1514230" cy="1845332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  <a:miter lim="800000"/>
            <a:headEnd/>
            <a:tailEnd/>
          </a:ln>
        </p:spPr>
        <p:txBody>
          <a:bodyPr wrap="none" anchor="ctr"/>
          <a:lstStyle/>
          <a:p>
            <a:endParaRPr kumimoji="0" lang="ko-KR" altLang="ko-KR" sz="14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직사각형 13"/>
          <p:cNvSpPr>
            <a:spLocks noChangeArrowheads="1"/>
          </p:cNvSpPr>
          <p:nvPr/>
        </p:nvSpPr>
        <p:spPr bwMode="auto">
          <a:xfrm>
            <a:off x="152908" y="3679210"/>
            <a:ext cx="5148764" cy="42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marL="285750" indent="-285750"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anose="05000000000000000000" pitchFamily="2" charset="2"/>
              <a:buChar char="v"/>
              <a:defRPr/>
            </a:pPr>
            <a:r>
              <a:rPr kumimoji="0" lang="ko-KR" altLang="en-US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복합형 악취방지시설 도입이 필요한 시기</a:t>
            </a:r>
            <a:endParaRPr kumimoji="0" lang="ko-KR" altLang="en-US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27" name="Rectangle 5"/>
          <p:cNvSpPr>
            <a:spLocks noChangeArrowheads="1"/>
          </p:cNvSpPr>
          <p:nvPr/>
        </p:nvSpPr>
        <p:spPr bwMode="auto">
          <a:xfrm>
            <a:off x="351527" y="1662338"/>
            <a:ext cx="5472112" cy="1813005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tint val="0"/>
                  <a:invGamma/>
                </a:srgbClr>
              </a:gs>
              <a:gs pos="100000">
                <a:srgbClr val="FFFF00"/>
              </a:gs>
            </a:gsLst>
            <a:lin ang="0" scaled="1"/>
          </a:gradFill>
          <a:ln w="25400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ko-KR" altLang="ko-KR" sz="140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8" name="Picture 33" descr="IMG_7636"/>
          <p:cNvPicPr>
            <a:picLocks noChangeAspect="1" noChangeArrowheads="1"/>
          </p:cNvPicPr>
          <p:nvPr/>
        </p:nvPicPr>
        <p:blipFill>
          <a:blip r:embed="rId5" cstate="print"/>
          <a:srcRect l="7591" t="3056" r="9787" b="1285"/>
          <a:stretch>
            <a:fillRect/>
          </a:stretch>
        </p:blipFill>
        <p:spPr bwMode="auto">
          <a:xfrm>
            <a:off x="5652120" y="1727895"/>
            <a:ext cx="2952127" cy="1776672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</p:pic>
      <p:graphicFrame>
        <p:nvGraphicFramePr>
          <p:cNvPr id="29" name="다이어그램 28"/>
          <p:cNvGraphicFramePr/>
          <p:nvPr>
            <p:extLst>
              <p:ext uri="{D42A27DB-BD31-4B8C-83A1-F6EECF244321}">
                <p14:modId xmlns:p14="http://schemas.microsoft.com/office/powerpoint/2010/main" val="2833666710"/>
              </p:ext>
            </p:extLst>
          </p:nvPr>
        </p:nvGraphicFramePr>
        <p:xfrm>
          <a:off x="462237" y="1631026"/>
          <a:ext cx="5358501" cy="17222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30" name="오각형 29"/>
          <p:cNvSpPr/>
          <p:nvPr/>
        </p:nvSpPr>
        <p:spPr>
          <a:xfrm>
            <a:off x="5528460" y="1644956"/>
            <a:ext cx="3339664" cy="540000"/>
          </a:xfrm>
          <a:prstGeom prst="homePlate">
            <a:avLst/>
          </a:prstGeom>
          <a:solidFill>
            <a:srgbClr val="526584">
              <a:alpha val="8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1" name="오각형 30"/>
          <p:cNvSpPr/>
          <p:nvPr/>
        </p:nvSpPr>
        <p:spPr>
          <a:xfrm>
            <a:off x="326468" y="1644956"/>
            <a:ext cx="5544616" cy="540000"/>
          </a:xfrm>
          <a:prstGeom prst="homePlate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2" name="Text Box 26"/>
          <p:cNvSpPr txBox="1">
            <a:spLocks noChangeArrowheads="1"/>
          </p:cNvSpPr>
          <p:nvPr/>
        </p:nvSpPr>
        <p:spPr bwMode="auto">
          <a:xfrm>
            <a:off x="484132" y="1677328"/>
            <a:ext cx="489525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ko-KR" altLang="en-US" sz="1600" b="1" dirty="0" smtClean="0">
                <a:solidFill>
                  <a:srgbClr val="FFFF00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         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공정 별 오염물질을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포집처리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  <a:cs typeface="Arial" pitchFamily="34" charset="0"/>
            </a:endParaRPr>
          </a:p>
          <a:p>
            <a:pPr>
              <a:lnSpc>
                <a:spcPts val="1800"/>
              </a:lnSpc>
            </a:pPr>
            <a:r>
              <a:rPr lang="ko-KR" altLang="en-US" sz="1600" b="1" dirty="0" err="1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포집</a:t>
            </a:r>
            <a:r>
              <a:rPr lang="ko-KR" altLang="en-US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 효율저하 </a:t>
            </a:r>
            <a:r>
              <a:rPr lang="en-US" altLang="ko-KR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: </a:t>
            </a:r>
            <a:r>
              <a:rPr lang="ko-KR" altLang="en-US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복잡한 배기설비</a:t>
            </a:r>
            <a:r>
              <a:rPr lang="en-US" altLang="ko-KR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, </a:t>
            </a:r>
            <a:r>
              <a:rPr lang="ko-KR" altLang="en-US" sz="1600" b="1" dirty="0" err="1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소풍기</a:t>
            </a:r>
            <a:r>
              <a:rPr lang="ko-KR" altLang="en-US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 용량부족</a:t>
            </a:r>
            <a:endParaRPr lang="en-US" altLang="ko-KR" sz="1600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  <a:cs typeface="Arial" pitchFamily="34" charset="0"/>
            </a:endParaRPr>
          </a:p>
        </p:txBody>
      </p:sp>
      <p:sp>
        <p:nvSpPr>
          <p:cNvPr id="33" name="Text Box 26"/>
          <p:cNvSpPr txBox="1">
            <a:spLocks noChangeArrowheads="1"/>
          </p:cNvSpPr>
          <p:nvPr/>
        </p:nvSpPr>
        <p:spPr bwMode="auto">
          <a:xfrm>
            <a:off x="5558007" y="1647348"/>
            <a:ext cx="334345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ko-KR" altLang="en-US" sz="1600" b="1" dirty="0" smtClean="0">
                <a:solidFill>
                  <a:srgbClr val="FFFF00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단일방지시설 운용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  <a:cs typeface="Arial" pitchFamily="34" charset="0"/>
            </a:endParaRPr>
          </a:p>
          <a:p>
            <a:pPr algn="ctr">
              <a:lnSpc>
                <a:spcPts val="1800"/>
              </a:lnSpc>
            </a:pPr>
            <a:r>
              <a:rPr lang="ko-KR" altLang="en-US" sz="1600" b="1" dirty="0" smtClean="0">
                <a:solidFill>
                  <a:srgbClr val="FFFF00"/>
                </a:solidFill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rPr>
              <a:t>다양한 오염물질 처리의 한계</a:t>
            </a:r>
            <a:endParaRPr lang="en-US" altLang="ko-KR" sz="1600" b="1" dirty="0">
              <a:solidFill>
                <a:srgbClr val="FFFF00"/>
              </a:solidFill>
              <a:latin typeface="HY중고딕" panose="02030600000101010101" pitchFamily="18" charset="-127"/>
              <a:ea typeface="HY중고딕" panose="02030600000101010101" pitchFamily="18" charset="-127"/>
              <a:cs typeface="Arial" pitchFamily="34" charset="0"/>
            </a:endParaRPr>
          </a:p>
        </p:txBody>
      </p:sp>
      <p:sp>
        <p:nvSpPr>
          <p:cNvPr id="34" name="직사각형 13"/>
          <p:cNvSpPr>
            <a:spLocks noChangeArrowheads="1"/>
          </p:cNvSpPr>
          <p:nvPr/>
        </p:nvSpPr>
        <p:spPr bwMode="auto">
          <a:xfrm>
            <a:off x="152908" y="1210400"/>
            <a:ext cx="5148764" cy="380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marL="285750" indent="-285750"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anose="05000000000000000000" pitchFamily="2" charset="2"/>
              <a:buChar char="v"/>
              <a:defRPr/>
            </a:pPr>
            <a:r>
              <a:rPr kumimoji="0" lang="ko-KR" altLang="en-US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악취물질 처리</a:t>
            </a:r>
            <a:endParaRPr kumimoji="0" lang="ko-KR" altLang="en-US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37" name="직사각형 13"/>
          <p:cNvSpPr>
            <a:spLocks noChangeArrowheads="1"/>
          </p:cNvSpPr>
          <p:nvPr/>
        </p:nvSpPr>
        <p:spPr bwMode="auto">
          <a:xfrm>
            <a:off x="359340" y="679048"/>
            <a:ext cx="3110032" cy="461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20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악취처리효율이 낮은 이유</a:t>
            </a:r>
            <a:endParaRPr kumimoji="0" lang="ko-KR" altLang="en-US" sz="20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8" name="그림 83" descr="1264574255_Box_Green.png"/>
          <p:cNvPicPr preferRelativeResize="0"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92" y="746498"/>
            <a:ext cx="288000" cy="2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40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997231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240072"/>
              </p:ext>
            </p:extLst>
          </p:nvPr>
        </p:nvGraphicFramePr>
        <p:xfrm>
          <a:off x="192910" y="1237100"/>
          <a:ext cx="8617274" cy="5214065"/>
        </p:xfrm>
        <a:graphic>
          <a:graphicData uri="http://schemas.openxmlformats.org/drawingml/2006/table">
            <a:tbl>
              <a:tblPr/>
              <a:tblGrid>
                <a:gridCol w="1272456"/>
                <a:gridCol w="1584176"/>
                <a:gridCol w="960107"/>
                <a:gridCol w="960107"/>
                <a:gridCol w="960107"/>
                <a:gridCol w="960107"/>
                <a:gridCol w="960107"/>
                <a:gridCol w="960107"/>
              </a:tblGrid>
              <a:tr h="3474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구 분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물질명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세정법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err="1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오존산화법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흡착법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연소법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err="1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생물탈취법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err="1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소취제</a:t>
                      </a: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분무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221357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황 계열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메틸메르캅탄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2135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황화수소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2135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황화메틸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2135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이황화메틸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21357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질소계열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암모니아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2135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트리메틸아민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21357">
                <a:tc rowSpan="6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err="1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알데하이드계열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아세트알데히드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2135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프로피온알데히드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△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135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노르말부틸알데히드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△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135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이소부틸알데히드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△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135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노르말발레르알데히드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△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135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이소발레르알데히드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△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1357">
                <a:tc rowSpan="6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VOCs</a:t>
                      </a: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계열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이소부탄올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△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135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아세트산에틸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△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135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메틸이소부틸케톤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△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△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135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톨루엔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△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135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스티렌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△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135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자일렌</a:t>
                      </a:r>
                      <a:r>
                        <a:rPr lang="en-US" altLang="ko-KR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크실렌</a:t>
                      </a:r>
                      <a:r>
                        <a:rPr lang="en-US" altLang="ko-KR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△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×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1357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지방산계열</a:t>
                      </a:r>
                      <a:endParaRPr lang="ko-KR" altLang="en-US" sz="12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프로피온산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2135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노르말부티르산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21357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노르말발레르산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81046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이소발레르산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>
                          <a:solidFill>
                            <a:srgbClr val="000000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○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11213" marR="11213" marT="11213" marB="112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직사각형 4"/>
          <p:cNvSpPr>
            <a:spLocks noChangeArrowheads="1"/>
          </p:cNvSpPr>
          <p:nvPr/>
        </p:nvSpPr>
        <p:spPr bwMode="auto">
          <a:xfrm>
            <a:off x="359340" y="616496"/>
            <a:ext cx="5436796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악취물질 배출특성에 따른 방지시설 선정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6" name="그림 83" descr="1264574255_Box_Green.png"/>
          <p:cNvPicPr preferRelativeResize="0"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712584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0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6067518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7" descr="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54" y="1128512"/>
            <a:ext cx="6153826" cy="5125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직사각형 9"/>
          <p:cNvSpPr>
            <a:spLocks noChangeArrowheads="1"/>
          </p:cNvSpPr>
          <p:nvPr/>
        </p:nvSpPr>
        <p:spPr bwMode="auto">
          <a:xfrm>
            <a:off x="6656000" y="2706048"/>
            <a:ext cx="2452504" cy="2062103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9pPr>
          </a:lstStyle>
          <a:p>
            <a:pPr marL="177800" indent="-177800" algn="l" eaLnBrk="1" hangingPunct="1">
              <a:lnSpc>
                <a:spcPct val="160000"/>
              </a:lnSpc>
              <a:buFont typeface="Wingdings" panose="05000000000000000000" pitchFamily="2" charset="2"/>
              <a:buChar char="§"/>
              <a:tabLst>
                <a:tab pos="177800" algn="l"/>
              </a:tabLst>
            </a:pP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수세식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+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흡착법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l" eaLnBrk="1" hangingPunct="1">
              <a:lnSpc>
                <a:spcPct val="160000"/>
              </a:lnSpc>
              <a:buFont typeface="Wingdings" panose="05000000000000000000" pitchFamily="2" charset="2"/>
              <a:buChar char="§"/>
              <a:tabLst>
                <a:tab pos="95250" algn="l"/>
              </a:tabLst>
            </a:pP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액흡수법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+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흡착법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l" eaLnBrk="1" hangingPunct="1">
              <a:lnSpc>
                <a:spcPct val="160000"/>
              </a:lnSpc>
              <a:buFont typeface="Wingdings" panose="05000000000000000000" pitchFamily="2" charset="2"/>
              <a:buChar char="§"/>
              <a:tabLst>
                <a:tab pos="95250" algn="l"/>
              </a:tabLst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탈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․</a:t>
            </a:r>
            <a:r>
              <a:rPr lang="ko-KR" altLang="en-US" sz="1600" b="1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소취제법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+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흡착법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l" eaLnBrk="1" hangingPunct="1">
              <a:lnSpc>
                <a:spcPct val="160000"/>
              </a:lnSpc>
              <a:buFont typeface="Wingdings" panose="05000000000000000000" pitchFamily="2" charset="2"/>
              <a:buChar char="§"/>
              <a:tabLst>
                <a:tab pos="95250" algn="l"/>
              </a:tabLst>
            </a:pP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촉매식탈취법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+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흡수법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l" eaLnBrk="1" hangingPunct="1">
              <a:lnSpc>
                <a:spcPct val="160000"/>
              </a:lnSpc>
              <a:buFont typeface="Wingdings" panose="05000000000000000000" pitchFamily="2" charset="2"/>
              <a:buChar char="§"/>
              <a:tabLst>
                <a:tab pos="95250" algn="l"/>
              </a:tabLst>
            </a:pP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생물탈취법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+</a:t>
            </a:r>
            <a:r>
              <a:rPr lang="ko-KR" altLang="en-US" sz="1600" b="1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흡착법</a:t>
            </a:r>
            <a:endParaRPr lang="ko-KR" altLang="en-US" sz="1600" b="1" dirty="0">
              <a:solidFill>
                <a:srgbClr val="00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791840" y="2222500"/>
            <a:ext cx="2159000" cy="43656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 err="1"/>
              <a:t>하이브리드</a:t>
            </a:r>
            <a:r>
              <a:rPr lang="ko-KR" altLang="en-US" sz="1600" b="1" dirty="0"/>
              <a:t> 기술</a:t>
            </a:r>
            <a:endParaRPr lang="ko-KR" altLang="en-US" sz="1600" b="1" dirty="0">
              <a:solidFill>
                <a:srgbClr val="000000"/>
              </a:solidFill>
            </a:endParaRPr>
          </a:p>
        </p:txBody>
      </p:sp>
      <p:sp>
        <p:nvSpPr>
          <p:cNvPr id="6" name="직사각형 5"/>
          <p:cNvSpPr>
            <a:spLocks noChangeArrowheads="1"/>
          </p:cNvSpPr>
          <p:nvPr/>
        </p:nvSpPr>
        <p:spPr bwMode="auto">
          <a:xfrm>
            <a:off x="359340" y="616496"/>
            <a:ext cx="5436796" cy="396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악취저감기술의 분류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7" name="그림 83" descr="1264574255_Box_Green.png"/>
          <p:cNvPicPr preferRelativeResize="0"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712584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439441" y="3277722"/>
            <a:ext cx="5144117" cy="1207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2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7991206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_x140778704" descr="DRW000014946699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85120"/>
            <a:ext cx="6120000" cy="2124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_x140775344" descr="DRW0000149466a1"/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000" y="4381985"/>
            <a:ext cx="6120000" cy="2124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11"/>
          <p:cNvSpPr>
            <a:spLocks noChangeArrowheads="1"/>
          </p:cNvSpPr>
          <p:nvPr/>
        </p:nvSpPr>
        <p:spPr bwMode="auto">
          <a:xfrm>
            <a:off x="107504" y="1185818"/>
            <a:ext cx="83185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9pPr>
          </a:lstStyle>
          <a:p>
            <a:pPr marL="342900" indent="-342900" algn="l" eaLnBrk="1" hangingPunct="1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밀폐</a:t>
            </a: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·</a:t>
            </a:r>
            <a:r>
              <a:rPr lang="ko-KR" altLang="en-US" b="1" dirty="0" err="1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포집기술은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악취관리의 기본</a:t>
            </a:r>
            <a:endParaRPr lang="ko-KR" altLang="en-US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6" name="직사각형 5"/>
          <p:cNvSpPr>
            <a:spLocks noChangeArrowheads="1"/>
          </p:cNvSpPr>
          <p:nvPr/>
        </p:nvSpPr>
        <p:spPr bwMode="auto">
          <a:xfrm>
            <a:off x="359340" y="589200"/>
            <a:ext cx="5436796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1(</a:t>
            </a: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밀폐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포집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7" name="그림 83" descr="1264574255_Box_Green.png"/>
          <p:cNvPicPr preferRelativeResize="0"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685288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338796" y="1623390"/>
            <a:ext cx="8965188" cy="759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9pPr>
          </a:lstStyle>
          <a:p>
            <a:pPr marL="177800" indent="-177800" algn="just" eaLnBrk="1" hangingPunct="1">
              <a:lnSpc>
                <a:spcPts val="26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아무리 좋은 방지시설을 선택해도</a:t>
            </a:r>
            <a:r>
              <a:rPr lang="en-US" altLang="ko-KR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발생원의 밀폐</a:t>
            </a:r>
            <a:r>
              <a:rPr lang="en-US" altLang="ko-KR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b="1" spc="-9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포집이</a:t>
            </a:r>
            <a:r>
              <a:rPr lang="ko-KR" altLang="en-US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불량하면  악취물질처리 곤란</a:t>
            </a:r>
            <a:endParaRPr lang="en-US" altLang="ko-KR" b="1" spc="-9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just" eaLnBrk="1" hangingPunct="1">
              <a:lnSpc>
                <a:spcPts val="26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b="1" spc="-9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발생원 저감</a:t>
            </a:r>
            <a:r>
              <a:rPr lang="en-US" altLang="ko-KR" b="1" spc="-9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(Clean Technology)</a:t>
            </a:r>
            <a:r>
              <a:rPr lang="ko-KR" altLang="en-US" b="1" spc="-9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관리가 중요 ⇒ 방지시설 최적화 및 비용절감효과</a:t>
            </a:r>
            <a:endParaRPr lang="ko-KR" altLang="en-US" b="1" spc="-90" dirty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3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0433159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379537"/>
            <a:ext cx="2551480" cy="269753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</p:pic>
      <p:pic>
        <p:nvPicPr>
          <p:cNvPr id="4" name="그림 10" descr="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64" y="4285332"/>
            <a:ext cx="5808662" cy="2181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23"/>
          <p:cNvSpPr txBox="1">
            <a:spLocks noChangeArrowheads="1"/>
          </p:cNvSpPr>
          <p:nvPr/>
        </p:nvSpPr>
        <p:spPr bwMode="auto">
          <a:xfrm>
            <a:off x="3017695" y="1379538"/>
            <a:ext cx="6101269" cy="26776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9pPr>
          </a:lstStyle>
          <a:p>
            <a:pPr marL="273050" indent="-177800" algn="just"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물과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기액접촉에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의해 </a:t>
            </a:r>
            <a:r>
              <a:rPr lang="ko-KR" altLang="en-US" sz="1600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주로 </a:t>
            </a:r>
            <a:r>
              <a:rPr lang="ko-KR" altLang="en-US" sz="1600" b="1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수용성 악취물질 </a:t>
            </a:r>
            <a:r>
              <a:rPr lang="ko-KR" altLang="en-US" sz="1600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처리</a:t>
            </a:r>
            <a:endParaRPr lang="en-US" altLang="ko-KR" sz="1600" b="1" dirty="0" smtClean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73050" indent="-177800" algn="just"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설치비가 저렴하며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분진처리도 </a:t>
            </a:r>
            <a:r>
              <a:rPr lang="ko-KR" altLang="en-US" sz="1600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가능</a:t>
            </a:r>
            <a:endParaRPr lang="en-US" altLang="ko-KR" sz="1600" b="1" dirty="0" smtClean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73050" indent="-177800" algn="just"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습도가 </a:t>
            </a:r>
            <a:r>
              <a:rPr lang="ko-KR" altLang="en-US" sz="1600" b="1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높은 악취가스 처리 </a:t>
            </a:r>
            <a:r>
              <a:rPr lang="ko-KR" altLang="en-US" sz="1600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용이</a:t>
            </a:r>
            <a:endParaRPr lang="en-US" altLang="ko-KR" sz="1600" b="1" dirty="0" smtClean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73050" indent="-177800" algn="just"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순환수의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교체 주기에 따라 효율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결정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73050" indent="-177800" algn="just"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단점 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폐수 처리비용 발생 및  비 수용성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악취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처리 어려움 및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82563" indent="-87313" algn="just" eaLnBrk="1" hangingPunct="1">
              <a:lnSpc>
                <a:spcPct val="150000"/>
              </a:lnSpc>
            </a:pP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       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고온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악취가스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처리시 효율이 낮음</a:t>
            </a:r>
            <a:endParaRPr lang="en-US" altLang="ko-KR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73050" indent="-177800" algn="just" eaLnBrk="1" hangingPunct="1">
              <a:lnSpc>
                <a:spcPct val="150000"/>
              </a:lnSpc>
            </a:pPr>
            <a:r>
              <a:rPr lang="ko-KR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※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약액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세정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/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산화의 경우 약품비용 발생</a:t>
            </a:r>
          </a:p>
        </p:txBody>
      </p:sp>
      <p:sp>
        <p:nvSpPr>
          <p:cNvPr id="7" name="직사각형 6"/>
          <p:cNvSpPr>
            <a:spLocks noChangeArrowheads="1"/>
          </p:cNvSpPr>
          <p:nvPr/>
        </p:nvSpPr>
        <p:spPr bwMode="auto">
          <a:xfrm>
            <a:off x="359340" y="589200"/>
            <a:ext cx="5436796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 (</a:t>
            </a:r>
            <a:r>
              <a:rPr kumimoji="0" lang="ko-KR" altLang="en-US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흡수법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Wet Scrubber)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8" name="그림 83" descr="1264574255_Box_Green.png"/>
          <p:cNvPicPr preferRelativeResize="0"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685288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_x273334440" descr="EMB00002650234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264" y="4071943"/>
            <a:ext cx="2747525" cy="236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3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0575538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12454" y="1066384"/>
            <a:ext cx="9108000" cy="5400000"/>
          </a:xfrm>
          <a:prstGeom prst="roundRect">
            <a:avLst>
              <a:gd name="adj" fmla="val 609"/>
            </a:avLst>
          </a:prstGeom>
          <a:solidFill>
            <a:srgbClr val="CACACA">
              <a:lumMod val="40000"/>
              <a:lumOff val="60000"/>
              <a:alpha val="80000"/>
            </a:srgbClr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88900" h="63500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2000" b="0" i="0" u="none" strike="noStrike" kern="0" cap="none" spc="0" normalizeH="0" baseline="0" noProof="0" dirty="0" smtClean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HY중고딕" panose="02030600000101010101" pitchFamily="18" charset="-127"/>
              <a:ea typeface="HY중고딕" panose="02030600000101010101" pitchFamily="18" charset="-127"/>
              <a:cs typeface="굴림" pitchFamily="50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494675"/>
              </p:ext>
            </p:extLst>
          </p:nvPr>
        </p:nvGraphicFramePr>
        <p:xfrm>
          <a:off x="0" y="1099791"/>
          <a:ext cx="9144000" cy="5481214"/>
        </p:xfrm>
        <a:graphic>
          <a:graphicData uri="http://schemas.openxmlformats.org/drawingml/2006/table">
            <a:tbl>
              <a:tblPr/>
              <a:tblGrid>
                <a:gridCol w="393700"/>
                <a:gridCol w="1014413"/>
                <a:gridCol w="1816100"/>
                <a:gridCol w="1347787"/>
                <a:gridCol w="2332038"/>
                <a:gridCol w="2239962"/>
              </a:tblGrid>
              <a:tr h="31298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계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악취 물질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kumimoji="0" lang="en-US" altLang="ko-KR" sz="11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kumimoji="0" lang="en-US" altLang="ko-KR" sz="11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4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HCl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NaOH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NaOCl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385763"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염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기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성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계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암모니아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2NH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+H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4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→(NH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4</a:t>
                      </a:r>
                      <a:endParaRPr kumimoji="0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NH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+HCl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→NH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Cl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반응 않음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2NH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+3NaCl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→N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+3NaCl+3H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5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트리메틸아민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(CH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N+H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O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→(CH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N․H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4</a:t>
                      </a:r>
                      <a:endParaRPr kumimoji="0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(CH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N+HCl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→(CH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N․HCl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반응 않음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(CH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N+NaOCl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→(CH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N+ </a:t>
                      </a:r>
                      <a:r>
                        <a:rPr kumimoji="0" lang="en-US" altLang="ko-KR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NaCl</a:t>
                      </a:r>
                      <a:endParaRPr kumimoji="0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741363">
                <a:tc rowSpan="6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산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성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계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황화수소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S+2NaOH →Na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S+H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Na</a:t>
                      </a:r>
                      <a:r>
                        <a:rPr kumimoji="0" lang="pt-BR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pt-BR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S+4NaOCl →Na</a:t>
                      </a:r>
                      <a:r>
                        <a:rPr kumimoji="0" lang="pt-BR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pt-BR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kumimoji="0" lang="pt-BR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0" lang="pt-BR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+ 4NaCl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Na</a:t>
                      </a:r>
                      <a:r>
                        <a:rPr kumimoji="0" lang="pt-BR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pt-BR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S+NaOCl →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kumimoji="0" lang="pt-BR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pt-BR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OS+NaCl+ 2NaOH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5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메틸메르캅탄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SH+NaOH →CH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SN+H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SH+3NaOCl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→CH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H+3NaCl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445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프로피온산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COOH +NaOH→CH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COONa +H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635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노르말부틸산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(CH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COOH+ </a:t>
                      </a:r>
                      <a:r>
                        <a:rPr kumimoji="0" lang="en-US" altLang="ko-KR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NaOH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 →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(CH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COONa+ 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635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노르말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발레르산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(CH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COOH+ </a:t>
                      </a:r>
                      <a:r>
                        <a:rPr kumimoji="0" lang="en-US" altLang="ko-KR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NaOH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 →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(CH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COONa+ 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635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이소발레르산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(CH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CHCH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COOH+NaOH →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(CH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CHCH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COONa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85763">
                <a:tc row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중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성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계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황화메틸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(CH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S+ 3NaOCl→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(CH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+NaCl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5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이황화메틸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(CH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S+ 5NaOCl→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H+5NaCl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411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아세트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알데히드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CHO+NaOCl+NaCl→CH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COONa+NaCl+H</a:t>
                      </a:r>
                      <a:r>
                        <a:rPr kumimoji="0" lang="en-US" altLang="ko-KR" sz="105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  <a:cs typeface="Times New Roman" panose="02020603050405020304" pitchFamily="18" charset="0"/>
                        </a:rPr>
                        <a:t>O</a:t>
                      </a:r>
                    </a:p>
                  </a:txBody>
                  <a:tcPr marL="13791" marR="13791" marT="13791" marB="13791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직사각형 3"/>
          <p:cNvSpPr>
            <a:spLocks noChangeArrowheads="1"/>
          </p:cNvSpPr>
          <p:nvPr/>
        </p:nvSpPr>
        <p:spPr bwMode="auto">
          <a:xfrm>
            <a:off x="359340" y="589200"/>
            <a:ext cx="5436796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 (</a:t>
            </a: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흡수 </a:t>
            </a:r>
            <a:r>
              <a:rPr kumimoji="0" lang="ko-KR" altLang="en-US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기작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83" descr="1264574255_Box_Green.png"/>
          <p:cNvPicPr preferRelativeResize="0"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685288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9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0121737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14" descr="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82" y="1163344"/>
            <a:ext cx="4026981" cy="2674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1888" y="3851168"/>
            <a:ext cx="5220072" cy="2631490"/>
          </a:xfrm>
          <a:prstGeom prst="rect">
            <a:avLst/>
          </a:prstGeom>
          <a:solidFill>
            <a:srgbClr val="FFFF66"/>
          </a:solidFill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9pPr>
          </a:lstStyle>
          <a:p>
            <a:pPr marL="0" indent="0" algn="just" eaLnBrk="1" hangingPunct="1">
              <a:lnSpc>
                <a:spcPts val="2200"/>
              </a:lnSpc>
            </a:pPr>
            <a:r>
              <a:rPr lang="ko-KR" altLang="en-US" sz="16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①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악취가스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유입</a:t>
            </a:r>
            <a:endParaRPr lang="en-US" altLang="ko-KR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0" indent="0" algn="just" eaLnBrk="1" hangingPunct="1">
              <a:lnSpc>
                <a:spcPts val="2200"/>
              </a:lnSpc>
            </a:pPr>
            <a:r>
              <a:rPr lang="en-US" altLang="ko-KR" sz="16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② </a:t>
            </a:r>
            <a:r>
              <a:rPr lang="en-US" altLang="ko-KR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Pre-Filter  </a:t>
            </a:r>
            <a:r>
              <a:rPr lang="en-US" altLang="ko-KR" sz="1600" b="1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: Dust </a:t>
            </a:r>
            <a:r>
              <a:rPr lang="ko-KR" altLang="en-US" sz="1600" b="1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유입방지</a:t>
            </a:r>
            <a:endParaRPr lang="en-US" altLang="ko-KR" sz="1600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0" indent="0" algn="just" eaLnBrk="1" hangingPunct="1">
              <a:lnSpc>
                <a:spcPts val="2200"/>
              </a:lnSpc>
            </a:pPr>
            <a:r>
              <a:rPr lang="ko-KR" altLang="en-US" sz="16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③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활성탄층 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활성탄과 지지대로 구성</a:t>
            </a:r>
            <a:endParaRPr lang="en-US" altLang="ko-KR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0" indent="0" algn="just" eaLnBrk="1" hangingPunct="1">
              <a:lnSpc>
                <a:spcPts val="2200"/>
              </a:lnSpc>
            </a:pPr>
            <a:r>
              <a:rPr lang="ko-KR" altLang="en-US" sz="16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④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활성탄투입구 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상부에 설치하여 투입이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용이한 구조</a:t>
            </a:r>
            <a:endParaRPr lang="en-US" altLang="ko-KR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0" indent="0" algn="just" eaLnBrk="1" hangingPunct="1">
              <a:lnSpc>
                <a:spcPts val="2200"/>
              </a:lnSpc>
            </a:pPr>
            <a:r>
              <a:rPr lang="ko-KR" altLang="en-US" sz="16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⑤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활성탄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출구 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활성탄 교체가 용이하도록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측부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설치</a:t>
            </a:r>
            <a:endParaRPr lang="en-US" altLang="ko-KR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0" indent="0" algn="just" eaLnBrk="1" hangingPunct="1">
              <a:lnSpc>
                <a:spcPts val="2200"/>
              </a:lnSpc>
            </a:pPr>
            <a:r>
              <a:rPr lang="ko-KR" altLang="en-US" sz="16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⑥ </a:t>
            </a:r>
            <a:r>
              <a:rPr lang="ko-KR" altLang="en-US" sz="1600" b="1" dirty="0" err="1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차압계</a:t>
            </a:r>
            <a:r>
              <a:rPr lang="ko-KR" altLang="en-US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활성탄 </a:t>
            </a:r>
            <a:r>
              <a:rPr lang="ko-KR" altLang="en-US" sz="1600" b="1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층에 걸리는 차압 모니터링</a:t>
            </a:r>
            <a:endParaRPr lang="en-US" altLang="ko-KR" sz="1600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0" indent="0" algn="just" eaLnBrk="1" hangingPunct="1">
              <a:lnSpc>
                <a:spcPts val="2200"/>
              </a:lnSpc>
            </a:pPr>
            <a:r>
              <a:rPr lang="ko-KR" altLang="en-US" sz="16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⑦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온도계 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흡착열로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인한 화재 감시</a:t>
            </a:r>
            <a:endParaRPr lang="en-US" altLang="ko-KR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0" indent="0" algn="just" eaLnBrk="1" hangingPunct="1">
              <a:lnSpc>
                <a:spcPts val="2200"/>
              </a:lnSpc>
            </a:pPr>
            <a:r>
              <a:rPr lang="en-US" altLang="ko-KR" sz="16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⑧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F.F.W(Fire 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Fighting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Water) :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화재발생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가능성이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0" indent="0" algn="just" eaLnBrk="1" hangingPunct="1">
              <a:lnSpc>
                <a:spcPts val="2200"/>
              </a:lnSpc>
            </a:pP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있을</a:t>
            </a:r>
            <a:r>
              <a:rPr lang="ko-KR" altLang="en-US" sz="1600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경우  자동 물 공급</a:t>
            </a: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776" y="5100315"/>
            <a:ext cx="159702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751" y="5093965"/>
            <a:ext cx="1582737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126" y="3925520"/>
            <a:ext cx="1582737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286312" y="1101725"/>
            <a:ext cx="4752528" cy="2746906"/>
          </a:xfrm>
          <a:prstGeom prst="rect">
            <a:avLst/>
          </a:prstGeom>
          <a:solidFill>
            <a:srgbClr val="FF99FF">
              <a:alpha val="50000"/>
            </a:srgbClr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9pPr>
          </a:lstStyle>
          <a:p>
            <a:pPr marL="177800" indent="-177800" algn="just" eaLnBrk="1" hangingPunct="1">
              <a:lnSpc>
                <a:spcPts val="23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악취가스를 흡착제 층으로 통과시켜 제거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just" eaLnBrk="1" hangingPunct="1">
              <a:lnSpc>
                <a:spcPts val="23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처리효율이 높고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설치비가 저렴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just" eaLnBrk="1" hangingPunct="1">
              <a:lnSpc>
                <a:spcPts val="23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흡착제의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교체 주기에 따라 효율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결정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just" eaLnBrk="1" hangingPunct="1">
              <a:lnSpc>
                <a:spcPts val="23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단점 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활성탄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교체비용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고농도 시 비용과다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</a:p>
          <a:p>
            <a:pPr marL="177800" indent="-177800" algn="just" eaLnBrk="1" hangingPunct="1">
              <a:lnSpc>
                <a:spcPts val="23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분진을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포함한 악취처리효율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낮음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just" eaLnBrk="1" hangingPunct="1">
              <a:lnSpc>
                <a:spcPts val="23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고온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악취가스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재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탈착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 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&lt;50 ℃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이하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</a:p>
          <a:p>
            <a:pPr marL="177800" indent="-177800" algn="just" eaLnBrk="1" hangingPunct="1">
              <a:lnSpc>
                <a:spcPts val="23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저 분자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악취물질처리효율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낮음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just" eaLnBrk="1" hangingPunct="1">
              <a:lnSpc>
                <a:spcPts val="23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흡착제 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소수성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활성탄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),  </a:t>
            </a:r>
          </a:p>
          <a:p>
            <a:pPr algn="just" eaLnBrk="1" hangingPunct="1">
              <a:lnSpc>
                <a:spcPts val="2300"/>
              </a:lnSpc>
            </a:pP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         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친수성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실리카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알루미나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제올라이트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endParaRPr lang="en-US" altLang="ko-KR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9" name="타원 8"/>
          <p:cNvSpPr/>
          <p:nvPr/>
        </p:nvSpPr>
        <p:spPr bwMode="auto">
          <a:xfrm>
            <a:off x="6303176" y="4116842"/>
            <a:ext cx="720000" cy="720000"/>
          </a:xfrm>
          <a:prstGeom prst="ellipse">
            <a:avLst/>
          </a:prstGeom>
          <a:noFill/>
          <a:ln w="28575">
            <a:solidFill>
              <a:srgbClr val="FF006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7523315" y="4040409"/>
            <a:ext cx="19824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미세기공에</a:t>
            </a:r>
            <a:endParaRPr lang="en-US" altLang="ko-KR" sz="1600" b="1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l"/>
            <a:r>
              <a:rPr lang="ko-KR" altLang="en-US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 흡착</a:t>
            </a:r>
            <a:endParaRPr lang="ko-KR" altLang="en-US" sz="1600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cxnSp>
        <p:nvCxnSpPr>
          <p:cNvPr id="12" name="직선 화살표 연결선 11"/>
          <p:cNvCxnSpPr/>
          <p:nvPr/>
        </p:nvCxnSpPr>
        <p:spPr>
          <a:xfrm flipV="1">
            <a:off x="6726740" y="4275241"/>
            <a:ext cx="822618" cy="3440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661424" y="6174494"/>
            <a:ext cx="2987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&lt;Pellet type&gt;</a:t>
            </a: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57448" y="6164957"/>
            <a:ext cx="21913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&lt;Granular type&gt;</a:t>
            </a: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auto">
          <a:xfrm>
            <a:off x="359340" y="589200"/>
            <a:ext cx="6624928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(</a:t>
            </a:r>
            <a:r>
              <a:rPr kumimoji="0" lang="ko-KR" altLang="en-US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흡착법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Adsorption)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6" name="그림 83" descr="1264574255_Box_Green.png"/>
          <p:cNvPicPr preferRelativeResize="0">
            <a:picLocks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685288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20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3831936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03936" y="1186081"/>
            <a:ext cx="719267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just">
              <a:lnSpc>
                <a:spcPts val="2300"/>
              </a:lnSpc>
              <a:buFont typeface="Wingdings" pitchFamily="2" charset="2"/>
              <a:buChar char="v"/>
            </a:pP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오염물질 </a:t>
            </a:r>
            <a:r>
              <a:rPr lang="ko-KR" altLang="en-US" b="1" dirty="0" err="1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처리기작</a:t>
            </a:r>
            <a:endParaRPr lang="en-US" altLang="ko-KR" b="1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381000" indent="-285750" algn="l">
              <a:lnSpc>
                <a:spcPts val="23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기체의 분자 및 원자가 고체표면에 달라붙는 성질을 이용한 오염물질 제거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381000" indent="-285750" algn="l">
              <a:lnSpc>
                <a:spcPts val="23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적용범위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355600" indent="-177800" algn="l">
              <a:lnSpc>
                <a:spcPts val="23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비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연소성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이거나 연소가 어려운 조건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대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풍량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</a:p>
          <a:p>
            <a:pPr marL="355600" indent="-177800" algn="l">
              <a:lnSpc>
                <a:spcPts val="23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오염물질 회수가치가 높은 경우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용제류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등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</a:p>
          <a:p>
            <a:pPr marL="355600" indent="-177800" algn="l">
              <a:lnSpc>
                <a:spcPts val="23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오염물질 농도가 낮은 경우</a:t>
            </a:r>
            <a:endParaRPr lang="en-US" altLang="ko-KR" sz="1600" b="1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6839176"/>
              </p:ext>
            </p:extLst>
          </p:nvPr>
        </p:nvGraphicFramePr>
        <p:xfrm>
          <a:off x="220580" y="2996952"/>
          <a:ext cx="8669812" cy="115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34906"/>
                <a:gridCol w="4334906"/>
              </a:tblGrid>
              <a:tr h="2935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장점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단점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177800" indent="-17780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처리가스의 농도변화대응 유리</a:t>
                      </a:r>
                      <a:endParaRPr lang="en-US" altLang="ko-KR" sz="1600" dirty="0" smtClean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177800" indent="-17780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흡착제가 양호할 경우 </a:t>
                      </a:r>
                      <a:r>
                        <a:rPr lang="en-US" altLang="ko-KR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100%</a:t>
                      </a:r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처리</a:t>
                      </a:r>
                      <a:r>
                        <a:rPr lang="en-US" altLang="ko-KR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</a:t>
                      </a:r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가능</a:t>
                      </a:r>
                      <a:endParaRPr lang="en-US" altLang="ko-KR" sz="1600" dirty="0" smtClean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177800" indent="-17780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조작 및 장치가 간단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indent="-17780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처리</a:t>
                      </a:r>
                      <a:r>
                        <a:rPr lang="en-US" altLang="ko-KR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Cost</a:t>
                      </a:r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가 높다</a:t>
                      </a:r>
                      <a:r>
                        <a:rPr lang="en-US" altLang="ko-KR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흡착제 교체비용</a:t>
                      </a:r>
                      <a:r>
                        <a:rPr lang="en-US" altLang="ko-KR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</a:p>
                    <a:p>
                      <a:pPr marL="177800" indent="-17780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err="1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함진가스에</a:t>
                      </a:r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제한적</a:t>
                      </a:r>
                      <a:r>
                        <a:rPr lang="en-US" altLang="ko-KR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전처리 시설</a:t>
                      </a:r>
                      <a:r>
                        <a:rPr lang="en-US" altLang="ko-KR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</a:p>
                    <a:p>
                      <a:pPr marL="177800" indent="-17780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고온가스 처리한계</a:t>
                      </a:r>
                      <a:r>
                        <a:rPr lang="en-US" altLang="ko-KR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냉각시설 등</a:t>
                      </a:r>
                      <a:r>
                        <a:rPr lang="en-US" altLang="ko-KR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40" y="1268760"/>
            <a:ext cx="1788876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512" y="4394776"/>
            <a:ext cx="9009200" cy="105413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7800" indent="-177800" algn="just">
              <a:lnSpc>
                <a:spcPts val="2500"/>
              </a:lnSpc>
              <a:buFont typeface="Wingdings" pitchFamily="2" charset="2"/>
              <a:buChar char="v"/>
            </a:pP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err="1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파과시간과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최대지속시간</a:t>
            </a:r>
            <a:endParaRPr lang="en-US" altLang="ko-KR" b="1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90500" algn="just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파과점에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도달하는 시간과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흡착층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전체가 포화에 도달하는 시간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흡착량은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충진량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대비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20%</a:t>
            </a:r>
          </a:p>
          <a:p>
            <a:pPr marL="95250" algn="just">
              <a:lnSpc>
                <a:spcPts val="2500"/>
              </a:lnSpc>
              <a:buClr>
                <a:srgbClr val="FF0000"/>
              </a:buClr>
            </a:pP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범위에서 교체가 적정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</a:p>
        </p:txBody>
      </p:sp>
      <p:sp>
        <p:nvSpPr>
          <p:cNvPr id="7" name="직사각형 6"/>
          <p:cNvSpPr/>
          <p:nvPr/>
        </p:nvSpPr>
        <p:spPr bwMode="auto">
          <a:xfrm>
            <a:off x="272017" y="5400207"/>
            <a:ext cx="2355767" cy="1066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000"/>
              </a:lnSpc>
            </a:pP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 bwMode="auto">
          <a:xfrm>
            <a:off x="2628053" y="5400207"/>
            <a:ext cx="2663753" cy="106677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000"/>
              </a:lnSpc>
            </a:pPr>
            <a:endParaRPr lang="ko-KR" altLang="en-US" sz="1400" dirty="0">
              <a:solidFill>
                <a:schemeClr val="tx1"/>
              </a:solidFill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298461" y="5592164"/>
            <a:ext cx="2309699" cy="682862"/>
            <a:chOff x="6300192" y="5136239"/>
            <a:chExt cx="2309699" cy="682862"/>
          </a:xfrm>
        </p:grpSpPr>
        <p:sp>
          <p:nvSpPr>
            <p:cNvPr id="10" name="TextBox 9"/>
            <p:cNvSpPr txBox="1"/>
            <p:nvPr/>
          </p:nvSpPr>
          <p:spPr>
            <a:xfrm>
              <a:off x="6300192" y="5312717"/>
              <a:ext cx="8878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 smtClean="0"/>
                <a:t>T(</a:t>
              </a:r>
              <a:r>
                <a:rPr lang="en-US" altLang="ko-KR" sz="1600" b="1" dirty="0" err="1" smtClean="0"/>
                <a:t>hr</a:t>
              </a:r>
              <a:r>
                <a:rPr lang="en-US" altLang="ko-KR" sz="1600" b="1" dirty="0" smtClean="0"/>
                <a:t>) </a:t>
              </a:r>
              <a:r>
                <a:rPr lang="en-US" altLang="ko-KR" dirty="0" smtClean="0"/>
                <a:t>=</a:t>
              </a:r>
              <a:endParaRPr lang="ko-KR" alt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008621" y="5136239"/>
              <a:ext cx="160127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i="1" dirty="0" smtClean="0"/>
                <a:t>L</a:t>
              </a:r>
              <a:r>
                <a:rPr lang="en-US" altLang="ko-KR" sz="1600" b="1" dirty="0" smtClean="0"/>
                <a:t> - </a:t>
              </a:r>
              <a:r>
                <a:rPr lang="el-GR" altLang="ko-KR" sz="1600" b="1" dirty="0" smtClean="0"/>
                <a:t>σ</a:t>
              </a:r>
              <a:endParaRPr lang="ko-KR" altLang="en-US" sz="1600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967403" y="5480547"/>
              <a:ext cx="160127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 err="1" smtClean="0"/>
                <a:t>Vd</a:t>
              </a:r>
              <a:r>
                <a:rPr lang="en-US" altLang="ko-KR" sz="1600" b="1" dirty="0" smtClean="0"/>
                <a:t> x 3600</a:t>
              </a:r>
              <a:endParaRPr lang="ko-KR" altLang="en-US" sz="1600" b="1" dirty="0"/>
            </a:p>
          </p:txBody>
        </p:sp>
        <p:cxnSp>
          <p:nvCxnSpPr>
            <p:cNvPr id="13" name="직선 연결선 12"/>
            <p:cNvCxnSpPr/>
            <p:nvPr/>
          </p:nvCxnSpPr>
          <p:spPr>
            <a:xfrm flipV="1">
              <a:off x="7208932" y="5497383"/>
              <a:ext cx="1107484" cy="181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그룹 13"/>
          <p:cNvGrpSpPr/>
          <p:nvPr/>
        </p:nvGrpSpPr>
        <p:grpSpPr>
          <a:xfrm>
            <a:off x="2630133" y="5581746"/>
            <a:ext cx="2825723" cy="682862"/>
            <a:chOff x="5688632" y="5136239"/>
            <a:chExt cx="2825723" cy="682862"/>
          </a:xfrm>
        </p:grpSpPr>
        <p:sp>
          <p:nvSpPr>
            <p:cNvPr id="15" name="TextBox 14"/>
            <p:cNvSpPr txBox="1"/>
            <p:nvPr/>
          </p:nvSpPr>
          <p:spPr>
            <a:xfrm>
              <a:off x="5688632" y="5312717"/>
              <a:ext cx="13199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 smtClean="0"/>
                <a:t>T max(</a:t>
              </a:r>
              <a:r>
                <a:rPr lang="en-US" altLang="ko-KR" sz="1600" b="1" dirty="0" err="1" smtClean="0"/>
                <a:t>hr</a:t>
              </a:r>
              <a:r>
                <a:rPr lang="en-US" altLang="ko-KR" sz="1600" b="1" dirty="0" smtClean="0"/>
                <a:t>) </a:t>
              </a:r>
              <a:r>
                <a:rPr lang="en-US" altLang="ko-KR" dirty="0" smtClean="0"/>
                <a:t>=</a:t>
              </a:r>
              <a:endParaRPr lang="ko-KR" altLang="en-US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913085" y="5136239"/>
              <a:ext cx="160127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i="1" dirty="0" smtClean="0"/>
                <a:t>L </a:t>
              </a:r>
              <a:endParaRPr lang="ko-KR" altLang="en-US" sz="1600" b="1" i="1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71867" y="5480547"/>
              <a:ext cx="160127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 err="1" smtClean="0"/>
                <a:t>Vd</a:t>
              </a:r>
              <a:r>
                <a:rPr lang="en-US" altLang="ko-KR" sz="1600" b="1" dirty="0" smtClean="0"/>
                <a:t> x 3600</a:t>
              </a:r>
              <a:endParaRPr lang="ko-KR" altLang="en-US" sz="1600" b="1" dirty="0"/>
            </a:p>
          </p:txBody>
        </p:sp>
        <p:cxnSp>
          <p:nvCxnSpPr>
            <p:cNvPr id="18" name="직선 연결선 17"/>
            <p:cNvCxnSpPr/>
            <p:nvPr/>
          </p:nvCxnSpPr>
          <p:spPr>
            <a:xfrm flipV="1">
              <a:off x="7113396" y="5497383"/>
              <a:ext cx="1107484" cy="181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직사각형 18"/>
          <p:cNvSpPr/>
          <p:nvPr/>
        </p:nvSpPr>
        <p:spPr bwMode="auto">
          <a:xfrm>
            <a:off x="6245078" y="5395846"/>
            <a:ext cx="2843265" cy="10667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lnSpc>
                <a:spcPts val="2000"/>
              </a:lnSpc>
            </a:pPr>
            <a:r>
              <a:rPr lang="en-US" altLang="ko-KR" sz="1400" b="1" dirty="0" smtClean="0">
                <a:solidFill>
                  <a:schemeClr val="tx1"/>
                </a:solidFill>
              </a:rPr>
              <a:t>L :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흡착층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길이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l">
              <a:lnSpc>
                <a:spcPts val="2000"/>
              </a:lnSpc>
            </a:pPr>
            <a:r>
              <a:rPr lang="en-US" altLang="ko-KR" sz="1400" b="1" dirty="0" err="1" smtClean="0">
                <a:solidFill>
                  <a:schemeClr val="tx1"/>
                </a:solidFill>
              </a:rPr>
              <a:t>Vd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 :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흡착영역의 이동속도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(m/s)</a:t>
            </a:r>
          </a:p>
          <a:p>
            <a:pPr algn="l">
              <a:lnSpc>
                <a:spcPts val="2000"/>
              </a:lnSpc>
            </a:pPr>
            <a:r>
              <a:rPr lang="el-GR" altLang="ko-KR" sz="1400" b="1" dirty="0" smtClean="0">
                <a:solidFill>
                  <a:schemeClr val="tx1"/>
                </a:solidFill>
              </a:rPr>
              <a:t>σ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 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흡착영역의 두께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AutoShape 3"/>
          <p:cNvSpPr>
            <a:spLocks noChangeArrowheads="1"/>
          </p:cNvSpPr>
          <p:nvPr/>
        </p:nvSpPr>
        <p:spPr bwMode="gray">
          <a:xfrm rot="5400000">
            <a:off x="5427757" y="5586265"/>
            <a:ext cx="780800" cy="771763"/>
          </a:xfrm>
          <a:prstGeom prst="upArrow">
            <a:avLst>
              <a:gd name="adj1" fmla="val 57824"/>
              <a:gd name="adj2" fmla="val 44987"/>
            </a:avLst>
          </a:prstGeom>
          <a:gradFill rotWithShape="1">
            <a:gsLst>
              <a:gs pos="0">
                <a:srgbClr val="7030A0">
                  <a:alpha val="69000"/>
                  <a:lumMod val="72000"/>
                  <a:lumOff val="28000"/>
                </a:srgbClr>
              </a:gs>
              <a:gs pos="100000">
                <a:srgbClr val="F74779">
                  <a:gamma/>
                  <a:tint val="0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1" name="직사각형 20"/>
          <p:cNvSpPr/>
          <p:nvPr/>
        </p:nvSpPr>
        <p:spPr bwMode="auto">
          <a:xfrm>
            <a:off x="2689911" y="5421615"/>
            <a:ext cx="2520007" cy="104755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auto">
          <a:xfrm>
            <a:off x="359340" y="589200"/>
            <a:ext cx="6624928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(</a:t>
            </a:r>
            <a:r>
              <a:rPr kumimoji="0" lang="ko-KR" altLang="en-US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흡착법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Adsorption)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" name="그림 83" descr="1264574255_Box_Green.png"/>
          <p:cNvPicPr preferRelativeResize="0"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685288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25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2332493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07504" y="1313472"/>
            <a:ext cx="9036496" cy="4131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 algn="just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산화</a:t>
            </a:r>
            <a:r>
              <a:rPr lang="ko-KR" altLang="en-US" b="1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(연소)시설의 산화방식</a:t>
            </a:r>
            <a:r>
              <a:rPr lang="en-US" altLang="ko-KR" b="1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endParaRPr lang="ko-KR" altLang="en-US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387350" indent="-209550" algn="just">
              <a:lnSpc>
                <a:spcPts val="2500"/>
              </a:lnSpc>
              <a:buFont typeface="Wingdings" panose="05000000000000000000" pitchFamily="2" charset="2"/>
              <a:buChar char="§"/>
              <a:tabLst>
                <a:tab pos="292100" algn="l"/>
              </a:tabLst>
              <a:defRPr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연료를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이용해 가연성 악취물질을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연소분해 하는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설비로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직접산화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와 </a:t>
            </a:r>
            <a:r>
              <a:rPr lang="ko-KR" altLang="en-US" sz="1600" b="1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촉매산화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로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구분</a:t>
            </a:r>
            <a:endParaRPr lang="en-US" altLang="ko-KR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387350" indent="-209550" algn="just">
              <a:lnSpc>
                <a:spcPts val="2500"/>
              </a:lnSpc>
              <a:buFont typeface="Wingdings" panose="05000000000000000000" pitchFamily="2" charset="2"/>
              <a:buChar char="§"/>
              <a:tabLst>
                <a:tab pos="292100" algn="l"/>
              </a:tabLst>
              <a:defRPr/>
            </a:pPr>
            <a:endParaRPr lang="ko-KR" altLang="en-US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92100" indent="-190500" algn="just">
              <a:lnSpc>
                <a:spcPts val="2500"/>
              </a:lnSpc>
              <a:tabLst>
                <a:tab pos="292100" algn="l"/>
              </a:tabLst>
              <a:defRPr/>
            </a:pPr>
            <a:r>
              <a:rPr lang="ko-KR" altLang="en-US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① 직접산화 : </a:t>
            </a:r>
            <a:r>
              <a:rPr lang="en-US" altLang="ko-KR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HCs + O</a:t>
            </a:r>
            <a:r>
              <a:rPr lang="en-US" altLang="ko-KR" b="1" baseline="-25000" dirty="0">
                <a:latin typeface="HY중고딕" panose="02030600000101010101" pitchFamily="18" charset="-127"/>
                <a:ea typeface="HY중고딕" panose="02030600000101010101" pitchFamily="18" charset="-127"/>
              </a:rPr>
              <a:t>2                                   </a:t>
            </a:r>
            <a:r>
              <a:rPr lang="en-US" altLang="ko-KR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  H</a:t>
            </a:r>
            <a:r>
              <a:rPr lang="en-US" altLang="ko-KR" b="1" baseline="-25000" dirty="0">
                <a:latin typeface="HY중고딕" panose="02030600000101010101" pitchFamily="18" charset="-127"/>
                <a:ea typeface="HY중고딕" panose="02030600000101010101" pitchFamily="18" charset="-127"/>
              </a:rPr>
              <a:t>2</a:t>
            </a:r>
            <a:r>
              <a:rPr lang="en-US" altLang="ko-KR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O  +  CO</a:t>
            </a:r>
            <a:r>
              <a:rPr lang="en-US" altLang="ko-KR" b="1" baseline="-25000" dirty="0">
                <a:latin typeface="HY중고딕" panose="02030600000101010101" pitchFamily="18" charset="-127"/>
                <a:ea typeface="HY중고딕" panose="02030600000101010101" pitchFamily="18" charset="-127"/>
              </a:rPr>
              <a:t>2</a:t>
            </a:r>
            <a:endParaRPr lang="en-US" altLang="ko-KR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92100" indent="-190500" algn="just">
              <a:lnSpc>
                <a:spcPts val="2500"/>
              </a:lnSpc>
              <a:tabLst>
                <a:tab pos="292100" algn="l"/>
              </a:tabLst>
              <a:defRPr/>
            </a:pPr>
            <a:endParaRPr lang="ko-KR" altLang="en-US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92100" indent="-190500" algn="just">
              <a:lnSpc>
                <a:spcPts val="2500"/>
              </a:lnSpc>
              <a:tabLst>
                <a:tab pos="292100" algn="l"/>
              </a:tabLst>
              <a:defRPr/>
            </a:pP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r>
              <a:rPr lang="ko-KR" altLang="en-US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② 촉매산화 : </a:t>
            </a:r>
            <a:r>
              <a:rPr lang="en-US" altLang="ko-KR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HCs + O</a:t>
            </a:r>
            <a:r>
              <a:rPr lang="en-US" altLang="ko-KR" b="1" baseline="-25000" dirty="0">
                <a:latin typeface="HY중고딕" panose="02030600000101010101" pitchFamily="18" charset="-127"/>
                <a:ea typeface="HY중고딕" panose="02030600000101010101" pitchFamily="18" charset="-127"/>
              </a:rPr>
              <a:t>2                                   </a:t>
            </a:r>
            <a:r>
              <a:rPr lang="en-US" altLang="ko-KR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  H</a:t>
            </a:r>
            <a:r>
              <a:rPr lang="en-US" altLang="ko-KR" b="1" baseline="-25000" dirty="0">
                <a:latin typeface="HY중고딕" panose="02030600000101010101" pitchFamily="18" charset="-127"/>
                <a:ea typeface="HY중고딕" panose="02030600000101010101" pitchFamily="18" charset="-127"/>
              </a:rPr>
              <a:t>2</a:t>
            </a:r>
            <a:r>
              <a:rPr lang="en-US" altLang="ko-KR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O  +  CO</a:t>
            </a:r>
            <a:r>
              <a:rPr lang="en-US" altLang="ko-KR" b="1" baseline="-25000" dirty="0">
                <a:latin typeface="HY중고딕" panose="02030600000101010101" pitchFamily="18" charset="-127"/>
                <a:ea typeface="HY중고딕" panose="02030600000101010101" pitchFamily="18" charset="-127"/>
              </a:rPr>
              <a:t>2</a:t>
            </a:r>
          </a:p>
          <a:p>
            <a:pPr marL="292100" indent="-190500" algn="just">
              <a:lnSpc>
                <a:spcPts val="2500"/>
              </a:lnSpc>
              <a:tabLst>
                <a:tab pos="292100" algn="l"/>
              </a:tabLst>
              <a:defRPr/>
            </a:pPr>
            <a:endParaRPr lang="en-US" altLang="ko-KR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just">
              <a:lnSpc>
                <a:spcPts val="2800"/>
              </a:lnSpc>
              <a:buClr>
                <a:srgbClr val="FF0000"/>
              </a:buClr>
              <a:buFont typeface="Wingdings" panose="05000000000000000000" pitchFamily="2" charset="2"/>
              <a:buChar char="v"/>
              <a:tabLst>
                <a:tab pos="177800" algn="l"/>
              </a:tabLst>
              <a:defRPr/>
            </a:pP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산화</a:t>
            </a:r>
            <a:r>
              <a:rPr lang="ko-KR" altLang="en-US" b="1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(연소)시설의 구분 : 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열 회수 방식 </a:t>
            </a:r>
            <a:r>
              <a:rPr lang="ko-KR" altLang="en-US" b="1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및 산화방식에 따라 다음과 같이 구분됨.</a:t>
            </a:r>
          </a:p>
          <a:p>
            <a:pPr marL="292100" indent="-109538" algn="just">
              <a:lnSpc>
                <a:spcPts val="2800"/>
              </a:lnSpc>
              <a:tabLst>
                <a:tab pos="292100" algn="l"/>
              </a:tabLst>
              <a:defRPr/>
            </a:pPr>
            <a:r>
              <a:rPr lang="ko-KR" altLang="en-US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① 열 교환기로 열 회수 </a:t>
            </a:r>
            <a:r>
              <a:rPr lang="ko-KR" altLang="en-US" sz="16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+ </a:t>
            </a:r>
            <a:r>
              <a:rPr lang="ko-KR" altLang="en-US" sz="1600" b="1" spc="-90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촉매無</a:t>
            </a:r>
            <a:r>
              <a:rPr lang="en-US" altLang="ko-KR" sz="16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→  </a:t>
            </a:r>
            <a:r>
              <a:rPr lang="ko-KR" altLang="en-US" sz="1600" b="1" spc="-9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직접연소 </a:t>
            </a:r>
            <a:r>
              <a:rPr lang="ko-KR" altLang="en-US" sz="1600" b="1" spc="-90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en-US" altLang="ko-KR" sz="1600" b="1" spc="-90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TO : Thermal Oxidizer)</a:t>
            </a:r>
          </a:p>
          <a:p>
            <a:pPr marL="292100" indent="-109538" algn="just">
              <a:lnSpc>
                <a:spcPts val="2800"/>
              </a:lnSpc>
              <a:tabLst>
                <a:tab pos="292100" algn="l"/>
              </a:tabLst>
              <a:defRPr/>
            </a:pPr>
            <a:r>
              <a:rPr lang="ko-KR" altLang="en-US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② 열 교환기로 열 회수 </a:t>
            </a:r>
            <a:r>
              <a:rPr lang="ko-KR" altLang="en-US" sz="16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+ </a:t>
            </a:r>
            <a:r>
              <a:rPr lang="ko-KR" altLang="en-US" sz="1600" b="1" spc="-9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촉매有</a:t>
            </a:r>
            <a:r>
              <a:rPr lang="ko-KR" altLang="en-US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→ </a:t>
            </a:r>
            <a:r>
              <a:rPr lang="en-US" altLang="ko-KR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spc="-9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촉매산화장치 </a:t>
            </a:r>
            <a:r>
              <a:rPr lang="ko-KR" altLang="en-US" sz="1600" b="1" spc="-90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en-US" altLang="ko-KR" sz="1600" b="1" spc="-90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CCS : Catalytic Combustion System)</a:t>
            </a:r>
          </a:p>
          <a:p>
            <a:pPr marL="292100" indent="-109538" algn="just">
              <a:lnSpc>
                <a:spcPts val="2800"/>
              </a:lnSpc>
              <a:tabLst>
                <a:tab pos="292100" algn="l"/>
              </a:tabLst>
              <a:defRPr/>
            </a:pPr>
            <a:r>
              <a:rPr lang="ko-KR" altLang="en-US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③ </a:t>
            </a:r>
            <a:r>
              <a:rPr lang="ko-KR" altLang="en-US" sz="1600" b="1" spc="-9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축열재로</a:t>
            </a:r>
            <a:r>
              <a:rPr lang="ko-KR" altLang="en-US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열 회수 </a:t>
            </a:r>
            <a:r>
              <a:rPr lang="ko-KR" altLang="en-US" sz="16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+ </a:t>
            </a:r>
            <a:r>
              <a:rPr lang="ko-KR" altLang="en-US" sz="1600" b="1" spc="-9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촉매無</a:t>
            </a:r>
            <a:r>
              <a:rPr lang="ko-KR" altLang="en-US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→  </a:t>
            </a:r>
            <a:r>
              <a:rPr lang="ko-KR" altLang="en-US" sz="1600" b="1" spc="-90" dirty="0" err="1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축열식</a:t>
            </a:r>
            <a:r>
              <a:rPr lang="ko-KR" altLang="en-US" sz="1600" b="1" spc="-9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연소 </a:t>
            </a:r>
            <a:r>
              <a:rPr lang="ko-KR" altLang="en-US" sz="1600" b="1" spc="-90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en-US" altLang="ko-KR" sz="1600" b="1" spc="-90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RTO : Regenerative Thermal Oxidizer)</a:t>
            </a:r>
          </a:p>
          <a:p>
            <a:pPr marL="292100" indent="-109538" algn="just">
              <a:lnSpc>
                <a:spcPts val="2800"/>
              </a:lnSpc>
              <a:tabLst>
                <a:tab pos="292100" algn="l"/>
              </a:tabLst>
              <a:defRPr/>
            </a:pPr>
            <a:r>
              <a:rPr lang="ko-KR" altLang="en-US" sz="1600" b="1" spc="-6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④</a:t>
            </a:r>
            <a:r>
              <a:rPr lang="ko-KR" altLang="en-US" sz="1600" b="1" spc="-6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축열재로</a:t>
            </a:r>
            <a:r>
              <a:rPr lang="ko-KR" altLang="en-US" sz="1600" b="1" spc="-6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열 회수 </a:t>
            </a:r>
            <a:r>
              <a:rPr lang="ko-KR" altLang="en-US" sz="1600" b="1" spc="-60" dirty="0">
                <a:latin typeface="HY중고딕" panose="02030600000101010101" pitchFamily="18" charset="-127"/>
                <a:ea typeface="HY중고딕" panose="02030600000101010101" pitchFamily="18" charset="-127"/>
              </a:rPr>
              <a:t>+ </a:t>
            </a:r>
            <a:r>
              <a:rPr lang="ko-KR" altLang="en-US" sz="1600" b="1" spc="-60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촉매有</a:t>
            </a:r>
            <a:r>
              <a:rPr lang="en-US" altLang="ko-KR" sz="1600" b="1" spc="-60" dirty="0">
                <a:latin typeface="HY중고딕" panose="02030600000101010101" pitchFamily="18" charset="-127"/>
                <a:ea typeface="HY중고딕" panose="02030600000101010101" pitchFamily="18" charset="-127"/>
              </a:rPr>
              <a:t> → </a:t>
            </a:r>
            <a:r>
              <a:rPr lang="ko-KR" altLang="en-US" sz="1600" b="1" spc="-60" dirty="0" err="1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축열식촉매산화장치</a:t>
            </a:r>
            <a:r>
              <a:rPr lang="ko-KR" altLang="en-US" sz="1600" b="1" spc="-6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spc="-60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en-US" altLang="ko-KR" sz="1600" b="1" spc="-60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RCO : Regenerative </a:t>
            </a:r>
            <a:r>
              <a:rPr lang="en-US" altLang="ko-KR" sz="1600" b="1" spc="-6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Catalytic  Oxidizer)</a:t>
            </a: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auto">
          <a:xfrm>
            <a:off x="3124304" y="2229272"/>
            <a:ext cx="1238082" cy="520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0" rIns="36000" bIns="0" anchor="b" anchorCtr="1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THERMAL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(680~980</a:t>
            </a:r>
            <a:r>
              <a:rPr lang="ko-KR" altLang="en-US" sz="1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℃)</a:t>
            </a:r>
          </a:p>
        </p:txBody>
      </p:sp>
      <p:sp>
        <p:nvSpPr>
          <p:cNvPr id="5" name="Text Box 17"/>
          <p:cNvSpPr txBox="1">
            <a:spLocks noChangeArrowheads="1"/>
          </p:cNvSpPr>
          <p:nvPr/>
        </p:nvSpPr>
        <p:spPr bwMode="auto">
          <a:xfrm>
            <a:off x="3153992" y="2911655"/>
            <a:ext cx="1238082" cy="520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0" rIns="36000" bIns="0" anchor="b" anchorCtr="1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CATALYST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ko-KR" sz="1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250~450</a:t>
            </a:r>
            <a:r>
              <a:rPr lang="ko-KR" altLang="en-US" sz="1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℃)</a:t>
            </a:r>
          </a:p>
        </p:txBody>
      </p:sp>
      <p:cxnSp>
        <p:nvCxnSpPr>
          <p:cNvPr id="7" name="직선 화살표 연결선 6"/>
          <p:cNvCxnSpPr/>
          <p:nvPr/>
        </p:nvCxnSpPr>
        <p:spPr>
          <a:xfrm>
            <a:off x="3044808" y="2489568"/>
            <a:ext cx="1306885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화살표 연결선 7"/>
          <p:cNvCxnSpPr/>
          <p:nvPr/>
        </p:nvCxnSpPr>
        <p:spPr>
          <a:xfrm>
            <a:off x="3044808" y="3140968"/>
            <a:ext cx="1314936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/>
          <p:cNvSpPr>
            <a:spLocks noChangeArrowheads="1"/>
          </p:cNvSpPr>
          <p:nvPr/>
        </p:nvSpPr>
        <p:spPr bwMode="auto">
          <a:xfrm>
            <a:off x="359340" y="589200"/>
            <a:ext cx="6624928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4 (</a:t>
            </a:r>
            <a:r>
              <a:rPr kumimoji="0" lang="ko-KR" altLang="en-US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연소법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Combustion)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그림 83" descr="1264574255_Box_Green.png"/>
          <p:cNvPicPr preferRelativeResize="0"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685288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4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2621938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6"/>
          <p:cNvGrpSpPr>
            <a:grpSpLocks/>
          </p:cNvGrpSpPr>
          <p:nvPr/>
        </p:nvGrpSpPr>
        <p:grpSpPr bwMode="auto">
          <a:xfrm>
            <a:off x="414339" y="1769186"/>
            <a:ext cx="8124030" cy="4625790"/>
            <a:chOff x="1062005" y="1981200"/>
            <a:chExt cx="6788217" cy="4383486"/>
          </a:xfrm>
        </p:grpSpPr>
        <p:pic>
          <p:nvPicPr>
            <p:cNvPr id="4" name="Picture 4" descr="C:\허가서류\견적\voc관련\VOC설비선정기준 사본1.BMP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95" t="13091" r="16695" b="13091"/>
            <a:stretch>
              <a:fillRect/>
            </a:stretch>
          </p:blipFill>
          <p:spPr bwMode="auto">
            <a:xfrm>
              <a:off x="1600200" y="1981200"/>
              <a:ext cx="5746750" cy="4059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 Box 6"/>
            <p:cNvSpPr txBox="1">
              <a:spLocks noChangeArrowheads="1"/>
            </p:cNvSpPr>
            <p:nvPr/>
          </p:nvSpPr>
          <p:spPr bwMode="auto">
            <a:xfrm>
              <a:off x="6945645" y="2288111"/>
              <a:ext cx="607803" cy="22417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anchor="ctr" anchorCtr="1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ko-KR" altLang="en-US" sz="1100" b="1">
                  <a:latin typeface="Arial" pitchFamily="34" charset="0"/>
                  <a:ea typeface="HY헤드라인M" pitchFamily="18" charset="-127"/>
                </a:rPr>
                <a:t>50~100</a:t>
              </a:r>
            </a:p>
          </p:txBody>
        </p:sp>
        <p:sp>
          <p:nvSpPr>
            <p:cNvPr id="6" name="Text Box 7"/>
            <p:cNvSpPr txBox="1">
              <a:spLocks noChangeArrowheads="1"/>
            </p:cNvSpPr>
            <p:nvPr/>
          </p:nvSpPr>
          <p:spPr bwMode="auto">
            <a:xfrm>
              <a:off x="6945645" y="3615833"/>
              <a:ext cx="607803" cy="2255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anchor="ctr" anchorCtr="1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ko-KR" altLang="en-US" sz="1100" b="1" dirty="0">
                  <a:latin typeface="Arial" pitchFamily="34" charset="0"/>
                  <a:ea typeface="HY헤드라인M" pitchFamily="18" charset="-127"/>
                </a:rPr>
                <a:t>15~35</a:t>
              </a:r>
            </a:p>
          </p:txBody>
        </p:sp>
        <p:sp>
          <p:nvSpPr>
            <p:cNvPr id="7" name="Rectangle 8"/>
            <p:cNvSpPr>
              <a:spLocks noChangeArrowheads="1"/>
            </p:cNvSpPr>
            <p:nvPr/>
          </p:nvSpPr>
          <p:spPr bwMode="auto">
            <a:xfrm>
              <a:off x="6945645" y="4767416"/>
              <a:ext cx="463952" cy="2255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wrap="none" anchor="ctr" anchorCtr="1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ko-KR" altLang="en-US" sz="1100" b="1">
                  <a:latin typeface="Arial" pitchFamily="34" charset="0"/>
                  <a:ea typeface="HY헤드라인M" pitchFamily="18" charset="-127"/>
                </a:rPr>
                <a:t>5~10</a:t>
              </a:r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>
              <a:off x="6945645" y="5451960"/>
              <a:ext cx="242343" cy="22417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wrap="none" anchor="ctr" anchorCtr="1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ko-KR" altLang="en-US" sz="1100" b="1">
                  <a:latin typeface="Arial" panose="020B0604020202020204" pitchFamily="34" charset="0"/>
                  <a:ea typeface="HY헤드라인M" panose="02030600000101010101" pitchFamily="18" charset="-127"/>
                </a:rPr>
                <a:t>1</a:t>
              </a:r>
            </a:p>
          </p:txBody>
        </p:sp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 rot="16200000">
              <a:off x="6214215" y="3853317"/>
              <a:ext cx="2959687" cy="31232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wrap="none" anchor="ctr" anchorCtr="1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ko-KR" sz="1600" b="1">
                  <a:latin typeface="Arial" pitchFamily="34" charset="0"/>
                  <a:ea typeface="HY헤드라인M" pitchFamily="18" charset="-127"/>
                </a:rPr>
                <a:t>Gas exit contaminant level, ppmv</a:t>
              </a:r>
              <a:endParaRPr lang="en-US" altLang="ko-KR" sz="2400" b="1">
                <a:latin typeface="Arial" pitchFamily="34" charset="0"/>
                <a:ea typeface="HY헤드라인M" pitchFamily="18" charset="-127"/>
              </a:endParaRPr>
            </a:p>
          </p:txBody>
        </p:sp>
        <p:sp>
          <p:nvSpPr>
            <p:cNvPr id="10" name="Text Box 11"/>
            <p:cNvSpPr txBox="1">
              <a:spLocks noChangeArrowheads="1"/>
            </p:cNvSpPr>
            <p:nvPr/>
          </p:nvSpPr>
          <p:spPr bwMode="auto">
            <a:xfrm>
              <a:off x="5684679" y="2485601"/>
              <a:ext cx="1219495" cy="22017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anchor="ctr" anchorCtr="1">
              <a:spAutoFit/>
            </a:bodyPr>
            <a:lstStyle/>
            <a:p>
              <a:pPr>
                <a:defRPr/>
              </a:pPr>
              <a:r>
                <a:rPr lang="ko-KR" altLang="en-US" sz="1100" b="1" dirty="0">
                  <a:latin typeface="Arial" pitchFamily="34" charset="0"/>
                  <a:ea typeface="HY헤드라인M" pitchFamily="18" charset="-127"/>
                </a:rPr>
                <a:t>직접산화</a:t>
              </a:r>
              <a:endParaRPr lang="en-US" altLang="ko-KR" sz="1100" b="1" dirty="0">
                <a:latin typeface="Arial" pitchFamily="34" charset="0"/>
                <a:ea typeface="HY헤드라인M" pitchFamily="18" charset="-127"/>
              </a:endParaRPr>
            </a:p>
          </p:txBody>
        </p:sp>
        <p:sp>
          <p:nvSpPr>
            <p:cNvPr id="11" name="Text Box 12"/>
            <p:cNvSpPr txBox="1">
              <a:spLocks noChangeArrowheads="1"/>
            </p:cNvSpPr>
            <p:nvPr/>
          </p:nvSpPr>
          <p:spPr bwMode="auto">
            <a:xfrm>
              <a:off x="5684679" y="3288907"/>
              <a:ext cx="1219495" cy="22017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anchor="ctr" anchorCtr="1">
              <a:spAutoFit/>
            </a:bodyPr>
            <a:lstStyle/>
            <a:p>
              <a:pPr>
                <a:defRPr/>
              </a:pPr>
              <a:r>
                <a:rPr lang="en-US" altLang="ko-KR" sz="1100" b="1" dirty="0">
                  <a:latin typeface="Arial" pitchFamily="34" charset="0"/>
                  <a:ea typeface="HY헤드라인M" pitchFamily="18" charset="-127"/>
                </a:rPr>
                <a:t>RTO</a:t>
              </a:r>
            </a:p>
          </p:txBody>
        </p:sp>
        <p:sp>
          <p:nvSpPr>
            <p:cNvPr id="12" name="Text Box 13"/>
            <p:cNvSpPr txBox="1">
              <a:spLocks noChangeArrowheads="1"/>
            </p:cNvSpPr>
            <p:nvPr/>
          </p:nvSpPr>
          <p:spPr bwMode="auto">
            <a:xfrm>
              <a:off x="5649689" y="4010814"/>
              <a:ext cx="1219494" cy="22017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anchor="ctr" anchorCtr="1">
              <a:spAutoFit/>
            </a:bodyPr>
            <a:lstStyle/>
            <a:p>
              <a:pPr>
                <a:defRPr/>
              </a:pPr>
              <a:r>
                <a:rPr lang="ko-KR" altLang="en-US" sz="1100" b="1" dirty="0">
                  <a:latin typeface="Arial" pitchFamily="34" charset="0"/>
                  <a:ea typeface="HY헤드라인M" pitchFamily="18" charset="-127"/>
                </a:rPr>
                <a:t>촉매산화</a:t>
              </a:r>
              <a:endParaRPr lang="en-US" altLang="ko-KR" sz="1100" b="1" dirty="0">
                <a:latin typeface="Arial" pitchFamily="34" charset="0"/>
                <a:ea typeface="HY헤드라인M" pitchFamily="18" charset="-127"/>
              </a:endParaRPr>
            </a:p>
          </p:txBody>
        </p:sp>
        <p:sp>
          <p:nvSpPr>
            <p:cNvPr id="13" name="Text Box 14"/>
            <p:cNvSpPr txBox="1">
              <a:spLocks noChangeArrowheads="1"/>
            </p:cNvSpPr>
            <p:nvPr/>
          </p:nvSpPr>
          <p:spPr bwMode="auto">
            <a:xfrm>
              <a:off x="5684679" y="5018282"/>
              <a:ext cx="1219495" cy="21884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anchor="ctr" anchorCtr="1">
              <a:spAutoFit/>
            </a:bodyPr>
            <a:lstStyle/>
            <a:p>
              <a:pPr>
                <a:defRPr/>
              </a:pPr>
              <a:r>
                <a:rPr lang="ko-KR" altLang="en-US" sz="1100" b="1" dirty="0">
                  <a:latin typeface="Arial" pitchFamily="34" charset="0"/>
                  <a:ea typeface="HY헤드라인M" pitchFamily="18" charset="-127"/>
                </a:rPr>
                <a:t>활성탄흡착</a:t>
              </a:r>
              <a:endParaRPr lang="en-US" altLang="ko-KR" sz="1100" b="1" dirty="0">
                <a:latin typeface="Arial" pitchFamily="34" charset="0"/>
                <a:ea typeface="HY헤드라인M" pitchFamily="18" charset="-127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3353255" y="2984665"/>
              <a:ext cx="1294660" cy="21884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anchor="ctr" anchorCtr="1">
              <a:spAutoFit/>
            </a:bodyPr>
            <a:lstStyle/>
            <a:p>
              <a:pPr>
                <a:defRPr/>
              </a:pPr>
              <a:r>
                <a:rPr lang="ko-KR" altLang="en-US" sz="1100" b="1" dirty="0">
                  <a:latin typeface="Arial" pitchFamily="34" charset="0"/>
                  <a:ea typeface="HY헤드라인M" pitchFamily="18" charset="-127"/>
                </a:rPr>
                <a:t>촉매산화</a:t>
              </a:r>
              <a:endParaRPr lang="en-US" altLang="ko-KR" sz="1100" b="1" dirty="0">
                <a:latin typeface="Arial" pitchFamily="34" charset="0"/>
                <a:ea typeface="HY헤드라인M" pitchFamily="18" charset="-127"/>
              </a:endParaRP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115277" y="4962238"/>
              <a:ext cx="1294660" cy="2255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anchor="ctr" anchorCtr="1">
              <a:spAutoFit/>
            </a:bodyPr>
            <a:lstStyle/>
            <a:p>
              <a:pPr>
                <a:defRPr/>
              </a:pPr>
              <a:r>
                <a:rPr lang="en-US" altLang="ko-KR" sz="1100" b="1">
                  <a:latin typeface="Arial" pitchFamily="34" charset="0"/>
                  <a:ea typeface="HY헤드라인M" pitchFamily="18" charset="-127"/>
                </a:rPr>
                <a:t>Biofilterator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 rot="16200000">
              <a:off x="1836468" y="3055890"/>
              <a:ext cx="1295697" cy="21383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anchor="ctr" anchorCtr="1">
              <a:spAutoFit/>
            </a:bodyPr>
            <a:lstStyle/>
            <a:p>
              <a:pPr>
                <a:defRPr/>
              </a:pPr>
              <a:r>
                <a:rPr lang="ko-KR" altLang="en-US" sz="1100" b="1" dirty="0">
                  <a:latin typeface="Arial" pitchFamily="34" charset="0"/>
                  <a:ea typeface="HY헤드라인M" pitchFamily="18" charset="-127"/>
                </a:rPr>
                <a:t>응축</a:t>
              </a:r>
              <a:endParaRPr lang="en-US" altLang="ko-KR" sz="1100" b="1" dirty="0">
                <a:latin typeface="Arial" pitchFamily="34" charset="0"/>
                <a:ea typeface="HY헤드라인M" pitchFamily="18" charset="-127"/>
              </a:endParaRPr>
            </a:p>
          </p:txBody>
        </p:sp>
        <p:sp>
          <p:nvSpPr>
            <p:cNvPr id="17" name="Text Box 18"/>
            <p:cNvSpPr txBox="1">
              <a:spLocks noChangeArrowheads="1"/>
            </p:cNvSpPr>
            <p:nvPr/>
          </p:nvSpPr>
          <p:spPr bwMode="auto">
            <a:xfrm rot="16200000">
              <a:off x="1835172" y="4716299"/>
              <a:ext cx="1295698" cy="2423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anchor="ctr" anchorCtr="1">
              <a:spAutoFit/>
            </a:bodyPr>
            <a:lstStyle/>
            <a:p>
              <a:pPr>
                <a:defRPr/>
              </a:pPr>
              <a:r>
                <a:rPr lang="en-US" altLang="ko-KR" sz="1100" b="1">
                  <a:latin typeface="Arial" pitchFamily="34" charset="0"/>
                  <a:ea typeface="HY헤드라인M" pitchFamily="18" charset="-127"/>
                </a:rPr>
                <a:t>Afterburner</a:t>
              </a:r>
            </a:p>
          </p:txBody>
        </p:sp>
        <p:sp>
          <p:nvSpPr>
            <p:cNvPr id="18" name="Text Box 19"/>
            <p:cNvSpPr txBox="1">
              <a:spLocks noChangeArrowheads="1"/>
            </p:cNvSpPr>
            <p:nvPr/>
          </p:nvSpPr>
          <p:spPr bwMode="auto">
            <a:xfrm rot="16200000">
              <a:off x="-291033" y="3850648"/>
              <a:ext cx="3018401" cy="312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wrap="none" anchor="ctr" anchorCtr="1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ko-KR" sz="1600" b="1">
                  <a:latin typeface="Arial" pitchFamily="34" charset="0"/>
                  <a:ea typeface="HY헤드라인M" pitchFamily="18" charset="-127"/>
                </a:rPr>
                <a:t>Gas inlet contaminant level, ppmv</a:t>
              </a:r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1676288" y="5774884"/>
              <a:ext cx="5487077" cy="37096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ko-KR" altLang="en-US" sz="1100" b="1">
                  <a:latin typeface="Arial" pitchFamily="34" charset="0"/>
                  <a:ea typeface="HY헤드라인M" pitchFamily="18" charset="-127"/>
                </a:rPr>
                <a:t>        0                                                      30              </a:t>
              </a:r>
              <a:r>
                <a:rPr lang="ko-KR" altLang="ko-KR" sz="1100" b="1">
                  <a:latin typeface="Arial" pitchFamily="34" charset="0"/>
                  <a:ea typeface="HY헤드라인M" pitchFamily="18" charset="-127"/>
                </a:rPr>
                <a:t>                        300                              3,000</a:t>
              </a:r>
            </a:p>
          </p:txBody>
        </p:sp>
        <p:sp>
          <p:nvSpPr>
            <p:cNvPr id="20" name="Rectangle 21"/>
            <p:cNvSpPr>
              <a:spLocks noChangeArrowheads="1"/>
            </p:cNvSpPr>
            <p:nvPr/>
          </p:nvSpPr>
          <p:spPr bwMode="auto">
            <a:xfrm>
              <a:off x="1676288" y="5419935"/>
              <a:ext cx="316213" cy="2255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wrap="none" anchor="ctr" anchorCtr="1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ko-KR" altLang="en-US" sz="1100" b="1">
                  <a:latin typeface="Arial" pitchFamily="34" charset="0"/>
                  <a:ea typeface="HY헤드라인M" pitchFamily="18" charset="-127"/>
                </a:rPr>
                <a:t>1</a:t>
              </a:r>
              <a:r>
                <a:rPr lang="ko-KR" altLang="ko-KR" sz="1100" b="1">
                  <a:latin typeface="Arial" pitchFamily="34" charset="0"/>
                  <a:ea typeface="HY헤드라인M" pitchFamily="18" charset="-127"/>
                </a:rPr>
                <a:t>0</a:t>
              </a:r>
            </a:p>
          </p:txBody>
        </p:sp>
        <p:sp>
          <p:nvSpPr>
            <p:cNvPr id="21" name="Rectangle 22"/>
            <p:cNvSpPr>
              <a:spLocks noChangeArrowheads="1"/>
            </p:cNvSpPr>
            <p:nvPr/>
          </p:nvSpPr>
          <p:spPr bwMode="auto">
            <a:xfrm>
              <a:off x="1599826" y="4507209"/>
              <a:ext cx="388787" cy="2255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wrap="none" anchor="ctr" anchorCtr="1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ko-KR" altLang="en-US" sz="1100" b="1">
                  <a:latin typeface="Arial" pitchFamily="34" charset="0"/>
                  <a:ea typeface="HY헤드라인M" pitchFamily="18" charset="-127"/>
                </a:rPr>
                <a:t>1</a:t>
              </a:r>
              <a:r>
                <a:rPr lang="ko-KR" altLang="ko-KR" sz="1100" b="1">
                  <a:latin typeface="Arial" pitchFamily="34" charset="0"/>
                  <a:ea typeface="HY헤드라인M" pitchFamily="18" charset="-127"/>
                </a:rPr>
                <a:t>00</a:t>
              </a:r>
            </a:p>
          </p:txBody>
        </p:sp>
        <p:sp>
          <p:nvSpPr>
            <p:cNvPr id="22" name="Rectangle 23"/>
            <p:cNvSpPr>
              <a:spLocks noChangeArrowheads="1"/>
            </p:cNvSpPr>
            <p:nvPr/>
          </p:nvSpPr>
          <p:spPr bwMode="auto">
            <a:xfrm>
              <a:off x="1511701" y="3058056"/>
              <a:ext cx="497647" cy="22417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anchor="ctr" anchorCtr="1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ko-KR" altLang="en-US" sz="1100" b="1">
                  <a:latin typeface="Arial" pitchFamily="34" charset="0"/>
                  <a:ea typeface="HY헤드라인M" pitchFamily="18" charset="-127"/>
                </a:rPr>
                <a:t>1,00</a:t>
              </a:r>
              <a:r>
                <a:rPr lang="ko-KR" altLang="ko-KR" sz="1100" b="1">
                  <a:latin typeface="Arial" pitchFamily="34" charset="0"/>
                  <a:ea typeface="HY헤드라인M" pitchFamily="18" charset="-127"/>
                </a:rPr>
                <a:t>0</a:t>
              </a:r>
            </a:p>
          </p:txBody>
        </p:sp>
        <p:sp>
          <p:nvSpPr>
            <p:cNvPr id="23" name="Rectangle 24"/>
            <p:cNvSpPr>
              <a:spLocks noChangeArrowheads="1"/>
            </p:cNvSpPr>
            <p:nvPr/>
          </p:nvSpPr>
          <p:spPr bwMode="auto">
            <a:xfrm>
              <a:off x="1512998" y="2257419"/>
              <a:ext cx="496351" cy="2255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wrap="none" anchor="ctr" anchorCtr="1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ko-KR" altLang="en-US" sz="1100" b="1">
                  <a:latin typeface="Arial" pitchFamily="34" charset="0"/>
                  <a:ea typeface="HY헤드라인M" pitchFamily="18" charset="-127"/>
                </a:rPr>
                <a:t>4,500</a:t>
              </a:r>
              <a:endParaRPr lang="ko-KR" altLang="ko-KR" sz="1100" b="1">
                <a:latin typeface="Arial" pitchFamily="34" charset="0"/>
                <a:ea typeface="HY헤드라인M" pitchFamily="18" charset="-127"/>
              </a:endParaRPr>
            </a:p>
          </p:txBody>
        </p:sp>
        <p:sp>
          <p:nvSpPr>
            <p:cNvPr id="24" name="Rectangle 25"/>
            <p:cNvSpPr>
              <a:spLocks noChangeArrowheads="1"/>
            </p:cNvSpPr>
            <p:nvPr/>
          </p:nvSpPr>
          <p:spPr bwMode="auto">
            <a:xfrm>
              <a:off x="3461583" y="6073788"/>
              <a:ext cx="2183686" cy="29089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sy="50000" rotWithShape="0">
                <a:srgbClr val="875B0D"/>
              </a:outerShdw>
            </a:effectLst>
          </p:spPr>
          <p:txBody>
            <a:bodyPr wrap="none" anchor="ctr" anchorCtr="1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ko-KR" sz="1600" b="1" dirty="0">
                  <a:latin typeface="Arial" pitchFamily="34" charset="0"/>
                  <a:ea typeface="HY헤드라인M" pitchFamily="18" charset="-127"/>
                </a:rPr>
                <a:t>Waste gas flow, </a:t>
              </a:r>
              <a:r>
                <a:rPr lang="en-US" altLang="ko-KR" sz="1600" b="1" dirty="0" err="1">
                  <a:latin typeface="Arial" pitchFamily="34" charset="0"/>
                  <a:ea typeface="HY헤드라인M" pitchFamily="18" charset="-127"/>
                </a:rPr>
                <a:t>scmm</a:t>
              </a:r>
              <a:endParaRPr lang="en-US" altLang="ko-KR" sz="1600" b="1" dirty="0">
                <a:latin typeface="Arial" pitchFamily="34" charset="0"/>
                <a:ea typeface="HY헤드라인M" pitchFamily="18" charset="-127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5496" y="1272528"/>
            <a:ext cx="6220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VOCs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물질의 경제적인 악취처리기술 선정 </a:t>
            </a: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Guide-line</a:t>
            </a:r>
            <a:endParaRPr lang="ko-KR" altLang="en-US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26" name="직사각형 25"/>
          <p:cNvSpPr>
            <a:spLocks noChangeArrowheads="1"/>
          </p:cNvSpPr>
          <p:nvPr/>
        </p:nvSpPr>
        <p:spPr bwMode="auto">
          <a:xfrm>
            <a:off x="359340" y="589200"/>
            <a:ext cx="6624928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4 (</a:t>
            </a:r>
            <a:r>
              <a:rPr kumimoji="0" lang="ko-KR" altLang="en-US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연소법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Combustion)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그림 83" descr="1264574255_Box_Green.png"/>
          <p:cNvPicPr preferRelativeResize="0"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685288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31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0091200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\\김재영\c\잡동사리\용제흡착회수장치\TO.jpg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7" t="1161" r="1257" b="1161"/>
          <a:stretch>
            <a:fillRect/>
          </a:stretch>
        </p:blipFill>
        <p:spPr bwMode="auto">
          <a:xfrm>
            <a:off x="4433502" y="1916832"/>
            <a:ext cx="4680000" cy="442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5496" y="1272528"/>
            <a:ext cx="6220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직접 산화장치</a:t>
            </a: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(Thermal Oxidizer)</a:t>
            </a:r>
            <a:endParaRPr lang="ko-KR" altLang="en-US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6" name="AutoShape 38"/>
          <p:cNvSpPr>
            <a:spLocks noChangeArrowheads="1"/>
          </p:cNvSpPr>
          <p:nvPr/>
        </p:nvSpPr>
        <p:spPr bwMode="gray">
          <a:xfrm>
            <a:off x="179511" y="1916832"/>
            <a:ext cx="4176465" cy="4404188"/>
          </a:xfrm>
          <a:prstGeom prst="roundRect">
            <a:avLst>
              <a:gd name="adj" fmla="val 1081"/>
            </a:avLst>
          </a:prstGeom>
          <a:gradFill rotWithShape="1">
            <a:gsLst>
              <a:gs pos="0">
                <a:srgbClr val="C2E31F"/>
              </a:gs>
              <a:gs pos="50000">
                <a:srgbClr val="C2E31F">
                  <a:gamma/>
                  <a:tint val="24314"/>
                  <a:invGamma/>
                </a:srgbClr>
              </a:gs>
              <a:gs pos="100000">
                <a:srgbClr val="C2E31F"/>
              </a:gs>
            </a:gsLst>
            <a:lin ang="0" scaled="1"/>
          </a:gradFill>
          <a:ln w="127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B2B2B2"/>
            </a:outerShdw>
          </a:effectLst>
        </p:spPr>
        <p:txBody>
          <a:bodyPr wrap="none" anchor="ctr"/>
          <a:lstStyle/>
          <a:p>
            <a:pPr eaLnBrk="0" latinLnBrk="0" hangingPunct="0"/>
            <a:endParaRPr kumimoji="0" lang="en-US" altLang="ko-KR" b="1" dirty="0">
              <a:effectLst>
                <a:outerShdw blurRad="38100" dist="38100" dir="2700000" algn="tl">
                  <a:srgbClr val="FFFFFF"/>
                </a:outerShdw>
              </a:effectLst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79512" y="2026016"/>
            <a:ext cx="4176464" cy="977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9pPr>
          </a:lstStyle>
          <a:p>
            <a:pPr marL="177800" indent="-177800" algn="just" eaLnBrk="1" hangingPunct="1">
              <a:lnSpc>
                <a:spcPts val="23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가장 오래된 열 산화 기술로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VOCs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물질을 완전히 산화시킬 수 있는 온도범위에서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(750℃)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악취가스를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CO</a:t>
            </a:r>
            <a:r>
              <a:rPr lang="en-US" altLang="ko-KR" sz="1600" b="1" baseline="-25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2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와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H</a:t>
            </a:r>
            <a:r>
              <a:rPr lang="en-US" altLang="ko-KR" sz="1600" b="1" baseline="-25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2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O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로 분해</a:t>
            </a: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96" y="3067772"/>
            <a:ext cx="4210060" cy="1307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52905" y="4458409"/>
            <a:ext cx="2752677" cy="1054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l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처리효율 매우 우수함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285750" algn="l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대부분 악취처리 가능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285750" algn="l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단점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연료비가 많음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302344" y="5661248"/>
            <a:ext cx="4032448" cy="4320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/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ko-KR" altLang="en-US" sz="3600" b="1" kern="10" dirty="0" smtClean="0">
                <a:ln w="11430"/>
                <a:solidFill>
                  <a:srgbClr val="00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헤드라인M"/>
                <a:ea typeface="HY헤드라인M"/>
              </a:rPr>
              <a:t>사업장내 </a:t>
            </a:r>
            <a:r>
              <a:rPr lang="ko-KR" altLang="en-US" sz="3600" b="1" kern="10" dirty="0" err="1" smtClean="0">
                <a:ln w="11430"/>
                <a:solidFill>
                  <a:srgbClr val="00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헤드라인M"/>
                <a:ea typeface="HY헤드라인M"/>
              </a:rPr>
              <a:t>폐열</a:t>
            </a:r>
            <a:r>
              <a:rPr lang="ko-KR" altLang="en-US" sz="3600" b="1" kern="10" dirty="0" smtClean="0">
                <a:ln w="11430"/>
                <a:solidFill>
                  <a:srgbClr val="00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헤드라인M"/>
                <a:ea typeface="HY헤드라인M"/>
              </a:rPr>
              <a:t> 사용시설이 있을 경우 </a:t>
            </a:r>
            <a:r>
              <a:rPr lang="ko-KR" altLang="en-US" sz="3600" b="1" kern="10" dirty="0" err="1" smtClean="0">
                <a:ln w="11430"/>
                <a:solidFill>
                  <a:srgbClr val="00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헤드라인M"/>
                <a:ea typeface="HY헤드라인M"/>
              </a:rPr>
              <a:t>적용성</a:t>
            </a:r>
            <a:r>
              <a:rPr lang="ko-KR" altLang="en-US" sz="3600" b="1" kern="10" dirty="0" smtClean="0">
                <a:ln w="11430"/>
                <a:solidFill>
                  <a:srgbClr val="00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Y헤드라인M"/>
                <a:ea typeface="HY헤드라인M"/>
              </a:rPr>
              <a:t> 높음</a:t>
            </a:r>
            <a:endParaRPr lang="ko-KR" altLang="en-US" sz="3600" b="1" kern="10" dirty="0">
              <a:ln w="11430"/>
              <a:solidFill>
                <a:srgbClr val="0000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auto">
          <a:xfrm>
            <a:off x="359340" y="589200"/>
            <a:ext cx="6624928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4 (</a:t>
            </a:r>
            <a:r>
              <a:rPr kumimoji="0" lang="ko-KR" altLang="en-US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연소법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직접소각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그림 83" descr="1264574255_Box_Green.png"/>
          <p:cNvPicPr preferRelativeResize="0"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685288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5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1492837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4925059" y="1892992"/>
            <a:ext cx="4118104" cy="4428000"/>
            <a:chOff x="1846" y="1359"/>
            <a:chExt cx="3858" cy="2578"/>
          </a:xfrm>
        </p:grpSpPr>
        <p:pic>
          <p:nvPicPr>
            <p:cNvPr id="4" name="Picture 9" descr="\\김재영\c\잡동사리\용제흡착회수장치\docu0248.jpg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7" t="1161" r="1257" b="1161"/>
            <a:stretch>
              <a:fillRect/>
            </a:stretch>
          </p:blipFill>
          <p:spPr bwMode="auto">
            <a:xfrm>
              <a:off x="1846" y="1359"/>
              <a:ext cx="3858" cy="25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 Box 10"/>
            <p:cNvSpPr txBox="1">
              <a:spLocks noChangeArrowheads="1"/>
            </p:cNvSpPr>
            <p:nvPr/>
          </p:nvSpPr>
          <p:spPr bwMode="auto">
            <a:xfrm>
              <a:off x="3590" y="2919"/>
              <a:ext cx="1068" cy="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36000" tIns="0" rIns="36000" bIns="0" anchor="b" anchorCtr="1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9pPr>
            </a:lstStyle>
            <a:p>
              <a:pPr algn="l" eaLnBrk="1" hangingPunct="1">
                <a:lnSpc>
                  <a:spcPct val="80000"/>
                </a:lnSpc>
              </a:pPr>
              <a:r>
                <a:rPr lang="en-US" altLang="ko-KR" sz="1200" dirty="0">
                  <a:latin typeface="Arial" panose="020B0604020202020204" pitchFamily="34" charset="0"/>
                  <a:ea typeface="휴먼모음T" panose="02030504000101010101" pitchFamily="18" charset="-127"/>
                </a:rPr>
                <a:t>Catalytic</a:t>
              </a:r>
            </a:p>
            <a:p>
              <a:pPr algn="l" eaLnBrk="1" hangingPunct="1">
                <a:lnSpc>
                  <a:spcPct val="80000"/>
                </a:lnSpc>
              </a:pPr>
              <a:r>
                <a:rPr lang="en-US" altLang="ko-KR" sz="1200" dirty="0">
                  <a:latin typeface="Arial" panose="020B0604020202020204" pitchFamily="34" charset="0"/>
                  <a:ea typeface="휴먼모음T" panose="02030504000101010101" pitchFamily="18" charset="-127"/>
                </a:rPr>
                <a:t>Thermal Oxidizer</a:t>
              </a:r>
            </a:p>
          </p:txBody>
        </p:sp>
        <p:sp>
          <p:nvSpPr>
            <p:cNvPr id="6" name="Text Box 11"/>
            <p:cNvSpPr txBox="1">
              <a:spLocks noChangeArrowheads="1"/>
            </p:cNvSpPr>
            <p:nvPr/>
          </p:nvSpPr>
          <p:spPr bwMode="auto">
            <a:xfrm>
              <a:off x="3657" y="2752"/>
              <a:ext cx="73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36000" tIns="0" rIns="36000" bIns="0" anchor="b" anchorCtr="1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80000"/>
                </a:lnSpc>
              </a:pPr>
              <a:r>
                <a:rPr lang="en-US" altLang="ko-KR" sz="1200" dirty="0">
                  <a:solidFill>
                    <a:srgbClr val="0000CC"/>
                  </a:solidFill>
                  <a:latin typeface="Arial" panose="020B0604020202020204" pitchFamily="34" charset="0"/>
                  <a:ea typeface="휴먼모음T" panose="02030504000101010101" pitchFamily="18" charset="-127"/>
                </a:rPr>
                <a:t>Catalyst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35496" y="1272528"/>
            <a:ext cx="6220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촉매산화장치</a:t>
            </a: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(Catalytic Combustion System)</a:t>
            </a:r>
            <a:endParaRPr lang="ko-KR" altLang="en-US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8" name="AutoShape 38"/>
          <p:cNvSpPr>
            <a:spLocks noChangeArrowheads="1"/>
          </p:cNvSpPr>
          <p:nvPr/>
        </p:nvSpPr>
        <p:spPr bwMode="gray">
          <a:xfrm>
            <a:off x="179511" y="1916832"/>
            <a:ext cx="4680521" cy="4404188"/>
          </a:xfrm>
          <a:prstGeom prst="roundRect">
            <a:avLst>
              <a:gd name="adj" fmla="val 1081"/>
            </a:avLst>
          </a:prstGeom>
          <a:gradFill rotWithShape="1">
            <a:gsLst>
              <a:gs pos="0">
                <a:srgbClr val="C2E31F"/>
              </a:gs>
              <a:gs pos="50000">
                <a:srgbClr val="C2E31F">
                  <a:gamma/>
                  <a:tint val="24314"/>
                  <a:invGamma/>
                </a:srgbClr>
              </a:gs>
              <a:gs pos="100000">
                <a:srgbClr val="C2E31F"/>
              </a:gs>
            </a:gsLst>
            <a:lin ang="0" scaled="1"/>
          </a:gradFill>
          <a:ln w="127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B2B2B2"/>
            </a:outerShdw>
          </a:effectLst>
        </p:spPr>
        <p:txBody>
          <a:bodyPr wrap="none" anchor="ctr"/>
          <a:lstStyle/>
          <a:p>
            <a:pPr eaLnBrk="0" latinLnBrk="0" hangingPunct="0"/>
            <a:endParaRPr kumimoji="0" lang="en-US" altLang="ko-KR" b="1" dirty="0">
              <a:effectLst>
                <a:outerShdw blurRad="38100" dist="38100" dir="2700000" algn="tl">
                  <a:srgbClr val="FFFFFF"/>
                </a:outerShdw>
              </a:effectLst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79512" y="2026016"/>
            <a:ext cx="4680520" cy="1272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9pPr>
          </a:lstStyle>
          <a:p>
            <a:pPr marL="177800" indent="-177800" algn="just" eaLnBrk="1" hangingPunct="1">
              <a:lnSpc>
                <a:spcPts val="23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촉매의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특성을 이용하여 비교적 낮은 온도에서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(250∼400℃)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VOCs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를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CO</a:t>
            </a:r>
            <a:r>
              <a:rPr lang="en-US" altLang="ko-KR" sz="1600" b="1" baseline="-25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2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와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H</a:t>
            </a:r>
            <a:r>
              <a:rPr lang="en-US" altLang="ko-KR" sz="1600" b="1" baseline="-25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2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O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로 분해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just" eaLnBrk="1" hangingPunct="1">
              <a:lnSpc>
                <a:spcPts val="23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악취처리효율이 우수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just" eaLnBrk="1" hangingPunct="1">
              <a:lnSpc>
                <a:spcPts val="23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직접연소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(Thermal Oxidizer)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대비 연료비 저렴</a:t>
            </a: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2" name="AutoShape 23"/>
          <p:cNvSpPr>
            <a:spLocks noChangeArrowheads="1"/>
          </p:cNvSpPr>
          <p:nvPr/>
        </p:nvSpPr>
        <p:spPr bwMode="auto">
          <a:xfrm>
            <a:off x="225786" y="4072821"/>
            <a:ext cx="4606950" cy="2393563"/>
          </a:xfrm>
          <a:prstGeom prst="roundRect">
            <a:avLst>
              <a:gd name="adj" fmla="val 3048"/>
            </a:avLst>
          </a:prstGeom>
          <a:gradFill rotWithShape="0">
            <a:gsLst>
              <a:gs pos="0">
                <a:srgbClr val="F0DC9E"/>
              </a:gs>
              <a:gs pos="100000">
                <a:srgbClr val="EBD379"/>
              </a:gs>
            </a:gsLst>
            <a:lin ang="54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3" name="AutoShape 24"/>
          <p:cNvSpPr>
            <a:spLocks noChangeArrowheads="1"/>
          </p:cNvSpPr>
          <p:nvPr/>
        </p:nvSpPr>
        <p:spPr bwMode="auto">
          <a:xfrm>
            <a:off x="312545" y="4420574"/>
            <a:ext cx="4464000" cy="1900446"/>
          </a:xfrm>
          <a:prstGeom prst="roundRect">
            <a:avLst>
              <a:gd name="adj" fmla="val 1357"/>
            </a:avLst>
          </a:prstGeom>
          <a:solidFill>
            <a:srgbClr val="F9F1D7"/>
          </a:solidFill>
          <a:ln>
            <a:noFill/>
          </a:ln>
          <a:effectLst>
            <a:prstShdw prst="shdw18" dist="17961" dir="13500000">
              <a:srgbClr val="F9F1D7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12546" y="4437112"/>
            <a:ext cx="4464000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ko-KR" altLang="en-US" sz="140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배가스</a:t>
            </a:r>
            <a:r>
              <a:rPr lang="ko-KR" altLang="en-US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중 </a:t>
            </a:r>
            <a:r>
              <a:rPr lang="ko-KR" altLang="en-US" sz="140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유기실리콘 </a:t>
            </a:r>
            <a:r>
              <a:rPr lang="ko-KR" altLang="en-US" sz="1400" dirty="0" err="1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유기인화합물계열</a:t>
            </a:r>
            <a:r>
              <a:rPr lang="ko-KR" altLang="en-US" sz="140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의</a:t>
            </a:r>
            <a:r>
              <a:rPr lang="ko-KR" altLang="en-US" sz="140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40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촉매독이</a:t>
            </a:r>
            <a:r>
              <a:rPr lang="ko-KR" altLang="en-US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40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촉매층에서</a:t>
            </a:r>
            <a:r>
              <a:rPr lang="ko-KR" altLang="en-US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400" dirty="0">
                <a:latin typeface="HY중고딕" panose="02030600000101010101" pitchFamily="18" charset="-127"/>
                <a:ea typeface="HY중고딕" panose="02030600000101010101" pitchFamily="18" charset="-127"/>
              </a:rPr>
              <a:t>산화되어</a:t>
            </a:r>
            <a:r>
              <a:rPr lang="en-US" altLang="ko-KR" sz="1400" dirty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비 휘발성인 </a:t>
            </a:r>
            <a:r>
              <a:rPr lang="en-US" altLang="ko-KR" sz="1400" dirty="0">
                <a:latin typeface="HY중고딕" panose="02030600000101010101" pitchFamily="18" charset="-127"/>
                <a:ea typeface="HY중고딕" panose="02030600000101010101" pitchFamily="18" charset="-127"/>
              </a:rPr>
              <a:t>SiO2</a:t>
            </a:r>
            <a:r>
              <a:rPr lang="ko-KR" altLang="en-US" sz="1400" dirty="0">
                <a:latin typeface="HY중고딕" panose="02030600000101010101" pitchFamily="18" charset="-127"/>
                <a:ea typeface="HY중고딕" panose="02030600000101010101" pitchFamily="18" charset="-127"/>
              </a:rPr>
              <a:t> 또는 </a:t>
            </a:r>
            <a:r>
              <a:rPr lang="en-US" altLang="ko-KR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P2O6</a:t>
            </a:r>
            <a:r>
              <a:rPr lang="ko-KR" altLang="en-US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물질이 </a:t>
            </a:r>
            <a:r>
              <a:rPr lang="ko-KR" altLang="en-US" sz="1400" dirty="0">
                <a:latin typeface="HY중고딕" panose="02030600000101010101" pitchFamily="18" charset="-127"/>
                <a:ea typeface="HY중고딕" panose="02030600000101010101" pitchFamily="18" charset="-127"/>
              </a:rPr>
              <a:t>활성금속 표면을 피복하여 </a:t>
            </a:r>
            <a:r>
              <a:rPr lang="ko-KR" altLang="en-US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촉매수명 단축</a:t>
            </a:r>
            <a:endParaRPr lang="ko-KR" altLang="en-US" sz="140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just">
              <a:lnSpc>
                <a:spcPts val="2000"/>
              </a:lnSpc>
            </a:pPr>
            <a:endParaRPr lang="ko-KR" altLang="en-US" sz="140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/>
          <a:srcRect t="19353"/>
          <a:stretch/>
        </p:blipFill>
        <p:spPr>
          <a:xfrm>
            <a:off x="412951" y="5312382"/>
            <a:ext cx="4309001" cy="1063229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03360" y="4114582"/>
            <a:ext cx="17391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&lt;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촉매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피독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현상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&gt;</a:t>
            </a: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7" name="직사각형 16"/>
          <p:cNvSpPr>
            <a:spLocks noChangeArrowheads="1"/>
          </p:cNvSpPr>
          <p:nvPr/>
        </p:nvSpPr>
        <p:spPr bwMode="auto">
          <a:xfrm>
            <a:off x="359340" y="589200"/>
            <a:ext cx="6624928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4 [</a:t>
            </a:r>
            <a:r>
              <a:rPr kumimoji="0" lang="ko-KR" altLang="en-US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연소법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촉매산화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(CCS)]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8" name="그림 83" descr="1264574255_Box_Green.png"/>
          <p:cNvPicPr preferRelativeResize="0"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685288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92" y="3207561"/>
            <a:ext cx="4210060" cy="1117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366472" y="339040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촉매 </a:t>
            </a:r>
            <a:r>
              <a:rPr lang="ko-KR" altLang="en-US" b="1" dirty="0" err="1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피독</a:t>
            </a: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대책</a:t>
            </a:r>
            <a:endParaRPr lang="ko-KR" altLang="en-US" b="1" dirty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21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22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  <p:sp>
        <p:nvSpPr>
          <p:cNvPr id="20" name="직사각형 19"/>
          <p:cNvSpPr/>
          <p:nvPr/>
        </p:nvSpPr>
        <p:spPr bwMode="auto">
          <a:xfrm>
            <a:off x="6286512" y="4000504"/>
            <a:ext cx="1428760" cy="1428760"/>
          </a:xfrm>
          <a:prstGeom prst="rect">
            <a:avLst/>
          </a:prstGeom>
          <a:noFill/>
          <a:ln w="12700">
            <a:solidFill>
              <a:srgbClr val="FF006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715476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3"/>
          <p:cNvSpPr>
            <a:spLocks noChangeArrowheads="1"/>
          </p:cNvSpPr>
          <p:nvPr/>
        </p:nvSpPr>
        <p:spPr bwMode="auto">
          <a:xfrm>
            <a:off x="3491880" y="1656097"/>
            <a:ext cx="5678751" cy="2110288"/>
          </a:xfrm>
          <a:prstGeom prst="roundRect">
            <a:avLst>
              <a:gd name="adj" fmla="val 3048"/>
            </a:avLst>
          </a:prstGeom>
          <a:gradFill rotWithShape="0">
            <a:gsLst>
              <a:gs pos="0">
                <a:srgbClr val="F0DC9E"/>
              </a:gs>
              <a:gs pos="100000">
                <a:srgbClr val="EBD379"/>
              </a:gs>
            </a:gsLst>
            <a:lin ang="54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610715" y="1725907"/>
            <a:ext cx="5559916" cy="2015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9pPr>
          </a:lstStyle>
          <a:p>
            <a:pPr marL="177800" indent="-177800" algn="just" eaLnBrk="1" hangingPunct="1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대부분 악취가스 처리가능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타 반응기 대비 처리효율 높음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just" eaLnBrk="1" hangingPunct="1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연료비를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제외한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유지관리비 저렴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just" eaLnBrk="1" hangingPunct="1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VOCs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농도가 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1.5~2g/Nm</a:t>
            </a:r>
            <a:r>
              <a:rPr lang="en-US" altLang="ko-KR" sz="1600" b="1" baseline="30000" dirty="0">
                <a:latin typeface="HY중고딕" panose="02030600000101010101" pitchFamily="18" charset="-127"/>
                <a:ea typeface="HY중고딕" panose="02030600000101010101" pitchFamily="18" charset="-127"/>
              </a:rPr>
              <a:t>3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이상이면 </a:t>
            </a:r>
            <a:r>
              <a:rPr lang="ko-KR" altLang="en-US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무 연료 운전 가능</a:t>
            </a:r>
            <a:endParaRPr lang="en-US" altLang="ko-KR" sz="1600" b="1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just" eaLnBrk="1" hangingPunct="1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VOCs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인입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농도는 폭발한계 이하 조절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just" eaLnBrk="1" hangingPunct="1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초기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설치 비용이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과다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just" eaLnBrk="1" hangingPunct="1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저 농도 악취처리 시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운전비용 과다</a:t>
            </a:r>
          </a:p>
        </p:txBody>
      </p:sp>
      <p:pic>
        <p:nvPicPr>
          <p:cNvPr id="6" name="Picture 6" descr="EMB000008e4002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79" y="3887315"/>
            <a:ext cx="5649633" cy="2231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494368" y="6127617"/>
            <a:ext cx="223971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&lt;One can type RTO&gt;</a:t>
            </a:r>
            <a:endParaRPr lang="en-US" altLang="ko-KR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5610403" y="6158906"/>
            <a:ext cx="178606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&lt;Bed type RTO&gt;</a:t>
            </a:r>
            <a:endParaRPr lang="en-US" altLang="ko-KR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auto">
          <a:xfrm>
            <a:off x="359340" y="589200"/>
            <a:ext cx="6624928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4 [</a:t>
            </a:r>
            <a:r>
              <a:rPr kumimoji="0" lang="ko-KR" altLang="en-US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연소법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축열산화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(RTO)]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그림 83" descr="1264574255_Box_Green.png"/>
          <p:cNvPicPr preferRelativeResize="0"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685288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5001" y="1163344"/>
            <a:ext cx="6220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b="1" dirty="0" err="1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축열산화장치</a:t>
            </a: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(Regenerative Thermal Oxidizer)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개요</a:t>
            </a:r>
            <a:endParaRPr lang="ko-KR" altLang="en-US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6" y="1656097"/>
            <a:ext cx="3390488" cy="446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5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3126919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AutoShape 38"/>
          <p:cNvSpPr>
            <a:spLocks noChangeArrowheads="1"/>
          </p:cNvSpPr>
          <p:nvPr/>
        </p:nvSpPr>
        <p:spPr bwMode="gray">
          <a:xfrm>
            <a:off x="3906096" y="1974194"/>
            <a:ext cx="5181613" cy="3780632"/>
          </a:xfrm>
          <a:prstGeom prst="roundRect">
            <a:avLst>
              <a:gd name="adj" fmla="val 1081"/>
            </a:avLst>
          </a:prstGeom>
          <a:gradFill rotWithShape="1">
            <a:gsLst>
              <a:gs pos="0">
                <a:srgbClr val="C2E31F"/>
              </a:gs>
              <a:gs pos="50000">
                <a:srgbClr val="C2E31F">
                  <a:gamma/>
                  <a:tint val="24314"/>
                  <a:invGamma/>
                </a:srgbClr>
              </a:gs>
              <a:gs pos="100000">
                <a:srgbClr val="C2E31F"/>
              </a:gs>
            </a:gsLst>
            <a:lin ang="0" scaled="1"/>
          </a:gradFill>
          <a:ln w="127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B2B2B2"/>
            </a:outerShdw>
          </a:effectLst>
        </p:spPr>
        <p:txBody>
          <a:bodyPr wrap="none" anchor="ctr"/>
          <a:lstStyle/>
          <a:p>
            <a:pPr eaLnBrk="0" latinLnBrk="0" hangingPunct="0"/>
            <a:endParaRPr kumimoji="0" lang="en-US" altLang="ko-KR" b="1" dirty="0">
              <a:effectLst>
                <a:outerShdw blurRad="38100" dist="38100" dir="2700000" algn="tl">
                  <a:srgbClr val="FFFFFF"/>
                </a:outerShdw>
              </a:effectLst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004896" y="2034513"/>
            <a:ext cx="5109321" cy="4129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lnSpc>
                <a:spcPts val="2600"/>
              </a:lnSpc>
              <a:spcBef>
                <a:spcPct val="50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연소실</a:t>
            </a:r>
            <a:r>
              <a:rPr lang="en-US" altLang="ko-KR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축열층</a:t>
            </a: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 및 </a:t>
            </a:r>
            <a:r>
              <a:rPr lang="ko-KR" altLang="en-US" sz="16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분배실은</a:t>
            </a: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12</a:t>
            </a: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개의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부채꼴 </a:t>
            </a:r>
            <a:r>
              <a:rPr lang="en-US" altLang="ko-KR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Cell</a:t>
            </a: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로 나누어져 있으며 </a:t>
            </a:r>
            <a:r>
              <a:rPr lang="en-US" altLang="ko-KR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Rotary</a:t>
            </a: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가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 회전하면서 운전</a:t>
            </a:r>
            <a:endParaRPr lang="ko-KR" altLang="en-US" sz="1600" b="1" dirty="0">
              <a:effectLst>
                <a:outerShdw blurRad="38100" dist="38100" dir="2700000" algn="tl">
                  <a:srgbClr val="C0C0C0"/>
                </a:outerShdw>
              </a:effectLst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7800" indent="-177800" algn="l">
              <a:lnSpc>
                <a:spcPts val="2600"/>
              </a:lnSpc>
              <a:spcBef>
                <a:spcPct val="50000"/>
              </a:spcBef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회전 </a:t>
            </a: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하면서 반쪽 </a:t>
            </a:r>
            <a:r>
              <a:rPr lang="en-US" altLang="ko-KR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5BED(COOL </a:t>
            </a:r>
            <a:r>
              <a:rPr lang="en-US" altLang="ko-KR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ZONE-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예열</a:t>
            </a:r>
            <a:r>
              <a:rPr lang="en-US" altLang="ko-KR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), </a:t>
            </a: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나머지 반쪽 </a:t>
            </a:r>
            <a:r>
              <a:rPr lang="en-US" altLang="ko-KR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5BED(HEAT </a:t>
            </a:r>
            <a:r>
              <a:rPr lang="en-US" altLang="ko-KR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ZONE-</a:t>
            </a:r>
            <a:r>
              <a:rPr lang="ko-KR" altLang="en-US" sz="16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열회수</a:t>
            </a:r>
            <a:r>
              <a:rPr lang="en-US" altLang="ko-KR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의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역할 수행하며</a:t>
            </a:r>
            <a:r>
              <a:rPr lang="en-US" altLang="ko-KR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 Rotary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 회전에 </a:t>
            </a: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의해 순차적으로 변화한다</a:t>
            </a:r>
            <a:r>
              <a:rPr lang="en-US" altLang="ko-KR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. </a:t>
            </a:r>
          </a:p>
          <a:p>
            <a:pPr marL="177800" indent="-177800" algn="l">
              <a:lnSpc>
                <a:spcPts val="2600"/>
              </a:lnSpc>
              <a:spcBef>
                <a:spcPct val="50000"/>
              </a:spcBef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이때</a:t>
            </a:r>
            <a:r>
              <a:rPr lang="en-US" altLang="ko-KR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, COOL ZONE</a:t>
            </a: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과 </a:t>
            </a:r>
            <a:r>
              <a:rPr lang="en-US" altLang="ko-KR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HEAT ZONE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사이에 </a:t>
            </a:r>
            <a:r>
              <a:rPr lang="en-US" altLang="ko-KR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PURGE ZONE</a:t>
            </a: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과 </a:t>
            </a:r>
            <a:r>
              <a:rPr lang="en-US" altLang="ko-KR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DEAD ZONE</a:t>
            </a: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을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두어 처리 </a:t>
            </a: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전 가스와 청정가스의 혼합을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방지하고 </a:t>
            </a: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미처리된</a:t>
            </a:r>
            <a:r>
              <a:rPr lang="en-US" altLang="ko-KR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가스는 </a:t>
            </a:r>
            <a:r>
              <a:rPr lang="en-US" altLang="ko-KR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Cooling</a:t>
            </a: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에서 </a:t>
            </a:r>
            <a:r>
              <a:rPr lang="en-US" altLang="ko-KR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Heating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으로 </a:t>
            </a: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전환되기 전에 </a:t>
            </a:r>
            <a:r>
              <a:rPr lang="en-US" altLang="ko-KR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PURGE</a:t>
            </a:r>
            <a:r>
              <a:rPr lang="ko-KR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를 통해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산화  처리된다</a:t>
            </a:r>
            <a:r>
              <a:rPr lang="en-US" altLang="ko-KR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.  </a:t>
            </a:r>
          </a:p>
          <a:p>
            <a:pPr>
              <a:lnSpc>
                <a:spcPts val="2600"/>
              </a:lnSpc>
            </a:pP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20" name="직사각형 19"/>
          <p:cNvSpPr>
            <a:spLocks noChangeArrowheads="1"/>
          </p:cNvSpPr>
          <p:nvPr/>
        </p:nvSpPr>
        <p:spPr bwMode="auto">
          <a:xfrm>
            <a:off x="359340" y="589200"/>
            <a:ext cx="6624928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4 [</a:t>
            </a:r>
            <a:r>
              <a:rPr kumimoji="0" lang="ko-KR" altLang="en-US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연소법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축열산화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(RTO)]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1" name="그림 83" descr="1264574255_Box_Green.png"/>
          <p:cNvPicPr preferRelativeResize="0"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685288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55001" y="1163344"/>
            <a:ext cx="6220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b="1" dirty="0" err="1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축열산화장치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err="1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운전기작</a:t>
            </a:r>
            <a:endParaRPr lang="ko-KR" altLang="en-US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92" y="1963608"/>
            <a:ext cx="3804704" cy="3409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1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3543598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0"/>
          <p:cNvGrpSpPr>
            <a:grpSpLocks/>
          </p:cNvGrpSpPr>
          <p:nvPr/>
        </p:nvGrpSpPr>
        <p:grpSpPr bwMode="auto">
          <a:xfrm>
            <a:off x="95536" y="1556791"/>
            <a:ext cx="3324336" cy="4950539"/>
            <a:chOff x="0" y="1171575"/>
            <a:chExt cx="4057650" cy="5144773"/>
          </a:xfrm>
        </p:grpSpPr>
        <p:pic>
          <p:nvPicPr>
            <p:cNvPr id="4" name="Picture 2" descr="EMB000008e4002c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1171575"/>
              <a:ext cx="4057650" cy="514477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</p:pic>
        <p:sp>
          <p:nvSpPr>
            <p:cNvPr id="5" name="직사각형 4"/>
            <p:cNvSpPr/>
            <p:nvPr/>
          </p:nvSpPr>
          <p:spPr>
            <a:xfrm>
              <a:off x="1514475" y="5914735"/>
              <a:ext cx="1343025" cy="32859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6" name="AutoShape 23"/>
          <p:cNvSpPr>
            <a:spLocks noChangeArrowheads="1"/>
          </p:cNvSpPr>
          <p:nvPr/>
        </p:nvSpPr>
        <p:spPr bwMode="auto">
          <a:xfrm>
            <a:off x="3491881" y="1560560"/>
            <a:ext cx="5400600" cy="2376165"/>
          </a:xfrm>
          <a:prstGeom prst="roundRect">
            <a:avLst>
              <a:gd name="adj" fmla="val 3048"/>
            </a:avLst>
          </a:prstGeom>
          <a:gradFill rotWithShape="0">
            <a:gsLst>
              <a:gs pos="0">
                <a:srgbClr val="F0DC9E"/>
              </a:gs>
              <a:gs pos="100000">
                <a:srgbClr val="EBD379"/>
              </a:gs>
            </a:gsLst>
            <a:lin ang="54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3563888" y="1628801"/>
            <a:ext cx="52229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eaLnBrk="1" hangingPunct="1">
              <a:lnSpc>
                <a:spcPts val="24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대부분의 </a:t>
            </a:r>
            <a:r>
              <a:rPr lang="ko-KR" altLang="en-US" sz="1600" b="1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 물질 처리가 </a:t>
            </a:r>
            <a:r>
              <a:rPr lang="ko-KR" altLang="en-US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가능</a:t>
            </a:r>
            <a:endParaRPr lang="en-US" altLang="ko-KR" sz="1600" b="1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just" eaLnBrk="1" hangingPunct="1">
              <a:lnSpc>
                <a:spcPts val="24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en-US" altLang="ko-KR" sz="1600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RTO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에 비해 연료소모량이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적음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just" eaLnBrk="1" hangingPunct="1">
              <a:lnSpc>
                <a:spcPts val="24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연소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산화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온도는 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300~450℃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낮음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just" eaLnBrk="1" hangingPunct="1">
              <a:lnSpc>
                <a:spcPts val="24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세라믹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축열재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이용으로 열 회수율이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높음(85 ~95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%)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73050" indent="-273050" algn="just" eaLnBrk="1" hangingPunct="1">
              <a:lnSpc>
                <a:spcPts val="24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단 점</a:t>
            </a:r>
            <a:endParaRPr lang="en-US" altLang="ko-KR" sz="1600" b="1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355600" indent="-177800" algn="just" eaLnBrk="1" hangingPunct="1">
              <a:lnSpc>
                <a:spcPts val="24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초기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설치 비용이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과다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355600" indent="-177800" algn="just" eaLnBrk="1" hangingPunct="1">
              <a:lnSpc>
                <a:spcPts val="2400"/>
              </a:lnSpc>
              <a:buClr>
                <a:srgbClr val="0000CC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촉매피독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(Fe, </a:t>
            </a:r>
            <a:r>
              <a:rPr lang="en-US" altLang="ko-KR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Pb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Si, P,S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등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시 촉매교체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필요</a:t>
            </a:r>
          </a:p>
        </p:txBody>
      </p:sp>
      <p:pic>
        <p:nvPicPr>
          <p:cNvPr id="8" name="Picture 6" descr="EMB000008e4002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176" y="4001296"/>
            <a:ext cx="5373305" cy="21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724128" y="6200775"/>
            <a:ext cx="134684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휴먼모음T" panose="02030504000101010101" pitchFamily="18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&lt;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RCO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원리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&gt;</a:t>
            </a:r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auto">
          <a:xfrm>
            <a:off x="359340" y="589200"/>
            <a:ext cx="6624928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4 [</a:t>
            </a:r>
            <a:r>
              <a:rPr kumimoji="0" lang="ko-KR" altLang="en-US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연소법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축열식</a:t>
            </a: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촉매산화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(RCO)]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001" y="1163344"/>
            <a:ext cx="8837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b="1" dirty="0" err="1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축열식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촉매산화장치</a:t>
            </a: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(Regenerative Catalytic Oxidizer)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개요</a:t>
            </a:r>
            <a:endParaRPr lang="ko-KR" altLang="en-US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5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6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  <p:pic>
        <p:nvPicPr>
          <p:cNvPr id="13" name="그림 83" descr="1264574255_Box_Green.png"/>
          <p:cNvPicPr preferRelativeResize="0"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685288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666515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oup 2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0583035"/>
              </p:ext>
            </p:extLst>
          </p:nvPr>
        </p:nvGraphicFramePr>
        <p:xfrm>
          <a:off x="101392" y="1124744"/>
          <a:ext cx="8928992" cy="5460894"/>
        </p:xfrm>
        <a:graphic>
          <a:graphicData uri="http://schemas.openxmlformats.org/drawingml/2006/table">
            <a:tbl>
              <a:tblPr/>
              <a:tblGrid>
                <a:gridCol w="1224136"/>
                <a:gridCol w="2952328"/>
                <a:gridCol w="3104085"/>
                <a:gridCol w="1648443"/>
              </a:tblGrid>
              <a:tr h="4210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구  분</a:t>
                      </a:r>
                    </a:p>
                  </a:txBody>
                  <a:tcPr marL="34290" marR="3429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FF66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CCFF66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특징 및 장점</a:t>
                      </a:r>
                    </a:p>
                  </a:txBody>
                  <a:tcPr marL="34290" marR="3429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009900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009900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단      점</a:t>
                      </a:r>
                    </a:p>
                  </a:txBody>
                  <a:tcPr marL="34290" marR="3429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009900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009900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적용공정</a:t>
                      </a:r>
                    </a:p>
                  </a:txBody>
                  <a:tcPr marL="34290" marR="3429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009900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009900"/>
                        </a:gs>
                      </a:gsLst>
                      <a:lin ang="2700000" scaled="1"/>
                    </a:gradFill>
                  </a:tcPr>
                </a:tc>
              </a:tr>
              <a:tr h="9018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직접연소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TO)</a:t>
                      </a:r>
                    </a:p>
                  </a:txBody>
                  <a:tcPr marL="34290" marR="3429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99">
                            <a:gamma/>
                            <a:tint val="6275"/>
                            <a:invGamma/>
                          </a:srgbClr>
                        </a:gs>
                        <a:gs pos="100000">
                          <a:srgbClr val="FFFF99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가스를 700~900℃에서 산화분해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완전연소시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고효율가능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타르, 분진의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허용성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높음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낮은 초기투자비용</a:t>
                      </a:r>
                    </a:p>
                  </a:txBody>
                  <a:tcPr marL="34290" marR="34290" marT="5715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2B2B2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B2B2B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불연성용제 적용 불가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연소 시 2차 공해발생 주의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높은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운전비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(고온연소,보조연료多)</a:t>
                      </a:r>
                    </a:p>
                  </a:txBody>
                  <a:tcPr marL="34290" marR="34290" marT="5715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2B2B2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B2B2B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중간정도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풍량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고농도 (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LEL20~25%)</a:t>
                      </a:r>
                    </a:p>
                  </a:txBody>
                  <a:tcPr marL="34290" marR="34290" marT="5715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2B2B2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B2B2B2"/>
                        </a:gs>
                      </a:gsLst>
                      <a:lin ang="2700000" scaled="1"/>
                    </a:gradFill>
                  </a:tcPr>
                </a:tc>
              </a:tr>
              <a:tr h="9262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촉매산화장치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CCS)</a:t>
                      </a:r>
                      <a:endParaRPr kumimoji="1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34290" marR="3429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99">
                            <a:gamma/>
                            <a:tint val="6275"/>
                            <a:invGamma/>
                          </a:srgbClr>
                        </a:gs>
                        <a:gs pos="100000">
                          <a:srgbClr val="FFFF99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가스를 250~400℃에서 산화분해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낮은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운전비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(저온연소) 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저온연소에따른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COMPACT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한설비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전기열원 사용가능</a:t>
                      </a:r>
                    </a:p>
                  </a:txBody>
                  <a:tcPr marL="34290" marR="34290" marT="5715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2B2B2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B2B2B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불연성용제 적용 불가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연소시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2차 공해발생 주의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유기실리콘등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촉매독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주의필요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주기적 촉매재생 필요</a:t>
                      </a:r>
                    </a:p>
                  </a:txBody>
                  <a:tcPr marL="34290" marR="34290" marT="5715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2B2B2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B2B2B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중간정도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풍량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(1000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CMM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이하)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중간 농도 (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LEL10~20%)</a:t>
                      </a:r>
                    </a:p>
                  </a:txBody>
                  <a:tcPr marL="34290" marR="34290" marT="5715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2B2B2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B2B2B2"/>
                        </a:gs>
                      </a:gsLst>
                      <a:lin ang="2700000" scaled="1"/>
                    </a:gradFill>
                  </a:tcPr>
                </a:tc>
              </a:tr>
              <a:tr h="9262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축열식연소로</a:t>
                      </a:r>
                      <a:endParaRPr kumimoji="1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RTO)</a:t>
                      </a:r>
                    </a:p>
                  </a:txBody>
                  <a:tcPr marL="34290" marR="3429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99">
                            <a:gamma/>
                            <a:tint val="6275"/>
                            <a:invGamma/>
                          </a:srgbClr>
                        </a:gs>
                        <a:gs pos="100000">
                          <a:srgbClr val="FFFF99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가스를 800~900℃에서 산화분해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축열체에서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90%이상의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열회수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열회수율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높아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운전비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저렴</a:t>
                      </a:r>
                    </a:p>
                  </a:txBody>
                  <a:tcPr marL="34290" marR="34290" marT="5715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2B2B2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B2B2B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불연성용제 적용 불가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연소시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2차 공해발생 주의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높은 초기투자비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심한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풍량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/농도변화에 적응곤란</a:t>
                      </a:r>
                    </a:p>
                  </a:txBody>
                  <a:tcPr marL="34290" marR="34290" marT="5715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2B2B2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B2B2B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중간정도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풍량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(50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CMM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이상)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중간농도 (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LEL10%)</a:t>
                      </a:r>
                    </a:p>
                  </a:txBody>
                  <a:tcPr marL="34290" marR="34290" marT="5715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2B2B2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B2B2B2"/>
                        </a:gs>
                      </a:gsLst>
                      <a:lin ang="2700000" scaled="1"/>
                    </a:gradFill>
                  </a:tcPr>
                </a:tc>
              </a:tr>
              <a:tr h="1309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축열촉매연소</a:t>
                      </a:r>
                      <a:endParaRPr kumimoji="1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RCO)</a:t>
                      </a:r>
                    </a:p>
                  </a:txBody>
                  <a:tcPr marL="34290" marR="3429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99">
                            <a:gamma/>
                            <a:tint val="6275"/>
                            <a:invGamma/>
                          </a:srgbClr>
                        </a:gs>
                        <a:gs pos="100000">
                          <a:srgbClr val="FFFF99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가스를 250~400℃에서 산화분해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축열체에서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90%이상의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열회수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열회수율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높아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운전비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저렴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34290" marR="34290" marT="5715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2B2B2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B2B2B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불연성용제 적용 불가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연소시 2차 공해발생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유기실리콘등 촉매독 주의필요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주기적 촉매재생 필요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높은 초기투자비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심한 풍량/농도변화에 적응곤란</a:t>
                      </a:r>
                    </a:p>
                  </a:txBody>
                  <a:tcPr marL="34290" marR="34290" marT="5715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2B2B2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B2B2B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비교적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대풍량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(50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CMM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이상)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낮은 농도 (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LEL4%)</a:t>
                      </a:r>
                    </a:p>
                  </a:txBody>
                  <a:tcPr marL="34290" marR="34290" marT="5715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2B2B2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B2B2B2"/>
                        </a:gs>
                      </a:gsLst>
                      <a:lin ang="2700000" scaled="1"/>
                    </a:gradFill>
                  </a:tcPr>
                </a:tc>
              </a:tr>
              <a:tr h="9018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흡착(농축)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ROTOR)</a:t>
                      </a:r>
                    </a:p>
                  </a:txBody>
                  <a:tcPr marL="34290" marR="34290" marT="0" marB="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99">
                            <a:gamma/>
                            <a:tint val="6275"/>
                            <a:invGamma/>
                          </a:srgbClr>
                        </a:gs>
                        <a:gs pos="100000">
                          <a:srgbClr val="FFFF99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풍량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농도변화에 대응용이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불연성, 가연성 모두 처리가능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운전비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저렴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타르, 분진의 </a:t>
                      </a: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허용성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높음</a:t>
                      </a:r>
                    </a:p>
                  </a:txBody>
                  <a:tcPr marL="34290" marR="34290" marT="5715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2B2B2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B2B2B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폭발하한의 1/3~1/4이상 농축불가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분진,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MIST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포함 시 전처리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흡착제 주기적 재생/교체 필요</a:t>
                      </a: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농축가스의 2차처리 필요 (산화/회수)</a:t>
                      </a:r>
                    </a:p>
                  </a:txBody>
                  <a:tcPr marL="34290" marR="34290" marT="5715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2B2B2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B2B2B2"/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대풍량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</a:t>
                      </a:r>
                      <a:r>
                        <a:rPr kumimoji="1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저농도공정</a:t>
                      </a: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101600" marR="0" lvl="0" indent="-101600" algn="l" defTabSz="914400" rtl="0" eaLnBrk="1" fontAlgn="base" latinLnBrk="1" hangingPunct="1">
                        <a:lnSpc>
                          <a:spcPts val="15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34290" marR="34290" marT="5715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2B2B2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B2B2B2"/>
                        </a:gs>
                      </a:gsLst>
                      <a:lin ang="2700000" scaled="1"/>
                    </a:gradFill>
                  </a:tcPr>
                </a:tc>
              </a:tr>
            </a:tbl>
          </a:graphicData>
        </a:graphic>
      </p:graphicFrame>
      <p:sp>
        <p:nvSpPr>
          <p:cNvPr id="8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9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  <p:sp>
        <p:nvSpPr>
          <p:cNvPr id="7" name="직사각형 6"/>
          <p:cNvSpPr>
            <a:spLocks noChangeArrowheads="1"/>
          </p:cNvSpPr>
          <p:nvPr/>
        </p:nvSpPr>
        <p:spPr bwMode="auto">
          <a:xfrm>
            <a:off x="400792" y="587382"/>
            <a:ext cx="6624928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4 (</a:t>
            </a: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연소 </a:t>
            </a:r>
            <a:r>
              <a:rPr kumimoji="0" lang="ko-KR" altLang="en-US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장치별</a:t>
            </a: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장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·</a:t>
            </a: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단점 비교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그림 83" descr="1264574255_Box_Green.png"/>
          <p:cNvPicPr preferRelativeResize="0"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683470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19683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4" descr="poultry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94" y="1145927"/>
            <a:ext cx="3062287" cy="288032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3"/>
          <p:cNvSpPr>
            <a:spLocks noChangeArrowheads="1"/>
          </p:cNvSpPr>
          <p:nvPr/>
        </p:nvSpPr>
        <p:spPr bwMode="auto">
          <a:xfrm>
            <a:off x="3272336" y="1145929"/>
            <a:ext cx="5786256" cy="1296144"/>
          </a:xfrm>
          <a:prstGeom prst="roundRect">
            <a:avLst>
              <a:gd name="adj" fmla="val 3048"/>
            </a:avLst>
          </a:prstGeom>
          <a:gradFill rotWithShape="0">
            <a:gsLst>
              <a:gs pos="0">
                <a:srgbClr val="F0DC9E"/>
              </a:gs>
              <a:gs pos="100000">
                <a:srgbClr val="EBD379"/>
              </a:gs>
            </a:gsLst>
            <a:lin ang="54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97952" y="1249000"/>
            <a:ext cx="57606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eaLnBrk="1" hangingPunct="1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오존의 산화력을 이용해 악취를 분해제거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오존과의 반응성에 따라 악취제거율이 크게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달라짐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285750" algn="just" eaLnBrk="1" hangingPunct="1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좁은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부지에도 설치가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가능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285750" algn="just" eaLnBrk="1" hangingPunct="1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단점 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잔류오존 처리장치 필요하고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효율이 비교적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낮음</a:t>
            </a: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graphicFrame>
        <p:nvGraphicFramePr>
          <p:cNvPr id="7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029661"/>
              </p:ext>
            </p:extLst>
          </p:nvPr>
        </p:nvGraphicFramePr>
        <p:xfrm>
          <a:off x="3287824" y="2452679"/>
          <a:ext cx="5748672" cy="2560497"/>
        </p:xfrm>
        <a:graphic>
          <a:graphicData uri="http://schemas.openxmlformats.org/drawingml/2006/table">
            <a:tbl>
              <a:tblPr/>
              <a:tblGrid>
                <a:gridCol w="1577290"/>
                <a:gridCol w="4171382"/>
              </a:tblGrid>
              <a:tr h="2675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악취물질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반응 예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2591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암모니아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2NH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+ O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→ N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+ 3H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O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F"/>
                    </a:solidFill>
                  </a:tcPr>
                </a:tc>
              </a:tr>
              <a:tr h="2591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트리메틸아민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(CH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N + 3O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→ CH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NO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+ 2CO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+ 3H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O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F"/>
                    </a:solidFill>
                  </a:tcPr>
                </a:tc>
              </a:tr>
              <a:tr h="2591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황화수소</a:t>
                      </a: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H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S + O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→ SO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+ H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O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F"/>
                    </a:solidFill>
                  </a:tcPr>
                </a:tc>
              </a:tr>
              <a:tr h="2591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메틸메르캅탄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CH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SH + O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→ CO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OH +SO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5911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황화메틸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3(CH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S + O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→ (CH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SO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591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(CH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S +O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→ (CH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SO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5911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이황화메틸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T="45726" marB="4572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2(CH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S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+ H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O + O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→ 2CH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SO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H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1468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3(CH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S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+ 5O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→3(CH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S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O</a:t>
                      </a:r>
                      <a:r>
                        <a:rPr kumimoji="1" lang="en-US" altLang="ko-KR" sz="11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5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8" name="_x140773184" descr="EMB00001494667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61" y="4145808"/>
            <a:ext cx="3060589" cy="19433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_x140777104" descr="EMB00001494667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963" y="5099406"/>
            <a:ext cx="3686305" cy="98018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96213" y="611360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&lt;</a:t>
            </a:r>
            <a:r>
              <a:rPr lang="ko-KR" altLang="en-US" b="1" dirty="0" smtClean="0"/>
              <a:t>오존 수 </a:t>
            </a:r>
            <a:r>
              <a:rPr lang="ko-KR" altLang="en-US" b="1" dirty="0" err="1" smtClean="0"/>
              <a:t>세정법</a:t>
            </a:r>
            <a:r>
              <a:rPr lang="en-US" altLang="ko-KR" b="1" dirty="0" smtClean="0"/>
              <a:t>&gt;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975338" y="6097239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&lt;</a:t>
            </a:r>
            <a:r>
              <a:rPr lang="ko-KR" altLang="en-US" b="1" dirty="0" smtClean="0"/>
              <a:t>기상오존 </a:t>
            </a:r>
            <a:r>
              <a:rPr lang="ko-KR" altLang="en-US" b="1" dirty="0" err="1" smtClean="0"/>
              <a:t>분사법</a:t>
            </a:r>
            <a:r>
              <a:rPr lang="en-US" altLang="ko-KR" b="1" dirty="0" smtClean="0"/>
              <a:t>&gt;</a:t>
            </a:r>
            <a:endParaRPr lang="ko-KR" altLang="en-US" b="1" dirty="0"/>
          </a:p>
        </p:txBody>
      </p:sp>
      <p:sp>
        <p:nvSpPr>
          <p:cNvPr id="12" name="타원 11"/>
          <p:cNvSpPr/>
          <p:nvPr/>
        </p:nvSpPr>
        <p:spPr bwMode="auto">
          <a:xfrm>
            <a:off x="5285244" y="5226661"/>
            <a:ext cx="900000" cy="900000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6948264" y="5267664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촉매 탑 대체 가능</a:t>
            </a: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cxnSp>
        <p:nvCxnSpPr>
          <p:cNvPr id="15" name="직선 화살표 연결선 14"/>
          <p:cNvCxnSpPr/>
          <p:nvPr/>
        </p:nvCxnSpPr>
        <p:spPr>
          <a:xfrm flipH="1">
            <a:off x="6185227" y="5472482"/>
            <a:ext cx="1123077" cy="43705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/>
          <p:cNvSpPr>
            <a:spLocks noChangeArrowheads="1"/>
          </p:cNvSpPr>
          <p:nvPr/>
        </p:nvSpPr>
        <p:spPr bwMode="auto">
          <a:xfrm>
            <a:off x="359340" y="589200"/>
            <a:ext cx="6624928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5 (</a:t>
            </a: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오존산화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Ozone oxidation)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8" name="그림 83" descr="1264574255_Box_Green.png"/>
          <p:cNvPicPr preferRelativeResize="0"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685288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22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2164079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4499993" y="3707050"/>
            <a:ext cx="4536503" cy="2618799"/>
            <a:chOff x="3954463" y="3997325"/>
            <a:chExt cx="5189537" cy="2860675"/>
          </a:xfrm>
        </p:grpSpPr>
        <p:pic>
          <p:nvPicPr>
            <p:cNvPr id="8" name="Picture 2" descr="Biofilter Process for Nanji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4463" y="4056063"/>
              <a:ext cx="5189537" cy="2801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ectangle 3"/>
            <p:cNvSpPr>
              <a:spLocks noChangeArrowheads="1"/>
            </p:cNvSpPr>
            <p:nvPr/>
          </p:nvSpPr>
          <p:spPr bwMode="auto">
            <a:xfrm>
              <a:off x="4095750" y="3997325"/>
              <a:ext cx="717550" cy="358775"/>
            </a:xfrm>
            <a:prstGeom prst="rect">
              <a:avLst/>
            </a:prstGeom>
            <a:solidFill>
              <a:srgbClr val="FFFF00"/>
            </a:solidFill>
            <a:ln w="28575">
              <a:solidFill>
                <a:srgbClr val="000099"/>
              </a:solidFill>
              <a:miter lim="800000"/>
              <a:headEnd/>
              <a:tailEnd/>
            </a:ln>
          </p:spPr>
          <p:txBody>
            <a:bodyPr wrap="none" lIns="87457" tIns="43728" rIns="87457" bIns="43728" anchor="ctr"/>
            <a:lstStyle>
              <a:lvl1pPr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1pPr>
              <a:lvl2pPr marL="742950" indent="-285750"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2pPr>
              <a:lvl3pPr marL="1143000" indent="-228600"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3pPr>
              <a:lvl4pPr marL="1600200" indent="-228600"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4pPr>
              <a:lvl5pPr marL="2057400" indent="-228600"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5pPr>
              <a:lvl6pPr marL="2514600" indent="-228600" defTabSz="8747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6pPr>
              <a:lvl7pPr marL="2971800" indent="-228600" defTabSz="8747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7pPr>
              <a:lvl8pPr marL="3429000" indent="-228600" defTabSz="8747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8pPr>
              <a:lvl9pPr marL="3886200" indent="-228600" defTabSz="8747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ko-KR" altLang="en-US" sz="1500">
                  <a:solidFill>
                    <a:srgbClr val="000066"/>
                  </a:solidFill>
                  <a:latin typeface="Times New Roman" panose="02020603050405020304" pitchFamily="18" charset="0"/>
                  <a:ea typeface="휴먼모음T" panose="02030504000101010101" pitchFamily="18" charset="-127"/>
                  <a:sym typeface="Arial" panose="020B0604020202020204" pitchFamily="34" charset="0"/>
                </a:rPr>
                <a:t>송풍기</a:t>
              </a:r>
            </a:p>
          </p:txBody>
        </p:sp>
        <p:sp>
          <p:nvSpPr>
            <p:cNvPr id="10" name="Rectangle 4"/>
            <p:cNvSpPr>
              <a:spLocks noChangeArrowheads="1"/>
            </p:cNvSpPr>
            <p:nvPr/>
          </p:nvSpPr>
          <p:spPr bwMode="auto">
            <a:xfrm>
              <a:off x="6791325" y="3997325"/>
              <a:ext cx="715963" cy="358775"/>
            </a:xfrm>
            <a:prstGeom prst="rect">
              <a:avLst/>
            </a:prstGeom>
            <a:solidFill>
              <a:srgbClr val="FFFF00"/>
            </a:solidFill>
            <a:ln w="28575">
              <a:solidFill>
                <a:srgbClr val="000099"/>
              </a:solidFill>
              <a:miter lim="800000"/>
              <a:headEnd/>
              <a:tailEnd/>
            </a:ln>
          </p:spPr>
          <p:txBody>
            <a:bodyPr wrap="none" lIns="87457" tIns="43728" rIns="87457" bIns="43728" anchor="ctr"/>
            <a:lstStyle>
              <a:lvl1pPr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1pPr>
              <a:lvl2pPr marL="742950" indent="-285750"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2pPr>
              <a:lvl3pPr marL="1143000" indent="-228600"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3pPr>
              <a:lvl4pPr marL="1600200" indent="-228600"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4pPr>
              <a:lvl5pPr marL="2057400" indent="-228600"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5pPr>
              <a:lvl6pPr marL="2514600" indent="-228600" defTabSz="8747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6pPr>
              <a:lvl7pPr marL="2971800" indent="-228600" defTabSz="8747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7pPr>
              <a:lvl8pPr marL="3429000" indent="-228600" defTabSz="8747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8pPr>
              <a:lvl9pPr marL="3886200" indent="-228600" defTabSz="8747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ko-KR" altLang="en-US" sz="1500">
                  <a:solidFill>
                    <a:srgbClr val="000066"/>
                  </a:solidFill>
                  <a:latin typeface="Times New Roman" panose="02020603050405020304" pitchFamily="18" charset="0"/>
                  <a:ea typeface="휴먼모음T" panose="02030504000101010101" pitchFamily="18" charset="-127"/>
                  <a:sym typeface="Arial" panose="020B0604020202020204" pitchFamily="34" charset="0"/>
                </a:rPr>
                <a:t>탈취탑</a:t>
              </a:r>
            </a:p>
          </p:txBody>
        </p:sp>
        <p:sp>
          <p:nvSpPr>
            <p:cNvPr id="11" name="Rectangle 5"/>
            <p:cNvSpPr>
              <a:spLocks noChangeArrowheads="1"/>
            </p:cNvSpPr>
            <p:nvPr/>
          </p:nvSpPr>
          <p:spPr bwMode="auto">
            <a:xfrm>
              <a:off x="5334000" y="3997325"/>
              <a:ext cx="715963" cy="358775"/>
            </a:xfrm>
            <a:prstGeom prst="rect">
              <a:avLst/>
            </a:prstGeom>
            <a:solidFill>
              <a:srgbClr val="FFFF00"/>
            </a:solidFill>
            <a:ln w="28575">
              <a:solidFill>
                <a:srgbClr val="000099"/>
              </a:solidFill>
              <a:miter lim="800000"/>
              <a:headEnd/>
              <a:tailEnd/>
            </a:ln>
          </p:spPr>
          <p:txBody>
            <a:bodyPr wrap="none" lIns="87457" tIns="43728" rIns="87457" bIns="43728" anchor="ctr"/>
            <a:lstStyle>
              <a:lvl1pPr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1pPr>
              <a:lvl2pPr marL="742950" indent="-285750"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2pPr>
              <a:lvl3pPr marL="1143000" indent="-228600"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3pPr>
              <a:lvl4pPr marL="1600200" indent="-228600"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4pPr>
              <a:lvl5pPr marL="2057400" indent="-228600"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5pPr>
              <a:lvl6pPr marL="2514600" indent="-228600" defTabSz="8747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6pPr>
              <a:lvl7pPr marL="2971800" indent="-228600" defTabSz="8747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7pPr>
              <a:lvl8pPr marL="3429000" indent="-228600" defTabSz="8747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8pPr>
              <a:lvl9pPr marL="3886200" indent="-228600" defTabSz="8747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ko-KR" altLang="en-US" sz="1500">
                  <a:solidFill>
                    <a:srgbClr val="000066"/>
                  </a:solidFill>
                  <a:latin typeface="Times New Roman" panose="02020603050405020304" pitchFamily="18" charset="0"/>
                  <a:ea typeface="휴먼모음T" panose="02030504000101010101" pitchFamily="18" charset="-127"/>
                  <a:sym typeface="Arial" panose="020B0604020202020204" pitchFamily="34" charset="0"/>
                </a:rPr>
                <a:t>증습탑</a:t>
              </a:r>
            </a:p>
          </p:txBody>
        </p:sp>
        <p:sp>
          <p:nvSpPr>
            <p:cNvPr id="12" name="Rectangle 6"/>
            <p:cNvSpPr>
              <a:spLocks noChangeArrowheads="1"/>
            </p:cNvSpPr>
            <p:nvPr/>
          </p:nvSpPr>
          <p:spPr bwMode="auto">
            <a:xfrm>
              <a:off x="8102600" y="3997325"/>
              <a:ext cx="717550" cy="358775"/>
            </a:xfrm>
            <a:prstGeom prst="rect">
              <a:avLst/>
            </a:prstGeom>
            <a:solidFill>
              <a:srgbClr val="FFFF00"/>
            </a:solidFill>
            <a:ln w="28575">
              <a:solidFill>
                <a:srgbClr val="000099"/>
              </a:solidFill>
              <a:miter lim="800000"/>
              <a:headEnd/>
              <a:tailEnd/>
            </a:ln>
          </p:spPr>
          <p:txBody>
            <a:bodyPr wrap="none" lIns="87457" tIns="43728" rIns="87457" bIns="43728" anchor="ctr"/>
            <a:lstStyle>
              <a:lvl1pPr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1pPr>
              <a:lvl2pPr marL="742950" indent="-285750"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2pPr>
              <a:lvl3pPr marL="1143000" indent="-228600"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3pPr>
              <a:lvl4pPr marL="1600200" indent="-228600"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4pPr>
              <a:lvl5pPr marL="2057400" indent="-228600" defTabSz="874713" eaLnBrk="0" hangingPunct="0"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5pPr>
              <a:lvl6pPr marL="2514600" indent="-228600" defTabSz="8747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6pPr>
              <a:lvl7pPr marL="2971800" indent="-228600" defTabSz="8747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7pPr>
              <a:lvl8pPr marL="3429000" indent="-228600" defTabSz="8747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8pPr>
              <a:lvl9pPr marL="3886200" indent="-228600" defTabSz="87471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휴먼모음T" panose="02030504000101010101" pitchFamily="18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ko-KR" altLang="en-US" sz="1500">
                  <a:solidFill>
                    <a:srgbClr val="000066"/>
                  </a:solidFill>
                  <a:latin typeface="Times New Roman" panose="02020603050405020304" pitchFamily="18" charset="0"/>
                  <a:ea typeface="휴먼모음T" panose="02030504000101010101" pitchFamily="18" charset="-127"/>
                  <a:sym typeface="Arial" panose="020B0604020202020204" pitchFamily="34" charset="0"/>
                </a:rPr>
                <a:t>배기</a:t>
              </a:r>
            </a:p>
          </p:txBody>
        </p:sp>
        <p:sp>
          <p:nvSpPr>
            <p:cNvPr id="13" name="Line 7"/>
            <p:cNvSpPr>
              <a:spLocks noChangeShapeType="1"/>
            </p:cNvSpPr>
            <p:nvPr/>
          </p:nvSpPr>
          <p:spPr bwMode="auto">
            <a:xfrm>
              <a:off x="4824413" y="4254500"/>
              <a:ext cx="501650" cy="0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>
              <a:off x="7518400" y="4254500"/>
              <a:ext cx="574675" cy="0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>
              <a:off x="6061075" y="4254500"/>
              <a:ext cx="719138" cy="0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</p:grpSp>
      <p:pic>
        <p:nvPicPr>
          <p:cNvPr id="3" name="Picture 5" descr="본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50" y="1247576"/>
            <a:ext cx="3152306" cy="30243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3"/>
          <p:cNvSpPr>
            <a:spLocks noChangeArrowheads="1"/>
          </p:cNvSpPr>
          <p:nvPr/>
        </p:nvSpPr>
        <p:spPr bwMode="auto">
          <a:xfrm>
            <a:off x="3396344" y="1233056"/>
            <a:ext cx="5678751" cy="2110288"/>
          </a:xfrm>
          <a:prstGeom prst="roundRect">
            <a:avLst>
              <a:gd name="adj" fmla="val 3048"/>
            </a:avLst>
          </a:prstGeom>
          <a:gradFill rotWithShape="0">
            <a:gsLst>
              <a:gs pos="0">
                <a:srgbClr val="F0DC9E"/>
              </a:gs>
              <a:gs pos="100000">
                <a:srgbClr val="EBD379"/>
              </a:gs>
            </a:gsLst>
            <a:lin ang="54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416963" y="1258880"/>
            <a:ext cx="576354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eaLnBrk="1" hangingPunct="1">
              <a:lnSpc>
                <a:spcPts val="26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담체에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미생물을 </a:t>
            </a:r>
            <a:r>
              <a:rPr lang="ko-KR" altLang="en-US" sz="1600" b="1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식종하고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악취물질을 통과시켜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미생물에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just" eaLnBrk="1" hangingPunct="1">
              <a:lnSpc>
                <a:spcPts val="2600"/>
              </a:lnSpc>
              <a:buClr>
                <a:srgbClr val="FF0000"/>
              </a:buClr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의해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악취물질 분해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285750" algn="just" eaLnBrk="1" hangingPunct="1">
              <a:lnSpc>
                <a:spcPts val="26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처리효율 우수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저 농도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대풍량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),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유지비용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저렴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285750" algn="just" eaLnBrk="1" hangingPunct="1">
              <a:lnSpc>
                <a:spcPts val="26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단점 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상대적으로 설치면적이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크고 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생물학적 처리가 </a:t>
            </a:r>
            <a:endParaRPr lang="en-US" altLang="ko-KR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just" eaLnBrk="1" hangingPunct="1">
              <a:lnSpc>
                <a:spcPts val="2600"/>
              </a:lnSpc>
              <a:buClr>
                <a:srgbClr val="FF0000"/>
              </a:buClr>
            </a:pP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         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어려운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물질도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있음   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(TCE, VCM, </a:t>
            </a:r>
            <a:r>
              <a:rPr lang="en-US" altLang="ko-KR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etc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</a:p>
          <a:p>
            <a:pPr marL="285750" indent="-285750" algn="just" eaLnBrk="1" hangingPunct="1">
              <a:lnSpc>
                <a:spcPts val="26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겨울철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처리효율 급감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미생물사멸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),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유지관리 어려움</a:t>
            </a:r>
            <a:endParaRPr lang="ko-KR" altLang="en-US" sz="160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3880354"/>
              </p:ext>
            </p:extLst>
          </p:nvPr>
        </p:nvGraphicFramePr>
        <p:xfrm>
          <a:off x="130506" y="4417361"/>
          <a:ext cx="4349646" cy="2141196"/>
        </p:xfrm>
        <a:graphic>
          <a:graphicData uri="http://schemas.openxmlformats.org/drawingml/2006/table">
            <a:tbl>
              <a:tblPr/>
              <a:tblGrid>
                <a:gridCol w="1734184"/>
                <a:gridCol w="2615462"/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물 질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908" marR="17908" marT="17905" marB="179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생물분해 반응 예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908" marR="17908" marT="17905" marB="179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040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암모니아</a:t>
                      </a:r>
                    </a:p>
                  </a:txBody>
                  <a:tcPr marL="17908" marR="17908" marT="17905" marB="17905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NH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 → HNO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H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O</a:t>
                      </a:r>
                    </a:p>
                  </a:txBody>
                  <a:tcPr marL="17908" marR="17908" marT="17905" marB="179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040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err="1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트리메틸아민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908" marR="17908" marT="17905" marB="17905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(CH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N → HNO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CO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H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O</a:t>
                      </a:r>
                    </a:p>
                  </a:txBody>
                  <a:tcPr marL="17908" marR="17908" marT="17905" marB="179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040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황화수소</a:t>
                      </a:r>
                    </a:p>
                  </a:txBody>
                  <a:tcPr marL="17908" marR="17908" marT="17905" marB="17905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H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S → H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SO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H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O</a:t>
                      </a:r>
                    </a:p>
                  </a:txBody>
                  <a:tcPr marL="17908" marR="17908" marT="17905" marB="179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040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err="1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메틸메르캅탄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908" marR="17908" marT="17905" marB="17905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CH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SH → H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SO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CO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H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O</a:t>
                      </a:r>
                    </a:p>
                  </a:txBody>
                  <a:tcPr marL="17908" marR="17908" marT="17905" marB="179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754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err="1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황화메틸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908" marR="17908" marT="17905" marB="17905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(CH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S → H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SO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CO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H</a:t>
                      </a:r>
                      <a:r>
                        <a:rPr lang="en-US" sz="1300" baseline="-250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O</a:t>
                      </a:r>
                    </a:p>
                  </a:txBody>
                  <a:tcPr marL="17908" marR="17908" marT="17905" marB="1790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직사각형 15"/>
          <p:cNvSpPr>
            <a:spLocks noChangeArrowheads="1"/>
          </p:cNvSpPr>
          <p:nvPr/>
        </p:nvSpPr>
        <p:spPr bwMode="auto">
          <a:xfrm>
            <a:off x="359340" y="589200"/>
            <a:ext cx="6624928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6 (</a:t>
            </a: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생물탈취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Bio-filter)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7" name="그림 83" descr="1264574255_Box_Green.png"/>
          <p:cNvPicPr preferRelativeResize="0"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685288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21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9975231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11" descr="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" y="1378685"/>
            <a:ext cx="4400550" cy="19034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15" descr="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3" y="1357313"/>
            <a:ext cx="3816423" cy="257574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200" y="3609187"/>
            <a:ext cx="3769069" cy="2767379"/>
          </a:xfrm>
          <a:prstGeom prst="roundRect">
            <a:avLst>
              <a:gd name="adj" fmla="val 169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그림 12" descr="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1783" y="3991943"/>
            <a:ext cx="4725355" cy="238702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>
            <a:spLocks noChangeArrowheads="1"/>
          </p:cNvSpPr>
          <p:nvPr/>
        </p:nvSpPr>
        <p:spPr bwMode="auto">
          <a:xfrm>
            <a:off x="359340" y="589200"/>
            <a:ext cx="6624928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7 (</a:t>
            </a: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산소클러스터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Bio-</a:t>
            </a:r>
            <a:r>
              <a:rPr kumimoji="0" lang="en-US" altLang="ko-KR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Oxigen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8" name="그림 83" descr="1264574255_Box_Green.png"/>
          <p:cNvPicPr preferRelativeResize="0">
            <a:picLocks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685288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2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174295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7" descr="1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92" y="1139464"/>
            <a:ext cx="3839952" cy="3132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8" descr="2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139464"/>
            <a:ext cx="4752528" cy="3132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>
            <a:spLocks noChangeArrowheads="1"/>
          </p:cNvSpPr>
          <p:nvPr/>
        </p:nvSpPr>
        <p:spPr bwMode="auto">
          <a:xfrm>
            <a:off x="359340" y="589200"/>
            <a:ext cx="8461132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8 (</a:t>
            </a:r>
            <a:r>
              <a:rPr kumimoji="0" lang="ko-KR" altLang="en-US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하이브리드</a:t>
            </a: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악취방지시설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HDC Scrubber)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6" name="그림 83" descr="1264574255_Box_Green.png"/>
          <p:cNvPicPr preferRelativeResize="0"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685288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직사각형 10"/>
          <p:cNvSpPr/>
          <p:nvPr/>
        </p:nvSpPr>
        <p:spPr bwMode="auto">
          <a:xfrm>
            <a:off x="232250" y="4931777"/>
            <a:ext cx="8736496" cy="108115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000"/>
              </a:lnSpc>
            </a:pPr>
            <a:endParaRPr lang="ko-KR" altLang="en-US" sz="1400" dirty="0">
              <a:solidFill>
                <a:schemeClr val="tx1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587" y="4343694"/>
            <a:ext cx="4932548" cy="705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97276" y="4931778"/>
            <a:ext cx="8523196" cy="1008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유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·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무기성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악취물질 동시처리 가능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285750" algn="l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미스트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제거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데미스터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및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승온에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따른 상대습도 감소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후단에 적용된 활성탄의 기능유지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</a:p>
          <a:p>
            <a:pPr marL="285750" indent="-285750" algn="l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음식물 처리시설 등에 효과적임</a:t>
            </a: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3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4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7811053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ChangeArrowheads="1"/>
          </p:cNvSpPr>
          <p:nvPr/>
        </p:nvSpPr>
        <p:spPr bwMode="auto">
          <a:xfrm>
            <a:off x="359340" y="589200"/>
            <a:ext cx="8461132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9 (HOS System,  Hybrid Oil-collector Scrubber)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" name="그림 83" descr="1264574255_Box_Green.png"/>
          <p:cNvPicPr preferRelativeResize="0"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685288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992" y="1221704"/>
            <a:ext cx="5551899" cy="49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3585992" y="1762016"/>
            <a:ext cx="5538504" cy="304185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00CC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ts val="2300"/>
              </a:lnSpc>
            </a:pPr>
            <a:r>
              <a:rPr lang="en-US" altLang="ko-KR" sz="15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STEP 1. </a:t>
            </a:r>
            <a:r>
              <a:rPr lang="ko-KR" altLang="en-US" sz="15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냉각 </a:t>
            </a:r>
            <a:r>
              <a:rPr lang="en-US" altLang="ko-KR" sz="15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ZONE </a:t>
            </a:r>
          </a:p>
          <a:p>
            <a:pPr algn="just">
              <a:lnSpc>
                <a:spcPts val="2300"/>
              </a:lnSpc>
            </a:pP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- </a:t>
            </a:r>
            <a:r>
              <a:rPr lang="ko-KR" altLang="en-US" sz="1400" spc="-9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오일미스트가</a:t>
            </a: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400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함유된 가스는 </a:t>
            </a:r>
            <a:r>
              <a:rPr lang="ko-KR" altLang="en-US" sz="1400" spc="-9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공냉식</a:t>
            </a: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400" spc="-9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열교환기로</a:t>
            </a: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70~80</a:t>
            </a:r>
            <a:r>
              <a:rPr lang="en-US" altLang="ko-KR" sz="1400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℃</a:t>
            </a:r>
            <a:r>
              <a:rPr lang="ko-KR" altLang="en-US" sz="1400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로 </a:t>
            </a: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냉각</a:t>
            </a:r>
            <a:r>
              <a:rPr lang="en-US" altLang="ko-KR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endParaRPr lang="en-US" altLang="ko-KR" sz="1400" spc="-9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just">
              <a:lnSpc>
                <a:spcPts val="2300"/>
              </a:lnSpc>
            </a:pPr>
            <a:r>
              <a:rPr lang="en-US" altLang="ko-KR" sz="15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STEP 2 </a:t>
            </a:r>
            <a:r>
              <a:rPr lang="ko-KR" altLang="en-US" sz="15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세정 </a:t>
            </a:r>
            <a:r>
              <a:rPr lang="en-US" altLang="ko-KR" sz="15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ZONE </a:t>
            </a:r>
          </a:p>
          <a:p>
            <a:pPr algn="just">
              <a:lnSpc>
                <a:spcPts val="2300"/>
              </a:lnSpc>
            </a:pPr>
            <a:r>
              <a:rPr lang="en-US" altLang="ko-KR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- </a:t>
            </a: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통과한 </a:t>
            </a:r>
            <a:r>
              <a:rPr lang="ko-KR" altLang="en-US" sz="1400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가스는 </a:t>
            </a:r>
            <a:r>
              <a:rPr lang="ko-KR" altLang="en-US" sz="1400" spc="-90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조립형</a:t>
            </a:r>
            <a:r>
              <a:rPr lang="ko-KR" altLang="en-US" sz="1400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400" spc="-90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충진물에</a:t>
            </a:r>
            <a:r>
              <a:rPr lang="ko-KR" altLang="en-US" sz="1400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400" spc="-90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세정수를</a:t>
            </a:r>
            <a:r>
              <a:rPr lang="ko-KR" altLang="en-US" sz="1400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 분사하여 먼지 및 </a:t>
            </a: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악취 제거</a:t>
            </a:r>
            <a:r>
              <a:rPr lang="en-US" altLang="ko-KR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endParaRPr lang="en-US" altLang="ko-KR" sz="1400" spc="-9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just">
              <a:lnSpc>
                <a:spcPts val="2300"/>
              </a:lnSpc>
            </a:pPr>
            <a:r>
              <a:rPr lang="en-US" altLang="ko-KR" sz="15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STEP 3. </a:t>
            </a:r>
            <a:r>
              <a:rPr lang="ko-KR" altLang="en-US" sz="15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냉각</a:t>
            </a:r>
            <a:r>
              <a:rPr lang="en-US" altLang="ko-KR" sz="15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/</a:t>
            </a:r>
            <a:r>
              <a:rPr lang="ko-KR" altLang="en-US" sz="15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응축 </a:t>
            </a:r>
            <a:r>
              <a:rPr lang="en-US" altLang="ko-KR" sz="15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ZONE</a:t>
            </a:r>
          </a:p>
          <a:p>
            <a:pPr algn="just">
              <a:lnSpc>
                <a:spcPts val="2300"/>
              </a:lnSpc>
            </a:pPr>
            <a:r>
              <a:rPr lang="en-US" altLang="ko-KR" sz="1400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-</a:t>
            </a:r>
            <a:r>
              <a:rPr lang="ko-KR" altLang="en-US" sz="1400" spc="-9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수냉식</a:t>
            </a: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400" spc="-90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열교환기로</a:t>
            </a:r>
            <a:r>
              <a:rPr lang="ko-KR" altLang="en-US" sz="1400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순환수냉각 </a:t>
            </a:r>
            <a:r>
              <a:rPr lang="ko-KR" altLang="en-US" sz="1400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및 </a:t>
            </a: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잔존 </a:t>
            </a:r>
            <a:r>
              <a:rPr lang="ko-KR" altLang="en-US" sz="1400" spc="-9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오일미스트</a:t>
            </a: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응축제거</a:t>
            </a:r>
            <a:r>
              <a:rPr lang="en-US" altLang="ko-KR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endParaRPr lang="en-US" altLang="ko-KR" sz="1400" spc="-9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just">
              <a:lnSpc>
                <a:spcPts val="2300"/>
              </a:lnSpc>
            </a:pPr>
            <a:r>
              <a:rPr lang="en-US" altLang="ko-KR" sz="15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STEP 4. </a:t>
            </a:r>
            <a:r>
              <a:rPr lang="ko-KR" altLang="en-US" sz="15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여과 </a:t>
            </a:r>
            <a:r>
              <a:rPr lang="en-US" altLang="ko-KR" sz="15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ZON</a:t>
            </a:r>
            <a:r>
              <a:rPr lang="en-US" altLang="ko-KR" sz="1400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E </a:t>
            </a:r>
          </a:p>
          <a:p>
            <a:pPr algn="just">
              <a:lnSpc>
                <a:spcPts val="2300"/>
              </a:lnSpc>
            </a:pP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- </a:t>
            </a: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필터를 </a:t>
            </a:r>
            <a:r>
              <a:rPr lang="ko-KR" altLang="en-US" sz="1400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이용하여 가수중의 </a:t>
            </a: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오일성분제거</a:t>
            </a:r>
            <a:r>
              <a:rPr lang="en-US" altLang="ko-KR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(3~5㎛</a:t>
            </a: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범위</a:t>
            </a:r>
            <a:r>
              <a:rPr lang="en-US" altLang="ko-KR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 </a:t>
            </a:r>
            <a:endParaRPr lang="en-US" altLang="ko-KR" sz="1400" spc="-9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just">
              <a:lnSpc>
                <a:spcPts val="2300"/>
              </a:lnSpc>
            </a:pPr>
            <a:r>
              <a:rPr lang="en-US" altLang="ko-KR" sz="15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STEP 5. </a:t>
            </a:r>
            <a:r>
              <a:rPr lang="ko-KR" altLang="en-US" sz="1500" b="1" spc="-90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승온</a:t>
            </a:r>
            <a:r>
              <a:rPr lang="ko-KR" altLang="en-US" sz="15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500" b="1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ZONE </a:t>
            </a:r>
          </a:p>
          <a:p>
            <a:pPr algn="just">
              <a:lnSpc>
                <a:spcPts val="2300"/>
              </a:lnSpc>
            </a:pPr>
            <a:r>
              <a:rPr lang="en-US" altLang="ko-KR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- </a:t>
            </a: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처리가스를 </a:t>
            </a:r>
            <a:r>
              <a:rPr lang="ko-KR" altLang="en-US" sz="1400" spc="-9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공냉식</a:t>
            </a: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400" spc="-90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열교환기를</a:t>
            </a:r>
            <a:r>
              <a:rPr lang="ko-KR" altLang="en-US" sz="1400" spc="-90" dirty="0">
                <a:latin typeface="HY중고딕" panose="02030600000101010101" pitchFamily="18" charset="-127"/>
                <a:ea typeface="HY중고딕" panose="02030600000101010101" pitchFamily="18" charset="-127"/>
              </a:rPr>
              <a:t> 이용하여 </a:t>
            </a:r>
            <a:r>
              <a:rPr lang="ko-KR" altLang="en-US" sz="1400" spc="-9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승온</a:t>
            </a: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배출</a:t>
            </a:r>
            <a:r>
              <a:rPr lang="en-US" altLang="ko-KR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백연방지</a:t>
            </a:r>
            <a:r>
              <a:rPr lang="en-US" altLang="ko-KR" sz="1400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 </a:t>
            </a:r>
            <a:endParaRPr lang="ko-KR" altLang="en-US" sz="1400" spc="-9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5" y="1221704"/>
            <a:ext cx="3261281" cy="358217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847181" y="3113490"/>
            <a:ext cx="2941581" cy="454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직사각형 7"/>
          <p:cNvSpPr/>
          <p:nvPr/>
        </p:nvSpPr>
        <p:spPr bwMode="auto">
          <a:xfrm>
            <a:off x="232250" y="5313227"/>
            <a:ext cx="8736496" cy="108115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000"/>
              </a:lnSpc>
            </a:pPr>
            <a:endParaRPr lang="ko-KR" altLang="en-US" sz="1400" dirty="0">
              <a:solidFill>
                <a:schemeClr val="tx1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587" y="4725144"/>
            <a:ext cx="4932548" cy="705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97276" y="5531074"/>
            <a:ext cx="8775318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점착성물질이 포함된 공정에 적합 </a:t>
            </a:r>
            <a:r>
              <a:rPr lang="en-US" altLang="ko-KR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⇒ </a:t>
            </a:r>
            <a:r>
              <a:rPr lang="ko-KR" altLang="en-US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섬유제조</a:t>
            </a:r>
            <a:r>
              <a:rPr lang="en-US" altLang="ko-KR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spc="-9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텐타</a:t>
            </a:r>
            <a:r>
              <a:rPr lang="en-US" altLang="ko-KR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), </a:t>
            </a:r>
            <a:r>
              <a:rPr lang="ko-KR" altLang="en-US" sz="1600" b="1" spc="-9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펠렛제조</a:t>
            </a:r>
            <a:r>
              <a:rPr lang="en-US" altLang="ko-KR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용융</a:t>
            </a:r>
            <a:r>
              <a:rPr lang="en-US" altLang="ko-KR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), </a:t>
            </a:r>
            <a:r>
              <a:rPr lang="ko-KR" altLang="en-US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금속열처리</a:t>
            </a:r>
            <a:r>
              <a:rPr lang="en-US" altLang="ko-KR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담금질</a:t>
            </a:r>
            <a:r>
              <a:rPr lang="en-US" altLang="ko-KR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r>
              <a:rPr lang="ko-KR" altLang="en-US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공정 등</a:t>
            </a:r>
            <a:endParaRPr lang="en-US" altLang="ko-KR" sz="1600" b="1" spc="-9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285750" algn="l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열 교환기 적용으로 악취처리효율 향상 및 배출가스 백연제거 향상</a:t>
            </a:r>
            <a:endParaRPr lang="ko-KR" altLang="en-US" sz="16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1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2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73123577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>
            <a:spLocks noChangeArrowheads="1"/>
          </p:cNvSpPr>
          <p:nvPr/>
        </p:nvSpPr>
        <p:spPr bwMode="auto">
          <a:xfrm>
            <a:off x="359340" y="589200"/>
            <a:ext cx="8461132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악취저감 기술 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10 (UV </a:t>
            </a: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및 </a:t>
            </a:r>
            <a:r>
              <a:rPr kumimoji="0" lang="ko-KR" altLang="en-US" sz="1900" b="1" dirty="0" err="1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플라즈마</a:t>
            </a: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처리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83" descr="1264574255_Box_Green.png"/>
          <p:cNvPicPr preferRelativeResize="0"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685288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AutoShape 28"/>
          <p:cNvSpPr>
            <a:spLocks noChangeArrowheads="1"/>
          </p:cNvSpPr>
          <p:nvPr/>
        </p:nvSpPr>
        <p:spPr bwMode="auto">
          <a:xfrm>
            <a:off x="156522" y="1048019"/>
            <a:ext cx="8879974" cy="2953873"/>
          </a:xfrm>
          <a:prstGeom prst="roundRect">
            <a:avLst>
              <a:gd name="adj" fmla="val 3893"/>
            </a:avLst>
          </a:prstGeom>
          <a:gradFill rotWithShape="1">
            <a:gsLst>
              <a:gs pos="0">
                <a:srgbClr val="EEEEEE"/>
              </a:gs>
              <a:gs pos="100000">
                <a:srgbClr val="DDDDDD"/>
              </a:gs>
            </a:gsLst>
            <a:lin ang="2700000" scaled="1"/>
          </a:gradFill>
          <a:ln w="1270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pPr marL="95250" indent="-952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5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플라즈마</a:t>
            </a:r>
            <a:r>
              <a:rPr lang="ko-KR" altLang="en-US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충격으로 </a:t>
            </a:r>
            <a:r>
              <a:rPr lang="ko-KR" altLang="en-US" sz="15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공기나 </a:t>
            </a:r>
            <a:r>
              <a:rPr lang="ko-KR" altLang="en-US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산소가 </a:t>
            </a:r>
            <a:r>
              <a:rPr lang="ko-KR" altLang="en-US" sz="15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해리될때</a:t>
            </a:r>
            <a:r>
              <a:rPr lang="ko-KR" altLang="en-US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5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여기</a:t>
            </a:r>
            <a:r>
              <a:rPr lang="en-US" altLang="ko-KR" sz="15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(Excitation)</a:t>
            </a:r>
            <a:r>
              <a:rPr lang="ko-KR" altLang="en-US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과정에서 </a:t>
            </a:r>
            <a:r>
              <a:rPr lang="ko-KR" altLang="en-US" sz="15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자유라디칼을</a:t>
            </a:r>
            <a:r>
              <a:rPr lang="ko-KR" altLang="en-US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형성하여</a:t>
            </a:r>
            <a:endParaRPr lang="en-US" altLang="ko-KR" sz="15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en-US" altLang="ko-KR" sz="15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OH Radical, </a:t>
            </a:r>
            <a:r>
              <a:rPr lang="en-US" altLang="ko-KR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O-Radical</a:t>
            </a:r>
            <a:r>
              <a:rPr lang="ko-KR" altLang="en-US" sz="15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등</a:t>
            </a:r>
            <a:r>
              <a:rPr lang="en-US" altLang="ko-KR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r>
              <a:rPr lang="ko-KR" altLang="en-US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여 </a:t>
            </a:r>
            <a:r>
              <a:rPr lang="ko-KR" altLang="en-US" sz="15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광화학적으로 악취물질을 </a:t>
            </a:r>
            <a:r>
              <a:rPr lang="ko-KR" altLang="en-US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산화</a:t>
            </a:r>
            <a:endParaRPr lang="en-US" altLang="ko-KR" sz="15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95250" indent="-952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상온에서 악취물질 처리가능하며 </a:t>
            </a:r>
            <a:r>
              <a:rPr lang="en-US" altLang="ko-KR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2</a:t>
            </a:r>
            <a:r>
              <a:rPr lang="ko-KR" altLang="en-US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차 오염물질 발생이 없다</a:t>
            </a:r>
            <a:endParaRPr lang="en-US" altLang="ko-KR" sz="15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95250" indent="-952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고농도 </a:t>
            </a:r>
            <a:r>
              <a:rPr lang="ko-KR" altLang="en-US" sz="15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대풍량</a:t>
            </a:r>
            <a:r>
              <a:rPr lang="ko-KR" altLang="en-US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조건 및 황 계열 악취물질 처리에는 제한적임</a:t>
            </a:r>
            <a:r>
              <a:rPr lang="en-US" altLang="ko-KR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한국환경공단 악취기술진단 사례</a:t>
            </a:r>
            <a:r>
              <a:rPr lang="en-US" altLang="ko-KR" sz="15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 </a:t>
            </a:r>
          </a:p>
          <a:p>
            <a:pPr marL="95250" indent="-95250" algn="just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ko-KR" sz="15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5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고농도 악취물질 처리에 제한적임</a:t>
            </a:r>
            <a:endParaRPr lang="en-US" altLang="ko-KR" sz="1500" b="1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95250" indent="-95250" algn="just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ko-KR" sz="1500" b="1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500" b="1" dirty="0" err="1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당량비가</a:t>
            </a:r>
            <a:r>
              <a:rPr lang="ko-KR" altLang="en-US" sz="15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맞지 않을 경우 배출가스 악취발생</a:t>
            </a:r>
            <a:r>
              <a:rPr lang="en-US" altLang="ko-KR" sz="15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5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미 반응에 따른 배출가스 오존냄새</a:t>
            </a:r>
            <a:r>
              <a:rPr lang="en-US" altLang="ko-KR" sz="15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</a:p>
          <a:p>
            <a:pPr marL="95250" indent="-95250" algn="just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ko-KR" sz="1500" b="1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5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충분한 체류시간확보 필요</a:t>
            </a:r>
            <a:endParaRPr lang="en-US" altLang="ko-KR" sz="1500" b="1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95250" indent="-95250" algn="just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ko-KR" sz="1500" b="1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5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먼지 및 수분이 포함된 가스 처리시 방전의 장애요인으로 작용</a:t>
            </a:r>
            <a:endParaRPr lang="ko-KR" altLang="en-US" sz="1500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1187624" y="4001893"/>
            <a:ext cx="6408713" cy="2523451"/>
            <a:chOff x="1246526" y="4037083"/>
            <a:chExt cx="5632302" cy="2203400"/>
          </a:xfrm>
        </p:grpSpPr>
        <p:sp>
          <p:nvSpPr>
            <p:cNvPr id="10" name="직사각형 9"/>
            <p:cNvSpPr/>
            <p:nvPr/>
          </p:nvSpPr>
          <p:spPr>
            <a:xfrm>
              <a:off x="1745830" y="4037083"/>
              <a:ext cx="5132998" cy="2016223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dk1"/>
                </a:solidFill>
                <a:latin typeface="+mn-lt"/>
                <a:ea typeface="+mn-ea"/>
              </a:endParaRPr>
            </a:p>
          </p:txBody>
        </p:sp>
        <p:pic>
          <p:nvPicPr>
            <p:cNvPr id="15" name="_x123605056" descr="EMB000009583db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40464" y="4093023"/>
              <a:ext cx="1923520" cy="1834108"/>
            </a:xfrm>
            <a:prstGeom prst="rect">
              <a:avLst/>
            </a:prstGeom>
            <a:solidFill>
              <a:srgbClr val="CCFFFF">
                <a:alpha val="71001"/>
              </a:srgbClr>
            </a:solidFill>
            <a:ln w="12700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</p:pic>
        <p:sp>
          <p:nvSpPr>
            <p:cNvPr id="16" name="직사각형 15"/>
            <p:cNvSpPr/>
            <p:nvPr/>
          </p:nvSpPr>
          <p:spPr>
            <a:xfrm>
              <a:off x="1745830" y="5981026"/>
              <a:ext cx="5132998" cy="259457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00000"/>
                </a:lnSpc>
              </a:pPr>
              <a:r>
                <a:rPr lang="ko-KR" altLang="en-US" dirty="0" err="1" smtClean="0">
                  <a:latin typeface="+mj-ea"/>
                  <a:ea typeface="+mj-ea"/>
                </a:rPr>
                <a:t>저온플라즈마</a:t>
              </a:r>
              <a:r>
                <a:rPr lang="ko-KR" altLang="en-US" dirty="0" smtClean="0">
                  <a:latin typeface="+mj-ea"/>
                  <a:ea typeface="+mj-ea"/>
                </a:rPr>
                <a:t> </a:t>
              </a:r>
              <a:r>
                <a:rPr lang="en-US" altLang="ko-KR" dirty="0" smtClean="0">
                  <a:latin typeface="+mj-ea"/>
                  <a:ea typeface="+mj-ea"/>
                </a:rPr>
                <a:t>(Sliding Arc </a:t>
              </a:r>
              <a:r>
                <a:rPr lang="ko-KR" altLang="en-US" dirty="0" smtClean="0">
                  <a:latin typeface="+mj-ea"/>
                  <a:ea typeface="+mj-ea"/>
                </a:rPr>
                <a:t>방전 원리</a:t>
              </a:r>
              <a:r>
                <a:rPr lang="en-US" altLang="ko-KR" dirty="0" smtClean="0">
                  <a:latin typeface="+mj-ea"/>
                  <a:ea typeface="+mj-ea"/>
                </a:rPr>
                <a:t>)</a:t>
              </a:r>
              <a:endParaRPr lang="ko-KR" altLang="en-US" dirty="0">
                <a:latin typeface="+mj-ea"/>
                <a:ea typeface="+mj-ea"/>
              </a:endParaRPr>
            </a:p>
          </p:txBody>
        </p:sp>
        <p:grpSp>
          <p:nvGrpSpPr>
            <p:cNvPr id="17" name="그룹 16"/>
            <p:cNvGrpSpPr/>
            <p:nvPr/>
          </p:nvGrpSpPr>
          <p:grpSpPr>
            <a:xfrm>
              <a:off x="3041974" y="4109089"/>
              <a:ext cx="1584176" cy="1848457"/>
              <a:chOff x="2051720" y="4320207"/>
              <a:chExt cx="1872208" cy="2132567"/>
            </a:xfrm>
          </p:grpSpPr>
          <p:sp>
            <p:nvSpPr>
              <p:cNvPr id="18" name="직사각형 17"/>
              <p:cNvSpPr/>
              <p:nvPr/>
            </p:nvSpPr>
            <p:spPr>
              <a:xfrm>
                <a:off x="2195736" y="4320207"/>
                <a:ext cx="1584176" cy="1584176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19" name="그룹 18"/>
              <p:cNvGrpSpPr/>
              <p:nvPr/>
            </p:nvGrpSpPr>
            <p:grpSpPr>
              <a:xfrm>
                <a:off x="2267744" y="4403284"/>
                <a:ext cx="1472314" cy="1357084"/>
                <a:chOff x="2523622" y="4383373"/>
                <a:chExt cx="1723429" cy="1800474"/>
              </a:xfrm>
            </p:grpSpPr>
            <p:sp>
              <p:nvSpPr>
                <p:cNvPr id="29" name="현 28"/>
                <p:cNvSpPr/>
                <p:nvPr/>
              </p:nvSpPr>
              <p:spPr>
                <a:xfrm rot="9852983" flipV="1">
                  <a:off x="2523622" y="4743687"/>
                  <a:ext cx="792088" cy="1440160"/>
                </a:xfrm>
                <a:prstGeom prst="chord">
                  <a:avLst>
                    <a:gd name="adj1" fmla="val 3097515"/>
                    <a:gd name="adj2" fmla="val 16200000"/>
                  </a:avLst>
                </a:prstGeom>
              </p:spPr>
              <p:style>
                <a:lnRef idx="1">
                  <a:schemeClr val="accent6"/>
                </a:lnRef>
                <a:fillRef idx="3">
                  <a:schemeClr val="accent6"/>
                </a:fillRef>
                <a:effectRef idx="2">
                  <a:schemeClr val="accent6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0" name="현 29"/>
                <p:cNvSpPr/>
                <p:nvPr/>
              </p:nvSpPr>
              <p:spPr>
                <a:xfrm rot="11747017" flipH="1" flipV="1">
                  <a:off x="3454963" y="4743685"/>
                  <a:ext cx="792088" cy="1440160"/>
                </a:xfrm>
                <a:prstGeom prst="chord">
                  <a:avLst>
                    <a:gd name="adj1" fmla="val 3097515"/>
                    <a:gd name="adj2" fmla="val 16200000"/>
                  </a:avLst>
                </a:prstGeom>
              </p:spPr>
              <p:style>
                <a:lnRef idx="1">
                  <a:schemeClr val="accent6"/>
                </a:lnRef>
                <a:fillRef idx="3">
                  <a:schemeClr val="accent6"/>
                </a:fillRef>
                <a:effectRef idx="2">
                  <a:schemeClr val="accent6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1" name="원호 30"/>
                <p:cNvSpPr/>
                <p:nvPr/>
              </p:nvSpPr>
              <p:spPr>
                <a:xfrm>
                  <a:off x="2750922" y="4383373"/>
                  <a:ext cx="1252714" cy="707023"/>
                </a:xfrm>
                <a:prstGeom prst="arc">
                  <a:avLst>
                    <a:gd name="adj1" fmla="val 10815560"/>
                    <a:gd name="adj2" fmla="val 0"/>
                  </a:avLst>
                </a:prstGeom>
                <a:ln w="28575">
                  <a:solidFill>
                    <a:schemeClr val="accent2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2" name="자유형 31"/>
                <p:cNvSpPr/>
                <p:nvPr/>
              </p:nvSpPr>
              <p:spPr>
                <a:xfrm>
                  <a:off x="3347864" y="5616351"/>
                  <a:ext cx="72008" cy="111242"/>
                </a:xfrm>
                <a:custGeom>
                  <a:avLst/>
                  <a:gdLst>
                    <a:gd name="connsiteX0" fmla="*/ 0 w 343236"/>
                    <a:gd name="connsiteY0" fmla="*/ 85458 h 111242"/>
                    <a:gd name="connsiteX1" fmla="*/ 17091 w 343236"/>
                    <a:gd name="connsiteY1" fmla="*/ 51275 h 111242"/>
                    <a:gd name="connsiteX2" fmla="*/ 34183 w 343236"/>
                    <a:gd name="connsiteY2" fmla="*/ 0 h 111242"/>
                    <a:gd name="connsiteX3" fmla="*/ 59820 w 343236"/>
                    <a:gd name="connsiteY3" fmla="*/ 25638 h 111242"/>
                    <a:gd name="connsiteX4" fmla="*/ 94003 w 343236"/>
                    <a:gd name="connsiteY4" fmla="*/ 76912 h 111242"/>
                    <a:gd name="connsiteX5" fmla="*/ 102549 w 343236"/>
                    <a:gd name="connsiteY5" fmla="*/ 51275 h 111242"/>
                    <a:gd name="connsiteX6" fmla="*/ 111095 w 343236"/>
                    <a:gd name="connsiteY6" fmla="*/ 8546 h 111242"/>
                    <a:gd name="connsiteX7" fmla="*/ 119641 w 343236"/>
                    <a:gd name="connsiteY7" fmla="*/ 34183 h 111242"/>
                    <a:gd name="connsiteX8" fmla="*/ 136732 w 343236"/>
                    <a:gd name="connsiteY8" fmla="*/ 59821 h 111242"/>
                    <a:gd name="connsiteX9" fmla="*/ 145278 w 343236"/>
                    <a:gd name="connsiteY9" fmla="*/ 102550 h 111242"/>
                    <a:gd name="connsiteX10" fmla="*/ 153824 w 343236"/>
                    <a:gd name="connsiteY10" fmla="*/ 76912 h 111242"/>
                    <a:gd name="connsiteX11" fmla="*/ 170916 w 343236"/>
                    <a:gd name="connsiteY11" fmla="*/ 8546 h 111242"/>
                    <a:gd name="connsiteX12" fmla="*/ 196553 w 343236"/>
                    <a:gd name="connsiteY12" fmla="*/ 25638 h 111242"/>
                    <a:gd name="connsiteX13" fmla="*/ 213645 w 343236"/>
                    <a:gd name="connsiteY13" fmla="*/ 85458 h 111242"/>
                    <a:gd name="connsiteX14" fmla="*/ 230736 w 343236"/>
                    <a:gd name="connsiteY14" fmla="*/ 111095 h 111242"/>
                    <a:gd name="connsiteX15" fmla="*/ 239282 w 343236"/>
                    <a:gd name="connsiteY15" fmla="*/ 85458 h 111242"/>
                    <a:gd name="connsiteX16" fmla="*/ 264919 w 343236"/>
                    <a:gd name="connsiteY16" fmla="*/ 25638 h 111242"/>
                    <a:gd name="connsiteX17" fmla="*/ 299102 w 343236"/>
                    <a:gd name="connsiteY17" fmla="*/ 8546 h 111242"/>
                    <a:gd name="connsiteX18" fmla="*/ 341831 w 343236"/>
                    <a:gd name="connsiteY18" fmla="*/ 85458 h 111242"/>
                    <a:gd name="connsiteX19" fmla="*/ 341831 w 343236"/>
                    <a:gd name="connsiteY19" fmla="*/ 111095 h 1112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343236" h="111242">
                      <a:moveTo>
                        <a:pt x="0" y="85458"/>
                      </a:moveTo>
                      <a:cubicBezTo>
                        <a:pt x="5697" y="74064"/>
                        <a:pt x="12360" y="63103"/>
                        <a:pt x="17091" y="51275"/>
                      </a:cubicBezTo>
                      <a:cubicBezTo>
                        <a:pt x="23782" y="34547"/>
                        <a:pt x="34183" y="0"/>
                        <a:pt x="34183" y="0"/>
                      </a:cubicBezTo>
                      <a:cubicBezTo>
                        <a:pt x="42729" y="8546"/>
                        <a:pt x="55690" y="14280"/>
                        <a:pt x="59820" y="25638"/>
                      </a:cubicBezTo>
                      <a:cubicBezTo>
                        <a:pt x="84728" y="94136"/>
                        <a:pt x="42510" y="111242"/>
                        <a:pt x="94003" y="76912"/>
                      </a:cubicBezTo>
                      <a:cubicBezTo>
                        <a:pt x="96852" y="68366"/>
                        <a:pt x="100364" y="60014"/>
                        <a:pt x="102549" y="51275"/>
                      </a:cubicBezTo>
                      <a:cubicBezTo>
                        <a:pt x="106072" y="37184"/>
                        <a:pt x="100824" y="18817"/>
                        <a:pt x="111095" y="8546"/>
                      </a:cubicBezTo>
                      <a:cubicBezTo>
                        <a:pt x="117465" y="2176"/>
                        <a:pt x="115613" y="26126"/>
                        <a:pt x="119641" y="34183"/>
                      </a:cubicBezTo>
                      <a:cubicBezTo>
                        <a:pt x="124234" y="43370"/>
                        <a:pt x="131035" y="51275"/>
                        <a:pt x="136732" y="59821"/>
                      </a:cubicBezTo>
                      <a:cubicBezTo>
                        <a:pt x="139581" y="74064"/>
                        <a:pt x="135007" y="92280"/>
                        <a:pt x="145278" y="102550"/>
                      </a:cubicBezTo>
                      <a:cubicBezTo>
                        <a:pt x="151648" y="108920"/>
                        <a:pt x="151454" y="85603"/>
                        <a:pt x="153824" y="76912"/>
                      </a:cubicBezTo>
                      <a:cubicBezTo>
                        <a:pt x="160005" y="54250"/>
                        <a:pt x="170916" y="8546"/>
                        <a:pt x="170916" y="8546"/>
                      </a:cubicBezTo>
                      <a:cubicBezTo>
                        <a:pt x="179462" y="14243"/>
                        <a:pt x="190137" y="17618"/>
                        <a:pt x="196553" y="25638"/>
                      </a:cubicBezTo>
                      <a:cubicBezTo>
                        <a:pt x="201670" y="32035"/>
                        <a:pt x="212227" y="82150"/>
                        <a:pt x="213645" y="85458"/>
                      </a:cubicBezTo>
                      <a:cubicBezTo>
                        <a:pt x="217691" y="94898"/>
                        <a:pt x="225039" y="102549"/>
                        <a:pt x="230736" y="111095"/>
                      </a:cubicBezTo>
                      <a:cubicBezTo>
                        <a:pt x="233585" y="102549"/>
                        <a:pt x="236807" y="94119"/>
                        <a:pt x="239282" y="85458"/>
                      </a:cubicBezTo>
                      <a:cubicBezTo>
                        <a:pt x="245639" y="63208"/>
                        <a:pt x="245405" y="41900"/>
                        <a:pt x="264919" y="25638"/>
                      </a:cubicBezTo>
                      <a:cubicBezTo>
                        <a:pt x="274706" y="17482"/>
                        <a:pt x="287708" y="14243"/>
                        <a:pt x="299102" y="8546"/>
                      </a:cubicBezTo>
                      <a:cubicBezTo>
                        <a:pt x="315418" y="33019"/>
                        <a:pt x="336817" y="55373"/>
                        <a:pt x="341831" y="85458"/>
                      </a:cubicBezTo>
                      <a:cubicBezTo>
                        <a:pt x="343236" y="93887"/>
                        <a:pt x="341831" y="102549"/>
                        <a:pt x="341831" y="111095"/>
                      </a:cubicBezTo>
                    </a:path>
                  </a:pathLst>
                </a:cu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2"/>
                </a:lnRef>
                <a:fillRef idx="0">
                  <a:schemeClr val="accent2"/>
                </a:fillRef>
                <a:effectRef idx="0">
                  <a:schemeClr val="accent2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cxnSp>
            <p:nvCxnSpPr>
              <p:cNvPr id="20" name="직선 연결선 19"/>
              <p:cNvCxnSpPr/>
              <p:nvPr/>
            </p:nvCxnSpPr>
            <p:spPr>
              <a:xfrm>
                <a:off x="2068607" y="5616352"/>
                <a:ext cx="0" cy="432048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" name="직선 연결선 20"/>
              <p:cNvCxnSpPr/>
              <p:nvPr/>
            </p:nvCxnSpPr>
            <p:spPr>
              <a:xfrm>
                <a:off x="3907041" y="5616352"/>
                <a:ext cx="0" cy="432048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직선 연결선 21"/>
              <p:cNvCxnSpPr/>
              <p:nvPr/>
            </p:nvCxnSpPr>
            <p:spPr>
              <a:xfrm flipH="1">
                <a:off x="2051720" y="6048399"/>
                <a:ext cx="792088" cy="3362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" name="직선 연결선 22"/>
              <p:cNvCxnSpPr/>
              <p:nvPr/>
            </p:nvCxnSpPr>
            <p:spPr>
              <a:xfrm flipH="1">
                <a:off x="3131840" y="6048399"/>
                <a:ext cx="792088" cy="3362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직선 연결선 23"/>
              <p:cNvCxnSpPr/>
              <p:nvPr/>
            </p:nvCxnSpPr>
            <p:spPr>
              <a:xfrm>
                <a:off x="2843808" y="6048127"/>
                <a:ext cx="0" cy="216296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5" name="직선 연결선 24"/>
              <p:cNvCxnSpPr/>
              <p:nvPr/>
            </p:nvCxnSpPr>
            <p:spPr>
              <a:xfrm>
                <a:off x="3131840" y="6048399"/>
                <a:ext cx="0" cy="216296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직선 연결선 25"/>
              <p:cNvCxnSpPr/>
              <p:nvPr/>
            </p:nvCxnSpPr>
            <p:spPr>
              <a:xfrm flipH="1">
                <a:off x="2051720" y="5616351"/>
                <a:ext cx="504056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7" name="직선 연결선 26"/>
              <p:cNvCxnSpPr/>
              <p:nvPr/>
            </p:nvCxnSpPr>
            <p:spPr>
              <a:xfrm flipH="1">
                <a:off x="3419872" y="5616351"/>
                <a:ext cx="504056" cy="0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8" name="직사각형 27"/>
              <p:cNvSpPr/>
              <p:nvPr/>
            </p:nvSpPr>
            <p:spPr>
              <a:xfrm>
                <a:off x="2573579" y="6165014"/>
                <a:ext cx="851004" cy="287760"/>
              </a:xfrm>
              <a:prstGeom prst="rect">
                <a:avLst/>
              </a:prstGeom>
              <a:scene3d>
                <a:camera prst="perspectiveBelow"/>
                <a:lightRig rig="threePt" dir="t"/>
              </a:scene3d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>
                  <a:lnSpc>
                    <a:spcPct val="100000"/>
                  </a:lnSpc>
                </a:pPr>
                <a:r>
                  <a:rPr lang="en-US" altLang="ko-KR" sz="1050" b="1" dirty="0" smtClean="0"/>
                  <a:t>POWER</a:t>
                </a:r>
                <a:endParaRPr lang="ko-KR" altLang="en-US" sz="1050" b="1" dirty="0"/>
              </a:p>
            </p:txBody>
          </p:sp>
        </p:grpSp>
        <p:sp>
          <p:nvSpPr>
            <p:cNvPr id="33" name="위쪽 화살표 32"/>
            <p:cNvSpPr/>
            <p:nvPr/>
          </p:nvSpPr>
          <p:spPr>
            <a:xfrm>
              <a:off x="3618038" y="5213025"/>
              <a:ext cx="432048" cy="360040"/>
            </a:xfrm>
            <a:prstGeom prst="upArrow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569842" y="5399388"/>
              <a:ext cx="559769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altLang="ko-KR" sz="1000" dirty="0" smtClean="0"/>
                <a:t>Gas in</a:t>
              </a:r>
              <a:endParaRPr lang="ko-KR" altLang="en-US" sz="1000" dirty="0"/>
            </a:p>
          </p:txBody>
        </p:sp>
        <p:sp>
          <p:nvSpPr>
            <p:cNvPr id="35" name="원호 34"/>
            <p:cNvSpPr/>
            <p:nvPr/>
          </p:nvSpPr>
          <p:spPr>
            <a:xfrm>
              <a:off x="3654236" y="4419672"/>
              <a:ext cx="401485" cy="216024"/>
            </a:xfrm>
            <a:prstGeom prst="arc">
              <a:avLst>
                <a:gd name="adj1" fmla="val 10815560"/>
                <a:gd name="adj2" fmla="val 0"/>
              </a:avLst>
            </a:prstGeom>
            <a:ln w="28575">
              <a:solidFill>
                <a:schemeClr val="accent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670820" y="4183325"/>
              <a:ext cx="1559824" cy="2418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ko-KR" altLang="en-US" sz="1200" b="1" dirty="0" err="1" smtClean="0"/>
                <a:t>플라즈마</a:t>
              </a:r>
              <a:r>
                <a:rPr lang="ko-KR" altLang="en-US" sz="1200" b="1" dirty="0" smtClean="0"/>
                <a:t> 최종소멸지점</a:t>
              </a:r>
              <a:endParaRPr lang="ko-KR" altLang="en-US" sz="1200" b="1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246526" y="4455482"/>
              <a:ext cx="1945330" cy="4031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ko-KR" altLang="en-US" sz="1200" b="1" dirty="0" smtClean="0"/>
                <a:t>최대에너지가 전이될 때</a:t>
              </a:r>
              <a:endParaRPr lang="en-US" altLang="ko-KR" sz="1200" b="1" dirty="0" smtClean="0"/>
            </a:p>
            <a:p>
              <a:pPr>
                <a:lnSpc>
                  <a:spcPct val="100000"/>
                </a:lnSpc>
              </a:pPr>
              <a:r>
                <a:rPr lang="en-US" altLang="ko-KR" sz="1200" b="1" dirty="0" smtClean="0"/>
                <a:t>Sliding Arc </a:t>
              </a:r>
              <a:r>
                <a:rPr lang="ko-KR" altLang="en-US" sz="1200" b="1" dirty="0" smtClean="0"/>
                <a:t>발생 지점</a:t>
              </a:r>
              <a:endParaRPr lang="ko-KR" altLang="en-US" sz="1200" b="1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514969" y="4901178"/>
              <a:ext cx="1562642" cy="2418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altLang="ko-KR" sz="1200" b="1" dirty="0" smtClean="0"/>
                <a:t>Sliding Arc</a:t>
              </a:r>
              <a:r>
                <a:rPr lang="ko-KR" altLang="en-US" sz="1200" b="1" dirty="0" smtClean="0"/>
                <a:t>가 발생지점</a:t>
              </a:r>
              <a:endParaRPr lang="ko-KR" altLang="en-US" sz="1200" b="1" dirty="0"/>
            </a:p>
          </p:txBody>
        </p:sp>
        <p:cxnSp>
          <p:nvCxnSpPr>
            <p:cNvPr id="40" name="직선 화살표 연결선 39"/>
            <p:cNvCxnSpPr/>
            <p:nvPr/>
          </p:nvCxnSpPr>
          <p:spPr>
            <a:xfrm>
              <a:off x="3019749" y="4599498"/>
              <a:ext cx="360040" cy="0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직선 화살표 연결선 40"/>
            <p:cNvCxnSpPr/>
            <p:nvPr/>
          </p:nvCxnSpPr>
          <p:spPr>
            <a:xfrm>
              <a:off x="3029274" y="5019794"/>
              <a:ext cx="360040" cy="0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9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악취방지기술 및 개발동향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42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02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38838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2145435" y="2384632"/>
            <a:ext cx="6743277" cy="900000"/>
            <a:chOff x="1645073" y="2925762"/>
            <a:chExt cx="6743277" cy="900000"/>
          </a:xfrm>
        </p:grpSpPr>
        <p:sp>
          <p:nvSpPr>
            <p:cNvPr id="6" name="AutoShape 12"/>
            <p:cNvSpPr>
              <a:spLocks noChangeArrowheads="1"/>
            </p:cNvSpPr>
            <p:nvPr/>
          </p:nvSpPr>
          <p:spPr bwMode="auto">
            <a:xfrm>
              <a:off x="1645073" y="2988362"/>
              <a:ext cx="878800" cy="762120"/>
            </a:xfrm>
            <a:prstGeom prst="roundRect">
              <a:avLst>
                <a:gd name="adj" fmla="val 16667"/>
              </a:avLst>
            </a:prstGeom>
            <a:solidFill>
              <a:srgbClr val="92D050"/>
            </a:solidFill>
            <a:ln w="127000">
              <a:noFill/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7" name="Oval 35"/>
            <p:cNvSpPr>
              <a:spLocks noChangeArrowheads="1"/>
            </p:cNvSpPr>
            <p:nvPr/>
          </p:nvSpPr>
          <p:spPr bwMode="auto">
            <a:xfrm>
              <a:off x="1683296" y="3005234"/>
              <a:ext cx="815177" cy="159156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8" name="AutoShape 24"/>
            <p:cNvSpPr>
              <a:spLocks noChangeArrowheads="1"/>
            </p:cNvSpPr>
            <p:nvPr/>
          </p:nvSpPr>
          <p:spPr bwMode="auto">
            <a:xfrm>
              <a:off x="1695872" y="2925762"/>
              <a:ext cx="828000" cy="828000"/>
            </a:xfrm>
            <a:prstGeom prst="roundRect">
              <a:avLst>
                <a:gd name="adj" fmla="val 1666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9" name="WordArt 15"/>
            <p:cNvSpPr>
              <a:spLocks noChangeArrowheads="1" noChangeShapeType="1" noTextEdit="1"/>
            </p:cNvSpPr>
            <p:nvPr/>
          </p:nvSpPr>
          <p:spPr bwMode="auto">
            <a:xfrm>
              <a:off x="1962696" y="3164389"/>
              <a:ext cx="326617" cy="414634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>
                <a:defRPr/>
              </a:pPr>
              <a:r>
                <a:rPr lang="en-US" altLang="ko-KR" sz="3600" kern="10" dirty="0" smtClean="0">
                  <a:ln w="9525">
                    <a:noFill/>
                    <a:round/>
                    <a:headEnd/>
                    <a:tailEnd/>
                  </a:ln>
                  <a:solidFill>
                    <a:srgbClr val="2D2DFF"/>
                  </a:solidFill>
                  <a:effectLst>
                    <a:outerShdw dist="35921" dir="2700000" algn="ctr" rotWithShape="0">
                      <a:schemeClr val="tx1">
                        <a:alpha val="50000"/>
                      </a:schemeClr>
                    </a:outerShdw>
                  </a:effectLst>
                  <a:latin typeface="Impact"/>
                </a:rPr>
                <a:t>03</a:t>
              </a:r>
              <a:endParaRPr lang="ko-KR" altLang="en-US" sz="3600" kern="10" dirty="0">
                <a:ln w="9525">
                  <a:noFill/>
                  <a:round/>
                  <a:headEnd/>
                  <a:tailEnd/>
                </a:ln>
                <a:solidFill>
                  <a:srgbClr val="2D2DFF"/>
                </a:solidFill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  <a:latin typeface="Impact"/>
              </a:endParaRPr>
            </a:p>
          </p:txBody>
        </p:sp>
        <p:sp>
          <p:nvSpPr>
            <p:cNvPr id="10" name="대각선 방향의 모서리가 둥근 사각형 9"/>
            <p:cNvSpPr/>
            <p:nvPr/>
          </p:nvSpPr>
          <p:spPr bwMode="auto">
            <a:xfrm>
              <a:off x="2646833" y="2939442"/>
              <a:ext cx="5720112" cy="811040"/>
            </a:xfrm>
            <a:prstGeom prst="round2DiagRect">
              <a:avLst/>
            </a:prstGeom>
            <a:solidFill>
              <a:schemeClr val="tx1">
                <a:lumMod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25400"/>
          </p:spPr>
          <p:txBody>
            <a:bodyPr/>
            <a:lstStyle/>
            <a:p>
              <a:pPr algn="l" latinLnBrk="0">
                <a:defRPr/>
              </a:pPr>
              <a:endParaRPr kumimoji="0" lang="ko-KR" altLang="en-US">
                <a:latin typeface="Arial" charset="0"/>
              </a:endParaRPr>
            </a:p>
          </p:txBody>
        </p:sp>
        <p:sp>
          <p:nvSpPr>
            <p:cNvPr id="11" name="대각선 방향의 모서리가 둥근 사각형 10"/>
            <p:cNvSpPr/>
            <p:nvPr/>
          </p:nvSpPr>
          <p:spPr bwMode="auto">
            <a:xfrm>
              <a:off x="2615151" y="3014722"/>
              <a:ext cx="5769547" cy="811040"/>
            </a:xfrm>
            <a:prstGeom prst="round2DiagRect">
              <a:avLst/>
            </a:pr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25400"/>
          </p:spPr>
          <p:txBody>
            <a:bodyPr/>
            <a:lstStyle/>
            <a:p>
              <a:pPr algn="l" latinLnBrk="0">
                <a:defRPr/>
              </a:pPr>
              <a:endParaRPr kumimoji="0" lang="ko-KR" altLang="en-US">
                <a:latin typeface="Arial" charset="0"/>
              </a:endParaRPr>
            </a:p>
          </p:txBody>
        </p:sp>
        <p:sp>
          <p:nvSpPr>
            <p:cNvPr id="12" name="AutoShape 9"/>
            <p:cNvSpPr>
              <a:spLocks noChangeArrowheads="1"/>
            </p:cNvSpPr>
            <p:nvPr/>
          </p:nvSpPr>
          <p:spPr bwMode="auto">
            <a:xfrm>
              <a:off x="2618803" y="3050612"/>
              <a:ext cx="5769547" cy="157702"/>
            </a:xfrm>
            <a:prstGeom prst="roundRect">
              <a:avLst>
                <a:gd name="adj" fmla="val 35000"/>
              </a:avLst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127000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3" name="Oval 30"/>
            <p:cNvSpPr>
              <a:spLocks noChangeArrowheads="1"/>
            </p:cNvSpPr>
            <p:nvPr/>
          </p:nvSpPr>
          <p:spPr bwMode="auto">
            <a:xfrm>
              <a:off x="3266652" y="3078577"/>
              <a:ext cx="4580877" cy="72092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</p:grpSp>
      <p:sp>
        <p:nvSpPr>
          <p:cNvPr id="15" name="AutoShape 25"/>
          <p:cNvSpPr>
            <a:spLocks noChangeArrowheads="1"/>
          </p:cNvSpPr>
          <p:nvPr/>
        </p:nvSpPr>
        <p:spPr bwMode="auto">
          <a:xfrm>
            <a:off x="8200" y="3967708"/>
            <a:ext cx="9108504" cy="1837556"/>
          </a:xfrm>
          <a:prstGeom prst="roundRect">
            <a:avLst>
              <a:gd name="adj" fmla="val 4852"/>
            </a:avLst>
          </a:prstGeom>
          <a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9000"/>
                      </a14:imgEffect>
                    </a14:imgLayer>
                  </a14:imgProps>
                </a:ext>
              </a:extLst>
            </a:blip>
            <a:srcRect/>
            <a:stretch>
              <a:fillRect t="-74008" b="-46295"/>
            </a:stretch>
          </a:blipFill>
          <a:ln w="57150">
            <a:solidFill>
              <a:schemeClr val="bg1"/>
            </a:solidFill>
            <a:round/>
            <a:headEnd/>
            <a:tailEnd/>
          </a:ln>
          <a:effectLst>
            <a:prstShdw prst="shdw18" dist="17961" dir="13500000">
              <a:srgbClr val="CCECFF">
                <a:gamma/>
                <a:shade val="60000"/>
                <a:invGamma/>
              </a:srgbClr>
            </a:prstShdw>
          </a:effectLst>
        </p:spPr>
        <p:txBody>
          <a:bodyPr vert="horz" wrap="non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6" name="AutoShape 19"/>
          <p:cNvSpPr>
            <a:spLocks noChangeArrowheads="1"/>
          </p:cNvSpPr>
          <p:nvPr/>
        </p:nvSpPr>
        <p:spPr bwMode="auto">
          <a:xfrm>
            <a:off x="6373880" y="4467144"/>
            <a:ext cx="1260000" cy="1260000"/>
          </a:xfrm>
          <a:prstGeom prst="roundRect">
            <a:avLst>
              <a:gd name="adj" fmla="val 4852"/>
            </a:avLst>
          </a:prstGeom>
          <a:blipFill>
            <a:blip r:embed="rId4" cstate="print"/>
            <a:srcRect/>
            <a:stretch>
              <a:fillRect l="-4635" b="-11996"/>
            </a:stretch>
          </a:blipFill>
          <a:ln w="34925">
            <a:solidFill>
              <a:srgbClr val="FFFF00"/>
            </a:solidFill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non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7" name="AutoShape 19"/>
          <p:cNvSpPr>
            <a:spLocks noChangeArrowheads="1"/>
          </p:cNvSpPr>
          <p:nvPr/>
        </p:nvSpPr>
        <p:spPr bwMode="auto">
          <a:xfrm>
            <a:off x="4934087" y="4467144"/>
            <a:ext cx="1260000" cy="1260000"/>
          </a:xfrm>
          <a:prstGeom prst="roundRect">
            <a:avLst>
              <a:gd name="adj" fmla="val 4852"/>
            </a:avLst>
          </a:prstGeom>
          <a:blipFill>
            <a:blip r:embed="rId5" cstate="print"/>
            <a:srcRect/>
            <a:stretch>
              <a:fillRect l="-46464" r="-20532" b="-15407"/>
            </a:stretch>
          </a:blipFill>
          <a:ln w="15875">
            <a:solidFill>
              <a:srgbClr val="FFFF00"/>
            </a:solidFill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0000" bIns="45720" numCol="1" anchor="b" anchorCtr="0" compatLnSpc="1">
            <a:prstTxWarp prst="textNoShape">
              <a:avLst/>
            </a:prstTxWarp>
          </a:bodyPr>
          <a:lstStyle/>
          <a:p>
            <a:endParaRPr lang="ko-KR" altLang="ko-KR" sz="1400" b="0">
              <a:latin typeface="굴림"/>
              <a:ea typeface="굴림"/>
              <a:cs typeface="굴림" pitchFamily="50" charset="-127"/>
            </a:endParaRPr>
          </a:p>
        </p:txBody>
      </p:sp>
      <p:sp>
        <p:nvSpPr>
          <p:cNvPr id="20" name="AutoShape 19"/>
          <p:cNvSpPr>
            <a:spLocks noChangeArrowheads="1"/>
          </p:cNvSpPr>
          <p:nvPr/>
        </p:nvSpPr>
        <p:spPr bwMode="auto">
          <a:xfrm>
            <a:off x="7813672" y="4467144"/>
            <a:ext cx="1260000" cy="1260000"/>
          </a:xfrm>
          <a:prstGeom prst="roundRect">
            <a:avLst>
              <a:gd name="adj" fmla="val 4852"/>
            </a:avLst>
          </a:prstGeom>
          <a:blipFill>
            <a:blip r:embed="rId6" cstate="print"/>
            <a:srcRect/>
            <a:stretch>
              <a:fillRect l="-4635" b="-11996"/>
            </a:stretch>
          </a:blipFill>
          <a:ln w="34925">
            <a:solidFill>
              <a:srgbClr val="FFFF00"/>
            </a:solidFill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non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pPr>
              <a:defRPr/>
            </a:pPr>
            <a:fld id="{5338F0AA-25B6-4A92-B1C3-EECD02AAAA3E}" type="slidenum">
              <a:rPr lang="ko-KR" altLang="en-US" smtClean="0"/>
              <a:pPr>
                <a:defRPr/>
              </a:pPr>
              <a:t>33</a:t>
            </a:fld>
            <a:endParaRPr lang="ko-KR" altLang="en-US"/>
          </a:p>
        </p:txBody>
      </p:sp>
      <p:sp>
        <p:nvSpPr>
          <p:cNvPr id="18" name="WordArt 6"/>
          <p:cNvSpPr>
            <a:spLocks noChangeArrowheads="1" noChangeShapeType="1" noTextEdit="1"/>
          </p:cNvSpPr>
          <p:nvPr/>
        </p:nvSpPr>
        <p:spPr bwMode="auto">
          <a:xfrm>
            <a:off x="3235936" y="2708920"/>
            <a:ext cx="4072368" cy="39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262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악취취약지역 기술지원 추진방향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00"/>
              </a:solidFill>
              <a:effectLst>
                <a:outerShdw dist="17961" dir="2700000" algn="ctr" rotWithShape="0">
                  <a:schemeClr val="tx1"/>
                </a:outerShdw>
              </a:effectLst>
              <a:latin typeface="HY헤드라인M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13571741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ChangeArrowheads="1"/>
          </p:cNvSpPr>
          <p:nvPr/>
        </p:nvSpPr>
        <p:spPr bwMode="auto">
          <a:xfrm>
            <a:off x="359340" y="630144"/>
            <a:ext cx="8461132" cy="396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도입배경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" name="그림 83" descr="1264574255_Box_Green.png"/>
          <p:cNvPicPr preferRelativeResize="0"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726232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악취취약지역 기술지원 추진방향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3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03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3230" y="1111096"/>
            <a:ext cx="890002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lnSpc>
                <a:spcPts val="28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악취취약지역 관할지자체의 악취관리 정책지원 강화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사업장 기술지원에서 지역단위 기술지원으로 방향전환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악취실태조사방법 개선방안 마련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악취배출총량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확산모델링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수용체중심제 등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기술지원 </a:t>
            </a:r>
            <a:r>
              <a:rPr lang="ko-KR" altLang="en-US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결과를 토대로 </a:t>
            </a:r>
            <a:r>
              <a:rPr lang="ko-KR" altLang="en-US" b="1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지자체의</a:t>
            </a:r>
            <a:r>
              <a:rPr lang="ko-KR" altLang="en-US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악취저감대책추진 및 사업장의 자발적 참여 유도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en-US" altLang="ko-KR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악취민원 동향은 집단화 추세로 지역단위의 악취거동평가 필요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endParaRPr lang="en-US" altLang="ko-KR" b="1" dirty="0" smtClean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4" name="직사각형 3"/>
          <p:cNvSpPr/>
          <p:nvPr/>
        </p:nvSpPr>
        <p:spPr bwMode="auto">
          <a:xfrm>
            <a:off x="564214" y="2977060"/>
            <a:ext cx="8400274" cy="93610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ts val="2300"/>
              </a:lnSpc>
            </a:pPr>
            <a:r>
              <a:rPr lang="en-US" altLang="ko-KR" sz="1600" dirty="0" smtClean="0">
                <a:solidFill>
                  <a:schemeClr val="tx1"/>
                </a:solidFill>
              </a:rPr>
              <a:t>※ </a:t>
            </a:r>
            <a:r>
              <a:rPr lang="ko-KR" altLang="en-US" sz="1600" dirty="0" smtClean="0">
                <a:solidFill>
                  <a:schemeClr val="tx1"/>
                </a:solidFill>
              </a:rPr>
              <a:t>최근 집단악취 민원발생지역이 증가되는  추세로 사회적 이슈지역의 환경문제 해결을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algn="just">
              <a:lnSpc>
                <a:spcPts val="2300"/>
              </a:lnSpc>
            </a:pPr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 </a:t>
            </a:r>
            <a:r>
              <a:rPr lang="ko-KR" altLang="en-US" sz="1600" dirty="0" smtClean="0">
                <a:solidFill>
                  <a:schemeClr val="tx1"/>
                </a:solidFill>
              </a:rPr>
              <a:t> 위한 선제적 대응이 요구됨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auto">
          <a:xfrm>
            <a:off x="365452" y="3992613"/>
            <a:ext cx="8461132" cy="396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추진경과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6" name="그림 83" descr="1264574255_Box_Green.png"/>
          <p:cNvPicPr preferRelativeResize="0"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4088701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199342" y="4418466"/>
            <a:ext cx="8900026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lnSpc>
                <a:spcPts val="28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악취취약지역 기술지원시범사업 도입</a:t>
            </a: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(2015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년도</a:t>
            </a: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부산 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00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공단 등 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3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개 지역에 대한 기술지원 추진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73050" indent="-273050" algn="l">
              <a:lnSpc>
                <a:spcPts val="28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2016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년도 악취취약지역 기술지원 추진</a:t>
            </a:r>
            <a:endParaRPr lang="en-US" altLang="ko-KR" b="1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악취관리지역 위주의 기술지원 추진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(3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개 지역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</a:p>
          <a:p>
            <a:pPr marL="285750" indent="-107950" algn="l">
              <a:lnSpc>
                <a:spcPts val="28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US" altLang="ko-KR" b="1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기존 악취관리지역 실태조사 결과와 상호 비교분석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endParaRPr lang="en-US" altLang="ko-KR" b="1" dirty="0" smtClean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728703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ChangeArrowheads="1"/>
          </p:cNvSpPr>
          <p:nvPr/>
        </p:nvSpPr>
        <p:spPr bwMode="auto">
          <a:xfrm>
            <a:off x="359340" y="630144"/>
            <a:ext cx="8461132" cy="396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기존 악취실태조사 결과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(14</a:t>
            </a: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년도</a:t>
            </a:r>
            <a:r>
              <a:rPr kumimoji="0" lang="en-US" altLang="ko-KR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" name="그림 83" descr="1264574255_Box_Green.png"/>
          <p:cNvPicPr preferRelativeResize="0"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726232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4" name="Picture 2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8586" y="1488164"/>
            <a:ext cx="3204000" cy="19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5001" y="1079618"/>
            <a:ext cx="8837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대상지역</a:t>
            </a:r>
            <a:endParaRPr lang="ko-KR" altLang="en-US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6" name="직사각형 5"/>
          <p:cNvSpPr/>
          <p:nvPr/>
        </p:nvSpPr>
        <p:spPr bwMode="auto">
          <a:xfrm>
            <a:off x="3604832" y="1476321"/>
            <a:ext cx="5539168" cy="1980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7800" indent="-177800" algn="just">
              <a:lnSpc>
                <a:spcPts val="25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endParaRPr lang="en-US" altLang="ko-KR" sz="1600" dirty="0" smtClean="0">
              <a:solidFill>
                <a:schemeClr val="tx1"/>
              </a:solidFill>
            </a:endParaRPr>
          </a:p>
          <a:p>
            <a:pPr marL="177800" indent="-177800" algn="just">
              <a:lnSpc>
                <a:spcPts val="25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solidFill>
                  <a:schemeClr val="tx1"/>
                </a:solidFill>
              </a:rPr>
              <a:t>대상지역 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인천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석남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,</a:t>
            </a:r>
            <a:r>
              <a:rPr lang="ko-KR" altLang="en-US" sz="1600" b="1" dirty="0" err="1" smtClean="0">
                <a:solidFill>
                  <a:schemeClr val="tx1"/>
                </a:solidFill>
              </a:rPr>
              <a:t>가좌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,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600" b="1" dirty="0" err="1" smtClean="0">
                <a:solidFill>
                  <a:schemeClr val="tx1"/>
                </a:solidFill>
              </a:rPr>
              <a:t>원창동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 일원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 marL="177800" indent="-177800" algn="just">
              <a:lnSpc>
                <a:spcPts val="25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solidFill>
                  <a:schemeClr val="tx1"/>
                </a:solidFill>
              </a:rPr>
              <a:t>조사기간 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: 2014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년도 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1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분기 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~ 4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분기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 marL="177800" indent="-177800" algn="just">
              <a:lnSpc>
                <a:spcPts val="25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solidFill>
                  <a:schemeClr val="tx1"/>
                </a:solidFill>
              </a:rPr>
              <a:t>조사항목 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복합악취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지정악취물질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기상자료 등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 marL="177800" indent="-177800" algn="just">
              <a:lnSpc>
                <a:spcPts val="25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solidFill>
                  <a:schemeClr val="tx1"/>
                </a:solidFill>
              </a:rPr>
              <a:t>조사방법 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해당지역 대기 질 악취실태조사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 algn="just">
              <a:lnSpc>
                <a:spcPts val="2500"/>
              </a:lnSpc>
              <a:buClr>
                <a:schemeClr val="tx1"/>
              </a:buClr>
            </a:pPr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en-US" altLang="ko-KR" sz="1600" b="1" dirty="0" smtClean="0">
                <a:solidFill>
                  <a:srgbClr val="0000CC"/>
                </a:solidFill>
              </a:rPr>
              <a:t>⇒ </a:t>
            </a:r>
            <a:r>
              <a:rPr lang="ko-KR" altLang="en-US" sz="1600" b="1" dirty="0" smtClean="0">
                <a:solidFill>
                  <a:srgbClr val="0000CC"/>
                </a:solidFill>
              </a:rPr>
              <a:t>악취방지법 제 </a:t>
            </a:r>
            <a:r>
              <a:rPr lang="en-US" altLang="ko-KR" sz="1600" b="1" dirty="0" smtClean="0">
                <a:solidFill>
                  <a:srgbClr val="0000CC"/>
                </a:solidFill>
              </a:rPr>
              <a:t>4</a:t>
            </a:r>
            <a:r>
              <a:rPr lang="ko-KR" altLang="en-US" sz="1600" b="1" dirty="0" smtClean="0">
                <a:solidFill>
                  <a:srgbClr val="0000CC"/>
                </a:solidFill>
              </a:rPr>
              <a:t>조 </a:t>
            </a:r>
            <a:r>
              <a:rPr lang="en-US" altLang="ko-KR" sz="1600" b="1" dirty="0" smtClean="0">
                <a:solidFill>
                  <a:srgbClr val="0000CC"/>
                </a:solidFill>
              </a:rPr>
              <a:t>: </a:t>
            </a:r>
            <a:r>
              <a:rPr lang="ko-KR" altLang="en-US" sz="1600" b="1" dirty="0" smtClean="0">
                <a:solidFill>
                  <a:srgbClr val="0000CC"/>
                </a:solidFill>
              </a:rPr>
              <a:t>악취관리지역 대기 중 지정악취</a:t>
            </a:r>
            <a:endParaRPr lang="en-US" altLang="ko-KR" sz="1600" b="1" dirty="0" smtClean="0">
              <a:solidFill>
                <a:srgbClr val="0000CC"/>
              </a:solidFill>
            </a:endParaRPr>
          </a:p>
          <a:p>
            <a:pPr algn="just">
              <a:lnSpc>
                <a:spcPts val="2500"/>
              </a:lnSpc>
              <a:buClr>
                <a:schemeClr val="tx1"/>
              </a:buClr>
            </a:pPr>
            <a:r>
              <a:rPr lang="ko-KR" altLang="en-US" sz="1600" b="1" dirty="0" smtClean="0">
                <a:solidFill>
                  <a:srgbClr val="0000CC"/>
                </a:solidFill>
              </a:rPr>
              <a:t>     물질농도 및 악취의 정도 등에 대한 악취실태조사 의</a:t>
            </a:r>
            <a:r>
              <a:rPr lang="ko-KR" altLang="en-US" sz="1600" b="1" dirty="0">
                <a:solidFill>
                  <a:srgbClr val="0000CC"/>
                </a:solidFill>
              </a:rPr>
              <a:t>무</a:t>
            </a:r>
            <a:endParaRPr lang="en-US" altLang="ko-KR" sz="1600" b="1" dirty="0" smtClean="0">
              <a:solidFill>
                <a:srgbClr val="0000CC"/>
              </a:solidFill>
            </a:endParaRPr>
          </a:p>
          <a:p>
            <a:pPr algn="just">
              <a:lnSpc>
                <a:spcPts val="2500"/>
              </a:lnSpc>
              <a:buClr>
                <a:schemeClr val="tx1"/>
              </a:buClr>
            </a:pP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674" y="3555593"/>
            <a:ext cx="890002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lnSpc>
                <a:spcPts val="28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조사결과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복합악취 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대부분 배출허용기준 이내로 조사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지정악취물질 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유의적인 농도 및 불검출 수준</a:t>
            </a:r>
            <a:endParaRPr lang="en-US" altLang="ko-KR" b="1" dirty="0" smtClean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504" y="4609315"/>
            <a:ext cx="8900026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lnSpc>
                <a:spcPts val="28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문제점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악취실태조사방법 개선방안마련 용역 추진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환경부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현상</a:t>
            </a:r>
            <a:r>
              <a:rPr lang="en-US" altLang="ko-KR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악취민원발생</a:t>
            </a:r>
            <a:r>
              <a:rPr lang="en-US" altLang="ko-KR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VS </a:t>
            </a: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조사결과</a:t>
            </a:r>
            <a:r>
              <a:rPr lang="en-US" altLang="ko-KR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배출허용기준 이하</a:t>
            </a:r>
            <a:r>
              <a:rPr lang="en-US" altLang="ko-KR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의 괴리감 누적</a:t>
            </a:r>
            <a:endParaRPr lang="en-US" altLang="ko-KR" b="1" dirty="0" smtClean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악취발생원인파악 및 경향성 해석 불분명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악취관리정책 추진방향전환 대두 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수용체중심의 빈도개념 도입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악취배출총량 등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endParaRPr lang="en-US" altLang="ko-KR" b="1" dirty="0" smtClean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0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악취취약지역 기술지원 추진방향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1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03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9594217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ChangeArrowheads="1"/>
          </p:cNvSpPr>
          <p:nvPr/>
        </p:nvSpPr>
        <p:spPr bwMode="auto">
          <a:xfrm>
            <a:off x="359340" y="630144"/>
            <a:ext cx="8461132" cy="396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악취취약지역 기술지원 추진계획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" name="그림 83" descr="1264574255_Box_Green.png"/>
          <p:cNvPicPr preferRelativeResize="0"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726232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직사각형 3"/>
          <p:cNvSpPr/>
          <p:nvPr/>
        </p:nvSpPr>
        <p:spPr bwMode="auto">
          <a:xfrm>
            <a:off x="4490112" y="1484783"/>
            <a:ext cx="4572000" cy="2880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7800" indent="-177800" algn="just">
              <a:lnSpc>
                <a:spcPts val="25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endParaRPr lang="en-US" altLang="ko-KR" sz="1600" dirty="0" smtClean="0">
              <a:solidFill>
                <a:schemeClr val="tx1"/>
              </a:solidFill>
            </a:endParaRPr>
          </a:p>
          <a:p>
            <a:pPr marL="177800" indent="-177800" algn="just">
              <a:lnSpc>
                <a:spcPts val="25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dirty="0" smtClean="0">
                <a:solidFill>
                  <a:schemeClr val="tx1"/>
                </a:solidFill>
              </a:rPr>
              <a:t>지역현황 </a:t>
            </a:r>
            <a:r>
              <a:rPr lang="en-US" altLang="ko-KR" sz="1600" dirty="0" smtClean="0">
                <a:solidFill>
                  <a:schemeClr val="tx1"/>
                </a:solidFill>
              </a:rPr>
              <a:t>: </a:t>
            </a:r>
            <a:r>
              <a:rPr lang="ko-KR" altLang="en-US" sz="1600" dirty="0" smtClean="0">
                <a:solidFill>
                  <a:schemeClr val="tx1"/>
                </a:solidFill>
              </a:rPr>
              <a:t>인천 서구 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가좌</a:t>
            </a:r>
            <a:r>
              <a:rPr lang="ko-KR" altLang="en-US" sz="1600" dirty="0" smtClean="0">
                <a:solidFill>
                  <a:schemeClr val="tx1"/>
                </a:solidFill>
              </a:rPr>
              <a:t> 및 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석남동</a:t>
            </a:r>
            <a:r>
              <a:rPr lang="ko-KR" altLang="en-US" sz="1600" dirty="0" smtClean="0">
                <a:solidFill>
                  <a:schemeClr val="tx1"/>
                </a:solidFill>
              </a:rPr>
              <a:t> 일원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177800" indent="-177800" algn="just">
              <a:lnSpc>
                <a:spcPts val="25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dirty="0" smtClean="0">
                <a:solidFill>
                  <a:schemeClr val="tx1"/>
                </a:solidFill>
              </a:rPr>
              <a:t>사업장현황 </a:t>
            </a:r>
            <a:r>
              <a:rPr lang="en-US" altLang="ko-KR" sz="1600" dirty="0" smtClean="0">
                <a:solidFill>
                  <a:schemeClr val="tx1"/>
                </a:solidFill>
              </a:rPr>
              <a:t>: 00</a:t>
            </a:r>
            <a:r>
              <a:rPr lang="ko-KR" altLang="en-US" sz="1600" dirty="0" smtClean="0">
                <a:solidFill>
                  <a:schemeClr val="tx1"/>
                </a:solidFill>
              </a:rPr>
              <a:t>사업소등 </a:t>
            </a:r>
            <a:r>
              <a:rPr lang="en-US" altLang="ko-KR" sz="1600" dirty="0" smtClean="0">
                <a:solidFill>
                  <a:schemeClr val="tx1"/>
                </a:solidFill>
              </a:rPr>
              <a:t>45</a:t>
            </a:r>
            <a:r>
              <a:rPr lang="ko-KR" altLang="en-US" sz="1600" dirty="0" smtClean="0">
                <a:solidFill>
                  <a:schemeClr val="tx1"/>
                </a:solidFill>
              </a:rPr>
              <a:t>개 악취배출시설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177800" indent="-177800" algn="just">
              <a:lnSpc>
                <a:spcPts val="25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dirty="0" smtClean="0">
                <a:solidFill>
                  <a:schemeClr val="tx1"/>
                </a:solidFill>
              </a:rPr>
              <a:t>악취측정결과 </a:t>
            </a:r>
            <a:r>
              <a:rPr lang="en-US" altLang="ko-KR" sz="1600" dirty="0" smtClean="0">
                <a:solidFill>
                  <a:schemeClr val="tx1"/>
                </a:solidFill>
              </a:rPr>
              <a:t>: </a:t>
            </a:r>
            <a:r>
              <a:rPr lang="en-US" altLang="ko-KR" sz="1600" spc="-90" dirty="0" smtClean="0">
                <a:solidFill>
                  <a:schemeClr val="tx1"/>
                </a:solidFill>
              </a:rPr>
              <a:t>100~300</a:t>
            </a:r>
            <a:r>
              <a:rPr lang="ko-KR" altLang="en-US" sz="1600" spc="-90" dirty="0" smtClean="0">
                <a:solidFill>
                  <a:schemeClr val="tx1"/>
                </a:solidFill>
              </a:rPr>
              <a:t>배 범위로 악취배출허용</a:t>
            </a:r>
            <a:endParaRPr lang="en-US" altLang="ko-KR" sz="1600" spc="-90" dirty="0" smtClean="0">
              <a:solidFill>
                <a:schemeClr val="tx1"/>
              </a:solidFill>
            </a:endParaRPr>
          </a:p>
          <a:p>
            <a:pPr marL="177800" indent="-177800" algn="just">
              <a:lnSpc>
                <a:spcPts val="2500"/>
              </a:lnSpc>
              <a:buClr>
                <a:schemeClr val="tx1"/>
              </a:buClr>
            </a:pPr>
            <a:r>
              <a:rPr lang="en-US" altLang="ko-KR" sz="1600" spc="-90" dirty="0" smtClean="0">
                <a:solidFill>
                  <a:schemeClr val="tx1"/>
                </a:solidFill>
              </a:rPr>
              <a:t>             </a:t>
            </a:r>
            <a:r>
              <a:rPr lang="ko-KR" altLang="en-US" sz="1600" spc="-90" dirty="0" smtClean="0">
                <a:solidFill>
                  <a:schemeClr val="tx1"/>
                </a:solidFill>
              </a:rPr>
              <a:t>             기준 준수</a:t>
            </a:r>
            <a:endParaRPr lang="en-US" altLang="ko-KR" sz="1600" spc="-90" dirty="0" smtClean="0">
              <a:solidFill>
                <a:schemeClr val="tx1"/>
              </a:solidFill>
            </a:endParaRPr>
          </a:p>
          <a:p>
            <a:pPr marL="177800" indent="-177800" algn="just">
              <a:lnSpc>
                <a:spcPts val="25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dirty="0" smtClean="0">
                <a:solidFill>
                  <a:schemeClr val="tx1"/>
                </a:solidFill>
              </a:rPr>
              <a:t>방지시설 </a:t>
            </a:r>
            <a:r>
              <a:rPr lang="en-US" altLang="ko-KR" sz="1600" dirty="0" smtClean="0">
                <a:solidFill>
                  <a:schemeClr val="tx1"/>
                </a:solidFill>
              </a:rPr>
              <a:t>: </a:t>
            </a:r>
            <a:r>
              <a:rPr lang="ko-KR" altLang="en-US" sz="1600" dirty="0" smtClean="0">
                <a:solidFill>
                  <a:schemeClr val="tx1"/>
                </a:solidFill>
              </a:rPr>
              <a:t>세정 및</a:t>
            </a:r>
            <a:r>
              <a:rPr lang="en-US" altLang="ko-KR" sz="1600" dirty="0" smtClean="0">
                <a:solidFill>
                  <a:schemeClr val="tx1"/>
                </a:solidFill>
              </a:rPr>
              <a:t> </a:t>
            </a:r>
            <a:r>
              <a:rPr lang="ko-KR" altLang="en-US" sz="1600" dirty="0" smtClean="0">
                <a:solidFill>
                  <a:schemeClr val="tx1"/>
                </a:solidFill>
              </a:rPr>
              <a:t>흡착시설 등 </a:t>
            </a:r>
            <a:r>
              <a:rPr lang="en-US" altLang="ko-KR" sz="1600" dirty="0" smtClean="0">
                <a:solidFill>
                  <a:schemeClr val="tx1"/>
                </a:solidFill>
              </a:rPr>
              <a:t>135</a:t>
            </a:r>
            <a:r>
              <a:rPr lang="ko-KR" altLang="en-US" sz="1600" dirty="0" smtClean="0">
                <a:solidFill>
                  <a:schemeClr val="tx1"/>
                </a:solidFill>
              </a:rPr>
              <a:t>개 시설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177800" indent="-177800" algn="just">
              <a:lnSpc>
                <a:spcPts val="25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dirty="0" smtClean="0">
                <a:solidFill>
                  <a:schemeClr val="tx1"/>
                </a:solidFill>
              </a:rPr>
              <a:t>해당지역의 중점사업장  </a:t>
            </a:r>
            <a:r>
              <a:rPr lang="en-US" altLang="ko-KR" sz="1600" dirty="0" smtClean="0">
                <a:solidFill>
                  <a:schemeClr val="tx1"/>
                </a:solidFill>
              </a:rPr>
              <a:t>: 00</a:t>
            </a:r>
            <a:r>
              <a:rPr lang="ko-KR" altLang="en-US" sz="1600" dirty="0" smtClean="0">
                <a:solidFill>
                  <a:schemeClr val="tx1"/>
                </a:solidFill>
              </a:rPr>
              <a:t>화학 등 </a:t>
            </a:r>
            <a:r>
              <a:rPr lang="en-US" altLang="ko-KR" sz="1600" dirty="0" smtClean="0">
                <a:solidFill>
                  <a:schemeClr val="tx1"/>
                </a:solidFill>
              </a:rPr>
              <a:t>17</a:t>
            </a:r>
            <a:r>
              <a:rPr lang="ko-KR" altLang="en-US" sz="1600" dirty="0" smtClean="0">
                <a:solidFill>
                  <a:schemeClr val="tx1"/>
                </a:solidFill>
              </a:rPr>
              <a:t>개소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177800" indent="-177800" algn="just">
              <a:lnSpc>
                <a:spcPts val="25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dirty="0" smtClean="0">
                <a:solidFill>
                  <a:schemeClr val="tx1"/>
                </a:solidFill>
              </a:rPr>
              <a:t>악취민원현황 </a:t>
            </a:r>
            <a:r>
              <a:rPr lang="en-US" altLang="ko-KR" sz="1600" dirty="0" smtClean="0">
                <a:solidFill>
                  <a:schemeClr val="tx1"/>
                </a:solidFill>
              </a:rPr>
              <a:t>: </a:t>
            </a:r>
            <a:r>
              <a:rPr lang="ko-KR" altLang="en-US" sz="1600" dirty="0" smtClean="0">
                <a:solidFill>
                  <a:schemeClr val="tx1"/>
                </a:solidFill>
              </a:rPr>
              <a:t>약 </a:t>
            </a:r>
            <a:r>
              <a:rPr lang="en-US" altLang="ko-KR" sz="1600" dirty="0" smtClean="0">
                <a:solidFill>
                  <a:schemeClr val="tx1"/>
                </a:solidFill>
              </a:rPr>
              <a:t>630</a:t>
            </a:r>
            <a:r>
              <a:rPr lang="ko-KR" altLang="en-US" sz="1600" dirty="0" smtClean="0">
                <a:solidFill>
                  <a:schemeClr val="tx1"/>
                </a:solidFill>
              </a:rPr>
              <a:t>건</a:t>
            </a:r>
            <a:r>
              <a:rPr lang="en-US" altLang="ko-KR" sz="1600" dirty="0" smtClean="0">
                <a:solidFill>
                  <a:schemeClr val="tx1"/>
                </a:solidFill>
              </a:rPr>
              <a:t>(</a:t>
            </a:r>
            <a:r>
              <a:rPr lang="ko-KR" altLang="en-US" sz="1600" dirty="0" smtClean="0">
                <a:solidFill>
                  <a:schemeClr val="tx1"/>
                </a:solidFill>
              </a:rPr>
              <a:t>최근 </a:t>
            </a:r>
            <a:r>
              <a:rPr lang="en-US" altLang="ko-KR" sz="1600" dirty="0" smtClean="0">
                <a:solidFill>
                  <a:schemeClr val="tx1"/>
                </a:solidFill>
              </a:rPr>
              <a:t>2</a:t>
            </a:r>
            <a:r>
              <a:rPr lang="ko-KR" altLang="en-US" sz="1600" dirty="0" smtClean="0">
                <a:solidFill>
                  <a:schemeClr val="tx1"/>
                </a:solidFill>
              </a:rPr>
              <a:t>년</a:t>
            </a:r>
            <a:r>
              <a:rPr lang="en-US" altLang="ko-KR" sz="1600" dirty="0" smtClean="0">
                <a:solidFill>
                  <a:schemeClr val="tx1"/>
                </a:solidFill>
              </a:rPr>
              <a:t>)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192178832" descr="EMB00001e9cb9d5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95" y="1484783"/>
            <a:ext cx="396000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3361" y="1043893"/>
            <a:ext cx="78293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대상지역</a:t>
            </a:r>
            <a:endParaRPr lang="ko-KR" altLang="en-US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54328" y="1562744"/>
            <a:ext cx="4156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대상지역 개요</a:t>
            </a:r>
            <a:endParaRPr lang="ko-KR" altLang="en-US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9" name="AutoShape 32"/>
          <p:cNvSpPr>
            <a:spLocks noChangeArrowheads="1"/>
          </p:cNvSpPr>
          <p:nvPr/>
        </p:nvSpPr>
        <p:spPr bwMode="auto">
          <a:xfrm flipV="1">
            <a:off x="1630923" y="4551877"/>
            <a:ext cx="6097582" cy="1044116"/>
          </a:xfrm>
          <a:prstGeom prst="upArrow">
            <a:avLst>
              <a:gd name="adj1" fmla="val 52500"/>
              <a:gd name="adj2" fmla="val 29044"/>
            </a:avLst>
          </a:prstGeom>
          <a:gradFill rotWithShape="0">
            <a:gsLst>
              <a:gs pos="0">
                <a:srgbClr val="FFCC66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CC66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>
            <a:flatTx/>
          </a:bodyPr>
          <a:lstStyle/>
          <a:p>
            <a:pPr algn="ctr"/>
            <a:endParaRPr lang="ko-KR" altLang="ko-KR"/>
          </a:p>
        </p:txBody>
      </p:sp>
      <p:sp>
        <p:nvSpPr>
          <p:cNvPr id="10" name="AutoShape 23"/>
          <p:cNvSpPr>
            <a:spLocks noChangeArrowheads="1"/>
          </p:cNvSpPr>
          <p:nvPr/>
        </p:nvSpPr>
        <p:spPr bwMode="auto">
          <a:xfrm>
            <a:off x="1928794" y="4432813"/>
            <a:ext cx="5643602" cy="766235"/>
          </a:xfrm>
          <a:prstGeom prst="roundRect">
            <a:avLst>
              <a:gd name="adj" fmla="val 3048"/>
            </a:avLst>
          </a:prstGeom>
          <a:solidFill>
            <a:srgbClr val="FF99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214282" y="4460815"/>
            <a:ext cx="8645393" cy="737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현상 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지속적인 악취민원 발생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>
              <a:lnSpc>
                <a:spcPts val="2700"/>
              </a:lnSpc>
            </a:pP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조사결과 </a:t>
            </a:r>
            <a:r>
              <a:rPr lang="en-US" altLang="ko-KR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대부분  사업장에서 배출허용기준 준수</a:t>
            </a:r>
            <a:endParaRPr kumimoji="0" lang="en-US" altLang="ko-KR" sz="1700" b="1" kern="0" dirty="0" smtClean="0">
              <a:latin typeface="HY중고딕" panose="02030600000101010101" pitchFamily="18" charset="-127"/>
              <a:ea typeface="HY중고딕" panose="02030600000101010101" pitchFamily="18" charset="-127"/>
              <a:cs typeface="Arial" pitchFamily="34" charset="0"/>
            </a:endParaRPr>
          </a:p>
        </p:txBody>
      </p:sp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1320465" y="6148169"/>
            <a:ext cx="6601638" cy="2599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/>
            </a:prstTxWarp>
          </a:bodyPr>
          <a:lstStyle/>
          <a:p>
            <a:pPr algn="ctr">
              <a:defRPr/>
            </a:pPr>
            <a:r>
              <a:rPr lang="ko-KR" altLang="en-US" sz="3600" b="1" i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악취민원 예방을 위한 총량 개념의 악취관리정책도입이 필요한 시기</a:t>
            </a:r>
            <a:endParaRPr lang="ko-KR" altLang="en-US" sz="3600" b="1" i="1" kern="10" spc="-180" dirty="0">
              <a:ln w="9525">
                <a:noFill/>
                <a:round/>
                <a:headEnd/>
                <a:tailEnd/>
              </a:ln>
              <a:solidFill>
                <a:srgbClr val="FF0000"/>
              </a:solidFill>
              <a:effectLst>
                <a:outerShdw dist="17961" dir="2700000" algn="ctr" rotWithShape="0">
                  <a:schemeClr val="tx1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3" name="WordArt 6"/>
          <p:cNvSpPr>
            <a:spLocks noChangeArrowheads="1" noChangeShapeType="1" noTextEdit="1"/>
          </p:cNvSpPr>
          <p:nvPr/>
        </p:nvSpPr>
        <p:spPr bwMode="auto">
          <a:xfrm>
            <a:off x="2449023" y="5756729"/>
            <a:ext cx="4305751" cy="2599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/>
            </a:prstTxWarp>
          </a:bodyPr>
          <a:lstStyle/>
          <a:p>
            <a:pPr algn="ctr">
              <a:defRPr/>
            </a:pPr>
            <a:r>
              <a:rPr lang="ko-KR" altLang="en-US" sz="3600" b="1" i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농도관리에서 빈도개념의 악취관리제 도입</a:t>
            </a:r>
            <a:r>
              <a:rPr lang="en-US" altLang="ko-KR" sz="3600" b="1" i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(</a:t>
            </a:r>
            <a:r>
              <a:rPr lang="ko-KR" altLang="en-US" sz="3600" b="1" i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수용체 중심의 악취관리</a:t>
            </a:r>
            <a:r>
              <a:rPr lang="en-US" altLang="ko-KR" sz="3600" b="1" i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}</a:t>
            </a:r>
            <a:endParaRPr lang="ko-KR" altLang="en-US" sz="3600" b="1" i="1" kern="10" spc="-180" dirty="0">
              <a:ln w="9525">
                <a:noFill/>
                <a:round/>
                <a:headEnd/>
                <a:tailEnd/>
              </a:ln>
              <a:solidFill>
                <a:srgbClr val="0000CC"/>
              </a:solidFill>
              <a:effectLst>
                <a:outerShdw dist="17961" dir="2700000" algn="ctr" rotWithShape="0">
                  <a:schemeClr val="tx1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4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악취취약지역 기술지원 추진방향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5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03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7628481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ChangeArrowheads="1"/>
          </p:cNvSpPr>
          <p:nvPr/>
        </p:nvSpPr>
        <p:spPr bwMode="auto">
          <a:xfrm>
            <a:off x="359340" y="630144"/>
            <a:ext cx="8461132" cy="396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악취취약지역 기술지원 추진계획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" name="그림 83" descr="1264574255_Box_Green.png"/>
          <p:cNvPicPr preferRelativeResize="0"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726232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1406" y="1000108"/>
            <a:ext cx="907259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lnSpc>
                <a:spcPts val="28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추진일정 및 사업의 주요내용</a:t>
            </a:r>
            <a:r>
              <a:rPr lang="ko-KR" altLang="en-US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endParaRPr lang="en-US" altLang="ko-KR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사업기간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약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4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개월 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사전조사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신청서류 검토 및 악취취약지역 및 민원지역 사전조사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현장조사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공정조사</a:t>
            </a:r>
            <a:r>
              <a:rPr lang="en-US" altLang="ko-KR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생산량조사</a:t>
            </a:r>
            <a:r>
              <a:rPr lang="en-US" altLang="ko-KR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spc="-9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방지시설  전수조사</a:t>
            </a:r>
            <a:r>
              <a:rPr lang="en-US" altLang="ko-KR" sz="1600" b="1" spc="-9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spc="-9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전</a:t>
            </a:r>
            <a:r>
              <a:rPr lang="en-US" altLang="ko-KR" sz="1600" b="1" spc="-9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/</a:t>
            </a:r>
            <a:r>
              <a:rPr lang="ko-KR" altLang="en-US" sz="1600" b="1" spc="-9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후단</a:t>
            </a:r>
            <a:r>
              <a:rPr lang="en-US" altLang="ko-KR" sz="1600" b="1" spc="-9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), </a:t>
            </a:r>
            <a:r>
              <a:rPr lang="ko-KR" altLang="en-US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악취측정</a:t>
            </a:r>
            <a:r>
              <a:rPr lang="en-US" altLang="ko-KR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해당지역</a:t>
            </a:r>
            <a:r>
              <a:rPr lang="en-US" altLang="ko-KR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/</a:t>
            </a:r>
            <a:r>
              <a:rPr lang="ko-KR" altLang="en-US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민원지역 등</a:t>
            </a:r>
            <a:r>
              <a:rPr lang="en-US" altLang="ko-KR" sz="1600" b="1" spc="-9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/>
            </a:r>
            <a:b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</a:b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           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주요악취물질 규명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사업장 별 악취배출량조사 및 기여도 평가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포집효율조사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등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</a:pP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</a:t>
            </a:r>
            <a:r>
              <a:rPr lang="ko-KR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☞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사업장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복합악취 및 지정악취물질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</a:pP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    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해당지역 및 민원지역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복합악취 및 지정악취물질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악취유발사업장 추적 및 상관성 검토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기상자료 측정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악취확산모델링 및 </a:t>
            </a:r>
            <a:r>
              <a:rPr lang="ko-KR" altLang="en-US" sz="1600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 </a:t>
            </a:r>
            <a:r>
              <a:rPr lang="ko-KR" altLang="en-US" sz="1600" b="1" dirty="0" err="1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풍배도</a:t>
            </a:r>
            <a:r>
              <a:rPr lang="ko-KR" altLang="en-US" sz="1600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평가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수용체중심의 악취평가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민원지역에서 악취빈도측정 및 냄새종류 조사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</a:pPr>
            <a:r>
              <a:rPr lang="en-US" altLang="ko-KR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  ☞ Passive Sampler : </a:t>
            </a:r>
            <a:r>
              <a:rPr lang="ko-KR" altLang="en-US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악취측정결과 및 수용체중심 악취측정결과와의 상관성 비교</a:t>
            </a:r>
            <a:endParaRPr lang="en-US" altLang="ko-KR" sz="1600" b="1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악취취약지역 기술지원결과보고회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지자체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및 해당사업장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l">
              <a:lnSpc>
                <a:spcPts val="28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결과보고서 제출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지자체의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악취관리정책방향 및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사업장별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개선방안 제시 등</a:t>
            </a:r>
            <a:endParaRPr lang="en-US" altLang="ko-KR" b="1" dirty="0" smtClean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6" name="AutoShape 32"/>
          <p:cNvSpPr>
            <a:spLocks noChangeArrowheads="1"/>
          </p:cNvSpPr>
          <p:nvPr/>
        </p:nvSpPr>
        <p:spPr bwMode="auto">
          <a:xfrm flipV="1">
            <a:off x="1543462" y="5302169"/>
            <a:ext cx="6097582" cy="636294"/>
          </a:xfrm>
          <a:prstGeom prst="upArrow">
            <a:avLst>
              <a:gd name="adj1" fmla="val 52500"/>
              <a:gd name="adj2" fmla="val 61867"/>
            </a:avLst>
          </a:prstGeom>
          <a:gradFill rotWithShape="0">
            <a:gsLst>
              <a:gs pos="0">
                <a:srgbClr val="FFCC66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CC66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>
            <a:flatTx/>
          </a:bodyPr>
          <a:lstStyle/>
          <a:p>
            <a:pPr algn="ctr"/>
            <a:endParaRPr lang="ko-KR" altLang="ko-KR"/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2651124" y="6114654"/>
            <a:ext cx="4000529" cy="24330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/>
            </a:prstTxWarp>
          </a:bodyPr>
          <a:lstStyle/>
          <a:p>
            <a:pPr algn="ctr">
              <a:defRPr/>
            </a:pPr>
            <a:r>
              <a:rPr lang="ko-KR" altLang="en-US" sz="3600" b="1" i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현장조사 시  사업주 및 </a:t>
            </a:r>
            <a:r>
              <a:rPr lang="ko-KR" altLang="en-US" sz="3600" b="1" i="1" kern="10" spc="-180" dirty="0" err="1" smtClean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지자체</a:t>
            </a:r>
            <a:r>
              <a:rPr lang="ko-KR" altLang="en-US" sz="3600" b="1" i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 의 적극적인 </a:t>
            </a:r>
            <a:r>
              <a:rPr lang="ko-KR" altLang="en-US" sz="3600" b="1" i="1" kern="10" spc="-180" dirty="0" err="1" smtClean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혐조</a:t>
            </a:r>
            <a:r>
              <a:rPr lang="ko-KR" altLang="en-US" sz="3600" b="1" i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 필요</a:t>
            </a:r>
            <a:endParaRPr lang="ko-KR" altLang="en-US" sz="3600" b="1" i="1" kern="10" spc="-180" dirty="0">
              <a:ln w="9525">
                <a:noFill/>
                <a:round/>
                <a:headEnd/>
                <a:tailEnd/>
              </a:ln>
              <a:solidFill>
                <a:srgbClr val="FF0000"/>
              </a:solidFill>
              <a:effectLst>
                <a:outerShdw dist="17961" dir="2700000" algn="ctr" rotWithShape="0">
                  <a:schemeClr val="tx1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7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악취취약지역 기술지원 추진방향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0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03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ChangeArrowheads="1"/>
          </p:cNvSpPr>
          <p:nvPr/>
        </p:nvSpPr>
        <p:spPr bwMode="auto">
          <a:xfrm>
            <a:off x="359340" y="630144"/>
            <a:ext cx="4569850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악취취약지역 기술지원 추진계획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" name="그림 83" descr="1264574255_Box_Green.png"/>
          <p:cNvPicPr preferRelativeResize="0"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726232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직사각형 3"/>
          <p:cNvSpPr/>
          <p:nvPr/>
        </p:nvSpPr>
        <p:spPr bwMode="auto">
          <a:xfrm>
            <a:off x="293550" y="4770299"/>
            <a:ext cx="7358114" cy="170530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7800" indent="-177800" algn="just">
              <a:lnSpc>
                <a:spcPts val="27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dirty="0" smtClean="0">
                <a:solidFill>
                  <a:schemeClr val="tx1"/>
                </a:solidFill>
              </a:rPr>
              <a:t>해당사업장 배출구 악취측정</a:t>
            </a:r>
            <a:r>
              <a:rPr lang="en-US" altLang="ko-KR" sz="1600" dirty="0" smtClean="0">
                <a:solidFill>
                  <a:srgbClr val="0000CC"/>
                </a:solidFill>
              </a:rPr>
              <a:t>(</a:t>
            </a:r>
            <a:r>
              <a:rPr lang="ko-KR" altLang="en-US" sz="1600" dirty="0" smtClean="0">
                <a:solidFill>
                  <a:srgbClr val="0000CC"/>
                </a:solidFill>
              </a:rPr>
              <a:t>복합악취 및 지정악취물질</a:t>
            </a:r>
            <a:r>
              <a:rPr lang="en-US" altLang="ko-KR" sz="1600" dirty="0" smtClean="0">
                <a:solidFill>
                  <a:srgbClr val="0000CC"/>
                </a:solidFill>
              </a:rPr>
              <a:t>)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177800" indent="-177800" algn="just">
              <a:lnSpc>
                <a:spcPts val="27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dirty="0" smtClean="0">
                <a:solidFill>
                  <a:schemeClr val="tx1"/>
                </a:solidFill>
              </a:rPr>
              <a:t>악취빈도 측정 </a:t>
            </a:r>
            <a:r>
              <a:rPr lang="en-US" altLang="ko-KR" sz="1600" dirty="0" smtClean="0">
                <a:solidFill>
                  <a:schemeClr val="tx1"/>
                </a:solidFill>
              </a:rPr>
              <a:t>: </a:t>
            </a:r>
            <a:r>
              <a:rPr lang="ko-KR" altLang="en-US" sz="1600" dirty="0" smtClean="0">
                <a:solidFill>
                  <a:schemeClr val="tx1"/>
                </a:solidFill>
              </a:rPr>
              <a:t>해당지역</a:t>
            </a:r>
            <a:r>
              <a:rPr lang="en-US" altLang="ko-KR" sz="1600" dirty="0" smtClean="0">
                <a:solidFill>
                  <a:schemeClr val="tx1"/>
                </a:solidFill>
              </a:rPr>
              <a:t>/</a:t>
            </a:r>
            <a:r>
              <a:rPr lang="ko-KR" altLang="en-US" sz="1600" dirty="0" smtClean="0">
                <a:solidFill>
                  <a:schemeClr val="tx1"/>
                </a:solidFill>
              </a:rPr>
              <a:t>민원지역</a:t>
            </a:r>
            <a:r>
              <a:rPr lang="en-US" altLang="ko-KR" sz="1600" dirty="0" smtClean="0">
                <a:solidFill>
                  <a:srgbClr val="0000CC"/>
                </a:solidFill>
              </a:rPr>
              <a:t> (</a:t>
            </a:r>
            <a:r>
              <a:rPr lang="ko-KR" altLang="en-US" sz="1600" dirty="0" smtClean="0">
                <a:solidFill>
                  <a:srgbClr val="0000CC"/>
                </a:solidFill>
              </a:rPr>
              <a:t>적정거리의 격자구성</a:t>
            </a:r>
            <a:r>
              <a:rPr lang="en-US" altLang="ko-KR" sz="1600" dirty="0" smtClean="0">
                <a:solidFill>
                  <a:srgbClr val="0000CC"/>
                </a:solidFill>
              </a:rPr>
              <a:t>)</a:t>
            </a:r>
          </a:p>
          <a:p>
            <a:pPr marL="177800" indent="-177800" algn="just">
              <a:lnSpc>
                <a:spcPts val="27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dirty="0" smtClean="0">
                <a:solidFill>
                  <a:schemeClr val="tx1"/>
                </a:solidFill>
              </a:rPr>
              <a:t>악취측정 </a:t>
            </a:r>
            <a:r>
              <a:rPr lang="en-US" altLang="ko-KR" sz="1600" dirty="0" smtClean="0">
                <a:solidFill>
                  <a:schemeClr val="tx1"/>
                </a:solidFill>
              </a:rPr>
              <a:t>: </a:t>
            </a:r>
            <a:r>
              <a:rPr lang="ko-KR" altLang="en-US" sz="1600" dirty="0" smtClean="0">
                <a:solidFill>
                  <a:schemeClr val="tx1"/>
                </a:solidFill>
              </a:rPr>
              <a:t>복합악취 및 지정악취물질 </a:t>
            </a:r>
            <a:r>
              <a:rPr lang="en-US" altLang="ko-KR" sz="1600" dirty="0" smtClean="0">
                <a:solidFill>
                  <a:srgbClr val="0000CC"/>
                </a:solidFill>
              </a:rPr>
              <a:t>(</a:t>
            </a:r>
            <a:r>
              <a:rPr lang="ko-KR" altLang="en-US" sz="1600" dirty="0" smtClean="0">
                <a:solidFill>
                  <a:srgbClr val="0000CC"/>
                </a:solidFill>
              </a:rPr>
              <a:t>전 항목</a:t>
            </a:r>
            <a:r>
              <a:rPr lang="en-US" altLang="ko-KR" sz="1600" dirty="0" smtClean="0">
                <a:solidFill>
                  <a:srgbClr val="0000CC"/>
                </a:solidFill>
              </a:rPr>
              <a:t>,2~3</a:t>
            </a:r>
            <a:r>
              <a:rPr lang="ko-KR" altLang="en-US" sz="1600" dirty="0" smtClean="0">
                <a:solidFill>
                  <a:srgbClr val="0000CC"/>
                </a:solidFill>
              </a:rPr>
              <a:t>회</a:t>
            </a:r>
            <a:r>
              <a:rPr lang="en-US" altLang="ko-KR" sz="1600" dirty="0" smtClean="0">
                <a:solidFill>
                  <a:srgbClr val="0000CC"/>
                </a:solidFill>
              </a:rPr>
              <a:t>/</a:t>
            </a:r>
            <a:r>
              <a:rPr lang="ko-KR" altLang="en-US" sz="1600" dirty="0" smtClean="0">
                <a:solidFill>
                  <a:srgbClr val="0000CC"/>
                </a:solidFill>
              </a:rPr>
              <a:t>지역별</a:t>
            </a:r>
            <a:r>
              <a:rPr lang="en-US" altLang="ko-KR" sz="1600" dirty="0" smtClean="0">
                <a:solidFill>
                  <a:srgbClr val="0000CC"/>
                </a:solidFill>
              </a:rPr>
              <a:t>)</a:t>
            </a:r>
          </a:p>
          <a:p>
            <a:pPr marL="177800" indent="-177800" algn="just">
              <a:lnSpc>
                <a:spcPts val="27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dirty="0" smtClean="0">
                <a:solidFill>
                  <a:schemeClr val="tx1"/>
                </a:solidFill>
              </a:rPr>
              <a:t>기상자료 측정 </a:t>
            </a:r>
            <a:r>
              <a:rPr lang="en-US" altLang="ko-KR" sz="1600" dirty="0" smtClean="0">
                <a:solidFill>
                  <a:schemeClr val="tx1"/>
                </a:solidFill>
              </a:rPr>
              <a:t>: </a:t>
            </a:r>
            <a:r>
              <a:rPr lang="ko-KR" altLang="en-US" sz="1600" dirty="0" smtClean="0">
                <a:solidFill>
                  <a:schemeClr val="tx1"/>
                </a:solidFill>
              </a:rPr>
              <a:t>악취확산범위 예측</a:t>
            </a:r>
            <a:r>
              <a:rPr lang="en-US" altLang="ko-KR" sz="1600" dirty="0" smtClean="0">
                <a:solidFill>
                  <a:srgbClr val="0000CC"/>
                </a:solidFill>
              </a:rPr>
              <a:t> (</a:t>
            </a:r>
            <a:r>
              <a:rPr lang="ko-KR" altLang="en-US" sz="1600" dirty="0" smtClean="0">
                <a:solidFill>
                  <a:srgbClr val="0000CC"/>
                </a:solidFill>
              </a:rPr>
              <a:t>악취 </a:t>
            </a:r>
            <a:r>
              <a:rPr lang="ko-KR" altLang="en-US" sz="1600" dirty="0" err="1" smtClean="0">
                <a:solidFill>
                  <a:srgbClr val="0000CC"/>
                </a:solidFill>
              </a:rPr>
              <a:t>풍배도</a:t>
            </a:r>
            <a:r>
              <a:rPr lang="en-US" altLang="ko-KR" sz="1600" dirty="0" smtClean="0">
                <a:solidFill>
                  <a:srgbClr val="0000CC"/>
                </a:solidFill>
              </a:rPr>
              <a:t>, </a:t>
            </a:r>
            <a:r>
              <a:rPr lang="ko-KR" altLang="en-US" sz="1600" dirty="0" smtClean="0">
                <a:solidFill>
                  <a:srgbClr val="0000CC"/>
                </a:solidFill>
              </a:rPr>
              <a:t>부지경계</a:t>
            </a:r>
            <a:r>
              <a:rPr lang="en-US" altLang="ko-KR" sz="1600" dirty="0" smtClean="0">
                <a:solidFill>
                  <a:srgbClr val="0000CC"/>
                </a:solidFill>
              </a:rPr>
              <a:t>)</a:t>
            </a:r>
          </a:p>
          <a:p>
            <a:pPr marL="177800" indent="-177800" algn="just">
              <a:lnSpc>
                <a:spcPts val="27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US" altLang="ko-KR" sz="1600" dirty="0" smtClean="0">
                <a:solidFill>
                  <a:schemeClr val="tx1"/>
                </a:solidFill>
              </a:rPr>
              <a:t>PASSIVE SAMPLER : </a:t>
            </a:r>
            <a:r>
              <a:rPr lang="ko-KR" altLang="en-US" sz="1600" dirty="0" smtClean="0">
                <a:solidFill>
                  <a:schemeClr val="tx1"/>
                </a:solidFill>
              </a:rPr>
              <a:t>해당지역 및 민원지역</a:t>
            </a:r>
            <a:r>
              <a:rPr lang="en-US" altLang="ko-KR" sz="1600" dirty="0" smtClean="0">
                <a:solidFill>
                  <a:srgbClr val="0000CC"/>
                </a:solidFill>
              </a:rPr>
              <a:t>(10</a:t>
            </a:r>
            <a:r>
              <a:rPr lang="ko-KR" altLang="en-US" sz="1600" dirty="0" smtClean="0">
                <a:solidFill>
                  <a:srgbClr val="0000CC"/>
                </a:solidFill>
              </a:rPr>
              <a:t>개소 내외</a:t>
            </a:r>
            <a:r>
              <a:rPr lang="en-US" altLang="ko-KR" sz="1600" dirty="0" smtClean="0">
                <a:solidFill>
                  <a:srgbClr val="0000CC"/>
                </a:solidFill>
              </a:rPr>
              <a:t>/</a:t>
            </a:r>
            <a:r>
              <a:rPr lang="ko-KR" altLang="en-US" sz="1600" dirty="0" smtClean="0">
                <a:solidFill>
                  <a:srgbClr val="0000CC"/>
                </a:solidFill>
              </a:rPr>
              <a:t>지역별</a:t>
            </a:r>
            <a:r>
              <a:rPr lang="en-US" altLang="ko-KR" sz="1600" dirty="0" smtClean="0">
                <a:solidFill>
                  <a:srgbClr val="0000CC"/>
                </a:solidFill>
              </a:rPr>
              <a:t>)</a:t>
            </a:r>
            <a:endParaRPr lang="ko-KR" altLang="en-US" sz="1600" dirty="0">
              <a:solidFill>
                <a:srgbClr val="0000CC"/>
              </a:solidFill>
            </a:endParaRPr>
          </a:p>
        </p:txBody>
      </p:sp>
      <p:grpSp>
        <p:nvGrpSpPr>
          <p:cNvPr id="169" name="그룹 168"/>
          <p:cNvGrpSpPr/>
          <p:nvPr/>
        </p:nvGrpSpPr>
        <p:grpSpPr>
          <a:xfrm>
            <a:off x="285720" y="1438302"/>
            <a:ext cx="3960000" cy="2880000"/>
            <a:chOff x="285720" y="1214422"/>
            <a:chExt cx="3960000" cy="2880000"/>
          </a:xfrm>
        </p:grpSpPr>
        <p:pic>
          <p:nvPicPr>
            <p:cNvPr id="5" name="_x192178832" descr="EMB00001e9cb9d5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720" y="1214422"/>
              <a:ext cx="3960000" cy="288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직사각형 8"/>
            <p:cNvSpPr/>
            <p:nvPr/>
          </p:nvSpPr>
          <p:spPr bwMode="auto">
            <a:xfrm>
              <a:off x="3317799" y="3198663"/>
              <a:ext cx="214314" cy="214314"/>
            </a:xfrm>
            <a:prstGeom prst="rect">
              <a:avLst/>
            </a:prstGeom>
            <a:solidFill>
              <a:srgbClr val="FF0066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 bwMode="auto">
            <a:xfrm>
              <a:off x="2571736" y="1428736"/>
              <a:ext cx="142876" cy="142876"/>
            </a:xfrm>
            <a:prstGeom prst="rect">
              <a:avLst/>
            </a:prstGeom>
            <a:solidFill>
              <a:srgbClr val="FFFF66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/>
            <p:cNvSpPr/>
            <p:nvPr/>
          </p:nvSpPr>
          <p:spPr bwMode="auto">
            <a:xfrm>
              <a:off x="2841707" y="1865315"/>
              <a:ext cx="214314" cy="214314"/>
            </a:xfrm>
            <a:prstGeom prst="rect">
              <a:avLst/>
            </a:prstGeom>
            <a:solidFill>
              <a:srgbClr val="FF0066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37" name="그룹 136"/>
            <p:cNvGrpSpPr/>
            <p:nvPr/>
          </p:nvGrpSpPr>
          <p:grpSpPr>
            <a:xfrm>
              <a:off x="1206463" y="2071678"/>
              <a:ext cx="2085094" cy="1513228"/>
              <a:chOff x="1206463" y="2071678"/>
              <a:chExt cx="2085094" cy="1513228"/>
            </a:xfrm>
          </p:grpSpPr>
          <p:cxnSp>
            <p:nvCxnSpPr>
              <p:cNvPr id="54" name="직선 연결선 53"/>
              <p:cNvCxnSpPr/>
              <p:nvPr/>
            </p:nvCxnSpPr>
            <p:spPr>
              <a:xfrm>
                <a:off x="1714480" y="2627401"/>
                <a:ext cx="1000132" cy="1588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직선 연결선 55"/>
              <p:cNvCxnSpPr>
                <a:endCxn id="125" idx="6"/>
              </p:cNvCxnSpPr>
              <p:nvPr/>
            </p:nvCxnSpPr>
            <p:spPr>
              <a:xfrm>
                <a:off x="1214414" y="3071810"/>
                <a:ext cx="2077022" cy="2660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직선 연결선 78"/>
              <p:cNvCxnSpPr>
                <a:endCxn id="52" idx="4"/>
              </p:cNvCxnSpPr>
              <p:nvPr/>
            </p:nvCxnSpPr>
            <p:spPr>
              <a:xfrm rot="5400000">
                <a:off x="2944474" y="3320943"/>
                <a:ext cx="521046" cy="6879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직선 연결선 99"/>
              <p:cNvCxnSpPr/>
              <p:nvPr/>
            </p:nvCxnSpPr>
            <p:spPr>
              <a:xfrm>
                <a:off x="1698578" y="2143116"/>
                <a:ext cx="1016034" cy="1588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직선 연결선 106"/>
              <p:cNvCxnSpPr/>
              <p:nvPr/>
            </p:nvCxnSpPr>
            <p:spPr>
              <a:xfrm>
                <a:off x="1714480" y="3500438"/>
                <a:ext cx="1571636" cy="1588"/>
              </a:xfrm>
              <a:prstGeom prst="line">
                <a:avLst/>
              </a:prstGeom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타원 51"/>
              <p:cNvSpPr/>
              <p:nvPr/>
            </p:nvSpPr>
            <p:spPr bwMode="auto">
              <a:xfrm>
                <a:off x="3111557" y="3404905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118" name="직선 연결선 117"/>
              <p:cNvCxnSpPr/>
              <p:nvPr/>
            </p:nvCxnSpPr>
            <p:spPr>
              <a:xfrm rot="5400000">
                <a:off x="1104136" y="2785264"/>
                <a:ext cx="1285884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직선 연결선 118"/>
              <p:cNvCxnSpPr/>
              <p:nvPr/>
            </p:nvCxnSpPr>
            <p:spPr>
              <a:xfrm rot="5400000">
                <a:off x="1596251" y="2785264"/>
                <a:ext cx="1285884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직선 연결선 119"/>
              <p:cNvCxnSpPr/>
              <p:nvPr/>
            </p:nvCxnSpPr>
            <p:spPr>
              <a:xfrm rot="5400000">
                <a:off x="2096317" y="2785264"/>
                <a:ext cx="1285884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타원 43"/>
              <p:cNvSpPr/>
              <p:nvPr/>
            </p:nvSpPr>
            <p:spPr bwMode="auto">
              <a:xfrm>
                <a:off x="1666895" y="2516329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5" name="타원 44"/>
              <p:cNvSpPr/>
              <p:nvPr/>
            </p:nvSpPr>
            <p:spPr bwMode="auto">
              <a:xfrm>
                <a:off x="2143108" y="2524159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6" name="타원 45"/>
              <p:cNvSpPr/>
              <p:nvPr/>
            </p:nvSpPr>
            <p:spPr bwMode="auto">
              <a:xfrm>
                <a:off x="2643174" y="2516208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7" name="타원 46"/>
              <p:cNvSpPr/>
              <p:nvPr/>
            </p:nvSpPr>
            <p:spPr bwMode="auto">
              <a:xfrm>
                <a:off x="2643174" y="3000372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7" name="타원 36"/>
              <p:cNvSpPr/>
              <p:nvPr/>
            </p:nvSpPr>
            <p:spPr bwMode="auto">
              <a:xfrm>
                <a:off x="1666895" y="2071678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3" name="타원 42"/>
              <p:cNvSpPr/>
              <p:nvPr/>
            </p:nvSpPr>
            <p:spPr bwMode="auto">
              <a:xfrm>
                <a:off x="2145739" y="2071678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6" name="타원 105"/>
              <p:cNvSpPr/>
              <p:nvPr/>
            </p:nvSpPr>
            <p:spPr bwMode="auto">
              <a:xfrm>
                <a:off x="2645805" y="2071678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9" name="타원 48"/>
              <p:cNvSpPr/>
              <p:nvPr/>
            </p:nvSpPr>
            <p:spPr bwMode="auto">
              <a:xfrm>
                <a:off x="2643174" y="3404905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1" name="타원 120"/>
              <p:cNvSpPr/>
              <p:nvPr/>
            </p:nvSpPr>
            <p:spPr bwMode="auto">
              <a:xfrm>
                <a:off x="2143108" y="3000372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2" name="타원 121"/>
              <p:cNvSpPr/>
              <p:nvPr/>
            </p:nvSpPr>
            <p:spPr bwMode="auto">
              <a:xfrm>
                <a:off x="1666895" y="2984470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3" name="타원 122"/>
              <p:cNvSpPr/>
              <p:nvPr/>
            </p:nvSpPr>
            <p:spPr bwMode="auto">
              <a:xfrm>
                <a:off x="1666895" y="3404905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4" name="타원 123"/>
              <p:cNvSpPr/>
              <p:nvPr/>
            </p:nvSpPr>
            <p:spPr bwMode="auto">
              <a:xfrm>
                <a:off x="2143108" y="3404905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5" name="타원 124"/>
              <p:cNvSpPr/>
              <p:nvPr/>
            </p:nvSpPr>
            <p:spPr bwMode="auto">
              <a:xfrm>
                <a:off x="3111436" y="2984470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8" name="타원 127"/>
              <p:cNvSpPr/>
              <p:nvPr/>
            </p:nvSpPr>
            <p:spPr bwMode="auto">
              <a:xfrm>
                <a:off x="1206463" y="2976519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36" name="그룹 135"/>
            <p:cNvGrpSpPr/>
            <p:nvPr/>
          </p:nvGrpSpPr>
          <p:grpSpPr>
            <a:xfrm>
              <a:off x="2357422" y="1214422"/>
              <a:ext cx="600677" cy="568873"/>
              <a:chOff x="5715008" y="4929198"/>
              <a:chExt cx="600677" cy="568873"/>
            </a:xfrm>
          </p:grpSpPr>
          <p:sp>
            <p:nvSpPr>
              <p:cNvPr id="131" name="직사각형 130"/>
              <p:cNvSpPr/>
              <p:nvPr/>
            </p:nvSpPr>
            <p:spPr bwMode="auto">
              <a:xfrm>
                <a:off x="5810299" y="5000636"/>
                <a:ext cx="396000" cy="39600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6" name="타원 125"/>
              <p:cNvSpPr/>
              <p:nvPr/>
            </p:nvSpPr>
            <p:spPr bwMode="auto">
              <a:xfrm>
                <a:off x="6135685" y="4929198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2" name="타원 131"/>
              <p:cNvSpPr/>
              <p:nvPr/>
            </p:nvSpPr>
            <p:spPr bwMode="auto">
              <a:xfrm>
                <a:off x="6119662" y="5318071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3" name="타원 132"/>
              <p:cNvSpPr/>
              <p:nvPr/>
            </p:nvSpPr>
            <p:spPr bwMode="auto">
              <a:xfrm>
                <a:off x="5715129" y="4929198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4" name="타원 133"/>
              <p:cNvSpPr/>
              <p:nvPr/>
            </p:nvSpPr>
            <p:spPr bwMode="auto">
              <a:xfrm>
                <a:off x="5715008" y="5309999"/>
                <a:ext cx="180000" cy="180000"/>
              </a:xfrm>
              <a:prstGeom prst="ellipse">
                <a:avLst/>
              </a:prstGeom>
              <a:solidFill>
                <a:srgbClr val="00B0F0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cxnSp>
          <p:nvCxnSpPr>
            <p:cNvPr id="139" name="직선 연결선 138"/>
            <p:cNvCxnSpPr/>
            <p:nvPr/>
          </p:nvCxnSpPr>
          <p:spPr>
            <a:xfrm>
              <a:off x="3087584" y="1913021"/>
              <a:ext cx="1000132" cy="1588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직선 연결선 139"/>
            <p:cNvCxnSpPr>
              <a:stCxn id="157" idx="2"/>
              <a:endCxn id="151" idx="6"/>
            </p:cNvCxnSpPr>
            <p:nvPr/>
          </p:nvCxnSpPr>
          <p:spPr>
            <a:xfrm rot="10800000" flipH="1" flipV="1">
              <a:off x="3039998" y="2360090"/>
              <a:ext cx="1156279" cy="1590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직선 연결선 142"/>
            <p:cNvCxnSpPr>
              <a:endCxn id="155" idx="6"/>
            </p:cNvCxnSpPr>
            <p:nvPr/>
          </p:nvCxnSpPr>
          <p:spPr>
            <a:xfrm flipV="1">
              <a:off x="3071802" y="2780525"/>
              <a:ext cx="1124476" cy="5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직선 연결선 144"/>
            <p:cNvCxnSpPr/>
            <p:nvPr/>
          </p:nvCxnSpPr>
          <p:spPr>
            <a:xfrm rot="5400000">
              <a:off x="2477240" y="2070884"/>
              <a:ext cx="128588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" name="타원 147"/>
            <p:cNvSpPr/>
            <p:nvPr/>
          </p:nvSpPr>
          <p:spPr bwMode="auto">
            <a:xfrm>
              <a:off x="3039999" y="1801949"/>
              <a:ext cx="180000" cy="180000"/>
            </a:xfrm>
            <a:prstGeom prst="ellipse">
              <a:avLst/>
            </a:prstGeom>
            <a:solidFill>
              <a:srgbClr val="00FF0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7" name="타원 156"/>
            <p:cNvSpPr/>
            <p:nvPr/>
          </p:nvSpPr>
          <p:spPr bwMode="auto">
            <a:xfrm>
              <a:off x="3039999" y="2270090"/>
              <a:ext cx="180000" cy="180000"/>
            </a:xfrm>
            <a:prstGeom prst="ellipse">
              <a:avLst/>
            </a:prstGeom>
            <a:solidFill>
              <a:srgbClr val="00FF0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8" name="타원 157"/>
            <p:cNvSpPr/>
            <p:nvPr/>
          </p:nvSpPr>
          <p:spPr bwMode="auto">
            <a:xfrm>
              <a:off x="3039999" y="2690525"/>
              <a:ext cx="180000" cy="180000"/>
            </a:xfrm>
            <a:prstGeom prst="ellipse">
              <a:avLst/>
            </a:prstGeom>
            <a:solidFill>
              <a:srgbClr val="00FF0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90" name="직선 연결선 189"/>
            <p:cNvCxnSpPr/>
            <p:nvPr/>
          </p:nvCxnSpPr>
          <p:spPr>
            <a:xfrm>
              <a:off x="3127338" y="1444517"/>
              <a:ext cx="1000132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2" name="타원 151"/>
            <p:cNvSpPr/>
            <p:nvPr/>
          </p:nvSpPr>
          <p:spPr bwMode="auto">
            <a:xfrm>
              <a:off x="3039999" y="1357298"/>
              <a:ext cx="180000" cy="180000"/>
            </a:xfrm>
            <a:prstGeom prst="ellipse">
              <a:avLst/>
            </a:prstGeom>
            <a:solidFill>
              <a:srgbClr val="00FF0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93" name="직선 연결선 192"/>
            <p:cNvCxnSpPr/>
            <p:nvPr/>
          </p:nvCxnSpPr>
          <p:spPr>
            <a:xfrm>
              <a:off x="3603551" y="3286124"/>
              <a:ext cx="500066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직선 연결선 195"/>
            <p:cNvCxnSpPr/>
            <p:nvPr/>
          </p:nvCxnSpPr>
          <p:spPr>
            <a:xfrm>
              <a:off x="3611623" y="3754507"/>
              <a:ext cx="500066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직선 연결선 202"/>
            <p:cNvCxnSpPr/>
            <p:nvPr/>
          </p:nvCxnSpPr>
          <p:spPr>
            <a:xfrm rot="5400000">
              <a:off x="2969354" y="2570950"/>
              <a:ext cx="2286016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직선 연결선 203"/>
            <p:cNvCxnSpPr/>
            <p:nvPr/>
          </p:nvCxnSpPr>
          <p:spPr>
            <a:xfrm rot="5400000">
              <a:off x="2469288" y="2570950"/>
              <a:ext cx="2286016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9" name="타원 148"/>
            <p:cNvSpPr/>
            <p:nvPr/>
          </p:nvSpPr>
          <p:spPr bwMode="auto">
            <a:xfrm>
              <a:off x="3516212" y="1809779"/>
              <a:ext cx="180000" cy="180000"/>
            </a:xfrm>
            <a:prstGeom prst="ellipse">
              <a:avLst/>
            </a:prstGeom>
            <a:solidFill>
              <a:srgbClr val="00FF0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0" name="타원 149"/>
            <p:cNvSpPr/>
            <p:nvPr/>
          </p:nvSpPr>
          <p:spPr bwMode="auto">
            <a:xfrm>
              <a:off x="4016278" y="1801828"/>
              <a:ext cx="180000" cy="180000"/>
            </a:xfrm>
            <a:prstGeom prst="ellipse">
              <a:avLst/>
            </a:prstGeom>
            <a:solidFill>
              <a:srgbClr val="00FF0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1" name="타원 150"/>
            <p:cNvSpPr/>
            <p:nvPr/>
          </p:nvSpPr>
          <p:spPr bwMode="auto">
            <a:xfrm>
              <a:off x="4016278" y="2285992"/>
              <a:ext cx="180000" cy="180000"/>
            </a:xfrm>
            <a:prstGeom prst="ellipse">
              <a:avLst/>
            </a:prstGeom>
            <a:solidFill>
              <a:srgbClr val="00FF0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5" name="타원 154"/>
            <p:cNvSpPr/>
            <p:nvPr/>
          </p:nvSpPr>
          <p:spPr bwMode="auto">
            <a:xfrm>
              <a:off x="4016278" y="2690525"/>
              <a:ext cx="180000" cy="180000"/>
            </a:xfrm>
            <a:prstGeom prst="ellipse">
              <a:avLst/>
            </a:prstGeom>
            <a:solidFill>
              <a:srgbClr val="00FF0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6" name="타원 155"/>
            <p:cNvSpPr/>
            <p:nvPr/>
          </p:nvSpPr>
          <p:spPr bwMode="auto">
            <a:xfrm>
              <a:off x="3516212" y="2285992"/>
              <a:ext cx="180000" cy="180000"/>
            </a:xfrm>
            <a:prstGeom prst="ellipse">
              <a:avLst/>
            </a:prstGeom>
            <a:solidFill>
              <a:srgbClr val="00FF0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9" name="타원 158"/>
            <p:cNvSpPr/>
            <p:nvPr/>
          </p:nvSpPr>
          <p:spPr bwMode="auto">
            <a:xfrm>
              <a:off x="3516212" y="2690525"/>
              <a:ext cx="180000" cy="180000"/>
            </a:xfrm>
            <a:prstGeom prst="ellipse">
              <a:avLst/>
            </a:prstGeom>
            <a:solidFill>
              <a:srgbClr val="00FF0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3" name="타원 152"/>
            <p:cNvSpPr/>
            <p:nvPr/>
          </p:nvSpPr>
          <p:spPr bwMode="auto">
            <a:xfrm>
              <a:off x="3518843" y="1357298"/>
              <a:ext cx="180000" cy="180000"/>
            </a:xfrm>
            <a:prstGeom prst="ellipse">
              <a:avLst/>
            </a:prstGeom>
            <a:solidFill>
              <a:srgbClr val="00FF0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4" name="타원 153"/>
            <p:cNvSpPr/>
            <p:nvPr/>
          </p:nvSpPr>
          <p:spPr bwMode="auto">
            <a:xfrm>
              <a:off x="4018909" y="1357298"/>
              <a:ext cx="180000" cy="180000"/>
            </a:xfrm>
            <a:prstGeom prst="ellipse">
              <a:avLst/>
            </a:prstGeom>
            <a:solidFill>
              <a:srgbClr val="00FF0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5" name="타원 204"/>
            <p:cNvSpPr/>
            <p:nvPr/>
          </p:nvSpPr>
          <p:spPr bwMode="auto">
            <a:xfrm>
              <a:off x="3532113" y="3198784"/>
              <a:ext cx="180000" cy="180000"/>
            </a:xfrm>
            <a:prstGeom prst="ellipse">
              <a:avLst/>
            </a:prstGeom>
            <a:solidFill>
              <a:srgbClr val="00FF0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6" name="타원 205"/>
            <p:cNvSpPr/>
            <p:nvPr/>
          </p:nvSpPr>
          <p:spPr bwMode="auto">
            <a:xfrm>
              <a:off x="3532234" y="3629922"/>
              <a:ext cx="180000" cy="180000"/>
            </a:xfrm>
            <a:prstGeom prst="ellipse">
              <a:avLst/>
            </a:prstGeom>
            <a:solidFill>
              <a:srgbClr val="00FF0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7" name="타원 206"/>
            <p:cNvSpPr/>
            <p:nvPr/>
          </p:nvSpPr>
          <p:spPr bwMode="auto">
            <a:xfrm>
              <a:off x="4013167" y="3171578"/>
              <a:ext cx="180000" cy="180000"/>
            </a:xfrm>
            <a:prstGeom prst="ellipse">
              <a:avLst/>
            </a:prstGeom>
            <a:solidFill>
              <a:srgbClr val="00FF0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8" name="타원 207"/>
            <p:cNvSpPr/>
            <p:nvPr/>
          </p:nvSpPr>
          <p:spPr bwMode="auto">
            <a:xfrm>
              <a:off x="4000496" y="3635484"/>
              <a:ext cx="180000" cy="180000"/>
            </a:xfrm>
            <a:prstGeom prst="ellipse">
              <a:avLst/>
            </a:prstGeom>
            <a:solidFill>
              <a:srgbClr val="00FF0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9" name="직사각형 208"/>
            <p:cNvSpPr/>
            <p:nvPr/>
          </p:nvSpPr>
          <p:spPr bwMode="auto">
            <a:xfrm>
              <a:off x="2357422" y="2357430"/>
              <a:ext cx="142876" cy="142876"/>
            </a:xfrm>
            <a:prstGeom prst="rect">
              <a:avLst/>
            </a:prstGeom>
            <a:solidFill>
              <a:srgbClr val="FFFF66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0" name="직사각형 209"/>
            <p:cNvSpPr/>
            <p:nvPr/>
          </p:nvSpPr>
          <p:spPr bwMode="auto">
            <a:xfrm>
              <a:off x="3786182" y="2571744"/>
              <a:ext cx="142876" cy="142876"/>
            </a:xfrm>
            <a:prstGeom prst="rect">
              <a:avLst/>
            </a:prstGeom>
            <a:solidFill>
              <a:srgbClr val="FFFF66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1" name="직사각형 210"/>
            <p:cNvSpPr/>
            <p:nvPr/>
          </p:nvSpPr>
          <p:spPr bwMode="auto">
            <a:xfrm>
              <a:off x="3786182" y="2071678"/>
              <a:ext cx="142876" cy="142876"/>
            </a:xfrm>
            <a:prstGeom prst="rect">
              <a:avLst/>
            </a:prstGeom>
            <a:solidFill>
              <a:srgbClr val="FFFF66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2" name="직사각형 211"/>
            <p:cNvSpPr/>
            <p:nvPr/>
          </p:nvSpPr>
          <p:spPr bwMode="auto">
            <a:xfrm>
              <a:off x="2357422" y="3214686"/>
              <a:ext cx="142876" cy="142876"/>
            </a:xfrm>
            <a:prstGeom prst="rect">
              <a:avLst/>
            </a:prstGeom>
            <a:solidFill>
              <a:srgbClr val="FFFF66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3" name="직사각형 212"/>
            <p:cNvSpPr/>
            <p:nvPr/>
          </p:nvSpPr>
          <p:spPr bwMode="auto">
            <a:xfrm>
              <a:off x="3786182" y="3000372"/>
              <a:ext cx="142876" cy="142876"/>
            </a:xfrm>
            <a:prstGeom prst="rect">
              <a:avLst/>
            </a:prstGeom>
            <a:solidFill>
              <a:srgbClr val="FFFF66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4" name="직사각형 213"/>
            <p:cNvSpPr/>
            <p:nvPr/>
          </p:nvSpPr>
          <p:spPr bwMode="auto">
            <a:xfrm>
              <a:off x="1857356" y="2714620"/>
              <a:ext cx="214314" cy="214314"/>
            </a:xfrm>
            <a:prstGeom prst="rect">
              <a:avLst/>
            </a:prstGeom>
            <a:solidFill>
              <a:srgbClr val="FF0066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직사각형 70"/>
            <p:cNvSpPr/>
            <p:nvPr/>
          </p:nvSpPr>
          <p:spPr bwMode="auto">
            <a:xfrm>
              <a:off x="1928794" y="2285992"/>
              <a:ext cx="142876" cy="142876"/>
            </a:xfrm>
            <a:prstGeom prst="rect">
              <a:avLst/>
            </a:prstGeom>
            <a:solidFill>
              <a:srgbClr val="7030A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직사각형 71"/>
            <p:cNvSpPr/>
            <p:nvPr/>
          </p:nvSpPr>
          <p:spPr bwMode="auto">
            <a:xfrm>
              <a:off x="2928926" y="3214686"/>
              <a:ext cx="142876" cy="142876"/>
            </a:xfrm>
            <a:prstGeom prst="rect">
              <a:avLst/>
            </a:prstGeom>
            <a:solidFill>
              <a:srgbClr val="7030A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직사각형 72"/>
            <p:cNvSpPr/>
            <p:nvPr/>
          </p:nvSpPr>
          <p:spPr bwMode="auto">
            <a:xfrm>
              <a:off x="2571736" y="1785926"/>
              <a:ext cx="142876" cy="142876"/>
            </a:xfrm>
            <a:prstGeom prst="rect">
              <a:avLst/>
            </a:prstGeom>
            <a:solidFill>
              <a:srgbClr val="7030A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직사각형 73"/>
            <p:cNvSpPr/>
            <p:nvPr/>
          </p:nvSpPr>
          <p:spPr bwMode="auto">
            <a:xfrm>
              <a:off x="3286116" y="2500306"/>
              <a:ext cx="142876" cy="142876"/>
            </a:xfrm>
            <a:prstGeom prst="rect">
              <a:avLst/>
            </a:prstGeom>
            <a:solidFill>
              <a:srgbClr val="7030A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직사각형 74"/>
            <p:cNvSpPr/>
            <p:nvPr/>
          </p:nvSpPr>
          <p:spPr bwMode="auto">
            <a:xfrm>
              <a:off x="3810035" y="3357562"/>
              <a:ext cx="142876" cy="142876"/>
            </a:xfrm>
            <a:prstGeom prst="rect">
              <a:avLst/>
            </a:prstGeom>
            <a:solidFill>
              <a:srgbClr val="7030A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직사각형 75"/>
            <p:cNvSpPr/>
            <p:nvPr/>
          </p:nvSpPr>
          <p:spPr bwMode="auto">
            <a:xfrm>
              <a:off x="3286116" y="1643050"/>
              <a:ext cx="142876" cy="142876"/>
            </a:xfrm>
            <a:prstGeom prst="rect">
              <a:avLst/>
            </a:prstGeom>
            <a:solidFill>
              <a:srgbClr val="7030A0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68" name="_x115304424" descr="EMB00000eb0b6cd"/>
          <p:cNvPicPr preferRelativeResize="0"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316" y="4357573"/>
            <a:ext cx="2643174" cy="2214554"/>
          </a:xfrm>
          <a:prstGeom prst="rect">
            <a:avLst/>
          </a:prstGeom>
          <a:ln w="127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3" name="TextBox 172"/>
          <p:cNvSpPr txBox="1"/>
          <p:nvPr/>
        </p:nvSpPr>
        <p:spPr>
          <a:xfrm>
            <a:off x="117319" y="1000108"/>
            <a:ext cx="5669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해당지역 현장조사 방법</a:t>
            </a:r>
            <a:endParaRPr lang="ko-KR" altLang="en-US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93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악취취약지역 기술지원 추진방향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95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03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  <p:sp>
        <p:nvSpPr>
          <p:cNvPr id="96" name="직사각형 95"/>
          <p:cNvSpPr/>
          <p:nvPr/>
        </p:nvSpPr>
        <p:spPr bwMode="auto">
          <a:xfrm>
            <a:off x="4429124" y="1436687"/>
            <a:ext cx="2016000" cy="118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7" name="직사각형 96"/>
          <p:cNvSpPr/>
          <p:nvPr/>
        </p:nvSpPr>
        <p:spPr bwMode="auto">
          <a:xfrm>
            <a:off x="7047568" y="1436687"/>
            <a:ext cx="2016000" cy="118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8" name="직사각형 97"/>
          <p:cNvSpPr/>
          <p:nvPr/>
        </p:nvSpPr>
        <p:spPr bwMode="auto">
          <a:xfrm>
            <a:off x="4429124" y="3111870"/>
            <a:ext cx="2016000" cy="118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9" name="직사각형 98"/>
          <p:cNvSpPr/>
          <p:nvPr/>
        </p:nvSpPr>
        <p:spPr bwMode="auto">
          <a:xfrm>
            <a:off x="7047568" y="3111870"/>
            <a:ext cx="2016000" cy="1188000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1" name="도넛 100"/>
          <p:cNvSpPr/>
          <p:nvPr/>
        </p:nvSpPr>
        <p:spPr bwMode="auto">
          <a:xfrm>
            <a:off x="6381803" y="2516208"/>
            <a:ext cx="714380" cy="714380"/>
          </a:xfrm>
          <a:prstGeom prst="donut">
            <a:avLst>
              <a:gd name="adj" fmla="val 20532"/>
            </a:avLst>
          </a:prstGeom>
          <a:solidFill>
            <a:srgbClr val="7030A0"/>
          </a:solidFill>
          <a:ln w="1270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03" name="줄무늬가 있는 오른쪽 화살표 102"/>
          <p:cNvSpPr/>
          <p:nvPr/>
        </p:nvSpPr>
        <p:spPr bwMode="auto">
          <a:xfrm>
            <a:off x="4286247" y="2587646"/>
            <a:ext cx="1968581" cy="571504"/>
          </a:xfrm>
          <a:prstGeom prst="stripedRightArrow">
            <a:avLst>
              <a:gd name="adj1" fmla="val 54452"/>
              <a:gd name="adj2" fmla="val 110104"/>
            </a:avLst>
          </a:prstGeom>
          <a:gradFill>
            <a:gsLst>
              <a:gs pos="16000">
                <a:schemeClr val="bg1"/>
              </a:gs>
              <a:gs pos="100000">
                <a:srgbClr val="00B050">
                  <a:alpha val="92000"/>
                </a:srgbClr>
              </a:gs>
            </a:gsLst>
            <a:lin ang="0" scaled="0"/>
          </a:gra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4" name="오른쪽 화살표 103"/>
          <p:cNvSpPr/>
          <p:nvPr/>
        </p:nvSpPr>
        <p:spPr bwMode="auto">
          <a:xfrm rot="-2700000">
            <a:off x="6718428" y="2384688"/>
            <a:ext cx="573536" cy="428628"/>
          </a:xfrm>
          <a:prstGeom prst="rightArrow">
            <a:avLst/>
          </a:prstGeom>
          <a:gradFill flip="none" rotWithShape="1">
            <a:gsLst>
              <a:gs pos="18000">
                <a:schemeClr val="bg1"/>
              </a:gs>
              <a:gs pos="100000">
                <a:srgbClr val="FFFF0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0"/>
            <a:tileRect/>
          </a:gra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5" name="오른쪽 화살표 104"/>
          <p:cNvSpPr/>
          <p:nvPr/>
        </p:nvSpPr>
        <p:spPr bwMode="auto">
          <a:xfrm rot="2700000" flipH="1">
            <a:off x="6151019" y="2397422"/>
            <a:ext cx="605159" cy="428628"/>
          </a:xfrm>
          <a:prstGeom prst="rightArrow">
            <a:avLst/>
          </a:prstGeom>
          <a:gradFill flip="none" rotWithShape="1">
            <a:gsLst>
              <a:gs pos="18000">
                <a:schemeClr val="bg1"/>
              </a:gs>
              <a:gs pos="100000">
                <a:srgbClr val="00FF0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0"/>
            <a:tileRect/>
          </a:gra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8" name="오른쪽 화살표 107"/>
          <p:cNvSpPr/>
          <p:nvPr/>
        </p:nvSpPr>
        <p:spPr bwMode="auto">
          <a:xfrm rot="2700000" flipV="1">
            <a:off x="6786403" y="2959962"/>
            <a:ext cx="493898" cy="428628"/>
          </a:xfrm>
          <a:prstGeom prst="rightArrow">
            <a:avLst/>
          </a:prstGeom>
          <a:gradFill flip="none" rotWithShape="1">
            <a:gsLst>
              <a:gs pos="18000">
                <a:schemeClr val="bg1"/>
              </a:gs>
              <a:gs pos="100000">
                <a:srgbClr val="FF0066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0"/>
            <a:tileRect/>
          </a:gra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9" name="오른쪽 화살표 108"/>
          <p:cNvSpPr/>
          <p:nvPr/>
        </p:nvSpPr>
        <p:spPr bwMode="auto">
          <a:xfrm rot="18900000" flipH="1" flipV="1">
            <a:off x="6170054" y="2921790"/>
            <a:ext cx="583768" cy="428628"/>
          </a:xfrm>
          <a:prstGeom prst="rightArrow">
            <a:avLst/>
          </a:prstGeom>
          <a:gradFill flip="none" rotWithShape="1">
            <a:gsLst>
              <a:gs pos="18000">
                <a:schemeClr val="bg1"/>
              </a:gs>
              <a:gs pos="100000">
                <a:srgbClr val="7030A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0"/>
            <a:tileRect/>
          </a:gra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" name="Picture 38" descr="MCj04398050000[1]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 rot="1690492" flipH="1">
            <a:off x="245794" y="3329978"/>
            <a:ext cx="1768814" cy="1485017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163" name="TextBox 162"/>
          <p:cNvSpPr txBox="1"/>
          <p:nvPr/>
        </p:nvSpPr>
        <p:spPr>
          <a:xfrm>
            <a:off x="7237908" y="2280942"/>
            <a:ext cx="15716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Clr>
                <a:srgbClr val="FF0000"/>
              </a:buClr>
            </a:pPr>
            <a:r>
              <a:rPr lang="en-US" altLang="ko-KR" sz="1600" b="1" dirty="0" smtClean="0">
                <a:solidFill>
                  <a:srgbClr val="FFC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[</a:t>
            </a:r>
            <a:r>
              <a:rPr lang="ko-KR" altLang="en-US" sz="1600" b="1" dirty="0" smtClean="0">
                <a:solidFill>
                  <a:srgbClr val="FFC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악취물질측정</a:t>
            </a:r>
            <a:r>
              <a:rPr lang="en-US" altLang="ko-KR" sz="1600" b="1" dirty="0" smtClean="0">
                <a:solidFill>
                  <a:srgbClr val="FFC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]</a:t>
            </a:r>
            <a:endParaRPr lang="ko-KR" altLang="en-US" sz="1600" b="1" dirty="0">
              <a:solidFill>
                <a:srgbClr val="FFC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65" name="TextBox 164"/>
          <p:cNvSpPr txBox="1"/>
          <p:nvPr/>
        </p:nvSpPr>
        <p:spPr>
          <a:xfrm>
            <a:off x="7234710" y="3911668"/>
            <a:ext cx="1714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Clr>
                <a:srgbClr val="FF0000"/>
              </a:buClr>
            </a:pPr>
            <a:r>
              <a:rPr lang="en-US" altLang="ko-KR" sz="1600" b="1" dirty="0" smtClean="0">
                <a:solidFill>
                  <a:srgbClr val="FFC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[</a:t>
            </a:r>
            <a:r>
              <a:rPr lang="ko-KR" altLang="en-US" sz="1600" b="1" dirty="0" smtClean="0">
                <a:solidFill>
                  <a:srgbClr val="FFC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기상자료 측정</a:t>
            </a:r>
            <a:r>
              <a:rPr lang="en-US" altLang="ko-KR" sz="1600" b="1" dirty="0" smtClean="0">
                <a:solidFill>
                  <a:srgbClr val="FFC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]</a:t>
            </a:r>
            <a:endParaRPr lang="ko-KR" altLang="en-US" sz="1600" b="1" dirty="0">
              <a:solidFill>
                <a:srgbClr val="FFC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64" name="TextBox 163"/>
          <p:cNvSpPr txBox="1"/>
          <p:nvPr/>
        </p:nvSpPr>
        <p:spPr>
          <a:xfrm>
            <a:off x="4383272" y="3954905"/>
            <a:ext cx="20876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Clr>
                <a:srgbClr val="FF0000"/>
              </a:buClr>
            </a:pPr>
            <a:r>
              <a:rPr lang="en-US" altLang="ko-KR" sz="1600" b="1" dirty="0" smtClean="0">
                <a:solidFill>
                  <a:srgbClr val="FFC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[Passive Sampler]</a:t>
            </a:r>
            <a:endParaRPr lang="ko-KR" altLang="en-US" sz="1600" b="1" dirty="0">
              <a:solidFill>
                <a:srgbClr val="FFC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62" name="TextBox 161"/>
          <p:cNvSpPr txBox="1"/>
          <p:nvPr/>
        </p:nvSpPr>
        <p:spPr>
          <a:xfrm>
            <a:off x="4605890" y="2298358"/>
            <a:ext cx="15716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Clr>
                <a:srgbClr val="FF0000"/>
              </a:buClr>
            </a:pPr>
            <a:r>
              <a:rPr lang="en-US" altLang="ko-KR" sz="1600" b="1" dirty="0" smtClean="0">
                <a:solidFill>
                  <a:srgbClr val="FFC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[</a:t>
            </a:r>
            <a:r>
              <a:rPr lang="ko-KR" altLang="en-US" sz="1600" b="1" dirty="0" smtClean="0">
                <a:solidFill>
                  <a:srgbClr val="FFC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악취빈도측정</a:t>
            </a:r>
            <a:r>
              <a:rPr lang="en-US" altLang="ko-KR" sz="1600" b="1" dirty="0" smtClean="0">
                <a:solidFill>
                  <a:srgbClr val="FFC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]</a:t>
            </a:r>
            <a:endParaRPr lang="ko-KR" altLang="en-US" sz="1600" b="1" dirty="0">
              <a:solidFill>
                <a:srgbClr val="FFC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_x30889408" descr="EMB00000eb0b6b6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752" y="1095520"/>
            <a:ext cx="3240000" cy="1980000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직사각형 8"/>
          <p:cNvSpPr/>
          <p:nvPr/>
        </p:nvSpPr>
        <p:spPr bwMode="auto">
          <a:xfrm>
            <a:off x="3714744" y="1097409"/>
            <a:ext cx="5286412" cy="1980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7800" indent="-177800" algn="just">
              <a:lnSpc>
                <a:spcPts val="21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dirty="0" smtClean="0">
                <a:solidFill>
                  <a:schemeClr val="tx1"/>
                </a:solidFill>
              </a:rPr>
              <a:t>해당지역 </a:t>
            </a:r>
            <a:r>
              <a:rPr lang="en-US" altLang="ko-KR" sz="1600" dirty="0" smtClean="0">
                <a:solidFill>
                  <a:schemeClr val="tx1"/>
                </a:solidFill>
              </a:rPr>
              <a:t>: </a:t>
            </a:r>
            <a:r>
              <a:rPr lang="ko-KR" altLang="en-US" sz="1600" dirty="0" smtClean="0">
                <a:solidFill>
                  <a:schemeClr val="tx1"/>
                </a:solidFill>
              </a:rPr>
              <a:t>부산광역시 </a:t>
            </a:r>
            <a:r>
              <a:rPr lang="en-US" altLang="ko-KR" sz="1600" dirty="0" smtClean="0">
                <a:solidFill>
                  <a:schemeClr val="tx1"/>
                </a:solidFill>
              </a:rPr>
              <a:t>00 </a:t>
            </a:r>
            <a:r>
              <a:rPr lang="ko-KR" altLang="en-US" sz="1600" dirty="0" smtClean="0">
                <a:solidFill>
                  <a:schemeClr val="tx1"/>
                </a:solidFill>
              </a:rPr>
              <a:t>공단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177800" indent="-177800" algn="just">
              <a:lnSpc>
                <a:spcPts val="21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dirty="0" smtClean="0">
                <a:solidFill>
                  <a:schemeClr val="tx1"/>
                </a:solidFill>
              </a:rPr>
              <a:t>조사시기 </a:t>
            </a:r>
            <a:r>
              <a:rPr lang="en-US" altLang="ko-KR" sz="1600" dirty="0" smtClean="0">
                <a:solidFill>
                  <a:schemeClr val="tx1"/>
                </a:solidFill>
              </a:rPr>
              <a:t>: 2015</a:t>
            </a:r>
            <a:r>
              <a:rPr lang="ko-KR" altLang="en-US" sz="1600" dirty="0" smtClean="0">
                <a:solidFill>
                  <a:schemeClr val="tx1"/>
                </a:solidFill>
              </a:rPr>
              <a:t>년 </a:t>
            </a:r>
            <a:r>
              <a:rPr lang="en-US" altLang="ko-KR" sz="1600" dirty="0" smtClean="0">
                <a:solidFill>
                  <a:schemeClr val="tx1"/>
                </a:solidFill>
              </a:rPr>
              <a:t>4</a:t>
            </a:r>
            <a:r>
              <a:rPr lang="ko-KR" altLang="en-US" sz="1600" dirty="0" smtClean="0">
                <a:solidFill>
                  <a:schemeClr val="tx1"/>
                </a:solidFill>
              </a:rPr>
              <a:t>월</a:t>
            </a:r>
            <a:r>
              <a:rPr lang="en-US" altLang="ko-KR" sz="1600" dirty="0" smtClean="0">
                <a:solidFill>
                  <a:schemeClr val="tx1"/>
                </a:solidFill>
              </a:rPr>
              <a:t>~8</a:t>
            </a:r>
            <a:r>
              <a:rPr lang="ko-KR" altLang="en-US" sz="1600" dirty="0" smtClean="0">
                <a:solidFill>
                  <a:schemeClr val="tx1"/>
                </a:solidFill>
              </a:rPr>
              <a:t>월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177800" indent="-177800" algn="just">
              <a:lnSpc>
                <a:spcPts val="21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dirty="0" smtClean="0">
                <a:solidFill>
                  <a:schemeClr val="tx1"/>
                </a:solidFill>
              </a:rPr>
              <a:t>입주업종 </a:t>
            </a:r>
            <a:r>
              <a:rPr lang="en-US" altLang="ko-KR" sz="1600" dirty="0" smtClean="0">
                <a:solidFill>
                  <a:schemeClr val="tx1"/>
                </a:solidFill>
              </a:rPr>
              <a:t>: </a:t>
            </a:r>
            <a:r>
              <a:rPr lang="ko-KR" altLang="en-US" sz="1600" dirty="0" smtClean="0">
                <a:solidFill>
                  <a:schemeClr val="tx1"/>
                </a:solidFill>
              </a:rPr>
              <a:t>금속가공</a:t>
            </a:r>
            <a:r>
              <a:rPr lang="en-US" altLang="ko-KR" sz="1600" dirty="0" smtClean="0">
                <a:solidFill>
                  <a:schemeClr val="tx1"/>
                </a:solidFill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</a:rPr>
              <a:t>표면처리</a:t>
            </a:r>
            <a:r>
              <a:rPr lang="en-US" altLang="ko-KR" sz="1600" dirty="0" smtClean="0">
                <a:solidFill>
                  <a:schemeClr val="tx1"/>
                </a:solidFill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</a:rPr>
              <a:t>식품제조시설 등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177800" indent="-177800" algn="just">
              <a:lnSpc>
                <a:spcPts val="21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dirty="0" smtClean="0">
                <a:solidFill>
                  <a:schemeClr val="tx1"/>
                </a:solidFill>
              </a:rPr>
              <a:t>지역 내 악취배출사업장 </a:t>
            </a:r>
            <a:r>
              <a:rPr lang="en-US" altLang="ko-KR" sz="1600" dirty="0" smtClean="0">
                <a:solidFill>
                  <a:schemeClr val="tx1"/>
                </a:solidFill>
              </a:rPr>
              <a:t>: 18</a:t>
            </a:r>
            <a:r>
              <a:rPr lang="ko-KR" altLang="en-US" sz="1600" dirty="0" smtClean="0">
                <a:solidFill>
                  <a:schemeClr val="tx1"/>
                </a:solidFill>
              </a:rPr>
              <a:t>개 사업장 </a:t>
            </a:r>
            <a:r>
              <a:rPr lang="en-US" altLang="ko-KR" sz="1600" dirty="0" smtClean="0">
                <a:solidFill>
                  <a:schemeClr val="tx1"/>
                </a:solidFill>
              </a:rPr>
              <a:t>42</a:t>
            </a:r>
            <a:r>
              <a:rPr lang="ko-KR" altLang="en-US" sz="1600" dirty="0" smtClean="0">
                <a:solidFill>
                  <a:schemeClr val="tx1"/>
                </a:solidFill>
              </a:rPr>
              <a:t>개 배출구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177800" indent="-177800" algn="just">
              <a:lnSpc>
                <a:spcPts val="21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ko-KR" altLang="en-US" sz="1600" dirty="0" smtClean="0">
                <a:solidFill>
                  <a:schemeClr val="tx1"/>
                </a:solidFill>
              </a:rPr>
              <a:t>조사방법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177800" indent="-177800" algn="just">
              <a:lnSpc>
                <a:spcPts val="2100"/>
              </a:lnSpc>
              <a:buClr>
                <a:schemeClr val="tx1"/>
              </a:buClr>
            </a:pPr>
            <a:r>
              <a:rPr lang="en-US" altLang="ko-KR" sz="1600" dirty="0" smtClean="0">
                <a:solidFill>
                  <a:schemeClr val="tx1"/>
                </a:solidFill>
              </a:rPr>
              <a:t>  - </a:t>
            </a:r>
            <a:r>
              <a:rPr lang="ko-KR" altLang="en-US" sz="1600" dirty="0" smtClean="0">
                <a:solidFill>
                  <a:schemeClr val="tx1"/>
                </a:solidFill>
              </a:rPr>
              <a:t>배출구 전수조사</a:t>
            </a:r>
            <a:r>
              <a:rPr lang="en-US" altLang="ko-KR" sz="1600" dirty="0" smtClean="0">
                <a:solidFill>
                  <a:schemeClr val="tx1"/>
                </a:solidFill>
              </a:rPr>
              <a:t>, 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포집효율</a:t>
            </a:r>
            <a:r>
              <a:rPr lang="ko-KR" altLang="en-US" sz="1600" dirty="0" smtClean="0">
                <a:solidFill>
                  <a:schemeClr val="tx1"/>
                </a:solidFill>
              </a:rPr>
              <a:t> 조사</a:t>
            </a:r>
            <a:r>
              <a:rPr lang="en-US" altLang="ko-KR" sz="1600" dirty="0" smtClean="0">
                <a:solidFill>
                  <a:schemeClr val="tx1"/>
                </a:solidFill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</a:rPr>
              <a:t>악취확산모델링</a:t>
            </a:r>
            <a:r>
              <a:rPr lang="en-US" altLang="ko-KR" sz="1600" dirty="0" smtClean="0">
                <a:solidFill>
                  <a:schemeClr val="tx1"/>
                </a:solidFill>
              </a:rPr>
              <a:t>,</a:t>
            </a:r>
          </a:p>
          <a:p>
            <a:pPr marL="177800" indent="-177800" algn="just">
              <a:lnSpc>
                <a:spcPts val="2100"/>
              </a:lnSpc>
              <a:buClr>
                <a:schemeClr val="tx1"/>
              </a:buClr>
            </a:pPr>
            <a:r>
              <a:rPr lang="en-US" altLang="ko-KR" sz="1600" dirty="0" smtClean="0">
                <a:solidFill>
                  <a:schemeClr val="tx1"/>
                </a:solidFill>
              </a:rPr>
              <a:t>    </a:t>
            </a:r>
            <a:r>
              <a:rPr lang="ko-KR" altLang="en-US" sz="1600" dirty="0" smtClean="0">
                <a:solidFill>
                  <a:schemeClr val="tx1"/>
                </a:solidFill>
              </a:rPr>
              <a:t>악취배출총량 조사</a:t>
            </a:r>
            <a:r>
              <a:rPr lang="en-US" altLang="ko-KR" sz="1600" dirty="0" smtClean="0">
                <a:solidFill>
                  <a:schemeClr val="tx1"/>
                </a:solidFill>
              </a:rPr>
              <a:t> </a:t>
            </a:r>
            <a:endParaRPr lang="en-US" altLang="ko-KR" sz="1600" dirty="0" smtClean="0">
              <a:solidFill>
                <a:srgbClr val="0000CC"/>
              </a:solidFill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1680821" y="3135418"/>
            <a:ext cx="5177195" cy="500066"/>
            <a:chOff x="109185" y="1142984"/>
            <a:chExt cx="5177195" cy="576207"/>
          </a:xfrm>
        </p:grpSpPr>
        <p:sp>
          <p:nvSpPr>
            <p:cNvPr id="10" name="AutoShape 23"/>
            <p:cNvSpPr>
              <a:spLocks noChangeArrowheads="1"/>
            </p:cNvSpPr>
            <p:nvPr/>
          </p:nvSpPr>
          <p:spPr bwMode="auto">
            <a:xfrm>
              <a:off x="109185" y="1142984"/>
              <a:ext cx="5177195" cy="576207"/>
            </a:xfrm>
            <a:prstGeom prst="roundRect">
              <a:avLst>
                <a:gd name="adj" fmla="val 3048"/>
              </a:avLst>
            </a:prstGeom>
            <a:solidFill>
              <a:srgbClr val="FF99FF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90166" y="1176413"/>
              <a:ext cx="4977070" cy="4385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ts val="2700"/>
                </a:lnSpc>
              </a:pPr>
              <a:r>
                <a:rPr lang="en-US" altLang="ko-KR" b="1" dirty="0" smtClean="0">
                  <a:latin typeface="HY중고딕" panose="02030600000101010101" pitchFamily="18" charset="-127"/>
                  <a:ea typeface="HY중고딕" panose="02030600000101010101" pitchFamily="18" charset="-127"/>
                </a:rPr>
                <a:t>42</a:t>
              </a:r>
              <a:r>
                <a:rPr lang="ko-KR" altLang="en-US" b="1" dirty="0" smtClean="0">
                  <a:latin typeface="HY중고딕" panose="02030600000101010101" pitchFamily="18" charset="-127"/>
                  <a:ea typeface="HY중고딕" panose="02030600000101010101" pitchFamily="18" charset="-127"/>
                </a:rPr>
                <a:t>개 중 </a:t>
              </a:r>
              <a:r>
                <a:rPr lang="en-US" altLang="ko-KR" b="1" dirty="0" smtClean="0">
                  <a:latin typeface="HY중고딕" panose="02030600000101010101" pitchFamily="18" charset="-127"/>
                  <a:ea typeface="HY중고딕" panose="02030600000101010101" pitchFamily="18" charset="-127"/>
                </a:rPr>
                <a:t>2</a:t>
              </a:r>
              <a:r>
                <a:rPr lang="ko-KR" altLang="en-US" b="1" dirty="0" smtClean="0">
                  <a:latin typeface="HY중고딕" panose="02030600000101010101" pitchFamily="18" charset="-127"/>
                  <a:ea typeface="HY중고딕" panose="02030600000101010101" pitchFamily="18" charset="-127"/>
                </a:rPr>
                <a:t>개소에서 배출허용기준초과</a:t>
              </a:r>
              <a:r>
                <a:rPr lang="en-US" altLang="ko-KR" b="1" dirty="0" smtClean="0">
                  <a:latin typeface="HY중고딕" panose="02030600000101010101" pitchFamily="18" charset="-127"/>
                  <a:ea typeface="HY중고딕" panose="02030600000101010101" pitchFamily="18" charset="-127"/>
                </a:rPr>
                <a:t>(1,000</a:t>
              </a:r>
              <a:r>
                <a:rPr lang="ko-KR" altLang="en-US" b="1" dirty="0" smtClean="0">
                  <a:latin typeface="HY중고딕" panose="02030600000101010101" pitchFamily="18" charset="-127"/>
                  <a:ea typeface="HY중고딕" panose="02030600000101010101" pitchFamily="18" charset="-127"/>
                </a:rPr>
                <a:t>배</a:t>
              </a:r>
              <a:r>
                <a:rPr lang="en-US" altLang="ko-KR" b="1" dirty="0" smtClean="0">
                  <a:latin typeface="HY중고딕" panose="02030600000101010101" pitchFamily="18" charset="-127"/>
                  <a:ea typeface="HY중고딕" panose="02030600000101010101" pitchFamily="18" charset="-127"/>
                </a:rPr>
                <a:t>)</a:t>
              </a:r>
              <a:endParaRPr kumimoji="0" lang="en-US" altLang="ko-KR" sz="1700" b="1" kern="0" dirty="0" smtClean="0">
                <a:latin typeface="HY중고딕" panose="02030600000101010101" pitchFamily="18" charset="-127"/>
                <a:ea typeface="HY중고딕" panose="02030600000101010101" pitchFamily="18" charset="-127"/>
                <a:cs typeface="Arial" pitchFamily="34" charset="0"/>
              </a:endParaRPr>
            </a:p>
          </p:txBody>
        </p:sp>
      </p:grp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00872"/>
              </p:ext>
            </p:extLst>
          </p:nvPr>
        </p:nvGraphicFramePr>
        <p:xfrm>
          <a:off x="298860" y="4071941"/>
          <a:ext cx="8702296" cy="2433895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544036"/>
                <a:gridCol w="3395062"/>
                <a:gridCol w="3763198"/>
              </a:tblGrid>
              <a:tr h="39388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TOER </a:t>
                      </a:r>
                      <a:r>
                        <a:rPr lang="en-US" sz="1300" b="1" kern="0" spc="-11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300" b="1" kern="0" spc="-110" dirty="0" err="1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OU·m</a:t>
                      </a:r>
                      <a:r>
                        <a:rPr lang="en-US" sz="1300" b="1" kern="0" spc="-11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sz="1300" b="1" kern="0" spc="-11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/min)</a:t>
                      </a:r>
                      <a:endParaRPr lang="en-US" sz="1300" b="1" kern="0" spc="-11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7013" marR="47013" marT="13002" marB="13002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악취공해의 발생 가능성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7013" marR="47013" marT="13002" marB="13002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영향범위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7013" marR="47013" marT="13002" marB="13002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938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en-US" altLang="ko-KR" sz="1300" kern="0" spc="0" baseline="300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이하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7013" marR="47013" marT="13002" marB="13002" anchor="ctr"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특수한 경우를 제외하고 일어나지 않음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7013" marR="47013" marT="13002" marB="13002" anchor="ctr"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7013" marR="47013" marT="13002" marB="13002" anchor="ctr">
                    <a:solidFill>
                      <a:srgbClr val="FFFF66"/>
                    </a:solidFill>
                  </a:tcPr>
                </a:tc>
              </a:tr>
              <a:tr h="49189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en-US" sz="1300" b="1" kern="0" spc="0" baseline="3000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5~7</a:t>
                      </a:r>
                      <a:r>
                        <a:rPr lang="en-US" sz="13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en-US" sz="13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7013" marR="47013" marT="13002" marB="13002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현재</a:t>
                      </a:r>
                      <a:r>
                        <a:rPr lang="en-US" altLang="ko-KR" sz="13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3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소규모로 악취공해가 </a:t>
                      </a:r>
                      <a:r>
                        <a:rPr lang="ko-KR" altLang="en-US" sz="13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발생되거나 가능성을 </a:t>
                      </a:r>
                      <a:r>
                        <a:rPr lang="ko-KR" altLang="en-US" sz="13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내재하고 </a:t>
                      </a:r>
                      <a:r>
                        <a:rPr lang="ko-KR" altLang="en-US" sz="13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있음</a:t>
                      </a:r>
                      <a:endParaRPr lang="ko-KR" altLang="en-US" sz="13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7013" marR="47013" marT="13002" marB="13002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악취의 최대 도달거리는 </a:t>
                      </a:r>
                      <a:r>
                        <a:rPr lang="en-US" altLang="ko-KR" sz="13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1~2km</a:t>
                      </a:r>
                    </a:p>
                    <a:p>
                      <a:pPr marL="0" marR="0" indent="0" algn="just" fontAlgn="base" latinLnBrk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이상은 없음</a:t>
                      </a:r>
                      <a:endParaRPr lang="ko-KR" altLang="en-US" sz="13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7013" marR="47013" marT="13002" marB="13002" anchor="ctr">
                    <a:solidFill>
                      <a:srgbClr val="0070C0"/>
                    </a:solidFill>
                  </a:tcPr>
                </a:tc>
              </a:tr>
              <a:tr h="26522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en-US" sz="1300" kern="0" spc="0" baseline="300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7~9 </a:t>
                      </a:r>
                      <a:endParaRPr lang="en-US" sz="1300" kern="0" spc="0" baseline="3000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7013" marR="47013" marT="13002" marB="13002" anchor="ctr"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</a:t>
                      </a:r>
                      <a:r>
                        <a:rPr lang="en-US" altLang="ko-KR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 규모의 </a:t>
                      </a:r>
                      <a:r>
                        <a:rPr lang="ko-KR" altLang="en-US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악취공해가 일어나고 </a:t>
                      </a:r>
                      <a:r>
                        <a:rPr lang="ko-KR" altLang="en-US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있음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7013" marR="47013" marT="13002" marB="13002" anchor="ctr"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악취의 최대 도달거리는 </a:t>
                      </a:r>
                      <a:r>
                        <a:rPr lang="en-US" altLang="ko-KR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2~3km</a:t>
                      </a:r>
                      <a:r>
                        <a:rPr lang="ko-KR" altLang="en-US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이상은 없음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7013" marR="47013" marT="13002" marB="13002" anchor="ctr">
                    <a:solidFill>
                      <a:srgbClr val="FFFF66"/>
                    </a:solidFill>
                  </a:tcPr>
                </a:tc>
              </a:tr>
              <a:tr h="4623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en-US" sz="1300" kern="0" spc="0" baseline="300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9~11</a:t>
                      </a:r>
                      <a:r>
                        <a:rPr lang="en-US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7013" marR="47013" marT="13002" marB="13002" anchor="ctr"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대규모 악취공해가 일어나고 </a:t>
                      </a:r>
                      <a:r>
                        <a:rPr lang="ko-KR" altLang="en-US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있음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7013" marR="47013" marT="13002" marB="13002" anchor="ctr"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악취의 최대 도달거리는 </a:t>
                      </a:r>
                      <a:r>
                        <a:rPr lang="en-US" altLang="ko-KR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10km </a:t>
                      </a:r>
                      <a:endParaRPr lang="en-US" altLang="ko-KR" sz="1300" kern="0" spc="0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이내로 악취 </a:t>
                      </a:r>
                      <a:r>
                        <a:rPr lang="ko-KR" altLang="en-US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민원은 </a:t>
                      </a:r>
                      <a:r>
                        <a:rPr lang="en-US" altLang="ko-KR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2~3km</a:t>
                      </a:r>
                      <a:r>
                        <a:rPr lang="ko-KR" altLang="en-US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범위 </a:t>
                      </a:r>
                      <a:r>
                        <a:rPr lang="ko-KR" altLang="en-US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7013" marR="47013" marT="13002" marB="13002" anchor="ctr">
                    <a:solidFill>
                      <a:srgbClr val="FFFF66"/>
                    </a:solidFill>
                  </a:tcPr>
                </a:tc>
              </a:tr>
              <a:tr h="39388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en-US" sz="1300" kern="0" spc="0" baseline="300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11~12</a:t>
                      </a:r>
                      <a:r>
                        <a:rPr lang="en-US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7013" marR="47013" marT="13002" marB="13002" anchor="ctr"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최대의 악취 발생원으로 </a:t>
                      </a:r>
                      <a:r>
                        <a:rPr lang="ko-KR" altLang="en-US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 </a:t>
                      </a:r>
                      <a:r>
                        <a:rPr lang="ko-KR" altLang="en-US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예는 </a:t>
                      </a:r>
                      <a:r>
                        <a:rPr lang="ko-KR" altLang="en-US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적음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7013" marR="47013" marT="13002" marB="13002" anchor="ctr"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악취의 최대 도달거리는 수십</a:t>
                      </a:r>
                      <a:r>
                        <a:rPr lang="en-US" altLang="ko-KR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km</a:t>
                      </a:r>
                      <a:r>
                        <a:rPr lang="ko-KR" altLang="en-US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</a:t>
                      </a:r>
                      <a:endParaRPr lang="en-US" altLang="ko-KR" sz="1300" kern="0" spc="0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이르며</a:t>
                      </a:r>
                      <a:r>
                        <a:rPr lang="en-US" altLang="ko-KR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피해도 </a:t>
                      </a:r>
                      <a:r>
                        <a:rPr lang="en-US" altLang="ko-KR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4~6km</a:t>
                      </a:r>
                      <a:r>
                        <a:rPr lang="ko-KR" altLang="en-US" sz="13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</a:t>
                      </a:r>
                      <a:r>
                        <a:rPr lang="ko-KR" altLang="en-US" sz="13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범위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7013" marR="47013" marT="13002" marB="13002" anchor="ctr">
                    <a:solidFill>
                      <a:srgbClr val="FFFF66"/>
                    </a:solidFill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94756" y="3701705"/>
            <a:ext cx="78293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altLang="ko-KR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TOER(Total Odor </a:t>
            </a:r>
            <a:r>
              <a:rPr lang="en-US" altLang="ko-KR" sz="1600" b="1" dirty="0" err="1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Emisson</a:t>
            </a:r>
            <a:r>
              <a:rPr lang="en-US" altLang="ko-KR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Rate)</a:t>
            </a:r>
            <a:r>
              <a:rPr lang="ko-KR" altLang="en-US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과 악취영향권과의 상관관계</a:t>
            </a:r>
            <a:endParaRPr lang="ko-KR" altLang="en-US" sz="1600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5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악취취약지역 기술지원 추진방향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6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03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auto">
          <a:xfrm>
            <a:off x="359340" y="630144"/>
            <a:ext cx="4569850" cy="396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악취취약지역 기술지원사례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0" name="그림 83" descr="1264574255_Box_Green.png"/>
          <p:cNvPicPr preferRelativeResize="0"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726232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991779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8611742"/>
              </p:ext>
            </p:extLst>
          </p:nvPr>
        </p:nvGraphicFramePr>
        <p:xfrm>
          <a:off x="145071" y="3501008"/>
          <a:ext cx="8964488" cy="30832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3" name="직선 연결선 2"/>
          <p:cNvCxnSpPr/>
          <p:nvPr/>
        </p:nvCxnSpPr>
        <p:spPr>
          <a:xfrm>
            <a:off x="1355168" y="5108712"/>
            <a:ext cx="7344816" cy="0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 bwMode="auto">
          <a:xfrm>
            <a:off x="134800" y="1168896"/>
            <a:ext cx="8397640" cy="1219045"/>
          </a:xfrm>
          <a:prstGeom prst="rect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4800" y="1196752"/>
            <a:ext cx="892899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just">
              <a:lnSpc>
                <a:spcPts val="2700"/>
              </a:lnSpc>
              <a:buFont typeface="Wingdings" pitchFamily="2" charset="2"/>
              <a:buChar char="v"/>
            </a:pP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18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개 사업장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42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개 배출구의 악취배출 총량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(TOER)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은 </a:t>
            </a:r>
            <a:r>
              <a:rPr lang="en-US" altLang="ko-KR" sz="1600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3,397,849 OU·</a:t>
            </a:r>
            <a:r>
              <a:rPr kumimoji="0" lang="en-US" altLang="ko-KR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kumimoji="0" lang="en-US" altLang="ko-KR" sz="1600" b="1" baseline="300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kumimoji="0" lang="en-US" altLang="ko-KR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/min</a:t>
            </a:r>
            <a:r>
              <a:rPr kumimoji="0"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으로 조사</a:t>
            </a:r>
            <a:endParaRPr kumimoji="0"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7800" indent="-177800" algn="just">
              <a:lnSpc>
                <a:spcPts val="2700"/>
              </a:lnSpc>
              <a:buClr>
                <a:srgbClr val="FF0000"/>
              </a:buClr>
              <a:buFont typeface="Wingdings" pitchFamily="2" charset="2"/>
              <a:buChar char="v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이 중 악취배출총량이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10</a:t>
            </a:r>
            <a:r>
              <a:rPr lang="en-US" altLang="ko-KR" sz="1600" b="1" baseline="30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5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을 초과하는 사업장은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5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개소로 나타남</a:t>
            </a:r>
            <a:endParaRPr lang="en-US" altLang="ko-KR" sz="1600" b="1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6" name="직사각형 5"/>
          <p:cNvSpPr/>
          <p:nvPr/>
        </p:nvSpPr>
        <p:spPr bwMode="auto">
          <a:xfrm>
            <a:off x="1962833" y="1940499"/>
            <a:ext cx="7131899" cy="957149"/>
          </a:xfrm>
          <a:prstGeom prst="rect">
            <a:avLst/>
          </a:prstGeom>
          <a:solidFill>
            <a:schemeClr val="accent1">
              <a:lumMod val="40000"/>
              <a:lumOff val="6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pic>
        <p:nvPicPr>
          <p:cNvPr id="7" name="Picture 38" descr="MCj04398050000[1]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470761" y="1852169"/>
            <a:ext cx="1768814" cy="1485017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2011437" y="2050118"/>
            <a:ext cx="7132563" cy="733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just">
              <a:lnSpc>
                <a:spcPts val="2700"/>
              </a:lnSpc>
              <a:buFont typeface="Wingdings" pitchFamily="2" charset="2"/>
              <a:buChar char="v"/>
            </a:pP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spc="-10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악취배출총량은 배출구기준이며</a:t>
            </a:r>
            <a:r>
              <a:rPr lang="en-US" altLang="ko-KR" sz="1600" b="1" spc="-10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,</a:t>
            </a:r>
            <a:r>
              <a:rPr lang="ko-KR" altLang="en-US" sz="1600" b="1" spc="-10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전체사업장의 악취 </a:t>
            </a:r>
            <a:r>
              <a:rPr lang="ko-KR" altLang="en-US" sz="1600" b="1" spc="-100" dirty="0" err="1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포집</a:t>
            </a:r>
            <a:r>
              <a:rPr lang="ko-KR" altLang="en-US" sz="1600" b="1" spc="-10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효율은</a:t>
            </a:r>
            <a:r>
              <a:rPr lang="en-US" altLang="ko-KR" sz="1600" b="1" spc="-10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r>
              <a:rPr lang="ko-KR" altLang="en-US" sz="1600" b="1" spc="-10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약 </a:t>
            </a:r>
            <a:r>
              <a:rPr lang="en-US" altLang="ko-KR" sz="1600" b="1" spc="-10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53%</a:t>
            </a:r>
            <a:r>
              <a:rPr lang="ko-KR" altLang="en-US" sz="1600" b="1" spc="-10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로</a:t>
            </a:r>
            <a:endParaRPr lang="en-US" altLang="ko-KR" sz="1600" b="1" spc="-100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just">
              <a:lnSpc>
                <a:spcPts val="2700"/>
              </a:lnSpc>
            </a:pPr>
            <a:r>
              <a:rPr lang="en-US" altLang="ko-KR" sz="1600" b="1" spc="-100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spc="-10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r>
              <a:rPr lang="ko-KR" altLang="en-US" sz="1600" b="1" spc="-10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r>
              <a:rPr lang="ko-KR" altLang="en-US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악취배출총량은 결과보다 더 높을 수 있음</a:t>
            </a:r>
            <a:r>
              <a:rPr lang="en-US" altLang="ko-KR" sz="1600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399304" y="3140968"/>
            <a:ext cx="8376456" cy="2599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/>
            </a:prstTxWarp>
          </a:bodyPr>
          <a:lstStyle/>
          <a:p>
            <a:pPr>
              <a:defRPr/>
            </a:pPr>
            <a:r>
              <a:rPr lang="ko-KR" altLang="en-US" sz="3600" b="1" i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주거지역과  연접되고  </a:t>
            </a:r>
            <a:r>
              <a:rPr lang="ko-KR" altLang="en-US" sz="3600" b="1" i="1" kern="10" spc="-18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악취배출총량이 많아  악취민원발생 </a:t>
            </a:r>
            <a:r>
              <a:rPr lang="ko-KR" altLang="en-US" sz="3600" b="1" i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 </a:t>
            </a:r>
            <a:r>
              <a:rPr lang="ko-KR" altLang="en-US" sz="3600" b="1" i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은 필연적 결과로 판단됨</a:t>
            </a:r>
            <a:endParaRPr lang="ko-KR" altLang="en-US" sz="3600" b="1" i="1" kern="10" spc="-180" dirty="0">
              <a:ln w="9525">
                <a:noFill/>
                <a:round/>
                <a:headEnd/>
                <a:tailEnd/>
              </a:ln>
              <a:solidFill>
                <a:srgbClr val="0000CC"/>
              </a:solidFill>
              <a:effectLst>
                <a:outerShdw dist="17961" dir="2700000" algn="ctr" rotWithShape="0">
                  <a:schemeClr val="tx1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2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악취취약지역 기술지원 추진방향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3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03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  <p:sp>
        <p:nvSpPr>
          <p:cNvPr id="14" name="직사각형 13"/>
          <p:cNvSpPr>
            <a:spLocks noChangeArrowheads="1"/>
          </p:cNvSpPr>
          <p:nvPr/>
        </p:nvSpPr>
        <p:spPr bwMode="auto">
          <a:xfrm>
            <a:off x="359340" y="630144"/>
            <a:ext cx="4569850" cy="396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악취취약지역 기술지원사례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83" descr="1264574255_Box_Green.png"/>
          <p:cNvPicPr preferRelativeResize="0"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726232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직사각형 15"/>
          <p:cNvSpPr/>
          <p:nvPr/>
        </p:nvSpPr>
        <p:spPr bwMode="auto">
          <a:xfrm>
            <a:off x="1095391" y="5659359"/>
            <a:ext cx="7643866" cy="28572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162096" y="1512080"/>
            <a:ext cx="8843336" cy="2497190"/>
          </a:xfrm>
          <a:prstGeom prst="rect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2627784" y="1752707"/>
            <a:ext cx="6422360" cy="2015936"/>
          </a:xfrm>
          <a:prstGeom prst="rect">
            <a:avLst/>
          </a:prstGeom>
          <a:noFill/>
          <a:ln w="31750" cmpd="dbl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marL="285750" indent="-285750" algn="just" latinLnBrk="1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Ø"/>
              <a:defRPr/>
            </a:pPr>
            <a:r>
              <a:rPr lang="ko-KR" altLang="en-US" sz="1600" b="1" dirty="0" smtClean="0">
                <a:ln w="1905"/>
                <a:latin typeface="HY중고딕" panose="02030600000101010101" pitchFamily="18" charset="-127"/>
                <a:ea typeface="HY중고딕" panose="02030600000101010101" pitchFamily="18" charset="-127"/>
              </a:rPr>
              <a:t>사업장 전체 </a:t>
            </a:r>
            <a:r>
              <a:rPr lang="ko-KR" altLang="en-US" sz="1600" b="1" dirty="0" err="1" smtClean="0">
                <a:ln w="1905"/>
                <a:latin typeface="HY중고딕" panose="02030600000101010101" pitchFamily="18" charset="-127"/>
                <a:ea typeface="HY중고딕" panose="02030600000101010101" pitchFamily="18" charset="-127"/>
              </a:rPr>
              <a:t>포집효율은</a:t>
            </a:r>
            <a:r>
              <a:rPr lang="ko-KR" altLang="en-US" sz="1600" b="1" dirty="0" smtClean="0">
                <a:ln w="1905"/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>
                <a:ln w="1905"/>
                <a:latin typeface="HY중고딕" panose="02030600000101010101" pitchFamily="18" charset="-127"/>
                <a:ea typeface="HY중고딕" panose="02030600000101010101" pitchFamily="18" charset="-127"/>
              </a:rPr>
              <a:t>약 </a:t>
            </a:r>
            <a:r>
              <a:rPr lang="en-US" altLang="ko-KR" sz="1600" b="1" dirty="0">
                <a:ln w="1905"/>
                <a:latin typeface="HY중고딕" panose="02030600000101010101" pitchFamily="18" charset="-127"/>
                <a:ea typeface="HY중고딕" panose="02030600000101010101" pitchFamily="18" charset="-127"/>
              </a:rPr>
              <a:t>53%</a:t>
            </a:r>
            <a:r>
              <a:rPr lang="ko-KR" altLang="en-US" sz="1600" b="1" dirty="0" smtClean="0">
                <a:ln w="1905"/>
                <a:latin typeface="HY중고딕" panose="02030600000101010101" pitchFamily="18" charset="-127"/>
                <a:ea typeface="HY중고딕" panose="02030600000101010101" pitchFamily="18" charset="-127"/>
              </a:rPr>
              <a:t>로</a:t>
            </a:r>
            <a:r>
              <a:rPr lang="en-US" altLang="ko-KR" sz="1600" b="1" dirty="0" smtClean="0">
                <a:ln w="1905"/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r>
              <a:rPr lang="ko-KR" altLang="en-US" sz="1600" b="1" dirty="0" smtClean="0">
                <a:ln w="1905"/>
                <a:latin typeface="HY중고딕" panose="02030600000101010101" pitchFamily="18" charset="-127"/>
                <a:ea typeface="HY중고딕" panose="02030600000101010101" pitchFamily="18" charset="-127"/>
              </a:rPr>
              <a:t>부적절한 </a:t>
            </a:r>
            <a:r>
              <a:rPr lang="ko-KR" altLang="en-US" sz="1600" b="1" dirty="0">
                <a:ln w="1905"/>
                <a:latin typeface="HY중고딕" panose="02030600000101010101" pitchFamily="18" charset="-127"/>
                <a:ea typeface="HY중고딕" panose="02030600000101010101" pitchFamily="18" charset="-127"/>
              </a:rPr>
              <a:t>조건에서 운영</a:t>
            </a:r>
          </a:p>
          <a:p>
            <a:pPr algn="just" latinLnBrk="1">
              <a:lnSpc>
                <a:spcPts val="2500"/>
              </a:lnSpc>
              <a:defRPr/>
            </a:pPr>
            <a:r>
              <a:rPr lang="en-US" altLang="ko-KR" sz="1600" dirty="0">
                <a:ln w="18415" cmpd="sng">
                  <a:solidFill>
                    <a:srgbClr val="FFFFFF"/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spc="-9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+mj-lt"/>
                <a:ea typeface="HY중고딕" panose="02030600000101010101" pitchFamily="18" charset="-127"/>
              </a:rPr>
              <a:t>-</a:t>
            </a:r>
            <a:r>
              <a:rPr lang="en-US" altLang="ko-KR" sz="1600" b="1" spc="-9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+mj-lt"/>
                <a:ea typeface="HY중고딕" panose="02030600000101010101" pitchFamily="18" charset="-127"/>
              </a:rPr>
              <a:t> </a:t>
            </a:r>
            <a:r>
              <a:rPr lang="ko-KR" altLang="en-US" sz="1600" b="1" spc="-9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악취관리는 밀폐 </a:t>
            </a:r>
            <a:r>
              <a:rPr lang="ko-KR" altLang="en-US" sz="1600" b="1" spc="-9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포집이</a:t>
            </a:r>
            <a:r>
              <a:rPr lang="ko-KR" altLang="en-US" sz="1600" b="1" spc="-9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 가장 중요</a:t>
            </a:r>
            <a:r>
              <a:rPr lang="en-US" altLang="ko-KR" sz="1600" b="1" spc="-9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b="1" spc="-9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악취물질의 </a:t>
            </a:r>
            <a:r>
              <a:rPr lang="ko-KR" altLang="en-US" sz="1600" b="1" spc="-9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절반이 </a:t>
            </a:r>
            <a:r>
              <a:rPr lang="ko-KR" altLang="en-US" sz="1600" b="1" spc="-9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방지시설을</a:t>
            </a:r>
            <a:endParaRPr lang="en-US" altLang="ko-KR" sz="1600" b="1" spc="-9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just" latinLnBrk="1">
              <a:lnSpc>
                <a:spcPts val="2500"/>
              </a:lnSpc>
              <a:defRPr/>
            </a:pPr>
            <a:r>
              <a:rPr lang="en-US" altLang="ko-KR" sz="1600" b="1" spc="-9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spc="-9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   </a:t>
            </a:r>
            <a:r>
              <a:rPr lang="ko-KR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거치지</a:t>
            </a:r>
            <a:r>
              <a:rPr lang="en-US" altLang="ko-KR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않고 대기 중으로 </a:t>
            </a:r>
            <a:r>
              <a:rPr lang="ko-KR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배출</a:t>
            </a:r>
            <a:r>
              <a:rPr lang="en-US" altLang="ko-KR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endParaRPr lang="ko-KR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just" latinLnBrk="1">
              <a:lnSpc>
                <a:spcPts val="2500"/>
              </a:lnSpc>
              <a:defRPr/>
            </a:pPr>
            <a:r>
              <a:rPr lang="en-US" altLang="ko-KR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+mj-lt"/>
                <a:ea typeface="HY중고딕" panose="02030600000101010101" pitchFamily="18" charset="-127"/>
              </a:rPr>
              <a:t> -</a:t>
            </a:r>
            <a:r>
              <a:rPr lang="ko-KR" alt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+mj-lt"/>
                <a:ea typeface="HY중고딕" panose="02030600000101010101" pitchFamily="18" charset="-127"/>
              </a:rPr>
              <a:t> </a:t>
            </a:r>
            <a:r>
              <a:rPr lang="ko-KR" altLang="en-US" sz="1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포집량</a:t>
            </a:r>
            <a:r>
              <a:rPr lang="ko-KR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 산정은</a:t>
            </a:r>
            <a:r>
              <a:rPr lang="en-US" altLang="ko-KR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r>
              <a:rPr lang="ko-KR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방지시설용량  설계의 기본자료로 매우 중요</a:t>
            </a:r>
            <a:endParaRPr lang="ko-KR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just" latinLnBrk="1">
              <a:lnSpc>
                <a:spcPts val="2500"/>
              </a:lnSpc>
              <a:defRPr/>
            </a:pPr>
            <a:r>
              <a:rPr lang="en-US" altLang="ko-KR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+mj-lt"/>
                <a:ea typeface="HY중고딕" panose="02030600000101010101" pitchFamily="18" charset="-127"/>
              </a:rPr>
              <a:t> - </a:t>
            </a:r>
            <a:r>
              <a:rPr lang="ko-KR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악취 </a:t>
            </a:r>
            <a:r>
              <a:rPr lang="ko-KR" altLang="en-US" sz="1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포집방법은</a:t>
            </a:r>
            <a:r>
              <a:rPr lang="en-US" altLang="ko-KR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발생원특징에 따른 후드형식선정 및 </a:t>
            </a:r>
            <a:r>
              <a:rPr lang="en-US" altLang="ko-KR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제어속도</a:t>
            </a:r>
            <a:endParaRPr lang="en-US" altLang="ko-KR" sz="1600" b="1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just" latinLnBrk="1">
              <a:lnSpc>
                <a:spcPts val="2500"/>
              </a:lnSpc>
              <a:defRPr/>
            </a:pPr>
            <a:r>
              <a:rPr lang="en-US" altLang="ko-KR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r>
              <a:rPr lang="ko-KR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등을 고려해야 </a:t>
            </a:r>
            <a:r>
              <a:rPr lang="ko-KR" altLang="en-US" sz="16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latin typeface="HY중고딕" panose="02030600000101010101" pitchFamily="18" charset="-127"/>
                <a:ea typeface="HY중고딕" panose="02030600000101010101" pitchFamily="18" charset="-127"/>
              </a:rPr>
              <a:t>함 </a:t>
            </a:r>
          </a:p>
        </p:txBody>
      </p:sp>
      <p:graphicFrame>
        <p:nvGraphicFramePr>
          <p:cNvPr id="3" name="차트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1371636"/>
              </p:ext>
            </p:extLst>
          </p:nvPr>
        </p:nvGraphicFramePr>
        <p:xfrm>
          <a:off x="121152" y="1512080"/>
          <a:ext cx="2808312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052193"/>
              </p:ext>
            </p:extLst>
          </p:nvPr>
        </p:nvGraphicFramePr>
        <p:xfrm>
          <a:off x="219098" y="4495472"/>
          <a:ext cx="5765766" cy="1788432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1409229"/>
                <a:gridCol w="4356537"/>
              </a:tblGrid>
              <a:tr h="3560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방식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81" marR="64781" marT="17905" marB="17905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적용대상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81" marR="64781" marT="17905" marB="17905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560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직접 </a:t>
                      </a:r>
                      <a:r>
                        <a:rPr lang="ko-KR" altLang="en-US" sz="1600" kern="0" spc="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포집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81" marR="64781" marT="17905" marB="17905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고농도 </a:t>
                      </a:r>
                      <a:r>
                        <a:rPr lang="en-US" altLang="ko-KR" sz="16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600" kern="0" spc="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저장조</a:t>
                      </a:r>
                      <a:r>
                        <a:rPr lang="en-US" altLang="ko-KR" sz="16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6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저장용기</a:t>
                      </a:r>
                      <a:r>
                        <a:rPr lang="en-US" altLang="ko-KR" sz="16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81" marR="64781" marT="17905" marB="17905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560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간접 포집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81" marR="64781" marT="17905" marB="17905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후드식</a:t>
                      </a:r>
                      <a:r>
                        <a:rPr lang="ko-KR" altLang="en-US" sz="16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6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600" kern="0" spc="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포위식</a:t>
                      </a:r>
                      <a:r>
                        <a:rPr lang="en-US" altLang="ko-KR" sz="16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600" kern="0" spc="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외부식</a:t>
                      </a:r>
                      <a:r>
                        <a:rPr lang="en-US" altLang="ko-KR" sz="16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600" kern="0" spc="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리시버식</a:t>
                      </a:r>
                      <a:r>
                        <a:rPr lang="en-US" altLang="ko-KR" sz="16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81" marR="64781" marT="17905" marB="17905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7637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공간 포집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81" marR="64781" marT="17905" marB="17905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저농도</a:t>
                      </a:r>
                      <a:r>
                        <a:rPr lang="en-US" altLang="ko-KR" sz="16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6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불특정다수 발생원</a:t>
                      </a:r>
                      <a:r>
                        <a:rPr lang="en-US" altLang="ko-KR" sz="16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6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작업장 </a:t>
                      </a:r>
                      <a:endParaRPr lang="en-US" altLang="ko-KR" sz="1600" kern="0" spc="0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건물내부 </a:t>
                      </a:r>
                      <a:r>
                        <a:rPr lang="ko-KR" altLang="en-US" sz="1600" kern="0" spc="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포집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81" marR="64781" marT="17905" marB="17905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401108"/>
            <a:ext cx="2832315" cy="2124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55001" y="1111096"/>
            <a:ext cx="5669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b="1" dirty="0" err="1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포집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효율 향상방안</a:t>
            </a:r>
            <a:endParaRPr lang="ko-KR" altLang="en-US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0105" y="4139788"/>
            <a:ext cx="5669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악취발생 특성을 </a:t>
            </a:r>
            <a:r>
              <a:rPr lang="ko-KR" altLang="en-US" b="1" dirty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고려한 </a:t>
            </a:r>
            <a:r>
              <a:rPr lang="ko-KR" altLang="en-US" b="1" dirty="0" err="1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포집방법</a:t>
            </a: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적용</a:t>
            </a:r>
            <a:endParaRPr lang="ko-KR" altLang="en-US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6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악취취약지역 기술지원 추진방향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7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03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auto">
          <a:xfrm>
            <a:off x="359340" y="630144"/>
            <a:ext cx="4569850" cy="396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악취취약지역 기술지원사례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그림 83" descr="1264574255_Box_Green.png"/>
          <p:cNvPicPr preferRelativeResize="0"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726232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493908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 bwMode="auto">
          <a:xfrm>
            <a:off x="121152" y="1537858"/>
            <a:ext cx="8928992" cy="1597318"/>
          </a:xfrm>
          <a:prstGeom prst="rect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4800" y="1571535"/>
            <a:ext cx="89289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just">
              <a:lnSpc>
                <a:spcPts val="2700"/>
              </a:lnSpc>
              <a:buFont typeface="Wingdings" pitchFamily="2" charset="2"/>
              <a:buChar char="v"/>
            </a:pPr>
            <a:r>
              <a:rPr lang="ko-KR" altLang="en-US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악취배출총량 감축 시뮬레이션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just">
              <a:lnSpc>
                <a:spcPts val="27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포집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효율이 낮은 시설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(60%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이하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은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30%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향상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just">
              <a:lnSpc>
                <a:spcPts val="2700"/>
              </a:lnSpc>
              <a:buFont typeface="Wingdings" panose="05000000000000000000" pitchFamily="2" charset="2"/>
              <a:buChar char="§"/>
            </a:pP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적정방지시설  선택 및 유지관리강화를 통해 복합악취 </a:t>
            </a:r>
            <a:r>
              <a:rPr lang="en-US" altLang="ko-KR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30%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감소</a:t>
            </a:r>
            <a:endParaRPr lang="en-US" altLang="ko-KR" sz="1600" b="1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7950" algn="just">
              <a:lnSpc>
                <a:spcPts val="2700"/>
              </a:lnSpc>
            </a:pPr>
            <a:r>
              <a:rPr lang="en-US" altLang="ko-KR" sz="1600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  ☞ </a:t>
            </a:r>
            <a:r>
              <a:rPr lang="ko-KR" altLang="en-US" sz="1600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악취배출총량이 약 </a:t>
            </a:r>
            <a:r>
              <a:rPr lang="en-US" altLang="ko-KR" sz="1600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26% </a:t>
            </a:r>
            <a:r>
              <a:rPr lang="ko-KR" altLang="en-US" sz="1600" b="1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감소될 수 있는 효과 유발 </a:t>
            </a:r>
            <a:endParaRPr lang="en-US" altLang="ko-KR" sz="1600" b="1" spc="-50" dirty="0" smtClean="0">
              <a:solidFill>
                <a:srgbClr val="FF000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7486119"/>
              </p:ext>
            </p:extLst>
          </p:nvPr>
        </p:nvGraphicFramePr>
        <p:xfrm>
          <a:off x="251520" y="4178648"/>
          <a:ext cx="8712968" cy="1971268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3384376"/>
                <a:gridCol w="1728192"/>
                <a:gridCol w="3600400"/>
              </a:tblGrid>
              <a:tr h="40178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   </a:t>
                      </a:r>
                      <a:r>
                        <a:rPr lang="ko-KR" altLang="en-US" sz="1600" b="1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6" marR="64776" marT="17916" marB="17916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 </a:t>
                      </a:r>
                      <a:r>
                        <a:rPr lang="ko-KR" altLang="en-US" sz="1600" b="1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건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6" marR="64776" marT="17916" marB="17916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017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당  초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6" marR="64776" marT="17916" marB="17916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예측 시뮬레이션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6" marR="64776" marT="17916" marB="17916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475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전체배출구의 </a:t>
                      </a:r>
                      <a:r>
                        <a:rPr lang="ko-KR" altLang="en-US" sz="1600" kern="0" spc="0" dirty="0" err="1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포집풍량</a:t>
                      </a:r>
                      <a:r>
                        <a:rPr lang="ko-KR" altLang="en-US" sz="16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600" kern="0" spc="-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600" kern="0" spc="-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</a:t>
                      </a:r>
                      <a:r>
                        <a:rPr lang="en-US" sz="1600" kern="0" spc="-100" baseline="300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en-US" sz="1600" kern="0" spc="-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/min)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6" marR="64776" marT="17916" marB="17916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8,141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6" marR="64776" marT="17916" marB="17916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8,876 </a:t>
                      </a:r>
                      <a:r>
                        <a:rPr lang="en-US" altLang="ko-KR" sz="16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약 </a:t>
                      </a:r>
                      <a:r>
                        <a:rPr lang="en-US" altLang="ko-KR" sz="16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735</a:t>
                      </a:r>
                      <a:r>
                        <a:rPr lang="en-US" sz="1600" b="1" kern="0" spc="-10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600" b="1" kern="0" spc="-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증가</a:t>
                      </a:r>
                      <a:r>
                        <a:rPr lang="en-US" altLang="ko-KR" sz="1600" b="1" kern="0" spc="-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6" marR="64776" marT="17916" marB="17916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75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악취배출총량 </a:t>
                      </a:r>
                      <a:r>
                        <a:rPr lang="en-US" altLang="ko-KR" sz="1600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(TOER, </a:t>
                      </a:r>
                      <a:r>
                        <a:rPr lang="en-US" altLang="ko-KR" sz="1600" kern="0" spc="-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OU·m</a:t>
                      </a:r>
                      <a:r>
                        <a:rPr lang="en-US" altLang="ko-KR" sz="1600" kern="0" spc="-100" baseline="300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en-US" altLang="ko-KR" sz="1600" kern="0" spc="-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/min</a:t>
                      </a:r>
                      <a:r>
                        <a:rPr lang="en-US" altLang="ko-KR" sz="1600" kern="0" spc="-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6" marR="64776" marT="17916" marB="17916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3,397,849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6" marR="64776" marT="17916" marB="17916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2,528,134 (</a:t>
                      </a:r>
                      <a:r>
                        <a:rPr lang="ko-KR" altLang="en-US" sz="1600" b="1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약 </a:t>
                      </a:r>
                      <a:r>
                        <a:rPr lang="en-US" altLang="ko-KR" sz="1600" b="1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869,715 </a:t>
                      </a:r>
                      <a:r>
                        <a:rPr lang="ko-KR" altLang="en-US" sz="1600" b="1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감소</a:t>
                      </a:r>
                      <a:r>
                        <a:rPr lang="en-US" altLang="ko-KR" sz="1600" b="1" kern="0" spc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약 </a:t>
                      </a:r>
                      <a:r>
                        <a:rPr lang="en-US" altLang="ko-KR" sz="16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26%</a:t>
                      </a:r>
                      <a:r>
                        <a:rPr lang="ko-KR" altLang="en-US" sz="1600" b="1" kern="0" spc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악취배출총량 감소효과</a:t>
                      </a:r>
                      <a:endParaRPr 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6" marR="64776" marT="17916" marB="17916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072" y="3024680"/>
            <a:ext cx="6936896" cy="1117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5001" y="1142984"/>
            <a:ext cx="5669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altLang="ko-KR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30% UP &amp; DOWN  PROJECT</a:t>
            </a:r>
            <a:endParaRPr lang="ko-KR" altLang="en-US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4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악취취약지역 기술지원 추진방향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5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03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auto">
          <a:xfrm>
            <a:off x="359340" y="630144"/>
            <a:ext cx="4569850" cy="396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악취취약지역 기술지원사례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7" name="그림 83" descr="1264574255_Box_Green.png"/>
          <p:cNvPicPr preferRelativeResize="0"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726232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047057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_x211241768" descr="EMB00001aa42578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2188555"/>
            <a:ext cx="4140000" cy="37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_x103527728" descr="EMB00001aa42579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594" y="2215690"/>
            <a:ext cx="4140000" cy="3780000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4556098" y="6007244"/>
            <a:ext cx="47655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600" kern="0" spc="-220" dirty="0" smtClean="0">
                <a:solidFill>
                  <a:srgbClr val="000000"/>
                </a:solidFill>
                <a:latin typeface="맑은 고딕"/>
              </a:rPr>
              <a:t>&lt;30% UP </a:t>
            </a:r>
            <a:r>
              <a:rPr lang="en-US" altLang="ko-KR" sz="1600" kern="0" spc="-220" dirty="0">
                <a:solidFill>
                  <a:srgbClr val="000000"/>
                </a:solidFill>
                <a:latin typeface="맑은 고딕"/>
              </a:rPr>
              <a:t>&amp; DOWN </a:t>
            </a:r>
            <a:r>
              <a:rPr lang="ko-KR" altLang="en-US" sz="1600" kern="0" spc="-220" dirty="0">
                <a:solidFill>
                  <a:srgbClr val="000000"/>
                </a:solidFill>
                <a:ea typeface="맑은 고딕"/>
              </a:rPr>
              <a:t>시뮬레이션 기간최대농도 예측결과</a:t>
            </a:r>
            <a:r>
              <a:rPr lang="en-US" altLang="ko-KR" sz="1600" kern="0" spc="-220" dirty="0">
                <a:solidFill>
                  <a:srgbClr val="000000"/>
                </a:solidFill>
                <a:latin typeface="맑은 고딕"/>
              </a:rPr>
              <a:t>&gt;</a:t>
            </a:r>
            <a:endParaRPr lang="ko-KR" altLang="en-US" sz="1600" kern="0" spc="-220" dirty="0">
              <a:solidFill>
                <a:srgbClr val="000000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80929" y="6032637"/>
            <a:ext cx="26661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600" kern="0" dirty="0" smtClean="0">
                <a:solidFill>
                  <a:srgbClr val="000000"/>
                </a:solidFill>
                <a:latin typeface="맑은 고딕"/>
              </a:rPr>
              <a:t>&lt;</a:t>
            </a:r>
            <a:r>
              <a:rPr lang="ko-KR" altLang="en-US" sz="1600" kern="0" dirty="0" smtClean="0">
                <a:solidFill>
                  <a:srgbClr val="000000"/>
                </a:solidFill>
                <a:latin typeface="맑은 고딕"/>
              </a:rPr>
              <a:t>당초 </a:t>
            </a:r>
            <a:r>
              <a:rPr lang="ko-KR" altLang="en-US" sz="1600" kern="0" dirty="0" smtClean="0">
                <a:solidFill>
                  <a:srgbClr val="000000"/>
                </a:solidFill>
                <a:ea typeface="맑은 고딕"/>
              </a:rPr>
              <a:t>최대농도 </a:t>
            </a:r>
            <a:r>
              <a:rPr lang="ko-KR" altLang="en-US" sz="1600" kern="0" dirty="0">
                <a:solidFill>
                  <a:srgbClr val="000000"/>
                </a:solidFill>
                <a:ea typeface="맑은 고딕"/>
              </a:rPr>
              <a:t>예측결과</a:t>
            </a:r>
            <a:r>
              <a:rPr lang="en-US" altLang="ko-KR" sz="1600" kern="0" dirty="0">
                <a:solidFill>
                  <a:srgbClr val="000000"/>
                </a:solidFill>
                <a:latin typeface="맑은 고딕"/>
              </a:rPr>
              <a:t>&gt;</a:t>
            </a:r>
            <a:endParaRPr lang="ko-KR" altLang="en-US" sz="1600" kern="0" dirty="0">
              <a:solidFill>
                <a:srgbClr val="0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858623" y="4083931"/>
            <a:ext cx="5363094" cy="851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5001" y="1016010"/>
            <a:ext cx="8946155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lnSpc>
                <a:spcPts val="25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악취확산모델링 예측결과</a:t>
            </a:r>
            <a:endParaRPr lang="en-US" altLang="ko-KR" b="1" dirty="0" smtClean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3188" algn="l">
              <a:lnSpc>
                <a:spcPts val="2500"/>
              </a:lnSpc>
              <a:buClr>
                <a:schemeClr val="tx1"/>
              </a:buClr>
              <a:buFont typeface="Wingdings" pitchFamily="2" charset="2"/>
              <a:buChar char="§"/>
            </a:pPr>
            <a:r>
              <a:rPr lang="en-US" altLang="ko-KR" b="1" spc="-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spc="-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당초결과 </a:t>
            </a:r>
            <a:r>
              <a:rPr lang="en-US" altLang="ko-KR" b="1" spc="-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b="1" spc="-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반경 </a:t>
            </a:r>
            <a:r>
              <a:rPr lang="en-US" altLang="ko-KR" b="1" spc="-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1km</a:t>
            </a:r>
            <a:r>
              <a:rPr lang="ko-KR" altLang="en-US" b="1" spc="-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지점 복합악취 </a:t>
            </a:r>
            <a:r>
              <a:rPr lang="en-US" altLang="ko-KR" b="1" spc="-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11~12</a:t>
            </a:r>
            <a:r>
              <a:rPr lang="ko-KR" altLang="en-US" b="1" spc="-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배</a:t>
            </a:r>
            <a:r>
              <a:rPr lang="en-US" altLang="ko-KR" b="1" spc="-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r>
              <a:rPr lang="ko-KR" altLang="en-US" b="1" spc="-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대비 동일지점에서 </a:t>
            </a:r>
            <a:r>
              <a:rPr lang="en-US" altLang="ko-KR" b="1" spc="-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7~8</a:t>
            </a:r>
            <a:r>
              <a:rPr lang="ko-KR" altLang="en-US" b="1" spc="-5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배로 감소</a:t>
            </a:r>
            <a:endParaRPr lang="en-US" altLang="ko-KR" b="1" spc="-5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285750" indent="-103188" algn="l">
              <a:lnSpc>
                <a:spcPts val="2500"/>
              </a:lnSpc>
              <a:buClr>
                <a:schemeClr val="tx1"/>
              </a:buClr>
              <a:buFont typeface="Wingdings" pitchFamily="2" charset="2"/>
              <a:buChar char="§"/>
            </a:pPr>
            <a:r>
              <a:rPr lang="en-US" altLang="ko-KR" b="1" spc="-50" dirty="0" smtClean="0">
                <a:solidFill>
                  <a:srgbClr val="FF000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b="1" spc="-5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수인한도 이하</a:t>
            </a:r>
            <a:r>
              <a:rPr lang="en-US" altLang="ko-KR" b="1" spc="-5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b="1" spc="-5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약 </a:t>
            </a:r>
            <a:r>
              <a:rPr lang="en-US" altLang="ko-KR" b="1" spc="-5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13</a:t>
            </a:r>
            <a:r>
              <a:rPr lang="ko-KR" altLang="en-US" b="1" spc="-5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배</a:t>
            </a:r>
            <a:r>
              <a:rPr lang="en-US" altLang="ko-KR" b="1" spc="-5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r>
              <a:rPr lang="ko-KR" altLang="en-US" b="1" spc="-50" dirty="0" smtClean="0">
                <a:solidFill>
                  <a:srgbClr val="0000CC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의  복합악취 희석배수로 예측</a:t>
            </a:r>
            <a:endParaRPr lang="ko-KR" altLang="en-US" b="1" dirty="0">
              <a:solidFill>
                <a:srgbClr val="0000CC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4" name="WordArt 6"/>
          <p:cNvSpPr>
            <a:spLocks noChangeArrowheads="1" noChangeShapeType="1" noTextEdit="1"/>
          </p:cNvSpPr>
          <p:nvPr/>
        </p:nvSpPr>
        <p:spPr bwMode="auto">
          <a:xfrm>
            <a:off x="605903" y="-99302"/>
            <a:ext cx="2741961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319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17961" dir="2700000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악취취약지역 기술지원 추진방향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17961" dir="2700000" algn="ctr" rotWithShape="0">
                  <a:srgbClr val="000000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5" name="WordArt 15"/>
          <p:cNvSpPr>
            <a:spLocks noChangeArrowheads="1" noChangeShapeType="1" noTextEdit="1"/>
          </p:cNvSpPr>
          <p:nvPr/>
        </p:nvSpPr>
        <p:spPr bwMode="auto">
          <a:xfrm>
            <a:off x="184978" y="-99392"/>
            <a:ext cx="310996" cy="46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  <a:latin typeface="Impact"/>
                <a:ea typeface="굴림" charset="-127"/>
              </a:rPr>
              <a:t>03</a:t>
            </a:r>
            <a:endParaRPr lang="ko-KR" altLang="en-US" sz="3600" i="1" kern="10" dirty="0">
              <a:ln w="9525">
                <a:noFill/>
                <a:round/>
                <a:headEnd/>
                <a:tailEnd/>
              </a:ln>
              <a:solidFill>
                <a:srgbClr val="FFFF66"/>
              </a:solidFill>
              <a:effectLst>
                <a:outerShdw dist="35921" dir="2700000" algn="ctr" rotWithShape="0">
                  <a:srgbClr val="000000">
                    <a:alpha val="50000"/>
                  </a:srgbClr>
                </a:outerShdw>
              </a:effectLst>
              <a:latin typeface="Impact"/>
              <a:ea typeface="굴림" charset="-127"/>
            </a:endParaRPr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auto">
          <a:xfrm>
            <a:off x="359340" y="630144"/>
            <a:ext cx="4569850" cy="4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2" tIns="45711" rIns="91422" bIns="45711">
            <a:spAutoFit/>
          </a:bodyPr>
          <a:lstStyle/>
          <a:p>
            <a:pPr algn="l" fontAlgn="auto">
              <a:lnSpc>
                <a:spcPct val="120000"/>
              </a:lnSpc>
              <a:spcBef>
                <a:spcPct val="30000"/>
              </a:spcBef>
              <a:spcAft>
                <a:spcPts val="0"/>
              </a:spcAft>
              <a:buClr>
                <a:srgbClr val="FF3300"/>
              </a:buClr>
              <a:buFont typeface="Wingdings" pitchFamily="2" charset="2"/>
              <a:buNone/>
              <a:defRPr/>
            </a:pPr>
            <a:r>
              <a:rPr kumimoji="0" lang="ko-KR" altLang="en-US" sz="1900" b="1" dirty="0" smtClean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악취취약지역 기술지원 사례</a:t>
            </a:r>
            <a:endParaRPr kumimoji="0" lang="ko-KR" altLang="en-US" sz="19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7" name="그림 83" descr="1264574255_Box_Green.png"/>
          <p:cNvPicPr preferRelativeResize="0"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392" y="726232"/>
            <a:ext cx="252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395394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210" y="2493937"/>
            <a:ext cx="5710553" cy="3887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WordArt 6"/>
          <p:cNvSpPr>
            <a:spLocks noChangeArrowheads="1" noChangeShapeType="1" noTextEdit="1"/>
          </p:cNvSpPr>
          <p:nvPr/>
        </p:nvSpPr>
        <p:spPr bwMode="auto">
          <a:xfrm>
            <a:off x="539552" y="3789040"/>
            <a:ext cx="1584176" cy="4055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4412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악 </a:t>
            </a:r>
            <a:r>
              <a:rPr lang="ko-KR" altLang="en-US" sz="3600" b="1" kern="10" spc="-180" dirty="0" err="1" smtClean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취</a:t>
            </a: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 </a:t>
            </a:r>
            <a:r>
              <a:rPr lang="en-US" altLang="ko-KR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.....</a:t>
            </a: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  </a:t>
            </a:r>
            <a:r>
              <a:rPr lang="en-US" altLang="ko-KR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! !</a:t>
            </a: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 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FFFF00"/>
              </a:solidFill>
              <a:effectLst>
                <a:outerShdw dist="17961" dir="2700000" algn="ctr" rotWithShape="0">
                  <a:schemeClr val="tx1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4" name="WordArt 6"/>
          <p:cNvSpPr>
            <a:spLocks noChangeArrowheads="1" noChangeShapeType="1" noTextEdit="1"/>
          </p:cNvSpPr>
          <p:nvPr/>
        </p:nvSpPr>
        <p:spPr bwMode="auto">
          <a:xfrm>
            <a:off x="539552" y="4477830"/>
            <a:ext cx="3111319" cy="4055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242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err="1" smtClean="0">
                <a:ln w="9525">
                  <a:noFill/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없애는건</a:t>
            </a: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  어렵지만</a:t>
            </a:r>
            <a:r>
              <a:rPr lang="en-US" altLang="ko-KR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…… ! !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0000CC"/>
              </a:solidFill>
              <a:effectLst>
                <a:outerShdw dist="17961" dir="2700000" algn="ctr" rotWithShape="0">
                  <a:schemeClr val="tx1"/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5" name="WordArt 6"/>
          <p:cNvSpPr>
            <a:spLocks noChangeArrowheads="1" noChangeShapeType="1" noTextEdit="1"/>
          </p:cNvSpPr>
          <p:nvPr/>
        </p:nvSpPr>
        <p:spPr bwMode="auto">
          <a:xfrm>
            <a:off x="539552" y="5166620"/>
            <a:ext cx="4752528" cy="4055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none" fromWordArt="1">
            <a:prstTxWarp prst="textPlain">
              <a:avLst>
                <a:gd name="adj" fmla="val 48242"/>
              </a:avLst>
            </a:prstTxWarp>
          </a:bodyPr>
          <a:lstStyle/>
          <a:p>
            <a:pPr>
              <a:defRPr/>
            </a:pPr>
            <a:r>
              <a:rPr lang="ko-KR" altLang="en-US" sz="3600" b="1" kern="10" spc="-180" dirty="0" err="1" smtClean="0">
                <a:ln w="9525">
                  <a:noFill/>
                  <a:round/>
                  <a:headEnd/>
                  <a:tailEnd/>
                </a:ln>
                <a:solidFill>
                  <a:srgbClr val="7030A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줄이는건</a:t>
            </a:r>
            <a:r>
              <a:rPr lang="ko-KR" altLang="en-US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7030A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  생각보단  쉽습니다</a:t>
            </a:r>
            <a:r>
              <a:rPr lang="en-US" altLang="ko-KR" sz="3600" b="1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7030A0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헤드라인M"/>
                <a:ea typeface="HY헤드라인M"/>
              </a:rPr>
              <a:t>……  ! !</a:t>
            </a:r>
            <a:endParaRPr lang="ko-KR" altLang="en-US" sz="3600" b="1" kern="10" spc="-180" dirty="0">
              <a:ln w="9525">
                <a:noFill/>
                <a:round/>
                <a:headEnd/>
                <a:tailEnd/>
              </a:ln>
              <a:solidFill>
                <a:srgbClr val="7030A0"/>
              </a:solidFill>
              <a:effectLst>
                <a:outerShdw dist="17961" dir="2700000" algn="ctr" rotWithShape="0">
                  <a:schemeClr val="tx1"/>
                </a:outerShdw>
              </a:effectLst>
              <a:latin typeface="HY헤드라인M"/>
              <a:ea typeface="HY헤드라인M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>
            <a:lumMod val="75000"/>
          </a:schemeClr>
        </a:solidFill>
        <a:ln w="1270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기류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  <a:fontScheme name="기류">
    <a:majorFont>
      <a:latin typeface="Trebuchet MS"/>
      <a:ea typeface=""/>
      <a:cs typeface=""/>
      <a:font script="Jpan" typeface="HGｺﾞｼｯｸM"/>
      <a:font script="Hang" typeface="HY그래픽B"/>
      <a:font script="Hans" typeface="方正姚体"/>
      <a:font script="Hant" typeface="微軟正黑體"/>
      <a:font script="Arab" typeface="Tahoma"/>
      <a:font script="Hebr" typeface="Gisha"/>
      <a:font script="Thai" typeface="Iris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Trebuchet MS"/>
      <a:ea typeface=""/>
      <a:cs typeface=""/>
      <a:font script="Jpan" typeface="HGｺﾞｼｯｸM"/>
      <a:font script="Hang" typeface="HY그래픽M"/>
      <a:font script="Hans" typeface="方正姚体"/>
      <a:font script="Hant" typeface="微軟正黑體"/>
      <a:font script="Arab" typeface="Tahoma"/>
      <a:font script="Hebr" typeface="Gisha"/>
      <a:font script="Thai" typeface="Iris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기류">
    <a:fillStyleLst>
      <a:solidFill>
        <a:schemeClr val="phClr"/>
      </a:solidFill>
      <a:gradFill rotWithShape="1">
        <a:gsLst>
          <a:gs pos="28000">
            <a:schemeClr val="phClr">
              <a:tint val="18000"/>
              <a:satMod val="120000"/>
              <a:lumMod val="88000"/>
            </a:schemeClr>
          </a:gs>
          <a:gs pos="100000">
            <a:schemeClr val="phClr">
              <a:tint val="40000"/>
              <a:satMod val="100000"/>
              <a:lumMod val="78000"/>
            </a:schemeClr>
          </a:gs>
        </a:gsLst>
        <a:lin ang="5400000" scaled="0"/>
      </a:gradFill>
      <a:gradFill rotWithShape="1">
        <a:gsLst>
          <a:gs pos="0">
            <a:schemeClr val="phClr">
              <a:lumMod val="95000"/>
            </a:schemeClr>
          </a:gs>
          <a:gs pos="100000">
            <a:schemeClr val="phClr">
              <a:shade val="82000"/>
              <a:satMod val="125000"/>
              <a:lumMod val="74000"/>
            </a:schemeClr>
          </a:gs>
        </a:gsLst>
        <a:lin ang="54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15875" cap="flat" cmpd="sng" algn="ctr">
        <a:solidFill>
          <a:schemeClr val="phClr">
            <a:shade val="75000"/>
            <a:satMod val="125000"/>
            <a:lumMod val="7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a:effectStyle>
      <a:effectStyle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a:effectStyle>
      <a:effectStyle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phClr">
              <a:shade val="30000"/>
              <a:satMod val="12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8000"/>
              <a:shade val="90000"/>
              <a:satMod val="160000"/>
              <a:lumMod val="100000"/>
            </a:schemeClr>
          </a:gs>
          <a:gs pos="60000">
            <a:schemeClr val="phClr">
              <a:tint val="95000"/>
              <a:shade val="100000"/>
              <a:satMod val="130000"/>
              <a:lumMod val="130000"/>
            </a:schemeClr>
          </a:gs>
          <a:gs pos="100000">
            <a:schemeClr val="phClr">
              <a:tint val="97000"/>
              <a:shade val="100000"/>
              <a:hueMod val="100000"/>
              <a:satMod val="140000"/>
              <a:lumMod val="80000"/>
            </a:schemeClr>
          </a:gs>
        </a:gsLst>
        <a:path path="circle">
          <a:fillToRect l="20000" t="10000" r="20000" b="60000"/>
        </a:path>
      </a:gradFill>
      <a:gradFill rotWithShape="1">
        <a:gsLst>
          <a:gs pos="0">
            <a:schemeClr val="phClr">
              <a:tint val="94000"/>
              <a:satMod val="160000"/>
              <a:lumMod val="160000"/>
            </a:schemeClr>
          </a:gs>
          <a:gs pos="42000">
            <a:schemeClr val="phClr">
              <a:tint val="94000"/>
              <a:shade val="94000"/>
              <a:satMod val="160000"/>
              <a:lumMod val="130000"/>
            </a:schemeClr>
          </a:gs>
          <a:gs pos="100000">
            <a:schemeClr val="phClr">
              <a:tint val="97000"/>
              <a:shade val="94000"/>
              <a:satMod val="180000"/>
              <a:lumMod val="84000"/>
            </a:schemeClr>
          </a:gs>
        </a:gsLst>
        <a:path path="circle">
          <a:fillToRect l="24000" t="44000" r="24000" b="12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16927</TotalTime>
  <Words>3707</Words>
  <Application>Microsoft Office PowerPoint</Application>
  <PresentationFormat>화면 슬라이드 쇼(4:3)</PresentationFormat>
  <Paragraphs>939</Paragraphs>
  <Slides>45</Slides>
  <Notes>6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45</vt:i4>
      </vt:variant>
    </vt:vector>
  </HeadingPairs>
  <TitlesOfParts>
    <vt:vector size="47" baseType="lpstr">
      <vt:lpstr>Office 테마</vt:lpstr>
      <vt:lpstr>비트맵 이미지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악취기술지원팀</cp:lastModifiedBy>
  <cp:revision>1954</cp:revision>
  <cp:lastPrinted>2016-03-07T08:31:25Z</cp:lastPrinted>
  <dcterms:created xsi:type="dcterms:W3CDTF">2011-06-01T05:48:07Z</dcterms:created>
  <dcterms:modified xsi:type="dcterms:W3CDTF">2016-03-07T08:56:59Z</dcterms:modified>
</cp:coreProperties>
</file>