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4" r:id="rId9"/>
    <p:sldId id="265" r:id="rId10"/>
    <p:sldId id="270" r:id="rId11"/>
    <p:sldId id="271" r:id="rId12"/>
    <p:sldId id="272" r:id="rId13"/>
    <p:sldId id="275" r:id="rId14"/>
    <p:sldId id="269" r:id="rId15"/>
    <p:sldId id="274" r:id="rId16"/>
    <p:sldId id="276" r:id="rId17"/>
    <p:sldId id="277" r:id="rId18"/>
    <p:sldId id="278" r:id="rId19"/>
    <p:sldId id="273" r:id="rId20"/>
    <p:sldId id="267" r:id="rId21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99FF"/>
    <a:srgbClr val="33CCCC"/>
    <a:srgbClr val="FFFF66"/>
    <a:srgbClr val="39AED3"/>
    <a:srgbClr val="99CCFF"/>
    <a:srgbClr val="3399FF"/>
    <a:srgbClr val="FFFFCC"/>
    <a:srgbClr val="90C8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6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-2238" y="-10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B59AC3-BB6A-44B4-80BE-45B548D8894F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ACA939-CFFE-4F5B-919E-E9D081312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0567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CA939-CFFE-4F5B-919E-E9D081312EE3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63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CA939-CFFE-4F5B-919E-E9D081312EE3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516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제목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72220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25C88C-AD0B-492C-9DD7-53A4934857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9114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25C88C-AD0B-492C-9DD7-53A4934857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7179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25C88C-AD0B-492C-9DD7-53A4934857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5397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25C88C-AD0B-492C-9DD7-53A4934857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1980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25C88C-AD0B-492C-9DD7-53A4934857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365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25C88C-AD0B-492C-9DD7-53A4934857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140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25C88C-AD0B-492C-9DD7-53A4934857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0517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25C88C-AD0B-492C-9DD7-53A4934857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1093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25C88C-AD0B-492C-9DD7-53A4934857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891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69BBA-B2D9-4B60-96AC-1491B492A558}" type="datetimeFigureOut">
              <a:rPr lang="ko-KR" altLang="en-US" smtClean="0"/>
              <a:pPr/>
              <a:t>2016-03-10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0353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158"/>
          <p:cNvSpPr>
            <a:spLocks noGrp="1" noChangeArrowheads="1" noChangeShapeType="1" noTextEdit="1"/>
          </p:cNvSpPr>
          <p:nvPr>
            <p:ph type="subTitle" idx="1"/>
          </p:nvPr>
        </p:nvSpPr>
        <p:spPr bwMode="auto">
          <a:xfrm>
            <a:off x="5868144" y="5733256"/>
            <a:ext cx="2952328" cy="33699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ko-KR" altLang="en-US" sz="1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견고딕"/>
                <a:ea typeface="HY견고딕"/>
              </a:rPr>
              <a:t>인천광역시 대기보전과</a:t>
            </a:r>
            <a:endParaRPr lang="ko-KR" altLang="en-US" sz="1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17961" dir="2700000" algn="ctr" rotWithShape="0">
                  <a:schemeClr val="tx1"/>
                </a:outerShdw>
              </a:effectLst>
              <a:latin typeface="HY견고딕"/>
              <a:ea typeface="HY견고딕"/>
            </a:endParaRPr>
          </a:p>
        </p:txBody>
      </p:sp>
      <p:cxnSp>
        <p:nvCxnSpPr>
          <p:cNvPr id="10" name="직선 연결선 9"/>
          <p:cNvCxnSpPr/>
          <p:nvPr/>
        </p:nvCxnSpPr>
        <p:spPr>
          <a:xfrm flipH="1">
            <a:off x="-125306" y="0"/>
            <a:ext cx="2119329" cy="2751981"/>
          </a:xfrm>
          <a:prstGeom prst="line">
            <a:avLst/>
          </a:prstGeom>
          <a:ln w="63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 flipH="1">
            <a:off x="0" y="13692"/>
            <a:ext cx="1228944" cy="430077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34" name="직선 연결선 33"/>
          <p:cNvCxnSpPr/>
          <p:nvPr/>
        </p:nvCxnSpPr>
        <p:spPr>
          <a:xfrm flipH="1">
            <a:off x="-378296" y="13692"/>
            <a:ext cx="2646040" cy="2587674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 flipH="1">
            <a:off x="-116922" y="-112408"/>
            <a:ext cx="4112858" cy="1903140"/>
          </a:xfrm>
          <a:prstGeom prst="line">
            <a:avLst/>
          </a:prstGeom>
          <a:ln w="63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2448272" cy="2038350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30" name="_x211842240" descr="EMB00001a8c085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088" y="3429000"/>
            <a:ext cx="2464048" cy="202964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32" name="_x213248464" descr="EMB00001a8c086b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74992"/>
            <a:ext cx="2464048" cy="2029642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WordArt 16"/>
          <p:cNvSpPr>
            <a:spLocks noChangeArrowheads="1" noChangeShapeType="1" noTextEdit="1"/>
          </p:cNvSpPr>
          <p:nvPr/>
        </p:nvSpPr>
        <p:spPr bwMode="auto">
          <a:xfrm>
            <a:off x="1079896" y="2528689"/>
            <a:ext cx="6948488" cy="1476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ko-KR" sz="3200" kern="10" dirty="0" smtClean="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28398" dir="1593903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2016 </a:t>
            </a:r>
            <a:r>
              <a:rPr lang="ko-KR" altLang="en-US" sz="3200" kern="10" dirty="0" smtClean="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28398" dir="1593903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악취관리 특별교</a:t>
            </a:r>
            <a:r>
              <a:rPr lang="ko-KR" altLang="en-US" sz="3200" kern="10" dirty="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28398" dir="1593903" algn="ctr" rotWithShape="0">
                    <a:srgbClr val="000000"/>
                  </a:outerShdw>
                </a:effectLst>
                <a:latin typeface="HY헤드라인M"/>
                <a:ea typeface="HY헤드라인M"/>
              </a:rPr>
              <a:t>육</a:t>
            </a:r>
          </a:p>
        </p:txBody>
      </p:sp>
      <p:sp>
        <p:nvSpPr>
          <p:cNvPr id="22" name="WordArt 158"/>
          <p:cNvSpPr txBox="1">
            <a:spLocks noChangeArrowheads="1" noChangeShapeType="1" noTextEdit="1"/>
          </p:cNvSpPr>
          <p:nvPr/>
        </p:nvSpPr>
        <p:spPr bwMode="auto">
          <a:xfrm>
            <a:off x="5868144" y="5229200"/>
            <a:ext cx="2952328" cy="336996"/>
          </a:xfrm>
          <a:prstGeom prst="rect">
            <a:avLst/>
          </a:prstGeom>
        </p:spPr>
        <p:txBody>
          <a:bodyPr vert="horz" wrap="none" lIns="91440" tIns="45720" rIns="91440" bIns="45720" numCol="1" rtlCol="0" fromWordArt="1">
            <a:prstTxWarp prst="textPlain">
              <a:avLst>
                <a:gd name="adj" fmla="val 50000"/>
              </a:avLst>
            </a:prstTxWarp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견고딕"/>
                <a:ea typeface="HY견고딕"/>
              </a:rPr>
              <a:t>일시 </a:t>
            </a:r>
            <a:r>
              <a:rPr lang="en-US" altLang="ko-KR" sz="1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견고딕"/>
                <a:ea typeface="HY견고딕"/>
              </a:rPr>
              <a:t>: 2016</a:t>
            </a:r>
            <a:r>
              <a:rPr lang="ko-KR" altLang="en-US" sz="1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견고딕"/>
                <a:ea typeface="HY견고딕"/>
              </a:rPr>
              <a:t>년 </a:t>
            </a:r>
            <a:r>
              <a:rPr lang="en-US" altLang="ko-KR" sz="1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견고딕"/>
                <a:ea typeface="HY견고딕"/>
              </a:rPr>
              <a:t>3</a:t>
            </a:r>
            <a:r>
              <a:rPr lang="ko-KR" altLang="en-US" sz="1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견고딕"/>
                <a:ea typeface="HY견고딕"/>
              </a:rPr>
              <a:t>월 </a:t>
            </a:r>
            <a:r>
              <a:rPr lang="en-US" altLang="ko-KR" sz="1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견고딕"/>
                <a:ea typeface="HY견고딕"/>
              </a:rPr>
              <a:t>10</a:t>
            </a:r>
            <a:r>
              <a:rPr lang="ko-KR" altLang="en-US" sz="1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견고딕"/>
                <a:ea typeface="HY견고딕"/>
              </a:rPr>
              <a:t>일  목요일 </a:t>
            </a:r>
            <a:r>
              <a:rPr lang="en-US" altLang="ko-KR" sz="1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17961" dir="2700000" algn="ctr" rotWithShape="0">
                    <a:schemeClr val="tx1"/>
                  </a:outerShdw>
                </a:effectLst>
                <a:latin typeface="HY견고딕"/>
                <a:ea typeface="HY견고딕"/>
              </a:rPr>
              <a:t>14:00</a:t>
            </a:r>
          </a:p>
        </p:txBody>
      </p:sp>
    </p:spTree>
    <p:extLst>
      <p:ext uri="{BB962C8B-B14F-4D97-AF65-F5344CB8AC3E}">
        <p14:creationId xmlns:p14="http://schemas.microsoft.com/office/powerpoint/2010/main" val="308801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392137" y="254765"/>
            <a:ext cx="8229600" cy="78241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>
              <a:defRPr/>
            </a:pPr>
            <a:r>
              <a:rPr lang="ko-KR" alt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목   차</a:t>
            </a:r>
            <a:endParaRPr lang="ko-KR" altLang="en-US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AutoShape 12"/>
          <p:cNvSpPr>
            <a:spLocks noChangeArrowheads="1"/>
          </p:cNvSpPr>
          <p:nvPr/>
        </p:nvSpPr>
        <p:spPr bwMode="gray">
          <a:xfrm>
            <a:off x="1071538" y="1340768"/>
            <a:ext cx="6956846" cy="468189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3"/>
              </a:gs>
              <a:gs pos="50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lin ang="5400000" scaled="0"/>
          </a:gradFill>
          <a:ln w="28575">
            <a:solidFill>
              <a:schemeClr val="accent3">
                <a:lumMod val="75000"/>
              </a:schemeClr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  </a:t>
            </a:r>
            <a:r>
              <a:rPr kumimoji="0"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현황 및 실태</a:t>
            </a:r>
            <a:endParaRPr kumimoji="0" lang="ko-KR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AutoShape 12"/>
          <p:cNvSpPr>
            <a:spLocks noChangeArrowheads="1"/>
          </p:cNvSpPr>
          <p:nvPr/>
        </p:nvSpPr>
        <p:spPr bwMode="gray">
          <a:xfrm>
            <a:off x="1071538" y="1988840"/>
            <a:ext cx="6956846" cy="468189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3"/>
              </a:gs>
              <a:gs pos="50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lin ang="5400000" scaled="0"/>
          </a:gradFill>
          <a:ln w="28575">
            <a:solidFill>
              <a:schemeClr val="accent3">
                <a:lumMod val="75000"/>
              </a:schemeClr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2.   </a:t>
            </a:r>
            <a:r>
              <a:rPr lang="ko-KR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인천 악취 발생 원인</a:t>
            </a:r>
          </a:p>
        </p:txBody>
      </p:sp>
      <p:sp>
        <p:nvSpPr>
          <p:cNvPr id="8" name="AutoShape 12"/>
          <p:cNvSpPr>
            <a:spLocks noChangeArrowheads="1"/>
          </p:cNvSpPr>
          <p:nvPr/>
        </p:nvSpPr>
        <p:spPr bwMode="gray">
          <a:xfrm>
            <a:off x="1071538" y="2643182"/>
            <a:ext cx="6956846" cy="468189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3"/>
              </a:gs>
              <a:gs pos="50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lin ang="5400000" scaled="0"/>
          </a:gradFill>
          <a:ln w="28575">
            <a:solidFill>
              <a:schemeClr val="accent3">
                <a:lumMod val="75000"/>
              </a:schemeClr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3.   2015 </a:t>
            </a:r>
            <a:r>
              <a:rPr lang="ko-KR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악취 지도 점검 실적</a:t>
            </a:r>
          </a:p>
        </p:txBody>
      </p:sp>
      <p:sp>
        <p:nvSpPr>
          <p:cNvPr id="9" name="AutoShape 12"/>
          <p:cNvSpPr>
            <a:spLocks noChangeArrowheads="1"/>
          </p:cNvSpPr>
          <p:nvPr/>
        </p:nvSpPr>
        <p:spPr bwMode="gray">
          <a:xfrm>
            <a:off x="1071538" y="3284984"/>
            <a:ext cx="6956846" cy="468189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3"/>
              </a:gs>
              <a:gs pos="50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lin ang="5400000" scaled="0"/>
          </a:gradFill>
          <a:ln w="28575">
            <a:solidFill>
              <a:schemeClr val="accent3">
                <a:lumMod val="75000"/>
              </a:schemeClr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4.   </a:t>
            </a:r>
            <a:r>
              <a:rPr lang="ko-KR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감시기능 강화를 통한 악취 발생 사전 예방</a:t>
            </a:r>
          </a:p>
        </p:txBody>
      </p:sp>
      <p:sp>
        <p:nvSpPr>
          <p:cNvPr id="11" name="AutoShape 12"/>
          <p:cNvSpPr>
            <a:spLocks noChangeArrowheads="1"/>
          </p:cNvSpPr>
          <p:nvPr/>
        </p:nvSpPr>
        <p:spPr bwMode="gray">
          <a:xfrm>
            <a:off x="1071538" y="3933056"/>
            <a:ext cx="6956846" cy="468189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3"/>
              </a:gs>
              <a:gs pos="50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lin ang="5400000" scaled="0"/>
          </a:gradFill>
          <a:ln w="28575">
            <a:solidFill>
              <a:schemeClr val="accent3">
                <a:lumMod val="75000"/>
              </a:schemeClr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5.   </a:t>
            </a:r>
            <a:r>
              <a:rPr lang="ko-KR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시설개선 및 기술지원을 통한 악취저감 </a:t>
            </a:r>
          </a:p>
        </p:txBody>
      </p:sp>
      <p:sp>
        <p:nvSpPr>
          <p:cNvPr id="12" name="AutoShape 12"/>
          <p:cNvSpPr>
            <a:spLocks noChangeArrowheads="1"/>
          </p:cNvSpPr>
          <p:nvPr/>
        </p:nvSpPr>
        <p:spPr bwMode="gray">
          <a:xfrm>
            <a:off x="1071538" y="4581128"/>
            <a:ext cx="6956846" cy="468189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3"/>
              </a:gs>
              <a:gs pos="50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lin ang="5400000" scaled="0"/>
          </a:gradFill>
          <a:ln w="28575">
            <a:solidFill>
              <a:schemeClr val="accent3">
                <a:lumMod val="75000"/>
              </a:schemeClr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6.   </a:t>
            </a:r>
            <a:r>
              <a:rPr lang="ko-KR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엄격규제 및 민관 협력을 통한 악취 저감</a:t>
            </a:r>
          </a:p>
        </p:txBody>
      </p:sp>
      <p:sp>
        <p:nvSpPr>
          <p:cNvPr id="13" name="AutoShape 12"/>
          <p:cNvSpPr>
            <a:spLocks noChangeArrowheads="1"/>
          </p:cNvSpPr>
          <p:nvPr/>
        </p:nvSpPr>
        <p:spPr bwMode="gray">
          <a:xfrm>
            <a:off x="1071538" y="5229200"/>
            <a:ext cx="6956846" cy="468189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3"/>
              </a:gs>
              <a:gs pos="50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lin ang="5400000" scaled="0"/>
          </a:gradFill>
          <a:ln w="28575">
            <a:solidFill>
              <a:schemeClr val="accent3">
                <a:lumMod val="75000"/>
              </a:schemeClr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7.   </a:t>
            </a:r>
            <a:r>
              <a:rPr lang="ko-KR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행정사항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748464" y="623731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7337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gray">
          <a:xfrm>
            <a:off x="755576" y="260648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/>
              <a:t>1. </a:t>
            </a:r>
            <a:r>
              <a:rPr kumimoji="0" lang="ko-KR" altLang="en-US" sz="2800" dirty="0" smtClean="0"/>
              <a:t>현황 및 실태</a:t>
            </a:r>
            <a:endParaRPr kumimoji="0" lang="ko-KR" alt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2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83568" y="980728"/>
            <a:ext cx="7200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❍ 악취관리지역</a:t>
            </a:r>
            <a:r>
              <a:rPr lang="en-US" altLang="ko-KR" sz="2000" b="1" dirty="0" smtClean="0"/>
              <a:t>,</a:t>
            </a:r>
            <a:r>
              <a:rPr lang="ko-KR" altLang="en-US" sz="2000" b="1" dirty="0" smtClean="0"/>
              <a:t> 배출업체 및 민원 발생 현황</a:t>
            </a:r>
            <a:endParaRPr lang="ko-KR" altLang="en-US" sz="2000" b="1" dirty="0"/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8640742"/>
              </p:ext>
            </p:extLst>
          </p:nvPr>
        </p:nvGraphicFramePr>
        <p:xfrm>
          <a:off x="899592" y="1492804"/>
          <a:ext cx="7272808" cy="2714094"/>
        </p:xfrm>
        <a:graphic>
          <a:graphicData uri="http://schemas.openxmlformats.org/drawingml/2006/table">
            <a:tbl>
              <a:tblPr/>
              <a:tblGrid>
                <a:gridCol w="2623529"/>
                <a:gridCol w="121213"/>
                <a:gridCol w="1428547"/>
                <a:gridCol w="121213"/>
                <a:gridCol w="1463138"/>
                <a:gridCol w="86621"/>
                <a:gridCol w="1428547"/>
              </a:tblGrid>
              <a:tr h="3307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lt"/>
                        </a:rPr>
                        <a:t>악취관리지역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+mn-lt"/>
                        </a:rPr>
                        <a:t>(8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lt"/>
                        </a:rPr>
                        <a:t>개 지역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+mn-lt"/>
                        </a:rPr>
                        <a:t>)</a:t>
                      </a: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dirty="0">
                        <a:solidFill>
                          <a:srgbClr val="000000"/>
                        </a:solidFill>
                        <a:latin typeface="+mn-lt"/>
                        <a:ea typeface="휴먼명조"/>
                      </a:endParaRP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lt"/>
                        </a:rPr>
                        <a:t>악취배출업체</a:t>
                      </a: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dirty="0">
                        <a:solidFill>
                          <a:srgbClr val="000000"/>
                        </a:solidFill>
                        <a:latin typeface="+mn-lt"/>
                        <a:ea typeface="휴먼명조"/>
                      </a:endParaRP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lt"/>
                        </a:rPr>
                        <a:t>악취중점관리업체</a:t>
                      </a: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dirty="0">
                        <a:solidFill>
                          <a:srgbClr val="000000"/>
                        </a:solidFill>
                        <a:latin typeface="+mn-lt"/>
                        <a:ea typeface="휴먼명조"/>
                      </a:endParaRP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lt"/>
                        </a:rPr>
                        <a:t>악취취약시설</a:t>
                      </a: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9288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b="1" dirty="0">
                        <a:solidFill>
                          <a:srgbClr val="000000"/>
                        </a:solidFill>
                        <a:latin typeface="+mn-lt"/>
                        <a:ea typeface="휴먼명조"/>
                      </a:endParaRPr>
                    </a:p>
                  </a:txBody>
                  <a:tcPr marL="16893" marR="16893" marT="16893" marB="1689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b="1" dirty="0">
                        <a:solidFill>
                          <a:srgbClr val="000000"/>
                        </a:solidFill>
                        <a:latin typeface="+mn-lt"/>
                        <a:ea typeface="휴먼명조"/>
                      </a:endParaRPr>
                    </a:p>
                  </a:txBody>
                  <a:tcPr marL="16893" marR="16893" marT="16893" marB="168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b="1" dirty="0">
                        <a:solidFill>
                          <a:srgbClr val="000000"/>
                        </a:solidFill>
                        <a:latin typeface="+mn-lt"/>
                        <a:ea typeface="휴먼명조"/>
                      </a:endParaRPr>
                    </a:p>
                  </a:txBody>
                  <a:tcPr marL="16893" marR="16893" marT="16893" marB="1689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b="1" dirty="0">
                        <a:solidFill>
                          <a:srgbClr val="000000"/>
                        </a:solidFill>
                        <a:latin typeface="+mn-lt"/>
                        <a:ea typeface="휴먼명조"/>
                      </a:endParaRPr>
                    </a:p>
                  </a:txBody>
                  <a:tcPr marL="16893" marR="16893" marT="16893" marB="168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b="1" dirty="0">
                        <a:solidFill>
                          <a:srgbClr val="000000"/>
                        </a:solidFill>
                        <a:latin typeface="+mn-lt"/>
                        <a:ea typeface="휴먼명조"/>
                      </a:endParaRPr>
                    </a:p>
                  </a:txBody>
                  <a:tcPr marL="16893" marR="16893" marT="16893" marB="1689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b="1" dirty="0">
                        <a:solidFill>
                          <a:srgbClr val="000000"/>
                        </a:solidFill>
                        <a:latin typeface="+mn-lt"/>
                        <a:ea typeface="휴먼명조"/>
                      </a:endParaRPr>
                    </a:p>
                  </a:txBody>
                  <a:tcPr marL="16893" marR="16893" marT="16893" marB="1689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b="1" dirty="0">
                        <a:solidFill>
                          <a:srgbClr val="000000"/>
                        </a:solidFill>
                        <a:latin typeface="+mn-lt"/>
                        <a:ea typeface="휴먼명조"/>
                      </a:endParaRPr>
                    </a:p>
                  </a:txBody>
                  <a:tcPr marL="16893" marR="16893" marT="16893" marB="16893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27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∙ 남동국가산업단지</a:t>
                      </a: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논현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고잔</a:t>
                      </a:r>
                      <a:endParaRPr lang="en-US" altLang="ko-KR" sz="14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400" b="1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남촌동</a:t>
                      </a: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지역</a:t>
                      </a:r>
                    </a:p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∙ </a:t>
                      </a:r>
                      <a:r>
                        <a:rPr lang="ko-KR" altLang="en-US" sz="14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가좌동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4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석남동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4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원창동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지역</a:t>
                      </a:r>
                    </a:p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∙ 서부지방산업단지</a:t>
                      </a:r>
                    </a:p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∙ 백석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오류동 일원</a:t>
                      </a:r>
                    </a:p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∙ 검단일반산업단지</a:t>
                      </a:r>
                    </a:p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∙ </a:t>
                      </a:r>
                      <a:r>
                        <a:rPr lang="ko-KR" altLang="en-US" sz="14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화수동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일원</a:t>
                      </a:r>
                    </a:p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∙ 송현동 일원</a:t>
                      </a:r>
                    </a:p>
                    <a:p>
                      <a:pPr marL="0" marR="0" algn="ju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∙ 부평대로 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233 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일원</a:t>
                      </a: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2626FF"/>
                          </a:solidFill>
                          <a:latin typeface="+mn-ea"/>
                          <a:ea typeface="+mn-ea"/>
                        </a:rPr>
                        <a:t>2,562</a:t>
                      </a:r>
                      <a:r>
                        <a:rPr lang="ko-KR" altLang="en-US" sz="1400" b="1" dirty="0">
                          <a:solidFill>
                            <a:srgbClr val="2626FF"/>
                          </a:solidFill>
                          <a:latin typeface="+mn-ea"/>
                          <a:ea typeface="+mn-ea"/>
                        </a:rPr>
                        <a:t>개소</a:t>
                      </a: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2626FF"/>
                          </a:solidFill>
                          <a:latin typeface="+mn-ea"/>
                          <a:ea typeface="+mn-ea"/>
                        </a:rPr>
                        <a:t>66</a:t>
                      </a:r>
                      <a:r>
                        <a:rPr lang="ko-KR" altLang="en-US" sz="1400" b="1" dirty="0">
                          <a:solidFill>
                            <a:srgbClr val="2626FF"/>
                          </a:solidFill>
                          <a:latin typeface="+mn-ea"/>
                          <a:ea typeface="+mn-ea"/>
                        </a:rPr>
                        <a:t>개소</a:t>
                      </a: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400" b="1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개소</a:t>
                      </a:r>
                    </a:p>
                  </a:txBody>
                  <a:tcPr marL="16893" marR="16893" marT="16893" marB="16893" anchor="ctr">
                    <a:lnL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55576" y="4293096"/>
            <a:ext cx="29523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❍ </a:t>
            </a:r>
            <a:r>
              <a:rPr lang="ko-KR" altLang="en-US" sz="2000" b="1" dirty="0" smtClean="0"/>
              <a:t>악취 민원 발생 현황</a:t>
            </a:r>
            <a:endParaRPr lang="ko-KR" altLang="en-US" sz="2000" b="1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657035"/>
              </p:ext>
            </p:extLst>
          </p:nvPr>
        </p:nvGraphicFramePr>
        <p:xfrm>
          <a:off x="899592" y="4725144"/>
          <a:ext cx="7272806" cy="726128"/>
        </p:xfrm>
        <a:graphic>
          <a:graphicData uri="http://schemas.openxmlformats.org/drawingml/2006/table">
            <a:tbl>
              <a:tblPr/>
              <a:tblGrid>
                <a:gridCol w="648072"/>
                <a:gridCol w="719664"/>
                <a:gridCol w="494614"/>
                <a:gridCol w="465111"/>
                <a:gridCol w="479861"/>
                <a:gridCol w="479861"/>
                <a:gridCol w="479861"/>
                <a:gridCol w="479861"/>
                <a:gridCol w="520207"/>
                <a:gridCol w="479861"/>
                <a:gridCol w="555796"/>
                <a:gridCol w="464222"/>
                <a:gridCol w="505181"/>
                <a:gridCol w="500634"/>
              </a:tblGrid>
              <a:tr h="3600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</a:rPr>
                        <a:t>구 분</a:t>
                      </a:r>
                    </a:p>
                  </a:txBody>
                  <a:tcPr marL="17099" marR="17099" marT="17099" marB="1709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80"/>
                          </a:solidFill>
                          <a:latin typeface="맑은 고딕"/>
                        </a:rPr>
                        <a:t>계</a:t>
                      </a: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4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5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6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7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8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9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10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11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12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월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  <a:tr h="3660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2015</a:t>
                      </a: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년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2626FF"/>
                          </a:solidFill>
                          <a:latin typeface="맑은 고딕"/>
                          <a:ea typeface="맑은 고딕"/>
                        </a:rPr>
                        <a:t>2100</a:t>
                      </a:r>
                      <a:endParaRPr lang="en-US" sz="1200" b="1" dirty="0">
                        <a:solidFill>
                          <a:srgbClr val="2626FF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C0CFF"/>
                          </a:solidFill>
                          <a:latin typeface="맑은 고딕"/>
                          <a:ea typeface="맑은 고딕"/>
                        </a:rPr>
                        <a:t>79</a:t>
                      </a:r>
                      <a:endParaRPr lang="en-US" sz="1100" b="1" dirty="0">
                        <a:solidFill>
                          <a:srgbClr val="0C0CFF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C0CFF"/>
                          </a:solidFill>
                          <a:latin typeface="맑은 고딕"/>
                          <a:ea typeface="맑은 고딕"/>
                        </a:rPr>
                        <a:t>55</a:t>
                      </a:r>
                      <a:endParaRPr lang="en-US" sz="1100" b="1" dirty="0">
                        <a:solidFill>
                          <a:srgbClr val="0C0CFF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118</a:t>
                      </a:r>
                      <a:endParaRPr lang="en-US" sz="1100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114</a:t>
                      </a:r>
                      <a:endParaRPr lang="en-US" sz="1100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179</a:t>
                      </a:r>
                      <a:endParaRPr lang="en-US" sz="1100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217</a:t>
                      </a:r>
                      <a:endParaRPr lang="en-US" sz="1100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226</a:t>
                      </a:r>
                      <a:endParaRPr lang="en-US" sz="1100" b="1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477</a:t>
                      </a:r>
                      <a:endParaRPr lang="en-US" sz="1100" b="1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301</a:t>
                      </a:r>
                      <a:endParaRPr lang="en-US" sz="1100" b="1" dirty="0">
                        <a:solidFill>
                          <a:srgbClr val="FF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172</a:t>
                      </a:r>
                      <a:endParaRPr lang="en-US" sz="1100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85</a:t>
                      </a:r>
                      <a:endParaRPr lang="en-US" sz="1100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C0CFF"/>
                          </a:solidFill>
                          <a:latin typeface="맑은 고딕"/>
                          <a:ea typeface="맑은 고딕"/>
                        </a:rPr>
                        <a:t>77</a:t>
                      </a:r>
                      <a:endParaRPr lang="en-US" sz="1100" b="1" dirty="0">
                        <a:solidFill>
                          <a:srgbClr val="0C0CFF"/>
                        </a:solidFill>
                        <a:latin typeface="맑은 고딕"/>
                      </a:endParaRPr>
                    </a:p>
                  </a:txBody>
                  <a:tcPr marL="17099" marR="17099" marT="17099" marB="170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223884"/>
              </p:ext>
            </p:extLst>
          </p:nvPr>
        </p:nvGraphicFramePr>
        <p:xfrm>
          <a:off x="899590" y="5517232"/>
          <a:ext cx="7272808" cy="648072"/>
        </p:xfrm>
        <a:graphic>
          <a:graphicData uri="http://schemas.openxmlformats.org/drawingml/2006/table">
            <a:tbl>
              <a:tblPr/>
              <a:tblGrid>
                <a:gridCol w="648074"/>
                <a:gridCol w="720080"/>
                <a:gridCol w="747342"/>
                <a:gridCol w="644664"/>
                <a:gridCol w="644664"/>
                <a:gridCol w="644664"/>
                <a:gridCol w="644664"/>
                <a:gridCol w="644664"/>
                <a:gridCol w="644664"/>
                <a:gridCol w="644664"/>
                <a:gridCol w="644664"/>
              </a:tblGrid>
              <a:tr h="2726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구분</a:t>
                      </a:r>
                    </a:p>
                  </a:txBody>
                  <a:tcPr marL="62320" marR="62320" marT="17230" marB="1723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계</a:t>
                      </a: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중구</a:t>
                      </a: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동구</a:t>
                      </a: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남구</a:t>
                      </a: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연수</a:t>
                      </a: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남동</a:t>
                      </a: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부평</a:t>
                      </a: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계양</a:t>
                      </a: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서구</a:t>
                      </a: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함초롬바탕"/>
                        </a:rPr>
                        <a:t>강화</a:t>
                      </a: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545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2015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년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2320" marR="62320" marT="17230" marB="1723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 smtClean="0">
                          <a:solidFill>
                            <a:srgbClr val="2626FF"/>
                          </a:solidFill>
                          <a:latin typeface="+mn-lt"/>
                          <a:ea typeface="+mn-ea"/>
                        </a:rPr>
                        <a:t>2100</a:t>
                      </a:r>
                      <a:endParaRPr lang="en-US" altLang="ko-KR" sz="1200" b="1" dirty="0">
                        <a:solidFill>
                          <a:srgbClr val="2626FF"/>
                        </a:solidFill>
                        <a:latin typeface="+mn-lt"/>
                      </a:endParaRP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36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49</a:t>
                      </a:r>
                      <a:endParaRPr lang="en-US" sz="1100" b="1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90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96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135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118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29</a:t>
                      </a:r>
                      <a:endParaRPr lang="en-US" sz="1100" b="1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1,455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92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62320" marR="62320" marT="17230" marB="172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8748464" y="623731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5760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3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20132" y="1412776"/>
            <a:ext cx="6120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/>
              <a:t> </a:t>
            </a:r>
            <a:r>
              <a:rPr lang="ko-KR" altLang="en-US" sz="2000" b="1" dirty="0"/>
              <a:t>◆</a:t>
            </a:r>
            <a:r>
              <a:rPr lang="ko-KR" altLang="en-US" sz="2000" b="1" dirty="0" smtClean="0"/>
              <a:t> 쾌적한 환경을 원하는 시민의 환경욕구 증대</a:t>
            </a:r>
            <a:endParaRPr lang="ko-KR" altLang="en-US" sz="2000" b="1" dirty="0"/>
          </a:p>
        </p:txBody>
      </p:sp>
      <p:sp>
        <p:nvSpPr>
          <p:cNvPr id="13" name="직사각형 12"/>
          <p:cNvSpPr/>
          <p:nvPr/>
        </p:nvSpPr>
        <p:spPr>
          <a:xfrm>
            <a:off x="792140" y="2204864"/>
            <a:ext cx="70745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</a:t>
            </a:r>
            <a:r>
              <a:rPr lang="ko-KR" altLang="en-US" sz="2000" b="1" dirty="0" smtClean="0"/>
              <a:t> 지역별 인터넷카페 활용 악취정보 공유로 집단민원 양상</a:t>
            </a:r>
            <a:endParaRPr lang="ko-KR" altLang="en-US" sz="2000" b="1" dirty="0"/>
          </a:p>
        </p:txBody>
      </p:sp>
      <p:sp>
        <p:nvSpPr>
          <p:cNvPr id="14" name="직사각형 13"/>
          <p:cNvSpPr/>
          <p:nvPr/>
        </p:nvSpPr>
        <p:spPr>
          <a:xfrm>
            <a:off x="792140" y="2996952"/>
            <a:ext cx="77104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</a:t>
            </a:r>
            <a:r>
              <a:rPr lang="ko-KR" altLang="en-US" sz="2000" b="1" dirty="0" smtClean="0"/>
              <a:t> 생활형 악취 민원 증가 및 악취중점관리 사업장 반복 민원 발생</a:t>
            </a:r>
            <a:endParaRPr lang="ko-KR" altLang="en-US" sz="2000" b="1" dirty="0"/>
          </a:p>
        </p:txBody>
      </p:sp>
      <p:sp>
        <p:nvSpPr>
          <p:cNvPr id="15" name="직사각형 14"/>
          <p:cNvSpPr/>
          <p:nvPr/>
        </p:nvSpPr>
        <p:spPr>
          <a:xfrm>
            <a:off x="792140" y="3789040"/>
            <a:ext cx="85053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</a:t>
            </a:r>
            <a:r>
              <a:rPr lang="ko-KR" altLang="en-US" sz="2000" b="1" dirty="0" smtClean="0"/>
              <a:t> </a:t>
            </a:r>
            <a:r>
              <a:rPr lang="ko-KR" altLang="en-US" sz="2000" b="1" dirty="0" err="1" smtClean="0"/>
              <a:t>하수관로</a:t>
            </a: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BTL</a:t>
            </a:r>
            <a:r>
              <a:rPr lang="ko-KR" altLang="en-US" sz="2000" b="1" dirty="0"/>
              <a:t>사업 → </a:t>
            </a:r>
            <a:r>
              <a:rPr lang="ko-KR" altLang="en-US" sz="2000" b="1" dirty="0" smtClean="0"/>
              <a:t>환경기초시설의 </a:t>
            </a:r>
            <a:r>
              <a:rPr lang="ko-KR" altLang="en-US" sz="2000" b="1" dirty="0" err="1" smtClean="0"/>
              <a:t>하수취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부패취</a:t>
            </a:r>
            <a:r>
              <a:rPr lang="ko-KR" altLang="en-US" sz="2000" b="1" dirty="0" smtClean="0"/>
              <a:t> 민원 증가</a:t>
            </a:r>
            <a:endParaRPr lang="ko-KR" altLang="en-US" sz="2000" b="1" dirty="0"/>
          </a:p>
        </p:txBody>
      </p:sp>
      <p:sp>
        <p:nvSpPr>
          <p:cNvPr id="17" name="직사각형 16"/>
          <p:cNvSpPr/>
          <p:nvPr/>
        </p:nvSpPr>
        <p:spPr>
          <a:xfrm>
            <a:off x="792140" y="4581128"/>
            <a:ext cx="91804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</a:t>
            </a:r>
            <a:r>
              <a:rPr lang="ko-KR" altLang="en-US" sz="2000" b="1" dirty="0" smtClean="0"/>
              <a:t> 산업단지 및 공장과 대규모 주거단지 혼재 → 지속적 민원 발생 </a:t>
            </a:r>
            <a:endParaRPr lang="ko-KR" alt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748464" y="623731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gray">
          <a:xfrm>
            <a:off x="755576" y="260648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2. </a:t>
            </a:r>
            <a:r>
              <a:rPr kumimoji="0" lang="ko-KR" altLang="en-US" sz="2800" dirty="0" smtClean="0"/>
              <a:t>인천 악취 발생 원인</a:t>
            </a:r>
            <a:endParaRPr kumimoji="0"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89866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4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827584" y="980728"/>
            <a:ext cx="4320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</a:t>
            </a:r>
            <a:r>
              <a:rPr lang="ko-KR" altLang="en-US" sz="2000" b="1" dirty="0" smtClean="0"/>
              <a:t> 악취 배출시설 사업장 시료채취</a:t>
            </a:r>
            <a:endParaRPr lang="ko-KR" altLang="en-US" sz="2000" b="1" dirty="0"/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816030"/>
              </p:ext>
            </p:extLst>
          </p:nvPr>
        </p:nvGraphicFramePr>
        <p:xfrm>
          <a:off x="1043609" y="1412776"/>
          <a:ext cx="7056782" cy="1371700"/>
        </p:xfrm>
        <a:graphic>
          <a:graphicData uri="http://schemas.openxmlformats.org/drawingml/2006/table">
            <a:tbl>
              <a:tblPr/>
              <a:tblGrid>
                <a:gridCol w="500142"/>
                <a:gridCol w="864269"/>
                <a:gridCol w="690207"/>
                <a:gridCol w="646934"/>
                <a:gridCol w="391812"/>
                <a:gridCol w="674205"/>
                <a:gridCol w="674205"/>
                <a:gridCol w="674205"/>
                <a:gridCol w="678825"/>
                <a:gridCol w="678825"/>
                <a:gridCol w="583153"/>
              </a:tblGrid>
              <a:tr h="270423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악취 시료 채취 사업장 수</a:t>
                      </a:r>
                    </a:p>
                  </a:txBody>
                  <a:tcPr marL="49646" marR="49646" marT="13726" marB="1372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총 시료 채취 횟수</a:t>
                      </a:r>
                    </a:p>
                  </a:txBody>
                  <a:tcPr marL="49646" marR="49646" marT="13726" marB="13726" anchor="ctr">
                    <a:lnL w="21590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1166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계</a:t>
                      </a:r>
                    </a:p>
                  </a:txBody>
                  <a:tcPr marL="49646" marR="49646" marT="13726" marB="1372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신고대상시설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신고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대상 외 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계</a:t>
                      </a:r>
                    </a:p>
                  </a:txBody>
                  <a:tcPr marL="49646" marR="49646" marT="13726" marB="13726" anchor="ctr">
                    <a:lnL w="21590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신고대상 시설 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신고대상 시설 외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48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악취관리</a:t>
                      </a:r>
                      <a:endParaRPr lang="en-US" altLang="ko-KR" sz="10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지역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내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악취관리지역 외</a:t>
                      </a:r>
                    </a:p>
                  </a:txBody>
                  <a:tcPr marL="49646" marR="49646" marT="13726" marB="13726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악취관리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지역 외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HY헤드라인M"/>
                        </a:rPr>
                        <a:t>악취관리지역 내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악취관리지역 외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악취관리지역 외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89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HY헤드라인M"/>
                        </a:rPr>
                        <a:t>부지경계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HY헤드라인M"/>
                        </a:rPr>
                        <a:t>배출구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HY헤드라인M"/>
                        </a:rPr>
                        <a:t>부지경계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HY헤드라인M"/>
                        </a:rPr>
                        <a:t>배출구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HY헤드라인M"/>
                        </a:rPr>
                        <a:t>부지경계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HY헤드라인M"/>
                        </a:rPr>
                        <a:t>배출구</a:t>
                      </a: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4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</a:rPr>
                        <a:t>285</a:t>
                      </a:r>
                      <a:endParaRPr lang="en-US" sz="1000" b="1" dirty="0">
                        <a:solidFill>
                          <a:srgbClr val="0000FF"/>
                        </a:solidFill>
                        <a:latin typeface="HY헤드라인M"/>
                      </a:endParaRPr>
                    </a:p>
                  </a:txBody>
                  <a:tcPr marL="49646" marR="49646" marT="13726" marB="13726" anchor="ctr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245</a:t>
                      </a:r>
                      <a:endParaRPr lang="en-US" sz="1000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2</a:t>
                      </a:r>
                      <a:endParaRPr lang="en-US" sz="1000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38</a:t>
                      </a:r>
                      <a:endParaRPr lang="en-US" sz="1000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FF"/>
                          </a:solidFill>
                          <a:latin typeface="HY헤드라인M"/>
                          <a:ea typeface="HY헤드라인M"/>
                        </a:rPr>
                        <a:t>938</a:t>
                      </a:r>
                      <a:endParaRPr lang="en-US" sz="1000" b="1" dirty="0">
                        <a:solidFill>
                          <a:srgbClr val="0000FF"/>
                        </a:solidFill>
                        <a:latin typeface="HY헤드라인M"/>
                      </a:endParaRPr>
                    </a:p>
                  </a:txBody>
                  <a:tcPr marL="49646" marR="49646" marT="13726" marB="13726" anchor="ctr">
                    <a:lnL w="21590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74</a:t>
                      </a:r>
                      <a:endParaRPr lang="en-US" sz="1000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564</a:t>
                      </a:r>
                      <a:endParaRPr lang="en-US" sz="1000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41</a:t>
                      </a:r>
                      <a:endParaRPr lang="en-US" sz="1000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11</a:t>
                      </a:r>
                      <a:endParaRPr lang="en-US" sz="1000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66</a:t>
                      </a:r>
                      <a:endParaRPr lang="en-US" sz="1000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182</a:t>
                      </a:r>
                      <a:endParaRPr lang="en-US" sz="1000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9646" marR="49646" marT="13726" marB="137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827584" y="2852936"/>
            <a:ext cx="31085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/>
              <a:t>◆</a:t>
            </a:r>
            <a:r>
              <a:rPr lang="ko-KR" altLang="en-US" sz="2000" b="1" dirty="0" smtClean="0"/>
              <a:t> 악취 오염도 검사 결과</a:t>
            </a:r>
            <a:endParaRPr lang="ko-KR" altLang="en-US" sz="2000" b="1" dirty="0"/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203760"/>
              </p:ext>
            </p:extLst>
          </p:nvPr>
        </p:nvGraphicFramePr>
        <p:xfrm>
          <a:off x="1043609" y="3284984"/>
          <a:ext cx="7056784" cy="1652357"/>
        </p:xfrm>
        <a:graphic>
          <a:graphicData uri="http://schemas.openxmlformats.org/drawingml/2006/table">
            <a:tbl>
              <a:tblPr/>
              <a:tblGrid>
                <a:gridCol w="504055"/>
                <a:gridCol w="439793"/>
                <a:gridCol w="493902"/>
                <a:gridCol w="465856"/>
                <a:gridCol w="444848"/>
                <a:gridCol w="465856"/>
                <a:gridCol w="494717"/>
                <a:gridCol w="465856"/>
                <a:gridCol w="444848"/>
                <a:gridCol w="465856"/>
                <a:gridCol w="494717"/>
                <a:gridCol w="469018"/>
                <a:gridCol w="469018"/>
                <a:gridCol w="469222"/>
                <a:gridCol w="469222"/>
              </a:tblGrid>
              <a:tr h="244735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배출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허용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초과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(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총계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)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1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악취 배출허용 기준 초과 여부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47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신고대상 시설 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신고대상 시설 외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35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신고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대상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초과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(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계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)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악취관리지역 내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악취관리지역 외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신고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HY헤드라인M"/>
                        </a:rPr>
                        <a:t>대상외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초과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(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계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)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악취관리지역 외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47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부지경계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배출구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부지경계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배출구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부지경계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배출구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699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이내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초과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이내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초과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이내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초과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이내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초과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HY헤드라인M"/>
                        </a:rPr>
                        <a:t>이내</a:t>
                      </a: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초과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이내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기준</a:t>
                      </a:r>
                      <a:endParaRPr lang="en-US" altLang="ko-KR" sz="900" b="1" dirty="0" smtClean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HY헤드라인M"/>
                        </a:rPr>
                        <a:t>초과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73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FF0000"/>
                          </a:solidFill>
                          <a:latin typeface="HY헤드라인M"/>
                          <a:ea typeface="HY헤드라인M"/>
                        </a:rPr>
                        <a:t>37</a:t>
                      </a:r>
                      <a:endParaRPr lang="en-US" sz="900" b="1" dirty="0">
                        <a:solidFill>
                          <a:srgbClr val="FF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C0CFF"/>
                          </a:solidFill>
                          <a:latin typeface="HY헤드라인M"/>
                          <a:ea typeface="HY헤드라인M"/>
                        </a:rPr>
                        <a:t>21</a:t>
                      </a:r>
                      <a:endParaRPr lang="en-US" sz="900" b="1" dirty="0">
                        <a:solidFill>
                          <a:srgbClr val="0C0CFF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123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2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494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19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41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0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11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0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C0CFF"/>
                          </a:solidFill>
                          <a:latin typeface="HY헤드라인M"/>
                          <a:ea typeface="HY헤드라인M"/>
                        </a:rPr>
                        <a:t>16</a:t>
                      </a:r>
                      <a:endParaRPr lang="en-US" sz="900" b="1" dirty="0">
                        <a:solidFill>
                          <a:srgbClr val="0C0CFF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53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1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179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15</a:t>
                      </a:r>
                      <a:endParaRPr lang="en-US" sz="900" b="1" dirty="0">
                        <a:solidFill>
                          <a:srgbClr val="000000"/>
                        </a:solidFill>
                        <a:latin typeface="HY헤드라인M"/>
                      </a:endParaRPr>
                    </a:p>
                  </a:txBody>
                  <a:tcPr marL="44930" marR="44930" marT="12422" marB="124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827584" y="5085184"/>
            <a:ext cx="47371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/>
              <a:t>◆</a:t>
            </a:r>
            <a:r>
              <a:rPr lang="ko-KR" altLang="en-US" sz="2000" b="1" dirty="0" smtClean="0"/>
              <a:t> 악취 배출시설 지도점검 및 행정처분</a:t>
            </a:r>
            <a:endParaRPr lang="ko-KR" altLang="en-US" sz="2000" b="1" dirty="0"/>
          </a:p>
        </p:txBody>
      </p:sp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880132"/>
              </p:ext>
            </p:extLst>
          </p:nvPr>
        </p:nvGraphicFramePr>
        <p:xfrm>
          <a:off x="1043609" y="5498520"/>
          <a:ext cx="7056785" cy="1107666"/>
        </p:xfrm>
        <a:graphic>
          <a:graphicData uri="http://schemas.openxmlformats.org/drawingml/2006/table">
            <a:tbl>
              <a:tblPr/>
              <a:tblGrid>
                <a:gridCol w="591122"/>
                <a:gridCol w="955942"/>
                <a:gridCol w="945517"/>
                <a:gridCol w="1141051"/>
                <a:gridCol w="1141051"/>
                <a:gridCol w="1141051"/>
                <a:gridCol w="1141051"/>
              </a:tblGrid>
              <a:tr h="198012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합 계</a:t>
                      </a:r>
                    </a:p>
                  </a:txBody>
                  <a:tcPr marL="78109" marR="78109" marT="39055" marB="3905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신고대상시설 사업장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신고 대상시설 외 사업장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938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78109" marR="78109" marT="39055" marB="3905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점 검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사업장수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 반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사업장수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점 검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사업장수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 반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사업장수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점 검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사업장수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 반</a:t>
                      </a: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사업장수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012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계 </a:t>
                      </a:r>
                    </a:p>
                  </a:txBody>
                  <a:tcPr marL="78109" marR="78109" marT="39055" marB="39055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1,789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37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1,497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21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292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78109" marR="78109" marT="39055" marB="3905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8748464" y="623731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18" name="AutoShape 2"/>
          <p:cNvSpPr>
            <a:spLocks noChangeArrowheads="1"/>
          </p:cNvSpPr>
          <p:nvPr/>
        </p:nvSpPr>
        <p:spPr bwMode="gray">
          <a:xfrm>
            <a:off x="755576" y="260648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3. 2015</a:t>
            </a:r>
            <a:r>
              <a:rPr kumimoji="0" lang="ko-KR" altLang="en-US" sz="2800" dirty="0" smtClean="0"/>
              <a:t>년 악취 지도점검 실적</a:t>
            </a:r>
            <a:endParaRPr kumimoji="0"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89866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5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55576" y="1412776"/>
            <a:ext cx="7056784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/>
              <a:t>❍ </a:t>
            </a:r>
            <a:r>
              <a:rPr lang="ko-KR" altLang="en-US" b="1" dirty="0" smtClean="0"/>
              <a:t>운영기간 </a:t>
            </a:r>
            <a:r>
              <a:rPr lang="en-US" altLang="ko-KR" b="1" dirty="0" smtClean="0"/>
              <a:t>: 2016. 3</a:t>
            </a:r>
            <a:r>
              <a:rPr lang="ko-KR" altLang="en-US" b="1" dirty="0" smtClean="0"/>
              <a:t>월 </a:t>
            </a:r>
            <a:r>
              <a:rPr lang="en-US" altLang="ko-KR" b="1" dirty="0" smtClean="0"/>
              <a:t>~ 10</a:t>
            </a:r>
            <a:r>
              <a:rPr lang="ko-KR" altLang="en-US" b="1" dirty="0" smtClean="0"/>
              <a:t>월</a:t>
            </a:r>
          </a:p>
          <a:p>
            <a:pPr>
              <a:lnSpc>
                <a:spcPct val="150000"/>
              </a:lnSpc>
            </a:pPr>
            <a:r>
              <a:rPr lang="ko-KR" altLang="en-US" b="1" dirty="0"/>
              <a:t>❍ </a:t>
            </a:r>
            <a:r>
              <a:rPr lang="ko-KR" altLang="en-US" b="1" dirty="0" smtClean="0"/>
              <a:t>근무시간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평일 </a:t>
            </a:r>
            <a:r>
              <a:rPr lang="en-US" altLang="ko-KR" b="1" dirty="0" smtClean="0"/>
              <a:t>09:00~21:00, </a:t>
            </a:r>
            <a:r>
              <a:rPr lang="ko-KR" altLang="en-US" b="1" dirty="0" smtClean="0"/>
              <a:t>휴일 </a:t>
            </a:r>
            <a:r>
              <a:rPr lang="en-US" altLang="ko-KR" b="1" dirty="0" smtClean="0"/>
              <a:t>12:00~17:00</a:t>
            </a:r>
            <a:endParaRPr lang="ko-KR" altLang="en-US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/>
              <a:t>❍ </a:t>
            </a:r>
            <a:r>
              <a:rPr lang="ko-KR" altLang="en-US" b="1" dirty="0" smtClean="0"/>
              <a:t>주요임무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-  </a:t>
            </a:r>
            <a:r>
              <a:rPr lang="ko-KR" altLang="en-US" sz="1600" b="1" dirty="0" smtClean="0"/>
              <a:t>기상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풍향에 따른 악취 민원 발생 추이 분석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-  </a:t>
            </a:r>
            <a:r>
              <a:rPr lang="ko-KR" altLang="en-US" sz="1600" b="1" dirty="0" smtClean="0"/>
              <a:t>악취 중점관리업체 및 취약시설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지역</a:t>
            </a:r>
            <a:r>
              <a:rPr lang="en-US" altLang="ko-KR" sz="1600" b="1" dirty="0" smtClean="0"/>
              <a:t>) </a:t>
            </a:r>
            <a:r>
              <a:rPr lang="ko-KR" altLang="en-US" sz="1600" b="1" dirty="0" smtClean="0"/>
              <a:t>순찰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-  </a:t>
            </a:r>
            <a:r>
              <a:rPr lang="ko-KR" altLang="en-US" sz="1600" b="1" dirty="0" smtClean="0"/>
              <a:t>민원 신고사항 접수</a:t>
            </a:r>
            <a:r>
              <a:rPr lang="en-US" altLang="ko-KR" sz="1600" b="1" dirty="0" smtClean="0"/>
              <a:t>․</a:t>
            </a:r>
            <a:r>
              <a:rPr lang="ko-KR" altLang="en-US" sz="1600" b="1" dirty="0" smtClean="0"/>
              <a:t>처리 등</a:t>
            </a: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55576" y="4159820"/>
            <a:ext cx="7848872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/>
              <a:t>❍ </a:t>
            </a:r>
            <a:r>
              <a:rPr lang="ko-KR" altLang="en-US" b="1" dirty="0" smtClean="0"/>
              <a:t>서구지역 주민 악취모니터링</a:t>
            </a:r>
            <a:r>
              <a:rPr lang="en-US" altLang="ko-KR" b="1" dirty="0" smtClean="0"/>
              <a:t>(20</a:t>
            </a:r>
            <a:r>
              <a:rPr lang="ko-KR" altLang="en-US" b="1" dirty="0" smtClean="0"/>
              <a:t>명 내외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- </a:t>
            </a:r>
            <a:r>
              <a:rPr lang="ko-KR" altLang="en-US" sz="1600" b="1" dirty="0" smtClean="0"/>
              <a:t>운영방법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인터넷 카페 개설 운영 </a:t>
            </a:r>
          </a:p>
          <a:p>
            <a:pPr>
              <a:lnSpc>
                <a:spcPct val="150000"/>
              </a:lnSpc>
            </a:pPr>
            <a:r>
              <a:rPr lang="ko-KR" altLang="en-US" b="1" dirty="0"/>
              <a:t>❍ </a:t>
            </a:r>
            <a:r>
              <a:rPr lang="ko-KR" altLang="en-US" b="1" dirty="0" smtClean="0"/>
              <a:t>수도권매립지역 </a:t>
            </a:r>
            <a:r>
              <a:rPr lang="en-US" altLang="ko-KR" b="1" dirty="0" smtClean="0"/>
              <a:t>/ </a:t>
            </a:r>
            <a:r>
              <a:rPr lang="ko-KR" altLang="en-US" b="1" dirty="0" smtClean="0"/>
              <a:t>남동산업단지 주변지역 주민 악취모니터링</a:t>
            </a:r>
            <a:r>
              <a:rPr lang="en-US" altLang="ko-KR" b="1" dirty="0" smtClean="0"/>
              <a:t>(37/30</a:t>
            </a:r>
            <a:r>
              <a:rPr lang="ko-KR" altLang="en-US" b="1" dirty="0" smtClean="0"/>
              <a:t>명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-</a:t>
            </a:r>
            <a:r>
              <a:rPr lang="ko-KR" altLang="en-US" sz="1600" b="1" dirty="0" smtClean="0"/>
              <a:t> 운영방법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악취관리 시스템에 냄새 종류 입력 </a:t>
            </a: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/>
              <a:t>❍ </a:t>
            </a:r>
            <a:r>
              <a:rPr lang="ko-KR" altLang="en-US" b="1" dirty="0" smtClean="0"/>
              <a:t>주민 </a:t>
            </a:r>
            <a:r>
              <a:rPr lang="ko-KR" altLang="en-US" b="1" dirty="0" err="1" smtClean="0"/>
              <a:t>참여형</a:t>
            </a:r>
            <a:r>
              <a:rPr lang="ko-KR" altLang="en-US" b="1" dirty="0" smtClean="0"/>
              <a:t> 악취순찰 및 점검 실시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각 군</a:t>
            </a:r>
            <a:r>
              <a:rPr lang="en-US" altLang="ko-KR" b="1" dirty="0" smtClean="0"/>
              <a:t>.</a:t>
            </a:r>
            <a:r>
              <a:rPr lang="ko-KR" altLang="en-US" b="1" dirty="0" smtClean="0"/>
              <a:t>구 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분기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회</a:t>
            </a:r>
            <a:r>
              <a:rPr lang="en-US" altLang="ko-KR" b="1" dirty="0" smtClean="0"/>
              <a:t>)</a:t>
            </a:r>
            <a:endParaRPr lang="en-US" altLang="ko-KR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8748464" y="623731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5</a:t>
            </a:r>
            <a:endParaRPr lang="ko-KR" altLang="en-US" dirty="0"/>
          </a:p>
        </p:txBody>
      </p:sp>
      <p:sp>
        <p:nvSpPr>
          <p:cNvPr id="15" name="AutoShape 2"/>
          <p:cNvSpPr>
            <a:spLocks noChangeArrowheads="1"/>
          </p:cNvSpPr>
          <p:nvPr/>
        </p:nvSpPr>
        <p:spPr bwMode="gray">
          <a:xfrm>
            <a:off x="755576" y="241378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4. </a:t>
            </a:r>
            <a:r>
              <a:rPr kumimoji="0" lang="ko-KR" altLang="en-US" sz="2800" dirty="0" smtClean="0"/>
              <a:t>감시기능 강화를 통한 악취발생 사전예방</a:t>
            </a:r>
            <a:endParaRPr kumimoji="0" lang="ko-KR" altLang="en-US" sz="2800" dirty="0"/>
          </a:p>
        </p:txBody>
      </p:sp>
      <p:grpSp>
        <p:nvGrpSpPr>
          <p:cNvPr id="6" name="그룹 5"/>
          <p:cNvGrpSpPr/>
          <p:nvPr/>
        </p:nvGrpSpPr>
        <p:grpSpPr>
          <a:xfrm>
            <a:off x="755576" y="1052736"/>
            <a:ext cx="7056784" cy="432048"/>
            <a:chOff x="755576" y="980728"/>
            <a:chExt cx="6878131" cy="432048"/>
          </a:xfrm>
        </p:grpSpPr>
        <p:sp>
          <p:nvSpPr>
            <p:cNvPr id="5" name="모서리가 둥근 직사각형 4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4-1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7" name="모서리가 둥근 직사각형 16"/>
            <p:cNvSpPr/>
            <p:nvPr/>
          </p:nvSpPr>
          <p:spPr>
            <a:xfrm>
              <a:off x="1475654" y="980728"/>
              <a:ext cx="6158053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000" b="1" dirty="0" smtClean="0">
                  <a:latin typeface="+mj-ea"/>
                  <a:ea typeface="+mj-ea"/>
                </a:rPr>
                <a:t>  2016</a:t>
              </a:r>
              <a:r>
                <a:rPr lang="ko-KR" altLang="en-US" sz="2000" b="1" dirty="0" smtClean="0">
                  <a:latin typeface="+mj-ea"/>
                  <a:ea typeface="+mj-ea"/>
                </a:rPr>
                <a:t>년 </a:t>
              </a:r>
              <a:r>
                <a:rPr lang="en-US" altLang="ko-KR" sz="2000" b="1" dirty="0" smtClean="0">
                  <a:latin typeface="+mj-ea"/>
                  <a:ea typeface="+mj-ea"/>
                </a:rPr>
                <a:t>『</a:t>
              </a:r>
              <a:r>
                <a:rPr lang="ko-KR" altLang="en-US" sz="2000" b="1" dirty="0" smtClean="0">
                  <a:latin typeface="+mj-ea"/>
                  <a:ea typeface="+mj-ea"/>
                </a:rPr>
                <a:t>악취예방 상황실</a:t>
              </a:r>
              <a:r>
                <a:rPr lang="en-US" altLang="ko-KR" sz="2000" b="1" dirty="0" smtClean="0">
                  <a:latin typeface="+mj-ea"/>
                  <a:ea typeface="+mj-ea"/>
                </a:rPr>
                <a:t>』</a:t>
              </a:r>
              <a:r>
                <a:rPr lang="ko-KR" altLang="en-US" sz="2000" b="1" dirty="0" smtClean="0">
                  <a:latin typeface="+mj-ea"/>
                  <a:ea typeface="+mj-ea"/>
                </a:rPr>
                <a:t> 운영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755576" y="3807624"/>
            <a:ext cx="7056785" cy="432048"/>
            <a:chOff x="755576" y="980728"/>
            <a:chExt cx="7056785" cy="432048"/>
          </a:xfrm>
        </p:grpSpPr>
        <p:sp>
          <p:nvSpPr>
            <p:cNvPr id="21" name="모서리가 둥근 직사각형 20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4-2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23" name="모서리가 둥근 직사각형 22"/>
            <p:cNvSpPr/>
            <p:nvPr/>
          </p:nvSpPr>
          <p:spPr>
            <a:xfrm>
              <a:off x="1475655" y="980728"/>
              <a:ext cx="6336706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latin typeface="+mj-ea"/>
                  <a:ea typeface="+mj-ea"/>
                </a:rPr>
                <a:t>  악취 취약지역 </a:t>
              </a:r>
              <a:r>
                <a:rPr lang="en-US" altLang="ko-KR" sz="2000" b="1" dirty="0" smtClean="0">
                  <a:latin typeface="+mj-ea"/>
                  <a:ea typeface="+mj-ea"/>
                </a:rPr>
                <a:t>『</a:t>
              </a:r>
              <a:r>
                <a:rPr lang="ko-KR" altLang="en-US" sz="2000" b="1" dirty="0" smtClean="0">
                  <a:latin typeface="+mj-ea"/>
                  <a:ea typeface="+mj-ea"/>
                </a:rPr>
                <a:t>주민 악취모니터링 운영</a:t>
              </a:r>
              <a:r>
                <a:rPr lang="en-US" altLang="ko-KR" sz="2000" b="1" dirty="0" smtClean="0">
                  <a:latin typeface="+mj-ea"/>
                  <a:ea typeface="+mj-ea"/>
                </a:rPr>
                <a:t>』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866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8820472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6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755579" y="1519624"/>
            <a:ext cx="748882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/>
              <a:t>◆ 추진개요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운영기간 </a:t>
            </a:r>
            <a:r>
              <a:rPr lang="en-US" altLang="ko-KR" b="1" dirty="0"/>
              <a:t>: </a:t>
            </a:r>
            <a:r>
              <a:rPr lang="ko-KR" altLang="en-US" b="1" dirty="0" smtClean="0"/>
              <a:t>연중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en-US" altLang="ko-KR" b="1" dirty="0"/>
              <a:t>2016. 3. ~ 6</a:t>
            </a:r>
            <a:r>
              <a:rPr lang="ko-KR" altLang="en-US" b="1" dirty="0"/>
              <a:t>월 </a:t>
            </a:r>
            <a:r>
              <a:rPr lang="en-US" altLang="ko-KR" b="1" dirty="0"/>
              <a:t>: </a:t>
            </a:r>
            <a:r>
              <a:rPr lang="ko-KR" altLang="en-US" b="1" dirty="0"/>
              <a:t>무인 </a:t>
            </a:r>
            <a:r>
              <a:rPr lang="ko-KR" altLang="en-US" b="1" dirty="0" smtClean="0"/>
              <a:t>악취 포집기 </a:t>
            </a:r>
            <a:r>
              <a:rPr lang="ko-KR" altLang="en-US" b="1" dirty="0"/>
              <a:t>구입 및 </a:t>
            </a:r>
            <a:r>
              <a:rPr lang="ko-KR" altLang="en-US" b="1" dirty="0" smtClean="0"/>
              <a:t>지원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시 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대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남구 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대</a:t>
            </a:r>
            <a:r>
              <a:rPr lang="en-US" altLang="ko-KR" b="1" dirty="0" smtClean="0"/>
              <a:t>)</a:t>
            </a:r>
            <a:endParaRPr lang="en-US" altLang="ko-KR" b="1" dirty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</a:t>
            </a:r>
            <a:r>
              <a:rPr lang="ko-KR" altLang="en-US" b="1" dirty="0"/>
              <a:t>악취다량 배출사업장의 배출구 및 부지경계 </a:t>
            </a:r>
            <a:r>
              <a:rPr lang="en-US" altLang="ko-KR" b="1" dirty="0"/>
              <a:t>24</a:t>
            </a:r>
            <a:r>
              <a:rPr lang="ko-KR" altLang="en-US" b="1" dirty="0"/>
              <a:t>시간 </a:t>
            </a:r>
            <a:r>
              <a:rPr lang="ko-KR" altLang="en-US" b="1" dirty="0" smtClean="0"/>
              <a:t>감시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</a:t>
            </a:r>
            <a:r>
              <a:rPr lang="ko-KR" altLang="en-US" b="1" dirty="0"/>
              <a:t>무인 악취 포집기 구축 현황 </a:t>
            </a:r>
            <a:r>
              <a:rPr lang="en-US" altLang="ko-KR" b="1" dirty="0"/>
              <a:t>: </a:t>
            </a:r>
            <a:r>
              <a:rPr lang="ko-KR" altLang="en-US" b="1" dirty="0"/>
              <a:t>총 </a:t>
            </a:r>
            <a:r>
              <a:rPr lang="en-US" altLang="ko-KR" b="1" dirty="0"/>
              <a:t>80</a:t>
            </a:r>
            <a:r>
              <a:rPr lang="ko-KR" altLang="en-US" b="1" dirty="0"/>
              <a:t>대</a:t>
            </a: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1690368"/>
              </p:ext>
            </p:extLst>
          </p:nvPr>
        </p:nvGraphicFramePr>
        <p:xfrm>
          <a:off x="1187628" y="3573016"/>
          <a:ext cx="6696740" cy="1008112"/>
        </p:xfrm>
        <a:graphic>
          <a:graphicData uri="http://schemas.openxmlformats.org/drawingml/2006/table">
            <a:tbl>
              <a:tblPr/>
              <a:tblGrid>
                <a:gridCol w="693639"/>
                <a:gridCol w="693639"/>
                <a:gridCol w="693639"/>
                <a:gridCol w="693639"/>
                <a:gridCol w="693639"/>
                <a:gridCol w="653861"/>
                <a:gridCol w="653861"/>
                <a:gridCol w="653861"/>
                <a:gridCol w="653861"/>
                <a:gridCol w="613101"/>
              </a:tblGrid>
              <a:tr h="5040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연구원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중구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동구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남구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연수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남동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부평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계양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서구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80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32</a:t>
                      </a:r>
                    </a:p>
                  </a:txBody>
                  <a:tcPr marL="17907" marR="17907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755580" y="4604935"/>
            <a:ext cx="756083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/>
              <a:t>◆ 기대효과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</a:t>
            </a:r>
            <a:r>
              <a:rPr lang="ko-KR" altLang="en-US" b="1" dirty="0"/>
              <a:t>환경감시</a:t>
            </a:r>
            <a:r>
              <a:rPr lang="en-US" altLang="ko-KR" b="1" dirty="0"/>
              <a:t>․</a:t>
            </a:r>
            <a:r>
              <a:rPr lang="ko-KR" altLang="en-US" b="1" dirty="0"/>
              <a:t>조사결과 분석하여 악취 저감 대책에 </a:t>
            </a:r>
            <a:r>
              <a:rPr lang="ko-KR" altLang="en-US" b="1" dirty="0" smtClean="0"/>
              <a:t>반영</a:t>
            </a:r>
            <a:endParaRPr lang="ko-KR" altLang="en-US" b="1" dirty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</a:t>
            </a:r>
            <a:r>
              <a:rPr lang="ko-KR" altLang="en-US" b="1" dirty="0"/>
              <a:t>악취중점관리 사업장 관리카드 활용 악취 민원 적극 대응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  - </a:t>
            </a:r>
            <a:r>
              <a:rPr lang="ko-KR" altLang="en-US" sz="1600" b="1" dirty="0" smtClean="0"/>
              <a:t>사업장 별 </a:t>
            </a:r>
            <a:r>
              <a:rPr lang="ko-KR" altLang="en-US" sz="1600" b="1" dirty="0"/>
              <a:t>악취발생 요인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특성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공정도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악취 배출 및 방지시설 등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748464" y="623731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6</a:t>
            </a:r>
            <a:endParaRPr lang="ko-KR" altLang="en-US" dirty="0"/>
          </a:p>
        </p:txBody>
      </p:sp>
      <p:sp>
        <p:nvSpPr>
          <p:cNvPr id="12" name="AutoShape 2"/>
          <p:cNvSpPr>
            <a:spLocks noChangeArrowheads="1"/>
          </p:cNvSpPr>
          <p:nvPr/>
        </p:nvSpPr>
        <p:spPr bwMode="gray">
          <a:xfrm>
            <a:off x="755576" y="241378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4. </a:t>
            </a:r>
            <a:r>
              <a:rPr kumimoji="0" lang="ko-KR" altLang="en-US" sz="2800" dirty="0" smtClean="0"/>
              <a:t>감시기능 강화를 통한 악취발생 사전예방</a:t>
            </a:r>
            <a:endParaRPr kumimoji="0" lang="ko-KR" altLang="en-US" sz="2800" dirty="0"/>
          </a:p>
        </p:txBody>
      </p:sp>
      <p:grpSp>
        <p:nvGrpSpPr>
          <p:cNvPr id="13" name="그룹 12"/>
          <p:cNvGrpSpPr/>
          <p:nvPr/>
        </p:nvGrpSpPr>
        <p:grpSpPr>
          <a:xfrm>
            <a:off x="755576" y="1052736"/>
            <a:ext cx="7128793" cy="432048"/>
            <a:chOff x="755576" y="980728"/>
            <a:chExt cx="6948317" cy="432048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4-3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5" name="모서리가 둥근 직사각형 14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000" b="1" dirty="0" smtClean="0">
                  <a:latin typeface="+mj-ea"/>
                  <a:ea typeface="+mj-ea"/>
                </a:rPr>
                <a:t>  </a:t>
              </a:r>
              <a:r>
                <a:rPr lang="ko-KR" altLang="en-US" sz="2000" b="1" dirty="0" smtClean="0">
                  <a:latin typeface="+mj-ea"/>
                  <a:ea typeface="+mj-ea"/>
                </a:rPr>
                <a:t>악취다량 발생사업장 </a:t>
              </a:r>
              <a:r>
                <a:rPr lang="en-US" altLang="ko-KR" sz="2000" b="1" dirty="0" smtClean="0">
                  <a:latin typeface="+mj-ea"/>
                  <a:ea typeface="+mj-ea"/>
                </a:rPr>
                <a:t>『24</a:t>
              </a:r>
              <a:r>
                <a:rPr lang="ko-KR" altLang="en-US" sz="2000" b="1" dirty="0" smtClean="0">
                  <a:latin typeface="+mj-ea"/>
                  <a:ea typeface="+mj-ea"/>
                </a:rPr>
                <a:t>시간 감시시스템</a:t>
              </a:r>
              <a:r>
                <a:rPr lang="en-US" altLang="ko-KR" sz="2000" b="1" dirty="0" smtClean="0">
                  <a:latin typeface="+mj-ea"/>
                  <a:ea typeface="+mj-ea"/>
                </a:rPr>
                <a:t>』</a:t>
              </a:r>
              <a:r>
                <a:rPr lang="ko-KR" altLang="en-US" sz="2000" b="1" dirty="0" smtClean="0">
                  <a:latin typeface="+mj-ea"/>
                  <a:ea typeface="+mj-ea"/>
                </a:rPr>
                <a:t> 구축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436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7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766788" y="1531526"/>
            <a:ext cx="7920880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/>
              <a:t>◆ 추진개요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조사기관 </a:t>
            </a:r>
            <a:r>
              <a:rPr lang="en-US" altLang="ko-KR" b="1" dirty="0"/>
              <a:t>: </a:t>
            </a:r>
            <a:r>
              <a:rPr lang="ko-KR" altLang="en-US" b="1" dirty="0"/>
              <a:t>보건환경연구원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사후관리 </a:t>
            </a:r>
            <a:r>
              <a:rPr lang="en-US" altLang="ko-KR" b="1" dirty="0"/>
              <a:t>: </a:t>
            </a:r>
            <a:r>
              <a:rPr lang="ko-KR" altLang="en-US" b="1" dirty="0"/>
              <a:t>인천시</a:t>
            </a:r>
            <a:r>
              <a:rPr lang="en-US" altLang="ko-KR" b="1" dirty="0"/>
              <a:t>, </a:t>
            </a:r>
            <a:r>
              <a:rPr lang="ko-KR" altLang="en-US" b="1" dirty="0"/>
              <a:t>해당 구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대상지역 </a:t>
            </a:r>
            <a:r>
              <a:rPr lang="en-US" altLang="ko-KR" b="1" dirty="0"/>
              <a:t>: </a:t>
            </a:r>
            <a:r>
              <a:rPr lang="ko-KR" altLang="en-US" b="1" dirty="0"/>
              <a:t>악취관리 </a:t>
            </a:r>
            <a:r>
              <a:rPr lang="en-US" altLang="ko-KR" b="1" dirty="0"/>
              <a:t>8</a:t>
            </a:r>
            <a:r>
              <a:rPr lang="ko-KR" altLang="en-US" b="1" dirty="0"/>
              <a:t>개 권역</a:t>
            </a:r>
            <a:r>
              <a:rPr lang="en-US" altLang="ko-KR" b="1" dirty="0"/>
              <a:t> </a:t>
            </a:r>
            <a:r>
              <a:rPr lang="ko-KR" altLang="en-US" b="1" dirty="0"/>
              <a:t>및 취약 지역 경계</a:t>
            </a:r>
            <a:r>
              <a:rPr lang="en-US" altLang="ko-KR" b="1" dirty="0"/>
              <a:t>․</a:t>
            </a:r>
            <a:r>
              <a:rPr lang="ko-KR" altLang="en-US" b="1" dirty="0"/>
              <a:t>영향지역 등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조사지점 </a:t>
            </a:r>
            <a:r>
              <a:rPr lang="en-US" altLang="ko-KR" b="1" dirty="0"/>
              <a:t>: 109</a:t>
            </a:r>
            <a:r>
              <a:rPr lang="ko-KR" altLang="en-US" b="1" dirty="0" smtClean="0"/>
              <a:t>개소</a:t>
            </a:r>
            <a:endParaRPr lang="ko-KR" altLang="en-US" b="1" dirty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조사주기 </a:t>
            </a:r>
            <a:r>
              <a:rPr lang="en-US" altLang="ko-KR" b="1" dirty="0"/>
              <a:t>: </a:t>
            </a:r>
            <a:r>
              <a:rPr lang="ko-KR" altLang="en-US" b="1" dirty="0"/>
              <a:t>분기 </a:t>
            </a:r>
            <a:r>
              <a:rPr lang="en-US" altLang="ko-KR" b="1" dirty="0"/>
              <a:t>1</a:t>
            </a:r>
            <a:r>
              <a:rPr lang="ko-KR" altLang="en-US" b="1" dirty="0"/>
              <a:t>회 또는 월</a:t>
            </a:r>
            <a:r>
              <a:rPr lang="en-US" altLang="ko-KR" b="1" dirty="0"/>
              <a:t>1</a:t>
            </a:r>
            <a:r>
              <a:rPr lang="ko-KR" altLang="en-US" b="1" dirty="0"/>
              <a:t>회 </a:t>
            </a:r>
            <a:r>
              <a:rPr lang="en-US" altLang="ko-KR" b="1" dirty="0"/>
              <a:t>(</a:t>
            </a:r>
            <a:r>
              <a:rPr lang="ko-KR" altLang="en-US" b="1" dirty="0" err="1"/>
              <a:t>비예산</a:t>
            </a:r>
            <a:r>
              <a:rPr lang="en-US" altLang="ko-KR" b="1" dirty="0" smtClean="0"/>
              <a:t>)</a:t>
            </a:r>
            <a:endParaRPr lang="ko-KR" altLang="en-US" b="1" dirty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조사항목 </a:t>
            </a:r>
            <a:r>
              <a:rPr lang="en-US" altLang="ko-KR" b="1" dirty="0"/>
              <a:t>: </a:t>
            </a:r>
            <a:r>
              <a:rPr lang="ko-KR" altLang="en-US" b="1" dirty="0"/>
              <a:t>복합악취</a:t>
            </a:r>
            <a:r>
              <a:rPr lang="en-US" altLang="ko-KR" b="1" dirty="0"/>
              <a:t>, </a:t>
            </a:r>
            <a:r>
              <a:rPr lang="ko-KR" altLang="en-US" b="1" dirty="0"/>
              <a:t>지정악취물질 </a:t>
            </a:r>
            <a:r>
              <a:rPr lang="en-US" altLang="ko-KR" b="1" dirty="0"/>
              <a:t>(</a:t>
            </a:r>
            <a:r>
              <a:rPr lang="ko-KR" altLang="en-US" b="1" dirty="0"/>
              <a:t>암모니아 등 </a:t>
            </a:r>
            <a:r>
              <a:rPr lang="en-US" altLang="ko-KR" b="1" dirty="0"/>
              <a:t>22</a:t>
            </a:r>
            <a:r>
              <a:rPr lang="ko-KR" altLang="en-US" b="1" dirty="0"/>
              <a:t>항목</a:t>
            </a:r>
            <a:r>
              <a:rPr lang="en-US" altLang="ko-KR" b="1" dirty="0"/>
              <a:t>), </a:t>
            </a:r>
            <a:r>
              <a:rPr lang="ko-KR" altLang="en-US" b="1" dirty="0"/>
              <a:t>기상항목 </a:t>
            </a:r>
            <a:r>
              <a:rPr lang="ko-KR" altLang="en-US" b="1" dirty="0" smtClean="0"/>
              <a:t>등</a:t>
            </a:r>
            <a:endParaRPr lang="ko-KR" altLang="en-US" b="1" dirty="0"/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  </a:t>
            </a:r>
            <a:r>
              <a:rPr lang="en-US" altLang="ko-KR" sz="1600" b="1" dirty="0" smtClean="0"/>
              <a:t> -  </a:t>
            </a:r>
            <a:r>
              <a:rPr lang="ko-KR" altLang="en-US" sz="1600" b="1" dirty="0"/>
              <a:t>대기오염물질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벤젠</a:t>
            </a:r>
            <a:r>
              <a:rPr lang="en-US" altLang="ko-KR" sz="1600" b="1" dirty="0"/>
              <a:t>) </a:t>
            </a:r>
            <a:r>
              <a:rPr lang="ko-KR" altLang="en-US" sz="1600" b="1" dirty="0"/>
              <a:t>추가 </a:t>
            </a:r>
            <a:r>
              <a:rPr lang="en-US" altLang="ko-KR" sz="1600" b="1" dirty="0"/>
              <a:t>: </a:t>
            </a:r>
            <a:r>
              <a:rPr lang="ko-KR" altLang="en-US" sz="1600" b="1" dirty="0" err="1"/>
              <a:t>가좌동</a:t>
            </a:r>
            <a:r>
              <a:rPr lang="en-US" altLang="ko-KR" sz="1600" b="1" dirty="0"/>
              <a:t>․</a:t>
            </a:r>
            <a:r>
              <a:rPr lang="ko-KR" altLang="en-US" sz="1600" b="1" dirty="0" err="1"/>
              <a:t>석남동</a:t>
            </a:r>
            <a:r>
              <a:rPr lang="en-US" altLang="ko-KR" sz="1600" b="1" dirty="0"/>
              <a:t>․</a:t>
            </a:r>
            <a:r>
              <a:rPr lang="ko-KR" altLang="en-US" sz="1600" b="1" dirty="0" err="1"/>
              <a:t>원창동</a:t>
            </a:r>
            <a:r>
              <a:rPr lang="ko-KR" altLang="en-US" sz="1600" b="1" dirty="0"/>
              <a:t> 지역 </a:t>
            </a:r>
            <a:r>
              <a:rPr lang="en-US" altLang="ko-KR" sz="1600" b="1" dirty="0"/>
              <a:t>22</a:t>
            </a:r>
            <a:r>
              <a:rPr lang="ko-KR" altLang="en-US" sz="1600" b="1" dirty="0"/>
              <a:t>개 </a:t>
            </a:r>
            <a:r>
              <a:rPr lang="ko-KR" altLang="en-US" sz="1600" b="1" dirty="0" smtClean="0"/>
              <a:t>지점</a:t>
            </a:r>
            <a:endParaRPr lang="en-US" altLang="ko-KR" sz="4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초과 시 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복합악취 </a:t>
            </a:r>
            <a:r>
              <a:rPr lang="en-US" altLang="ko-KR" b="1" dirty="0" smtClean="0"/>
              <a:t>7</a:t>
            </a:r>
            <a:r>
              <a:rPr lang="ko-KR" altLang="en-US" b="1" dirty="0" err="1" smtClean="0"/>
              <a:t>배이상</a:t>
            </a:r>
            <a:r>
              <a:rPr lang="ko-KR" altLang="en-US" b="1" dirty="0" smtClean="0"/>
              <a:t> 배출 또는 엄격한 기준 초과 지점</a:t>
            </a:r>
            <a:r>
              <a:rPr lang="en-US" altLang="ko-KR" b="1" dirty="0" smtClean="0"/>
              <a:t>)</a:t>
            </a:r>
            <a:endParaRPr lang="ko-KR" altLang="en-US" b="1" dirty="0"/>
          </a:p>
          <a:p>
            <a:pPr>
              <a:lnSpc>
                <a:spcPct val="150000"/>
              </a:lnSpc>
            </a:pPr>
            <a:r>
              <a:rPr lang="ko-KR" altLang="en-US" sz="1600" b="1" dirty="0" smtClean="0"/>
              <a:t>    </a:t>
            </a:r>
            <a:r>
              <a:rPr lang="en-US" altLang="ko-KR" sz="1600" b="1" dirty="0" smtClean="0"/>
              <a:t>- </a:t>
            </a:r>
            <a:r>
              <a:rPr lang="ko-KR" altLang="en-US" sz="1600" b="1" dirty="0" smtClean="0"/>
              <a:t>시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구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확인 조사</a:t>
            </a: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및 </a:t>
            </a:r>
            <a:r>
              <a:rPr lang="ko-KR" altLang="en-US" sz="1600" b="1" dirty="0" err="1" smtClean="0"/>
              <a:t>배출원에</a:t>
            </a:r>
            <a:r>
              <a:rPr lang="ko-KR" altLang="en-US" sz="1600" b="1" dirty="0" smtClean="0"/>
              <a:t> 대한 정밀점검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악취시료채취</a:t>
            </a:r>
            <a:r>
              <a:rPr lang="en-US" altLang="ko-KR" sz="1600" b="1" dirty="0" smtClean="0"/>
              <a:t>․</a:t>
            </a:r>
            <a:r>
              <a:rPr lang="ko-KR" altLang="en-US" sz="1600" b="1" dirty="0" smtClean="0"/>
              <a:t>분석</a:t>
            </a:r>
            <a:r>
              <a:rPr lang="en-US" altLang="ko-KR" sz="1600" b="1" dirty="0" smtClean="0"/>
              <a:t>)</a:t>
            </a:r>
          </a:p>
          <a:p>
            <a:endParaRPr lang="en-US" altLang="ko-KR" sz="900" b="1" dirty="0" smtClean="0"/>
          </a:p>
          <a:p>
            <a:r>
              <a:rPr lang="ko-KR" altLang="en-US" sz="2000" b="1" dirty="0" smtClean="0"/>
              <a:t>◆ 추진계획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실태조사 결과보고 및 악취관리 방향 설정</a:t>
            </a:r>
            <a:r>
              <a:rPr lang="en-US" altLang="ko-KR" b="1" dirty="0"/>
              <a:t>(</a:t>
            </a:r>
            <a:r>
              <a:rPr lang="ko-KR" altLang="en-US" b="1" dirty="0"/>
              <a:t>시</a:t>
            </a:r>
            <a:r>
              <a:rPr lang="en-US" altLang="ko-KR" b="1" dirty="0"/>
              <a:t>) ............ </a:t>
            </a:r>
            <a:r>
              <a:rPr lang="ko-KR" altLang="en-US" b="1" dirty="0" smtClean="0"/>
              <a:t>다음 년도 </a:t>
            </a:r>
            <a:r>
              <a:rPr lang="en-US" altLang="ko-KR" b="1" dirty="0"/>
              <a:t>1</a:t>
            </a:r>
            <a:r>
              <a:rPr lang="ko-KR" altLang="en-US" b="1" dirty="0" smtClean="0"/>
              <a:t>월</a:t>
            </a:r>
            <a:endParaRPr lang="ko-KR" alt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748464" y="623731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8" name="AutoShape 2"/>
          <p:cNvSpPr>
            <a:spLocks noChangeArrowheads="1"/>
          </p:cNvSpPr>
          <p:nvPr/>
        </p:nvSpPr>
        <p:spPr bwMode="gray">
          <a:xfrm>
            <a:off x="755576" y="241378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4. </a:t>
            </a:r>
            <a:r>
              <a:rPr kumimoji="0" lang="ko-KR" altLang="en-US" sz="2800" dirty="0" smtClean="0"/>
              <a:t>감시기능 강화를 통한 악취발생 사전예방</a:t>
            </a:r>
            <a:endParaRPr kumimoji="0" lang="ko-KR" altLang="en-US" sz="2800" dirty="0"/>
          </a:p>
        </p:txBody>
      </p:sp>
      <p:grpSp>
        <p:nvGrpSpPr>
          <p:cNvPr id="10" name="그룹 9"/>
          <p:cNvGrpSpPr/>
          <p:nvPr/>
        </p:nvGrpSpPr>
        <p:grpSpPr>
          <a:xfrm>
            <a:off x="755576" y="1052736"/>
            <a:ext cx="7128793" cy="432048"/>
            <a:chOff x="755576" y="980728"/>
            <a:chExt cx="6948317" cy="432048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4-4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000" b="1" dirty="0" smtClean="0">
                  <a:latin typeface="+mj-ea"/>
                  <a:ea typeface="+mj-ea"/>
                </a:rPr>
                <a:t>  </a:t>
              </a:r>
              <a:r>
                <a:rPr lang="ko-KR" altLang="en-US" sz="2000" b="1" dirty="0" smtClean="0">
                  <a:latin typeface="+mj-ea"/>
                  <a:ea typeface="+mj-ea"/>
                </a:rPr>
                <a:t>악취관리지역 및 취약지역 </a:t>
              </a:r>
              <a:r>
                <a:rPr lang="en-US" altLang="ko-KR" sz="2000" b="1" dirty="0" smtClean="0">
                  <a:latin typeface="+mj-ea"/>
                  <a:ea typeface="+mj-ea"/>
                </a:rPr>
                <a:t>『</a:t>
              </a:r>
              <a:r>
                <a:rPr lang="ko-KR" altLang="en-US" sz="2000" b="1" dirty="0" smtClean="0">
                  <a:latin typeface="+mj-ea"/>
                  <a:ea typeface="+mj-ea"/>
                </a:rPr>
                <a:t>악취실태조사</a:t>
              </a:r>
              <a:r>
                <a:rPr lang="en-US" altLang="ko-KR" sz="2000" b="1" dirty="0" smtClean="0">
                  <a:latin typeface="+mj-ea"/>
                  <a:ea typeface="+mj-ea"/>
                </a:rPr>
                <a:t>』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335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8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755576" y="1636345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 추진개요</a:t>
            </a:r>
          </a:p>
          <a:p>
            <a:pPr>
              <a:lnSpc>
                <a:spcPct val="150000"/>
              </a:lnSpc>
            </a:pPr>
            <a:r>
              <a:rPr lang="ko-KR" altLang="en-US" b="1" dirty="0"/>
              <a:t> ❍</a:t>
            </a:r>
            <a:r>
              <a:rPr lang="ko-KR" altLang="en-US" b="1" dirty="0" smtClean="0"/>
              <a:t>  </a:t>
            </a:r>
            <a:r>
              <a:rPr lang="ko-KR" altLang="en-US" b="1" dirty="0"/>
              <a:t>사업기간 </a:t>
            </a:r>
            <a:r>
              <a:rPr lang="en-US" altLang="ko-KR" b="1" dirty="0"/>
              <a:t>: 2016. 1. 1. ~ 12. 31(</a:t>
            </a:r>
            <a:r>
              <a:rPr lang="ko-KR" altLang="en-US" b="1" dirty="0"/>
              <a:t>반기 </a:t>
            </a:r>
            <a:r>
              <a:rPr lang="en-US" altLang="ko-KR" b="1" dirty="0"/>
              <a:t>1</a:t>
            </a:r>
            <a:r>
              <a:rPr lang="ko-KR" altLang="en-US" b="1" dirty="0"/>
              <a:t>회</a:t>
            </a:r>
            <a:r>
              <a:rPr lang="en-US" altLang="ko-KR" b="1" dirty="0"/>
              <a:t>)</a:t>
            </a:r>
            <a:endParaRPr lang="ko-KR" altLang="en-US" b="1" dirty="0"/>
          </a:p>
          <a:p>
            <a:pPr>
              <a:lnSpc>
                <a:spcPct val="150000"/>
              </a:lnSpc>
            </a:pPr>
            <a:r>
              <a:rPr lang="ko-KR" altLang="en-US" b="1" dirty="0"/>
              <a:t> ❍</a:t>
            </a:r>
            <a:r>
              <a:rPr lang="ko-KR" altLang="en-US" b="1" dirty="0" smtClean="0"/>
              <a:t>  </a:t>
            </a:r>
            <a:r>
              <a:rPr lang="ko-KR" altLang="en-US" b="1" dirty="0"/>
              <a:t>관리지역 </a:t>
            </a:r>
            <a:r>
              <a:rPr lang="en-US" altLang="ko-KR" b="1" dirty="0"/>
              <a:t>: </a:t>
            </a:r>
            <a:r>
              <a:rPr lang="ko-KR" altLang="en-US" b="1" dirty="0"/>
              <a:t>남동권역 </a:t>
            </a:r>
            <a:r>
              <a:rPr lang="en-US" altLang="ko-KR" b="1" dirty="0"/>
              <a:t>(</a:t>
            </a:r>
            <a:r>
              <a:rPr lang="ko-KR" altLang="en-US" b="1" dirty="0"/>
              <a:t>연수</a:t>
            </a:r>
            <a:r>
              <a:rPr lang="en-US" altLang="ko-KR" b="1" dirty="0"/>
              <a:t>, </a:t>
            </a:r>
            <a:r>
              <a:rPr lang="ko-KR" altLang="en-US" b="1" dirty="0"/>
              <a:t>남동구</a:t>
            </a:r>
            <a:r>
              <a:rPr lang="en-US" altLang="ko-KR" b="1" dirty="0"/>
              <a:t>), </a:t>
            </a:r>
            <a:r>
              <a:rPr lang="ko-KR" altLang="en-US" b="1" dirty="0"/>
              <a:t>서부권역 </a:t>
            </a:r>
            <a:r>
              <a:rPr lang="en-US" altLang="ko-KR" b="1" dirty="0"/>
              <a:t>(</a:t>
            </a:r>
            <a:r>
              <a:rPr lang="ko-KR" altLang="en-US" b="1" dirty="0"/>
              <a:t>동</a:t>
            </a:r>
            <a:r>
              <a:rPr lang="en-US" altLang="ko-KR" b="1" dirty="0"/>
              <a:t>, </a:t>
            </a:r>
            <a:r>
              <a:rPr lang="ko-KR" altLang="en-US" b="1" dirty="0"/>
              <a:t>서구</a:t>
            </a:r>
            <a:r>
              <a:rPr lang="en-US" altLang="ko-KR" b="1" dirty="0"/>
              <a:t>)</a:t>
            </a:r>
            <a:r>
              <a:rPr lang="ko-KR" altLang="en-US" b="1" dirty="0"/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 </a:t>
            </a:r>
            <a:r>
              <a:rPr lang="en-US" altLang="ko-KR" sz="1600" b="1" dirty="0"/>
              <a:t>-</a:t>
            </a:r>
            <a:r>
              <a:rPr lang="ko-KR" altLang="en-US" sz="1600" b="1" dirty="0"/>
              <a:t> 남동권역 </a:t>
            </a:r>
            <a:r>
              <a:rPr lang="en-US" altLang="ko-KR" sz="1600" b="1" dirty="0"/>
              <a:t>: </a:t>
            </a:r>
            <a:r>
              <a:rPr lang="ko-KR" altLang="en-US" sz="1600" b="1" dirty="0" err="1"/>
              <a:t>남동산단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하수처리시설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북측수로 등 </a:t>
            </a: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 - </a:t>
            </a:r>
            <a:r>
              <a:rPr lang="ko-KR" altLang="en-US" sz="1600" b="1" dirty="0"/>
              <a:t>서부권역 </a:t>
            </a:r>
            <a:r>
              <a:rPr lang="en-US" altLang="ko-KR" sz="1600" b="1" dirty="0"/>
              <a:t>: </a:t>
            </a:r>
            <a:r>
              <a:rPr lang="ko-KR" altLang="en-US" sz="1600" b="1" dirty="0"/>
              <a:t>수도권매립지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국가산업단지</a:t>
            </a:r>
            <a:r>
              <a:rPr lang="en-US" altLang="ko-KR" sz="1600" b="1" dirty="0"/>
              <a:t>, </a:t>
            </a:r>
            <a:r>
              <a:rPr lang="ko-KR" altLang="en-US" sz="1600" b="1" dirty="0" err="1"/>
              <a:t>서부산단</a:t>
            </a:r>
            <a:r>
              <a:rPr lang="en-US" altLang="ko-KR" sz="1600" b="1" dirty="0"/>
              <a:t>, </a:t>
            </a:r>
            <a:r>
              <a:rPr lang="ko-KR" altLang="en-US" sz="1600" b="1" dirty="0" smtClean="0"/>
              <a:t>동구</a:t>
            </a: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제강</a:t>
            </a:r>
            <a:r>
              <a:rPr lang="en-US" altLang="ko-KR" sz="1600" b="1" dirty="0"/>
              <a:t>3</a:t>
            </a:r>
            <a:r>
              <a:rPr lang="ko-KR" altLang="en-US" sz="1600" b="1" dirty="0"/>
              <a:t>사 등 </a:t>
            </a: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en-US" altLang="ko-KR" b="1" dirty="0"/>
              <a:t> </a:t>
            </a:r>
            <a:r>
              <a:rPr lang="ko-KR" altLang="en-US" b="1" dirty="0" smtClean="0"/>
              <a:t>❍ </a:t>
            </a:r>
            <a:r>
              <a:rPr lang="ko-KR" altLang="en-US" b="1" dirty="0"/>
              <a:t>관리방법 </a:t>
            </a:r>
            <a:r>
              <a:rPr lang="en-US" altLang="ko-KR" b="1" dirty="0"/>
              <a:t>: </a:t>
            </a:r>
            <a:r>
              <a:rPr lang="ko-KR" altLang="en-US" b="1" dirty="0"/>
              <a:t>개별 </a:t>
            </a:r>
            <a:r>
              <a:rPr lang="ko-KR" altLang="en-US" b="1" dirty="0" smtClean="0"/>
              <a:t>사업장 별</a:t>
            </a:r>
            <a:r>
              <a:rPr lang="en-US" altLang="ko-KR" b="1" dirty="0"/>
              <a:t>, </a:t>
            </a:r>
            <a:r>
              <a:rPr lang="ko-KR" altLang="en-US" b="1" dirty="0" smtClean="0"/>
              <a:t>자치단체 별 → </a:t>
            </a:r>
            <a:r>
              <a:rPr lang="ko-KR" altLang="en-US" b="1" dirty="0"/>
              <a:t>자치단체 </a:t>
            </a:r>
            <a:r>
              <a:rPr lang="ko-KR" altLang="en-US" b="1" dirty="0" smtClean="0"/>
              <a:t>합동</a:t>
            </a:r>
            <a:r>
              <a:rPr lang="en-US" altLang="ko-KR" b="1" dirty="0"/>
              <a:t> ,</a:t>
            </a:r>
            <a:r>
              <a:rPr lang="ko-KR" altLang="en-US" b="1" dirty="0"/>
              <a:t> 권역 별</a:t>
            </a:r>
            <a:endParaRPr lang="en-US" altLang="ko-KR" b="1" dirty="0" smtClean="0"/>
          </a:p>
          <a:p>
            <a:pPr>
              <a:lnSpc>
                <a:spcPct val="150000"/>
              </a:lnSpc>
            </a:pPr>
            <a:r>
              <a:rPr lang="en-US" altLang="ko-KR" b="1" dirty="0" smtClean="0"/>
              <a:t> </a:t>
            </a:r>
            <a:r>
              <a:rPr lang="ko-KR" altLang="en-US" b="1" dirty="0" smtClean="0"/>
              <a:t>❍ </a:t>
            </a:r>
            <a:r>
              <a:rPr lang="ko-KR" altLang="en-US" b="1" dirty="0"/>
              <a:t>악취관리 및 점검 현황</a:t>
            </a: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402421"/>
              </p:ext>
            </p:extLst>
          </p:nvPr>
        </p:nvGraphicFramePr>
        <p:xfrm>
          <a:off x="1222690" y="4426223"/>
          <a:ext cx="6661679" cy="1307033"/>
        </p:xfrm>
        <a:graphic>
          <a:graphicData uri="http://schemas.openxmlformats.org/drawingml/2006/table">
            <a:tbl>
              <a:tblPr/>
              <a:tblGrid>
                <a:gridCol w="1724810"/>
                <a:gridCol w="923033"/>
                <a:gridCol w="923033"/>
                <a:gridCol w="923033"/>
                <a:gridCol w="722590"/>
                <a:gridCol w="722590"/>
                <a:gridCol w="722590"/>
              </a:tblGrid>
              <a:tr h="240895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 분</a:t>
                      </a:r>
                    </a:p>
                  </a:txBody>
                  <a:tcPr marL="59644" marR="59644" marT="16490" marB="1649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남동권역</a:t>
                      </a:r>
                    </a:p>
                  </a:txBody>
                  <a:tcPr marL="59644" marR="59644" marT="16490" marB="16490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서부권역</a:t>
                      </a:r>
                    </a:p>
                  </a:txBody>
                  <a:tcPr marL="59644" marR="59644" marT="16490" marB="16490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08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계</a:t>
                      </a:r>
                    </a:p>
                  </a:txBody>
                  <a:tcPr marL="59644" marR="59644" marT="16490" marB="16490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남동구</a:t>
                      </a:r>
                    </a:p>
                  </a:txBody>
                  <a:tcPr marL="59644" marR="59644" marT="16490" marB="16490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연수구</a:t>
                      </a:r>
                    </a:p>
                  </a:txBody>
                  <a:tcPr marL="59644" marR="59644" marT="16490" marB="16490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계</a:t>
                      </a:r>
                    </a:p>
                  </a:txBody>
                  <a:tcPr marL="59644" marR="59644" marT="16490" marB="16490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동구</a:t>
                      </a:r>
                    </a:p>
                  </a:txBody>
                  <a:tcPr marL="59644" marR="59644" marT="16490" marB="16490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서구</a:t>
                      </a:r>
                    </a:p>
                  </a:txBody>
                  <a:tcPr marL="59644" marR="59644" marT="16490" marB="16490" anchor="ctr">
                    <a:lnL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14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악취 사업장 수</a:t>
                      </a:r>
                    </a:p>
                  </a:txBody>
                  <a:tcPr marL="59644" marR="59644" marT="16490" marB="1649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1,370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1,367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1,142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1,139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4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시료채취건</a:t>
                      </a:r>
                    </a:p>
                  </a:txBody>
                  <a:tcPr marL="59644" marR="59644" marT="16490" marB="1649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210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169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517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81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436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4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행정처분건</a:t>
                      </a:r>
                    </a:p>
                  </a:txBody>
                  <a:tcPr marL="59644" marR="59644" marT="16490" marB="1649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59644" marR="59644" marT="16490" marB="1649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755576" y="5805264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36" name="직사각형 35"/>
          <p:cNvSpPr/>
          <p:nvPr/>
        </p:nvSpPr>
        <p:spPr>
          <a:xfrm>
            <a:off x="755576" y="5733256"/>
            <a:ext cx="727280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 추진 </a:t>
            </a:r>
            <a:r>
              <a:rPr lang="ko-KR" altLang="en-US" sz="2000" b="1" dirty="0" smtClean="0"/>
              <a:t>계획</a:t>
            </a:r>
            <a:endParaRPr lang="ko-KR" altLang="en-US" sz="2000" b="1" dirty="0"/>
          </a:p>
          <a:p>
            <a:r>
              <a:rPr lang="ko-KR" altLang="en-US" b="1" dirty="0"/>
              <a:t> ❍</a:t>
            </a:r>
            <a:r>
              <a:rPr lang="ko-KR" altLang="en-US" b="1" dirty="0" smtClean="0"/>
              <a:t>  </a:t>
            </a:r>
            <a:r>
              <a:rPr lang="ko-KR" altLang="en-US" b="1" dirty="0"/>
              <a:t>사업장  취약 분야별 악취 저감 사업 추진 실적 및 계획 보고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48464" y="623731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8</a:t>
            </a:r>
            <a:endParaRPr lang="ko-KR" altLang="en-US" dirty="0"/>
          </a:p>
        </p:txBody>
      </p:sp>
      <p:sp>
        <p:nvSpPr>
          <p:cNvPr id="11" name="AutoShape 2"/>
          <p:cNvSpPr>
            <a:spLocks noChangeArrowheads="1"/>
          </p:cNvSpPr>
          <p:nvPr/>
        </p:nvSpPr>
        <p:spPr bwMode="gray">
          <a:xfrm>
            <a:off x="755576" y="241378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4. </a:t>
            </a:r>
            <a:r>
              <a:rPr kumimoji="0" lang="ko-KR" altLang="en-US" sz="2800" dirty="0" smtClean="0"/>
              <a:t>감시기능 강화를 통한 악취발생 사전예방</a:t>
            </a:r>
            <a:endParaRPr kumimoji="0" lang="ko-KR" altLang="en-US" sz="2800" dirty="0"/>
          </a:p>
        </p:txBody>
      </p:sp>
      <p:grpSp>
        <p:nvGrpSpPr>
          <p:cNvPr id="13" name="그룹 12"/>
          <p:cNvGrpSpPr/>
          <p:nvPr/>
        </p:nvGrpSpPr>
        <p:grpSpPr>
          <a:xfrm>
            <a:off x="755576" y="1052736"/>
            <a:ext cx="7128793" cy="432048"/>
            <a:chOff x="755576" y="980728"/>
            <a:chExt cx="6948317" cy="432048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4-5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5" name="모서리가 둥근 직사각형 14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000" b="1" dirty="0" smtClean="0">
                  <a:latin typeface="+mj-ea"/>
                  <a:ea typeface="+mj-ea"/>
                </a:rPr>
                <a:t>  </a:t>
              </a:r>
              <a:r>
                <a:rPr lang="ko-KR" altLang="en-US" sz="2000" b="1" dirty="0" smtClean="0">
                  <a:latin typeface="+mj-ea"/>
                  <a:ea typeface="+mj-ea"/>
                </a:rPr>
                <a:t>악취환경 개선을 위한 </a:t>
              </a:r>
              <a:r>
                <a:rPr lang="en-US" altLang="ko-KR" sz="2000" b="1" dirty="0" smtClean="0">
                  <a:latin typeface="+mj-ea"/>
                  <a:ea typeface="+mj-ea"/>
                </a:rPr>
                <a:t>『</a:t>
              </a:r>
              <a:r>
                <a:rPr lang="ko-KR" altLang="en-US" sz="2000" b="1" dirty="0" smtClean="0">
                  <a:latin typeface="+mj-ea"/>
                  <a:ea typeface="+mj-ea"/>
                </a:rPr>
                <a:t>권역 별 </a:t>
              </a:r>
              <a:r>
                <a:rPr lang="ko-KR" altLang="en-US" sz="2000" b="1" dirty="0" err="1" smtClean="0">
                  <a:latin typeface="+mj-ea"/>
                  <a:ea typeface="+mj-ea"/>
                </a:rPr>
                <a:t>악취원</a:t>
              </a:r>
              <a:r>
                <a:rPr lang="ko-KR" altLang="en-US" sz="2000" b="1" dirty="0" smtClean="0">
                  <a:latin typeface="+mj-ea"/>
                  <a:ea typeface="+mj-ea"/>
                </a:rPr>
                <a:t> 관리</a:t>
              </a:r>
              <a:r>
                <a:rPr lang="en-US" altLang="ko-KR" sz="2000" b="1" dirty="0" smtClean="0">
                  <a:latin typeface="+mj-ea"/>
                  <a:ea typeface="+mj-ea"/>
                </a:rPr>
                <a:t>』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530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8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827584" y="1593081"/>
            <a:ext cx="7560840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 </a:t>
            </a:r>
            <a:r>
              <a:rPr lang="ko-KR" altLang="en-US" sz="2000" b="1" dirty="0" smtClean="0"/>
              <a:t>추진개요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지원근거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   - </a:t>
            </a:r>
            <a:r>
              <a:rPr lang="ko-KR" altLang="en-US" sz="1600" b="1" dirty="0"/>
              <a:t>악취방지법 제</a:t>
            </a:r>
            <a:r>
              <a:rPr lang="en-US" altLang="ko-KR" sz="1600" b="1" dirty="0"/>
              <a:t>3</a:t>
            </a:r>
            <a:r>
              <a:rPr lang="ko-KR" altLang="en-US" sz="1600" b="1" dirty="0"/>
              <a:t>조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국가</a:t>
            </a:r>
            <a:r>
              <a:rPr lang="en-US" altLang="ko-KR" sz="1600" b="1" dirty="0"/>
              <a:t>․</a:t>
            </a:r>
            <a:r>
              <a:rPr lang="ko-KR" altLang="en-US" sz="1600" b="1" dirty="0"/>
              <a:t>지방자치단체 및 국민의 책무</a:t>
            </a:r>
            <a:r>
              <a:rPr lang="en-US" altLang="ko-KR" sz="1600" b="1" dirty="0"/>
              <a:t>)</a:t>
            </a:r>
            <a:endParaRPr lang="ko-KR" altLang="en-US" sz="1600" b="1" dirty="0"/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   - </a:t>
            </a:r>
            <a:r>
              <a:rPr lang="ko-KR" altLang="en-US" sz="1600" b="1" dirty="0"/>
              <a:t>인천광역시 악취방지시설 보조금 지원조례</a:t>
            </a:r>
            <a:r>
              <a:rPr lang="en-US" altLang="ko-KR" sz="1600" b="1" dirty="0"/>
              <a:t> </a:t>
            </a:r>
            <a:endParaRPr lang="ko-KR" altLang="en-US" sz="1600" b="1" dirty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추진기간 </a:t>
            </a:r>
            <a:r>
              <a:rPr lang="en-US" altLang="ko-KR" b="1" dirty="0"/>
              <a:t>: 2016. 1. 1 ~ 12. 31 (</a:t>
            </a:r>
            <a:r>
              <a:rPr lang="ko-KR" altLang="en-US" b="1" dirty="0"/>
              <a:t>최초 </a:t>
            </a:r>
            <a:r>
              <a:rPr lang="en-US" altLang="ko-KR" b="1" dirty="0"/>
              <a:t>2007</a:t>
            </a:r>
            <a:r>
              <a:rPr lang="ko-KR" altLang="en-US" b="1" dirty="0"/>
              <a:t>년 </a:t>
            </a:r>
            <a:r>
              <a:rPr lang="en-US" altLang="ko-KR" b="1" dirty="0"/>
              <a:t>~ )</a:t>
            </a:r>
            <a:endParaRPr lang="ko-KR" altLang="en-US" b="1" dirty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지원대상 </a:t>
            </a:r>
            <a:r>
              <a:rPr lang="en-US" altLang="ko-KR" b="1" dirty="0"/>
              <a:t>: </a:t>
            </a:r>
            <a:r>
              <a:rPr lang="ko-KR" altLang="en-US" b="1" dirty="0"/>
              <a:t>인천시 관내 중소기업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  </a:t>
            </a:r>
            <a:r>
              <a:rPr lang="ko-KR" altLang="en-US" b="1" dirty="0"/>
              <a:t>지원범위 </a:t>
            </a:r>
            <a:r>
              <a:rPr lang="en-US" altLang="ko-KR" b="1" dirty="0"/>
              <a:t>(</a:t>
            </a:r>
            <a:r>
              <a:rPr lang="ko-KR" altLang="en-US" b="1" dirty="0"/>
              <a:t>시비 </a:t>
            </a:r>
            <a:r>
              <a:rPr lang="en-US" altLang="ko-KR" b="1" dirty="0"/>
              <a:t>40%, </a:t>
            </a:r>
            <a:r>
              <a:rPr lang="ko-KR" altLang="en-US" b="1" dirty="0"/>
              <a:t>군</a:t>
            </a:r>
            <a:r>
              <a:rPr lang="en-US" altLang="ko-KR" b="1" dirty="0"/>
              <a:t>.</a:t>
            </a:r>
            <a:r>
              <a:rPr lang="ko-KR" altLang="en-US" b="1" dirty="0"/>
              <a:t>구비 </a:t>
            </a:r>
            <a:r>
              <a:rPr lang="en-US" altLang="ko-KR" b="1" dirty="0"/>
              <a:t>30%, </a:t>
            </a:r>
            <a:r>
              <a:rPr lang="ko-KR" altLang="en-US" b="1" dirty="0" err="1"/>
              <a:t>자부담</a:t>
            </a:r>
            <a:r>
              <a:rPr lang="ko-KR" altLang="en-US" b="1" dirty="0"/>
              <a:t> </a:t>
            </a:r>
            <a:r>
              <a:rPr lang="en-US" altLang="ko-KR" b="1" dirty="0"/>
              <a:t>30%)</a:t>
            </a:r>
            <a:endParaRPr lang="ko-KR" altLang="en-US" b="1" dirty="0"/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   - </a:t>
            </a:r>
            <a:r>
              <a:rPr lang="ko-KR" altLang="en-US" sz="1600" b="1" dirty="0"/>
              <a:t>신규 악취방지시설 설치비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증설 포함</a:t>
            </a:r>
            <a:r>
              <a:rPr lang="en-US" altLang="ko-KR" sz="1600" b="1" dirty="0"/>
              <a:t>) : </a:t>
            </a:r>
            <a:r>
              <a:rPr lang="ko-KR" altLang="en-US" sz="1600" b="1" dirty="0"/>
              <a:t>업체별 </a:t>
            </a:r>
            <a:r>
              <a:rPr lang="en-US" altLang="ko-KR" sz="1600" b="1" dirty="0"/>
              <a:t>5</a:t>
            </a:r>
            <a:r>
              <a:rPr lang="ko-KR" altLang="en-US" sz="1600" b="1" dirty="0" err="1"/>
              <a:t>천만원</a:t>
            </a:r>
            <a:r>
              <a:rPr lang="ko-KR" altLang="en-US" sz="1600" b="1" dirty="0"/>
              <a:t> 이하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   - </a:t>
            </a:r>
            <a:r>
              <a:rPr lang="ko-KR" altLang="en-US" sz="1600" b="1" dirty="0"/>
              <a:t>악취방지시설 </a:t>
            </a:r>
            <a:r>
              <a:rPr lang="ko-KR" altLang="en-US" sz="1600" b="1" dirty="0" err="1"/>
              <a:t>개선비</a:t>
            </a:r>
            <a:r>
              <a:rPr lang="ko-KR" altLang="en-US" sz="1600" b="1" dirty="0"/>
              <a:t> </a:t>
            </a:r>
            <a:r>
              <a:rPr lang="en-US" altLang="ko-KR" sz="1600" b="1" dirty="0"/>
              <a:t>: </a:t>
            </a:r>
            <a:r>
              <a:rPr lang="ko-KR" altLang="en-US" sz="1600" b="1" dirty="0"/>
              <a:t>업체별 </a:t>
            </a:r>
            <a:r>
              <a:rPr lang="en-US" altLang="ko-KR" sz="1600" b="1" dirty="0"/>
              <a:t>3</a:t>
            </a:r>
            <a:r>
              <a:rPr lang="ko-KR" altLang="en-US" sz="1600" b="1" dirty="0" err="1"/>
              <a:t>천만원</a:t>
            </a:r>
            <a:r>
              <a:rPr lang="ko-KR" altLang="en-US" sz="1600" b="1" dirty="0"/>
              <a:t> </a:t>
            </a:r>
            <a:r>
              <a:rPr lang="ko-KR" altLang="en-US" sz="1600" b="1" dirty="0" smtClean="0"/>
              <a:t>이하</a:t>
            </a:r>
            <a:endParaRPr lang="en-US" altLang="ko-KR" sz="1600" b="1" dirty="0" smtClean="0"/>
          </a:p>
          <a:p>
            <a:endParaRPr lang="en-US" altLang="ko-KR" sz="500" b="1" dirty="0" smtClean="0"/>
          </a:p>
          <a:p>
            <a:r>
              <a:rPr lang="ko-KR" altLang="en-US" b="1" dirty="0" smtClean="0"/>
              <a:t> </a:t>
            </a:r>
            <a:r>
              <a:rPr lang="ko-KR" altLang="en-US" b="1" dirty="0"/>
              <a:t>❍</a:t>
            </a:r>
            <a:r>
              <a:rPr lang="ko-KR" altLang="en-US" b="1" dirty="0" smtClean="0"/>
              <a:t> </a:t>
            </a:r>
            <a:r>
              <a:rPr lang="en-US" altLang="ko-KR" b="1" dirty="0"/>
              <a:t>2016</a:t>
            </a:r>
            <a:r>
              <a:rPr lang="ko-KR" altLang="en-US" b="1" dirty="0"/>
              <a:t>년 보조금 지원 대상</a:t>
            </a: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056011"/>
              </p:ext>
            </p:extLst>
          </p:nvPr>
        </p:nvGraphicFramePr>
        <p:xfrm>
          <a:off x="1259634" y="5429282"/>
          <a:ext cx="6480717" cy="1168070"/>
        </p:xfrm>
        <a:graphic>
          <a:graphicData uri="http://schemas.openxmlformats.org/drawingml/2006/table">
            <a:tbl>
              <a:tblPr/>
              <a:tblGrid>
                <a:gridCol w="1363102"/>
                <a:gridCol w="1476704"/>
                <a:gridCol w="1213637"/>
                <a:gridCol w="1213637"/>
                <a:gridCol w="1213637"/>
              </a:tblGrid>
              <a:tr h="204811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   분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747" marR="17747" marT="17747" marB="1774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지원업체수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2016</a:t>
                      </a: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년 보 조 금 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백만원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048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소 계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시비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구비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048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합 </a:t>
                      </a:r>
                      <a:r>
                        <a:rPr lang="ko-KR" altLang="en-US" sz="13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 계</a:t>
                      </a:r>
                      <a:endParaRPr lang="ko-KR" altLang="en-US" sz="13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marL="17747" marR="17747" marT="17747" marB="1774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350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200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150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남동구</a:t>
                      </a:r>
                    </a:p>
                  </a:txBody>
                  <a:tcPr marL="17747" marR="17747" marT="17747" marB="1774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175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75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8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서 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구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7747" marR="17747" marT="17747" marB="1774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175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75</a:t>
                      </a:r>
                    </a:p>
                  </a:txBody>
                  <a:tcPr marL="17747" marR="17747" marT="17747" marB="177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42844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748464" y="623731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9</a:t>
            </a:r>
            <a:endParaRPr lang="ko-KR" altLang="en-US" dirty="0"/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gray">
          <a:xfrm>
            <a:off x="755576" y="332656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5. </a:t>
            </a:r>
            <a:r>
              <a:rPr kumimoji="0" lang="ko-KR" altLang="en-US" sz="2800" dirty="0" smtClean="0"/>
              <a:t>시설개선 및 기술지원을 통한 악취저감</a:t>
            </a:r>
            <a:endParaRPr kumimoji="0" lang="ko-KR" altLang="en-US" sz="2800" dirty="0"/>
          </a:p>
        </p:txBody>
      </p:sp>
      <p:grpSp>
        <p:nvGrpSpPr>
          <p:cNvPr id="15" name="그룹 14"/>
          <p:cNvGrpSpPr/>
          <p:nvPr/>
        </p:nvGrpSpPr>
        <p:grpSpPr>
          <a:xfrm>
            <a:off x="755576" y="1124744"/>
            <a:ext cx="7128793" cy="432048"/>
            <a:chOff x="755576" y="980728"/>
            <a:chExt cx="6948317" cy="43204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5-1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7" name="모서리가 둥근 직사각형 16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000" b="1" dirty="0" smtClean="0">
                  <a:latin typeface="+mj-ea"/>
                  <a:ea typeface="+mj-ea"/>
                </a:rPr>
                <a:t>  </a:t>
              </a:r>
              <a:r>
                <a:rPr lang="ko-KR" altLang="en-US" sz="2000" b="1" dirty="0" smtClean="0">
                  <a:latin typeface="+mj-ea"/>
                  <a:ea typeface="+mj-ea"/>
                </a:rPr>
                <a:t>악취 방지시설 보조금 지원사업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530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8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55576" y="1560849"/>
            <a:ext cx="770485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 </a:t>
            </a:r>
            <a:r>
              <a:rPr lang="ko-KR" altLang="en-US" sz="2000" b="1" dirty="0" smtClean="0"/>
              <a:t>추진개요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 추진기간 </a:t>
            </a:r>
            <a:r>
              <a:rPr lang="en-US" altLang="ko-KR" b="1" dirty="0" smtClean="0"/>
              <a:t>: 2016. 2</a:t>
            </a:r>
            <a:r>
              <a:rPr lang="ko-KR" altLang="en-US" b="1" dirty="0" smtClean="0"/>
              <a:t>월 </a:t>
            </a:r>
            <a:r>
              <a:rPr lang="en-US" altLang="ko-KR" b="1" dirty="0" smtClean="0"/>
              <a:t>~ 12</a:t>
            </a:r>
            <a:r>
              <a:rPr lang="ko-KR" altLang="en-US" b="1" dirty="0" smtClean="0"/>
              <a:t>월</a:t>
            </a:r>
            <a:endParaRPr lang="ko-KR" altLang="en-US" sz="12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 대     상 </a:t>
            </a:r>
            <a:r>
              <a:rPr lang="en-US" altLang="ko-KR" b="1" dirty="0" smtClean="0"/>
              <a:t>:</a:t>
            </a:r>
            <a:r>
              <a:rPr lang="ko-KR" altLang="en-US" b="1" dirty="0" smtClean="0"/>
              <a:t> 악취중점관리업체</a:t>
            </a:r>
            <a:r>
              <a:rPr lang="en-US" altLang="ko-KR" b="1" dirty="0" smtClean="0"/>
              <a:t>(66</a:t>
            </a:r>
            <a:r>
              <a:rPr lang="ko-KR" altLang="en-US" b="1" dirty="0" smtClean="0"/>
              <a:t>개소</a:t>
            </a:r>
            <a:r>
              <a:rPr lang="en-US" altLang="ko-KR" b="1" dirty="0" smtClean="0"/>
              <a:t>), </a:t>
            </a:r>
            <a:r>
              <a:rPr lang="ko-KR" altLang="en-US" b="1" dirty="0" smtClean="0"/>
              <a:t>영세사업장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신규사업장 등</a:t>
            </a:r>
            <a:endParaRPr lang="ko-KR" altLang="en-US" sz="12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 지원내역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무상 맞춤형 기술진단</a:t>
            </a:r>
            <a:r>
              <a:rPr lang="en-US" altLang="ko-KR" b="1" dirty="0" smtClean="0"/>
              <a:t>)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- </a:t>
            </a:r>
            <a:r>
              <a:rPr lang="ko-KR" altLang="en-US" sz="1600" b="1" dirty="0" smtClean="0"/>
              <a:t>악취발생원인 및 공정특성에 적합한 저감기술 및 운영요령 등</a:t>
            </a:r>
            <a:endParaRPr lang="en-US" altLang="ko-KR" sz="1100" b="1" dirty="0"/>
          </a:p>
          <a:p>
            <a:pPr>
              <a:lnSpc>
                <a:spcPct val="150000"/>
              </a:lnSpc>
            </a:pPr>
            <a:r>
              <a:rPr lang="en-US" altLang="ko-KR" sz="1200" b="1" dirty="0" smtClean="0"/>
              <a:t> </a:t>
            </a:r>
            <a:r>
              <a:rPr lang="ko-KR" altLang="en-US" b="1" dirty="0" smtClean="0"/>
              <a:t>❍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 추진기관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인천시 </a:t>
            </a:r>
            <a:endParaRPr lang="en-US" altLang="ko-KR" sz="12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</a:t>
            </a:r>
            <a:r>
              <a:rPr lang="ko-KR" altLang="en-US" dirty="0" smtClean="0"/>
              <a:t>  </a:t>
            </a:r>
            <a:r>
              <a:rPr lang="ko-KR" altLang="en-US" b="1" dirty="0" smtClean="0"/>
              <a:t>전문기관</a:t>
            </a:r>
            <a:r>
              <a:rPr lang="ko-KR" altLang="en-US" dirty="0" smtClean="0"/>
              <a:t>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한국환경공단 악취관리센터</a:t>
            </a:r>
            <a:r>
              <a:rPr lang="en-US" altLang="ko-KR" b="1" dirty="0" smtClean="0"/>
              <a:t>, (</a:t>
            </a:r>
            <a:r>
              <a:rPr lang="ko-KR" altLang="en-US" b="1" dirty="0" smtClean="0"/>
              <a:t>사</a:t>
            </a:r>
            <a:r>
              <a:rPr lang="en-US" altLang="ko-KR" b="1" dirty="0" smtClean="0"/>
              <a:t>)</a:t>
            </a:r>
            <a:r>
              <a:rPr lang="ko-KR" altLang="en-US" b="1" dirty="0" err="1" smtClean="0"/>
              <a:t>인천환경전문공사업협회</a:t>
            </a:r>
            <a:endParaRPr lang="en-US" altLang="ko-KR" b="1" dirty="0" smtClean="0"/>
          </a:p>
          <a:p>
            <a:pPr>
              <a:lnSpc>
                <a:spcPct val="150000"/>
              </a:lnSpc>
            </a:pPr>
            <a:endParaRPr lang="en-US" altLang="ko-KR" sz="400" b="1" dirty="0"/>
          </a:p>
          <a:p>
            <a:r>
              <a:rPr lang="ko-KR" altLang="en-US" sz="2000" b="1" dirty="0"/>
              <a:t>◆ </a:t>
            </a:r>
            <a:r>
              <a:rPr lang="ko-KR" altLang="en-US" sz="2000" b="1" dirty="0" smtClean="0"/>
              <a:t>기대효과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 악취 기술지원 사업장 사후관리 강화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  - </a:t>
            </a:r>
            <a:r>
              <a:rPr lang="ko-KR" altLang="en-US" sz="1600" b="1" dirty="0" smtClean="0"/>
              <a:t>각  </a:t>
            </a:r>
            <a:r>
              <a:rPr lang="ko-KR" altLang="en-US" sz="1600" b="1" dirty="0" err="1" smtClean="0"/>
              <a:t>군ㆍ구별</a:t>
            </a:r>
            <a:r>
              <a:rPr lang="ko-KR" altLang="en-US" sz="1600" b="1" dirty="0" smtClean="0"/>
              <a:t> 전담공무원제 운영을 통한 관리 강화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  - </a:t>
            </a:r>
            <a:r>
              <a:rPr lang="ko-KR" altLang="en-US" sz="1600" b="1" dirty="0" smtClean="0"/>
              <a:t>기술지원 완료 사업장의 개선계획서 제출 및 점검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  - </a:t>
            </a:r>
            <a:r>
              <a:rPr lang="ko-KR" altLang="en-US" sz="1600" b="1" dirty="0" smtClean="0"/>
              <a:t>배출허용기준 초과원인 등 문제점 파악 개선 등</a:t>
            </a:r>
            <a:endParaRPr lang="ko-KR" altLang="en-US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8748464" y="6237312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10</a:t>
            </a:r>
            <a:endParaRPr lang="ko-KR" altLang="en-US" dirty="0"/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gray">
          <a:xfrm>
            <a:off x="755576" y="332656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5. </a:t>
            </a:r>
            <a:r>
              <a:rPr kumimoji="0" lang="ko-KR" altLang="en-US" sz="2800" dirty="0" smtClean="0"/>
              <a:t>시설개선 및 기술지원을 통한 악취저감</a:t>
            </a:r>
            <a:endParaRPr kumimoji="0" lang="ko-KR" altLang="en-US" sz="2800" dirty="0"/>
          </a:p>
        </p:txBody>
      </p:sp>
      <p:grpSp>
        <p:nvGrpSpPr>
          <p:cNvPr id="11" name="그룹 10"/>
          <p:cNvGrpSpPr/>
          <p:nvPr/>
        </p:nvGrpSpPr>
        <p:grpSpPr>
          <a:xfrm>
            <a:off x="755576" y="1124744"/>
            <a:ext cx="7128793" cy="432048"/>
            <a:chOff x="755576" y="980728"/>
            <a:chExt cx="6948317" cy="432048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5-2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2000" b="1" dirty="0" smtClean="0">
                  <a:latin typeface="+mj-ea"/>
                  <a:ea typeface="+mj-ea"/>
                </a:rPr>
                <a:t>  </a:t>
              </a:r>
              <a:r>
                <a:rPr lang="ko-KR" altLang="en-US" sz="2000" b="1" dirty="0" smtClean="0">
                  <a:latin typeface="+mj-ea"/>
                  <a:ea typeface="+mj-ea"/>
                </a:rPr>
                <a:t>악취 배출사업장 맞춤형 기술지원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530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8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755576" y="1556792"/>
            <a:ext cx="7704856" cy="487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/>
              <a:t>◆ </a:t>
            </a:r>
            <a:r>
              <a:rPr lang="ko-KR" altLang="en-US" sz="2000" b="1" dirty="0" smtClean="0"/>
              <a:t>추진개요</a:t>
            </a:r>
            <a:r>
              <a:rPr lang="ko-KR" altLang="en-US" sz="2000" dirty="0" smtClean="0"/>
              <a:t>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 </a:t>
            </a:r>
            <a:r>
              <a:rPr lang="ko-KR" altLang="en-US" b="1" dirty="0" smtClean="0"/>
              <a:t>❍</a:t>
            </a:r>
            <a:r>
              <a:rPr lang="ko-KR" altLang="en-US" b="1" dirty="0" smtClean="0">
                <a:latin typeface="+mn-ea"/>
              </a:rPr>
              <a:t>  </a:t>
            </a:r>
            <a:r>
              <a:rPr lang="ko-KR" altLang="en-US" b="1" dirty="0">
                <a:latin typeface="+mn-ea"/>
              </a:rPr>
              <a:t>추진주체  </a:t>
            </a:r>
            <a:r>
              <a:rPr lang="en-US" altLang="ko-KR" b="1" dirty="0">
                <a:latin typeface="+mn-ea"/>
              </a:rPr>
              <a:t>: </a:t>
            </a:r>
            <a:r>
              <a:rPr lang="ko-KR" altLang="en-US" b="1" dirty="0">
                <a:latin typeface="+mn-ea"/>
              </a:rPr>
              <a:t>인천시</a:t>
            </a:r>
            <a:r>
              <a:rPr lang="en-US" altLang="ko-KR" b="1" dirty="0">
                <a:latin typeface="+mn-ea"/>
              </a:rPr>
              <a:t>, </a:t>
            </a:r>
            <a:r>
              <a:rPr lang="ko-KR" altLang="en-US" b="1" dirty="0">
                <a:latin typeface="+mn-ea"/>
              </a:rPr>
              <a:t>한국환경공단</a:t>
            </a:r>
          </a:p>
          <a:p>
            <a:r>
              <a:rPr lang="ko-KR" altLang="en-US" b="1" dirty="0">
                <a:latin typeface="+mn-ea"/>
              </a:rPr>
              <a:t> </a:t>
            </a:r>
            <a:r>
              <a:rPr lang="ko-KR" altLang="en-US" b="1" dirty="0"/>
              <a:t>❍</a:t>
            </a:r>
            <a:r>
              <a:rPr lang="ko-KR" altLang="en-US" b="1" dirty="0" smtClean="0">
                <a:latin typeface="+mn-ea"/>
              </a:rPr>
              <a:t>  </a:t>
            </a:r>
            <a:r>
              <a:rPr lang="ko-KR" altLang="en-US" b="1" dirty="0">
                <a:latin typeface="+mn-ea"/>
              </a:rPr>
              <a:t>추진기간  </a:t>
            </a:r>
            <a:r>
              <a:rPr lang="en-US" altLang="ko-KR" b="1" dirty="0">
                <a:latin typeface="+mn-ea"/>
              </a:rPr>
              <a:t>: 2016. 2</a:t>
            </a:r>
            <a:r>
              <a:rPr lang="ko-KR" altLang="en-US" b="1" dirty="0">
                <a:latin typeface="+mn-ea"/>
              </a:rPr>
              <a:t>월 </a:t>
            </a:r>
            <a:r>
              <a:rPr lang="en-US" altLang="ko-KR" b="1" dirty="0">
                <a:latin typeface="+mn-ea"/>
              </a:rPr>
              <a:t>~ 12</a:t>
            </a:r>
            <a:r>
              <a:rPr lang="ko-KR" altLang="en-US" b="1" dirty="0">
                <a:latin typeface="+mn-ea"/>
              </a:rPr>
              <a:t>월</a:t>
            </a:r>
          </a:p>
          <a:p>
            <a:r>
              <a:rPr lang="ko-KR" altLang="en-US" b="1" dirty="0">
                <a:latin typeface="+mn-ea"/>
              </a:rPr>
              <a:t> </a:t>
            </a:r>
            <a:r>
              <a:rPr lang="ko-KR" altLang="en-US" b="1" dirty="0"/>
              <a:t>❍</a:t>
            </a:r>
            <a:r>
              <a:rPr lang="ko-KR" altLang="en-US" b="1" dirty="0" smtClean="0">
                <a:latin typeface="+mn-ea"/>
              </a:rPr>
              <a:t>  </a:t>
            </a:r>
            <a:r>
              <a:rPr lang="ko-KR" altLang="en-US" b="1" dirty="0">
                <a:latin typeface="+mn-ea"/>
              </a:rPr>
              <a:t>대      상  </a:t>
            </a:r>
            <a:r>
              <a:rPr lang="en-US" altLang="ko-KR" b="1" dirty="0">
                <a:latin typeface="+mn-ea"/>
              </a:rPr>
              <a:t>: </a:t>
            </a:r>
            <a:r>
              <a:rPr lang="ko-KR" altLang="en-US" b="1" dirty="0">
                <a:latin typeface="+mn-ea"/>
              </a:rPr>
              <a:t>서구 </a:t>
            </a:r>
            <a:r>
              <a:rPr lang="ko-KR" altLang="en-US" b="1" dirty="0" err="1">
                <a:latin typeface="+mn-ea"/>
              </a:rPr>
              <a:t>가좌동</a:t>
            </a:r>
            <a:r>
              <a:rPr lang="en-US" altLang="ko-KR" b="1" dirty="0">
                <a:latin typeface="+mn-ea"/>
              </a:rPr>
              <a:t>, </a:t>
            </a:r>
            <a:r>
              <a:rPr lang="ko-KR" altLang="en-US" b="1" dirty="0" err="1">
                <a:latin typeface="+mn-ea"/>
              </a:rPr>
              <a:t>석남동</a:t>
            </a:r>
            <a:r>
              <a:rPr lang="ko-KR" altLang="en-US" b="1" dirty="0">
                <a:latin typeface="+mn-ea"/>
              </a:rPr>
              <a:t> 일원 </a:t>
            </a:r>
            <a:r>
              <a:rPr lang="en-US" altLang="ko-KR" b="1" dirty="0">
                <a:latin typeface="+mn-ea"/>
              </a:rPr>
              <a:t>(</a:t>
            </a:r>
            <a:r>
              <a:rPr lang="ko-KR" altLang="en-US" b="1" dirty="0">
                <a:latin typeface="+mn-ea"/>
              </a:rPr>
              <a:t>유성환경 등 </a:t>
            </a:r>
            <a:r>
              <a:rPr lang="en-US" altLang="ko-KR" b="1" dirty="0">
                <a:latin typeface="+mn-ea"/>
              </a:rPr>
              <a:t>45</a:t>
            </a:r>
            <a:r>
              <a:rPr lang="ko-KR" altLang="en-US" b="1" dirty="0">
                <a:latin typeface="+mn-ea"/>
              </a:rPr>
              <a:t>개소</a:t>
            </a:r>
            <a:r>
              <a:rPr lang="en-US" altLang="ko-KR" b="1" dirty="0">
                <a:latin typeface="+mn-ea"/>
              </a:rPr>
              <a:t>)</a:t>
            </a:r>
          </a:p>
          <a:p>
            <a:r>
              <a:rPr lang="ko-KR" altLang="en-US" b="1" dirty="0" smtClean="0"/>
              <a:t> ❍</a:t>
            </a:r>
            <a:r>
              <a:rPr lang="ko-KR" altLang="en-US" b="1" dirty="0" smtClean="0">
                <a:latin typeface="+mn-ea"/>
              </a:rPr>
              <a:t>  지원내역 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무상 맞춤형 기술진단</a:t>
            </a:r>
            <a:r>
              <a:rPr lang="en-US" altLang="ko-KR" b="1" dirty="0" smtClean="0">
                <a:latin typeface="+mn-ea"/>
              </a:rPr>
              <a:t>)</a:t>
            </a:r>
            <a:endParaRPr lang="ko-KR" altLang="en-US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 </a:t>
            </a:r>
            <a:r>
              <a:rPr lang="en-US" altLang="ko-KR" sz="1600" b="1" dirty="0"/>
              <a:t>- </a:t>
            </a:r>
            <a:r>
              <a:rPr lang="ko-KR" altLang="en-US" sz="1600" b="1" dirty="0"/>
              <a:t>악취발생원인 및 공정특성에 적합한 저감기술 및 운영요령 </a:t>
            </a:r>
            <a:r>
              <a:rPr lang="ko-KR" altLang="en-US" sz="1600" b="1" dirty="0" smtClean="0"/>
              <a:t>등</a:t>
            </a:r>
            <a:endParaRPr lang="en-US" altLang="ko-KR" sz="1400" b="1" dirty="0" smtClean="0"/>
          </a:p>
          <a:p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/>
              <a:t>❍</a:t>
            </a:r>
            <a:r>
              <a:rPr lang="ko-KR" altLang="en-US" b="1" dirty="0" smtClean="0">
                <a:latin typeface="+mn-ea"/>
              </a:rPr>
              <a:t>  사후관리 </a:t>
            </a:r>
            <a:endParaRPr lang="ko-KR" altLang="en-US" b="1" dirty="0">
              <a:latin typeface="+mn-ea"/>
            </a:endParaRPr>
          </a:p>
          <a:p>
            <a:r>
              <a:rPr lang="en-US" altLang="ko-KR" sz="1600" b="1" dirty="0">
                <a:latin typeface="+mn-ea"/>
              </a:rPr>
              <a:t>    - </a:t>
            </a:r>
            <a:r>
              <a:rPr lang="ko-KR" altLang="en-US" sz="1600" b="1" dirty="0">
                <a:latin typeface="+mn-ea"/>
              </a:rPr>
              <a:t>전담공무원을 통한 관리 강화 및 안전적인 운영관리를 위한 교육</a:t>
            </a:r>
          </a:p>
          <a:p>
            <a:r>
              <a:rPr lang="en-US" altLang="ko-KR" sz="1600" b="1" dirty="0">
                <a:latin typeface="+mn-ea"/>
              </a:rPr>
              <a:t>    - </a:t>
            </a:r>
            <a:r>
              <a:rPr lang="ko-KR" altLang="en-US" sz="1600" b="1" dirty="0">
                <a:latin typeface="+mn-ea"/>
              </a:rPr>
              <a:t>기술지원 완료 사업장의 개선계획서 제출 등 자체 개선유도 </a:t>
            </a:r>
            <a:endParaRPr lang="en-US" altLang="ko-KR" sz="1600" b="1" dirty="0" smtClean="0">
              <a:latin typeface="+mn-ea"/>
            </a:endParaRPr>
          </a:p>
          <a:p>
            <a:endParaRPr lang="en-US" altLang="ko-KR" sz="6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/>
              <a:t>◆ </a:t>
            </a:r>
            <a:r>
              <a:rPr lang="ko-KR" altLang="en-US" sz="2000" b="1" dirty="0" smtClean="0"/>
              <a:t>추진계획</a:t>
            </a:r>
            <a:endParaRPr lang="en-US" altLang="ko-KR" sz="2000" b="1" dirty="0">
              <a:latin typeface="+mn-ea"/>
            </a:endParaRPr>
          </a:p>
          <a:p>
            <a:r>
              <a:rPr lang="ko-KR" altLang="en-US" b="1" dirty="0" smtClean="0"/>
              <a:t> ❍ </a:t>
            </a:r>
            <a:r>
              <a:rPr lang="ko-KR" altLang="en-US" b="1" dirty="0" smtClean="0">
                <a:latin typeface="+mn-ea"/>
              </a:rPr>
              <a:t>지역단위 </a:t>
            </a:r>
            <a:r>
              <a:rPr lang="ko-KR" altLang="en-US" b="1" dirty="0" err="1">
                <a:latin typeface="+mn-ea"/>
              </a:rPr>
              <a:t>악취원</a:t>
            </a:r>
            <a:r>
              <a:rPr lang="ko-KR" altLang="en-US" b="1" dirty="0">
                <a:latin typeface="+mn-ea"/>
              </a:rPr>
              <a:t> 조사 및 기술지원 대상 파악 </a:t>
            </a:r>
            <a:r>
              <a:rPr lang="en-US" altLang="ko-KR" b="1" dirty="0">
                <a:latin typeface="+mn-ea"/>
              </a:rPr>
              <a:t>.................... ‘16. 2</a:t>
            </a:r>
            <a:r>
              <a:rPr lang="ko-KR" altLang="en-US" b="1" dirty="0">
                <a:latin typeface="+mn-ea"/>
              </a:rPr>
              <a:t>월</a:t>
            </a:r>
          </a:p>
          <a:p>
            <a:r>
              <a:rPr lang="ko-KR" altLang="en-US" b="1" dirty="0" smtClean="0"/>
              <a:t> ❍ </a:t>
            </a:r>
            <a:r>
              <a:rPr lang="ko-KR" altLang="en-US" b="1" dirty="0" smtClean="0">
                <a:latin typeface="+mn-ea"/>
              </a:rPr>
              <a:t>환경오염 </a:t>
            </a:r>
            <a:r>
              <a:rPr lang="ko-KR" altLang="en-US" b="1" dirty="0">
                <a:latin typeface="+mn-ea"/>
              </a:rPr>
              <a:t>조사 및 기술지원 신청</a:t>
            </a:r>
            <a:r>
              <a:rPr lang="en-US" altLang="ko-KR" b="1" dirty="0">
                <a:latin typeface="+mn-ea"/>
              </a:rPr>
              <a:t>........................................... ‘16. 2</a:t>
            </a:r>
            <a:r>
              <a:rPr lang="ko-KR" altLang="en-US" b="1" dirty="0">
                <a:latin typeface="+mn-ea"/>
              </a:rPr>
              <a:t>월</a:t>
            </a:r>
          </a:p>
          <a:p>
            <a:r>
              <a:rPr lang="ko-KR" altLang="en-US" b="1" dirty="0" smtClean="0"/>
              <a:t> ❍ </a:t>
            </a:r>
            <a:r>
              <a:rPr lang="ko-KR" altLang="en-US" b="1" dirty="0" smtClean="0">
                <a:latin typeface="+mn-ea"/>
              </a:rPr>
              <a:t>기술지원 </a:t>
            </a:r>
            <a:r>
              <a:rPr lang="ko-KR" altLang="en-US" b="1" dirty="0">
                <a:latin typeface="+mn-ea"/>
              </a:rPr>
              <a:t>지역 선정</a:t>
            </a:r>
            <a:r>
              <a:rPr lang="en-US" altLang="ko-KR" b="1" dirty="0">
                <a:latin typeface="+mn-ea"/>
              </a:rPr>
              <a:t>(</a:t>
            </a:r>
            <a:r>
              <a:rPr lang="ko-KR" altLang="en-US" b="1" dirty="0">
                <a:latin typeface="+mn-ea"/>
              </a:rPr>
              <a:t>한국환경공단</a:t>
            </a:r>
            <a:r>
              <a:rPr lang="en-US" altLang="ko-KR" b="1" dirty="0">
                <a:latin typeface="+mn-ea"/>
              </a:rPr>
              <a:t>)......................................... ‘16. 3</a:t>
            </a:r>
            <a:r>
              <a:rPr lang="ko-KR" altLang="en-US" b="1" dirty="0">
                <a:latin typeface="+mn-ea"/>
              </a:rPr>
              <a:t>월</a:t>
            </a:r>
          </a:p>
          <a:p>
            <a:r>
              <a:rPr lang="ko-KR" altLang="en-US" b="1" dirty="0" smtClean="0"/>
              <a:t> ❍ </a:t>
            </a:r>
            <a:r>
              <a:rPr lang="ko-KR" altLang="en-US" b="1" dirty="0" smtClean="0">
                <a:latin typeface="+mn-ea"/>
              </a:rPr>
              <a:t>현황 </a:t>
            </a:r>
            <a:r>
              <a:rPr lang="ko-KR" altLang="en-US" b="1" dirty="0">
                <a:latin typeface="+mn-ea"/>
              </a:rPr>
              <a:t>조사 및 기술지원 실시</a:t>
            </a:r>
            <a:r>
              <a:rPr lang="en-US" altLang="ko-KR" b="1" dirty="0">
                <a:latin typeface="+mn-ea"/>
              </a:rPr>
              <a:t>(</a:t>
            </a:r>
            <a:r>
              <a:rPr lang="ko-KR" altLang="en-US" b="1" dirty="0">
                <a:latin typeface="+mn-ea"/>
              </a:rPr>
              <a:t>한국환경공단</a:t>
            </a:r>
            <a:r>
              <a:rPr lang="en-US" altLang="ko-KR" b="1" dirty="0">
                <a:latin typeface="+mn-ea"/>
              </a:rPr>
              <a:t>) .........................‘16. 3</a:t>
            </a:r>
            <a:r>
              <a:rPr lang="ko-KR" altLang="en-US" b="1" dirty="0">
                <a:latin typeface="+mn-ea"/>
              </a:rPr>
              <a:t>월</a:t>
            </a:r>
            <a:r>
              <a:rPr lang="en-US" altLang="ko-KR" b="1" dirty="0">
                <a:latin typeface="+mn-ea"/>
              </a:rPr>
              <a:t>~</a:t>
            </a:r>
            <a:endParaRPr lang="ko-KR" altLang="en-US" b="1" dirty="0">
              <a:latin typeface="+mn-ea"/>
            </a:endParaRPr>
          </a:p>
          <a:p>
            <a:r>
              <a:rPr lang="ko-KR" altLang="en-US" b="1" dirty="0" smtClean="0"/>
              <a:t> ❍ </a:t>
            </a:r>
            <a:r>
              <a:rPr lang="ko-KR" altLang="en-US" b="1" dirty="0" smtClean="0">
                <a:latin typeface="+mn-ea"/>
              </a:rPr>
              <a:t>악취기술지원사업장 </a:t>
            </a:r>
            <a:r>
              <a:rPr lang="ko-KR" altLang="en-US" b="1" dirty="0">
                <a:latin typeface="+mn-ea"/>
              </a:rPr>
              <a:t>사후관리 </a:t>
            </a:r>
            <a:r>
              <a:rPr lang="en-US" altLang="ko-KR" b="1" dirty="0">
                <a:latin typeface="+mn-ea"/>
              </a:rPr>
              <a:t>(</a:t>
            </a:r>
            <a:r>
              <a:rPr lang="ko-KR" altLang="en-US" b="1" dirty="0">
                <a:latin typeface="+mn-ea"/>
              </a:rPr>
              <a:t>시</a:t>
            </a:r>
            <a:r>
              <a:rPr lang="en-US" altLang="ko-KR" b="1" dirty="0">
                <a:latin typeface="+mn-ea"/>
              </a:rPr>
              <a:t>, </a:t>
            </a:r>
            <a:r>
              <a:rPr lang="ko-KR" altLang="en-US" b="1" dirty="0">
                <a:latin typeface="+mn-ea"/>
              </a:rPr>
              <a:t>구</a:t>
            </a:r>
            <a:r>
              <a:rPr lang="en-US" altLang="ko-KR" b="1" dirty="0">
                <a:latin typeface="+mn-ea"/>
              </a:rPr>
              <a:t>)....................................‘16.11</a:t>
            </a:r>
            <a:r>
              <a:rPr lang="ko-KR" altLang="en-US" b="1" dirty="0">
                <a:latin typeface="+mn-ea"/>
              </a:rPr>
              <a:t>월</a:t>
            </a:r>
            <a:endParaRPr lang="en-US" altLang="ko-KR" b="1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48464" y="6237312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11</a:t>
            </a:r>
            <a:endParaRPr lang="ko-KR" altLang="en-US" dirty="0"/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gray">
          <a:xfrm>
            <a:off x="755576" y="332656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5. </a:t>
            </a:r>
            <a:r>
              <a:rPr kumimoji="0" lang="ko-KR" altLang="en-US" sz="2800" dirty="0" smtClean="0"/>
              <a:t>시설개선 및 기술지원을 통한 악취저감</a:t>
            </a:r>
            <a:endParaRPr kumimoji="0" lang="ko-KR" altLang="en-US" sz="2800" dirty="0"/>
          </a:p>
        </p:txBody>
      </p:sp>
      <p:grpSp>
        <p:nvGrpSpPr>
          <p:cNvPr id="12" name="그룹 11"/>
          <p:cNvGrpSpPr/>
          <p:nvPr/>
        </p:nvGrpSpPr>
        <p:grpSpPr>
          <a:xfrm>
            <a:off x="755576" y="1124744"/>
            <a:ext cx="7128793" cy="432048"/>
            <a:chOff x="755576" y="980728"/>
            <a:chExt cx="6948317" cy="432048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5-3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b="1" dirty="0" smtClean="0">
                  <a:latin typeface="+mj-ea"/>
                  <a:ea typeface="+mj-ea"/>
                </a:rPr>
                <a:t>  </a:t>
              </a:r>
              <a:r>
                <a:rPr lang="ko-KR" altLang="en-US" b="1" dirty="0" err="1" smtClean="0">
                  <a:latin typeface="+mj-ea"/>
                  <a:ea typeface="+mj-ea"/>
                </a:rPr>
                <a:t>석남유수지</a:t>
              </a:r>
              <a:r>
                <a:rPr lang="ko-KR" altLang="en-US" b="1" dirty="0" smtClean="0">
                  <a:latin typeface="+mj-ea"/>
                  <a:ea typeface="+mj-ea"/>
                </a:rPr>
                <a:t> 주변 지역단위 악취원인 조사 및 기술지원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530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8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83568" y="1628800"/>
            <a:ext cx="721523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 </a:t>
            </a:r>
            <a:r>
              <a:rPr lang="ko-KR" altLang="en-US" b="1" dirty="0"/>
              <a:t>❍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 err="1" smtClean="0">
                <a:latin typeface="+mn-ea"/>
              </a:rPr>
              <a:t>교육일시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: 2016. 3. 10(</a:t>
            </a:r>
            <a:r>
              <a:rPr lang="ko-KR" altLang="en-US" b="1" dirty="0" smtClean="0">
                <a:latin typeface="+mn-ea"/>
              </a:rPr>
              <a:t>목</a:t>
            </a:r>
            <a:r>
              <a:rPr lang="en-US" altLang="ko-KR" b="1" dirty="0" smtClean="0">
                <a:latin typeface="+mn-ea"/>
              </a:rPr>
              <a:t>) 14:00</a:t>
            </a:r>
            <a:endParaRPr lang="ko-KR" altLang="en-US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/>
              <a:t>❍</a:t>
            </a:r>
            <a:r>
              <a:rPr lang="ko-KR" altLang="en-US" b="1" dirty="0" smtClean="0">
                <a:latin typeface="+mn-ea"/>
              </a:rPr>
              <a:t> 장 소 </a:t>
            </a:r>
            <a:r>
              <a:rPr lang="en-US" altLang="ko-KR" b="1" dirty="0" smtClean="0">
                <a:latin typeface="+mn-ea"/>
              </a:rPr>
              <a:t>: JST </a:t>
            </a:r>
            <a:r>
              <a:rPr lang="ko-KR" altLang="en-US" b="1" dirty="0" smtClean="0">
                <a:latin typeface="+mn-ea"/>
              </a:rPr>
              <a:t>남구 도화동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/>
              <a:t>❍</a:t>
            </a:r>
            <a:r>
              <a:rPr lang="ko-KR" altLang="en-US" b="1" dirty="0" smtClean="0">
                <a:latin typeface="+mn-ea"/>
              </a:rPr>
              <a:t> 교육대상 </a:t>
            </a:r>
            <a:r>
              <a:rPr lang="en-US" altLang="ko-KR" b="1" dirty="0" smtClean="0">
                <a:latin typeface="+mn-ea"/>
              </a:rPr>
              <a:t>: 100</a:t>
            </a:r>
            <a:r>
              <a:rPr lang="ko-KR" altLang="en-US" b="1" dirty="0" smtClean="0">
                <a:latin typeface="+mn-ea"/>
              </a:rPr>
              <a:t>여명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 - </a:t>
            </a:r>
            <a:r>
              <a:rPr lang="ko-KR" altLang="en-US" sz="1600" b="1" dirty="0" smtClean="0">
                <a:latin typeface="+mn-ea"/>
              </a:rPr>
              <a:t>시</a:t>
            </a:r>
            <a:r>
              <a:rPr lang="en-US" altLang="ko-KR" sz="1600" b="1" dirty="0" smtClean="0">
                <a:latin typeface="+mn-ea"/>
              </a:rPr>
              <a:t>(10) : </a:t>
            </a:r>
            <a:r>
              <a:rPr lang="ko-KR" altLang="en-US" sz="1600" b="1" dirty="0" smtClean="0">
                <a:latin typeface="+mn-ea"/>
              </a:rPr>
              <a:t>대기보전과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자원순환과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수질환경과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err="1" smtClean="0">
                <a:latin typeface="+mn-ea"/>
              </a:rPr>
              <a:t>하수과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보건환경연구원</a:t>
            </a:r>
            <a:endParaRPr lang="en-US" altLang="ko-KR" sz="16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 - </a:t>
            </a:r>
            <a:r>
              <a:rPr lang="ko-KR" altLang="en-US" sz="1600" b="1" dirty="0" smtClean="0">
                <a:latin typeface="+mn-ea"/>
              </a:rPr>
              <a:t>군</a:t>
            </a:r>
            <a:r>
              <a:rPr lang="en-US" altLang="ko-KR" sz="1600" b="1" dirty="0" smtClean="0">
                <a:latin typeface="+mn-ea"/>
              </a:rPr>
              <a:t>․ </a:t>
            </a:r>
            <a:r>
              <a:rPr lang="ko-KR" altLang="en-US" sz="1600" b="1" dirty="0" smtClean="0">
                <a:latin typeface="+mn-ea"/>
              </a:rPr>
              <a:t>구</a:t>
            </a:r>
            <a:r>
              <a:rPr lang="en-US" altLang="ko-KR" sz="1600" b="1" dirty="0" smtClean="0">
                <a:latin typeface="+mn-ea"/>
              </a:rPr>
              <a:t>(20)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: </a:t>
            </a:r>
            <a:r>
              <a:rPr lang="ko-KR" altLang="en-US" sz="1600" b="1" dirty="0" smtClean="0">
                <a:latin typeface="+mn-ea"/>
              </a:rPr>
              <a:t>군</a:t>
            </a:r>
            <a:r>
              <a:rPr lang="en-US" altLang="ko-KR" sz="1600" b="1" dirty="0" smtClean="0">
                <a:latin typeface="+mn-ea"/>
              </a:rPr>
              <a:t>․</a:t>
            </a:r>
            <a:r>
              <a:rPr lang="ko-KR" altLang="en-US" sz="1600" b="1" dirty="0" smtClean="0">
                <a:latin typeface="+mn-ea"/>
              </a:rPr>
              <a:t>구 환경관련 과장 및 담당자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 - </a:t>
            </a:r>
            <a:r>
              <a:rPr lang="ko-KR" altLang="en-US" sz="1600" b="1" dirty="0" smtClean="0">
                <a:latin typeface="+mn-ea"/>
              </a:rPr>
              <a:t>인천환경공단</a:t>
            </a:r>
            <a:r>
              <a:rPr lang="en-US" altLang="ko-KR" sz="1600" b="1" dirty="0" smtClean="0">
                <a:latin typeface="+mn-ea"/>
              </a:rPr>
              <a:t>(5) : </a:t>
            </a:r>
            <a:r>
              <a:rPr lang="ko-KR" altLang="en-US" sz="1600" b="1" dirty="0" smtClean="0">
                <a:latin typeface="+mn-ea"/>
              </a:rPr>
              <a:t>본부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err="1" smtClean="0">
                <a:latin typeface="+mn-ea"/>
              </a:rPr>
              <a:t>가좌</a:t>
            </a:r>
            <a:r>
              <a:rPr lang="en-US" altLang="ko-KR" sz="1600" b="1" dirty="0" smtClean="0">
                <a:latin typeface="+mn-ea"/>
              </a:rPr>
              <a:t>․ </a:t>
            </a:r>
            <a:r>
              <a:rPr lang="ko-KR" altLang="en-US" sz="1600" b="1" dirty="0" smtClean="0">
                <a:latin typeface="+mn-ea"/>
              </a:rPr>
              <a:t>승기하수처리시설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송도자원화</a:t>
            </a:r>
            <a:r>
              <a:rPr lang="en-US" altLang="ko-KR" sz="1600" b="1" dirty="0" smtClean="0">
                <a:latin typeface="+mn-ea"/>
              </a:rPr>
              <a:t>, </a:t>
            </a:r>
            <a:endParaRPr lang="ko-KR" altLang="en-US" sz="16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+mn-ea"/>
              </a:rPr>
              <a:t>                             검단폐수종말처리 시설 등 악취담당팀장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 - </a:t>
            </a:r>
            <a:r>
              <a:rPr lang="ko-KR" altLang="en-US" sz="1600" b="1" dirty="0" smtClean="0">
                <a:latin typeface="+mn-ea"/>
              </a:rPr>
              <a:t>기업</a:t>
            </a:r>
            <a:r>
              <a:rPr lang="en-US" altLang="ko-KR" sz="1600" b="1" dirty="0" smtClean="0">
                <a:latin typeface="+mn-ea"/>
              </a:rPr>
              <a:t>(66) : </a:t>
            </a:r>
            <a:r>
              <a:rPr lang="ko-KR" altLang="en-US" sz="1600" b="1" dirty="0" smtClean="0">
                <a:latin typeface="+mn-ea"/>
              </a:rPr>
              <a:t>악취중점관리업체 환경책임부서장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 - </a:t>
            </a:r>
            <a:r>
              <a:rPr lang="ko-KR" altLang="en-US" sz="1600" b="1" dirty="0" smtClean="0">
                <a:latin typeface="+mn-ea"/>
              </a:rPr>
              <a:t>석남 </a:t>
            </a:r>
            <a:r>
              <a:rPr lang="ko-KR" altLang="en-US" sz="1600" b="1" dirty="0" err="1" smtClean="0">
                <a:latin typeface="+mn-ea"/>
              </a:rPr>
              <a:t>가좌천</a:t>
            </a:r>
            <a:r>
              <a:rPr lang="ko-KR" altLang="en-US" sz="1600" b="1" dirty="0" smtClean="0">
                <a:latin typeface="+mn-ea"/>
              </a:rPr>
              <a:t> 주변 사업장</a:t>
            </a:r>
            <a:r>
              <a:rPr lang="en-US" altLang="ko-KR" sz="1600" b="1" dirty="0" smtClean="0">
                <a:latin typeface="+mn-ea"/>
              </a:rPr>
              <a:t>(45)</a:t>
            </a:r>
            <a:endParaRPr lang="ko-KR" altLang="en-US" sz="16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/>
              <a:t>❍</a:t>
            </a:r>
            <a:r>
              <a:rPr lang="ko-KR" altLang="en-US" b="1" dirty="0" smtClean="0">
                <a:latin typeface="+mn-ea"/>
              </a:rPr>
              <a:t> 교육내용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 - 2016 </a:t>
            </a:r>
            <a:r>
              <a:rPr lang="ko-KR" altLang="en-US" sz="1600" b="1" dirty="0" smtClean="0">
                <a:latin typeface="+mn-ea"/>
              </a:rPr>
              <a:t>악취관리 추진대책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 - </a:t>
            </a:r>
            <a:r>
              <a:rPr lang="ko-KR" altLang="en-US" sz="1600" b="1" dirty="0" smtClean="0">
                <a:latin typeface="+mn-ea"/>
              </a:rPr>
              <a:t>악취배출시설 관리 및 개선</a:t>
            </a:r>
            <a:r>
              <a:rPr lang="en-US" altLang="ko-KR" sz="1600" b="1" dirty="0" smtClean="0">
                <a:latin typeface="+mn-ea"/>
              </a:rPr>
              <a:t>(</a:t>
            </a:r>
            <a:r>
              <a:rPr lang="ko-KR" altLang="en-US" sz="1600" b="1" dirty="0" smtClean="0">
                <a:latin typeface="+mn-ea"/>
              </a:rPr>
              <a:t>사례중심으로</a:t>
            </a:r>
            <a:r>
              <a:rPr lang="en-US" altLang="ko-KR" sz="1600" b="1" dirty="0" smtClean="0">
                <a:latin typeface="+mn-ea"/>
              </a:rPr>
              <a:t>)[</a:t>
            </a:r>
            <a:r>
              <a:rPr lang="ko-KR" altLang="en-US" sz="1600" b="1" dirty="0" smtClean="0">
                <a:latin typeface="+mn-ea"/>
              </a:rPr>
              <a:t>한국환경공단</a:t>
            </a:r>
            <a:r>
              <a:rPr lang="en-US" altLang="ko-KR" sz="1600" b="1" dirty="0" smtClean="0">
                <a:latin typeface="+mn-ea"/>
              </a:rPr>
              <a:t>]</a:t>
            </a:r>
            <a:endParaRPr lang="ko-KR" altLang="en-US" sz="16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 - </a:t>
            </a:r>
            <a:r>
              <a:rPr lang="ko-KR" altLang="en-US" sz="1600" b="1" dirty="0" smtClean="0">
                <a:latin typeface="+mn-ea"/>
              </a:rPr>
              <a:t>사업장 악취 개선사례 및 질의 응답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48464" y="6237312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12</a:t>
            </a:r>
            <a:endParaRPr lang="ko-KR" altLang="en-US" dirty="0"/>
          </a:p>
        </p:txBody>
      </p:sp>
      <p:sp>
        <p:nvSpPr>
          <p:cNvPr id="12" name="AutoShape 2"/>
          <p:cNvSpPr>
            <a:spLocks noChangeArrowheads="1"/>
          </p:cNvSpPr>
          <p:nvPr/>
        </p:nvSpPr>
        <p:spPr bwMode="gray">
          <a:xfrm>
            <a:off x="755576" y="332656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5. </a:t>
            </a:r>
            <a:r>
              <a:rPr kumimoji="0" lang="ko-KR" altLang="en-US" sz="2800" dirty="0" smtClean="0"/>
              <a:t>시설개선 및 기술지원을 통한 악취저감</a:t>
            </a:r>
            <a:endParaRPr kumimoji="0" lang="ko-KR" altLang="en-US" sz="2800" dirty="0"/>
          </a:p>
        </p:txBody>
      </p:sp>
      <p:grpSp>
        <p:nvGrpSpPr>
          <p:cNvPr id="13" name="그룹 12"/>
          <p:cNvGrpSpPr/>
          <p:nvPr/>
        </p:nvGrpSpPr>
        <p:grpSpPr>
          <a:xfrm>
            <a:off x="755576" y="1124744"/>
            <a:ext cx="7128793" cy="432048"/>
            <a:chOff x="755576" y="980728"/>
            <a:chExt cx="6948317" cy="432048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5-4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5" name="모서리가 둥근 직사각형 14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b="1" dirty="0" smtClean="0">
                  <a:latin typeface="+mj-ea"/>
                  <a:ea typeface="+mj-ea"/>
                </a:rPr>
                <a:t>  </a:t>
              </a:r>
              <a:r>
                <a:rPr lang="ko-KR" altLang="en-US" b="1" dirty="0" smtClean="0">
                  <a:latin typeface="+mj-ea"/>
                  <a:ea typeface="+mj-ea"/>
                </a:rPr>
                <a:t>악취중점 관리 사업장 관계자 교육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530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7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683568" y="5167665"/>
            <a:ext cx="7997636" cy="14296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b="1" dirty="0" smtClean="0"/>
              <a:t>❍ </a:t>
            </a:r>
            <a:r>
              <a:rPr lang="ko-KR" altLang="en-US" b="1" dirty="0"/>
              <a:t>악취모니터 요원 구성</a:t>
            </a:r>
            <a:r>
              <a:rPr lang="en-US" altLang="ko-KR" b="1" dirty="0"/>
              <a:t>․</a:t>
            </a:r>
            <a:r>
              <a:rPr lang="ko-KR" altLang="en-US" b="1" dirty="0"/>
              <a:t>운영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   - </a:t>
            </a:r>
            <a:r>
              <a:rPr lang="ko-KR" altLang="en-US" sz="1600" b="1" dirty="0"/>
              <a:t>구성인원 </a:t>
            </a:r>
            <a:r>
              <a:rPr lang="en-US" altLang="ko-KR" sz="1600" b="1" dirty="0"/>
              <a:t>: 57</a:t>
            </a:r>
            <a:r>
              <a:rPr lang="ko-KR" altLang="en-US" sz="1600" b="1" dirty="0"/>
              <a:t>명 내외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서구청</a:t>
            </a:r>
            <a:r>
              <a:rPr lang="en-US" altLang="ko-KR" sz="1600" b="1" dirty="0"/>
              <a:t>(20</a:t>
            </a:r>
            <a:r>
              <a:rPr lang="ko-KR" altLang="en-US" sz="1600" b="1" dirty="0"/>
              <a:t>명</a:t>
            </a:r>
            <a:r>
              <a:rPr lang="en-US" altLang="ko-KR" sz="1600" b="1" dirty="0"/>
              <a:t>), </a:t>
            </a:r>
            <a:r>
              <a:rPr lang="ko-KR" altLang="en-US" sz="1600" b="1" dirty="0"/>
              <a:t>수도권매립지관리공사</a:t>
            </a:r>
            <a:r>
              <a:rPr lang="en-US" altLang="ko-KR" sz="1600" b="1" dirty="0"/>
              <a:t>(37</a:t>
            </a:r>
            <a:r>
              <a:rPr lang="ko-KR" altLang="en-US" sz="1600" b="1" dirty="0"/>
              <a:t>명</a:t>
            </a:r>
            <a:r>
              <a:rPr lang="en-US" altLang="ko-KR" sz="1600" b="1" dirty="0"/>
              <a:t>)) </a:t>
            </a:r>
            <a:endParaRPr lang="ko-KR" altLang="en-US" sz="1600" dirty="0"/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   - </a:t>
            </a:r>
            <a:r>
              <a:rPr lang="ko-KR" altLang="en-US" sz="1600" b="1" dirty="0"/>
              <a:t>활동방법 </a:t>
            </a:r>
            <a:r>
              <a:rPr lang="en-US" altLang="ko-KR" sz="1600" b="1" dirty="0"/>
              <a:t>: </a:t>
            </a:r>
            <a:r>
              <a:rPr lang="ko-KR" altLang="en-US" sz="1600" b="1" dirty="0"/>
              <a:t>주거지 및 주변 악취발생 현황 인터넷 게재</a:t>
            </a:r>
            <a:endParaRPr lang="ko-KR" altLang="en-US" sz="1600" dirty="0"/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   - </a:t>
            </a:r>
            <a:r>
              <a:rPr lang="ko-KR" altLang="en-US" sz="1600" b="1" dirty="0" smtClean="0"/>
              <a:t>악취발생시간 대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악취성상 등을 파악하여 민원사전예방 </a:t>
            </a:r>
            <a:endParaRPr lang="ko-KR" alt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8748464" y="6237312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13</a:t>
            </a:r>
            <a:endParaRPr lang="ko-KR" altLang="en-US" dirty="0"/>
          </a:p>
        </p:txBody>
      </p:sp>
      <p:sp>
        <p:nvSpPr>
          <p:cNvPr id="8" name="AutoShape 2"/>
          <p:cNvSpPr>
            <a:spLocks noChangeArrowheads="1"/>
          </p:cNvSpPr>
          <p:nvPr/>
        </p:nvSpPr>
        <p:spPr bwMode="gray">
          <a:xfrm>
            <a:off x="755576" y="332656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6. </a:t>
            </a:r>
            <a:r>
              <a:rPr kumimoji="0" lang="ko-KR" altLang="en-US" sz="2800" dirty="0" smtClean="0"/>
              <a:t>엄격규제 및 민관협력을 통한 악취저감</a:t>
            </a:r>
            <a:endParaRPr kumimoji="0" lang="ko-KR" altLang="en-US" sz="2800" dirty="0"/>
          </a:p>
        </p:txBody>
      </p:sp>
      <p:grpSp>
        <p:nvGrpSpPr>
          <p:cNvPr id="9" name="그룹 8"/>
          <p:cNvGrpSpPr/>
          <p:nvPr/>
        </p:nvGrpSpPr>
        <p:grpSpPr>
          <a:xfrm>
            <a:off x="755576" y="1124744"/>
            <a:ext cx="7128793" cy="432048"/>
            <a:chOff x="755576" y="980728"/>
            <a:chExt cx="6948317" cy="432048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6-1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1" name="모서리가 둥근 직사각형 10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b="1" dirty="0" smtClean="0">
                  <a:latin typeface="+mj-ea"/>
                  <a:ea typeface="+mj-ea"/>
                </a:rPr>
                <a:t>  </a:t>
              </a:r>
              <a:r>
                <a:rPr lang="ko-KR" altLang="en-US" b="1" dirty="0" smtClean="0">
                  <a:latin typeface="+mj-ea"/>
                  <a:ea typeface="+mj-ea"/>
                </a:rPr>
                <a:t>수도권매립지 악취저감 대책 지속추진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235359"/>
              </p:ext>
            </p:extLst>
          </p:nvPr>
        </p:nvGraphicFramePr>
        <p:xfrm>
          <a:off x="899590" y="1987483"/>
          <a:ext cx="7056786" cy="3174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4661"/>
                <a:gridCol w="5492125"/>
              </a:tblGrid>
              <a:tr h="2855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추진기관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추진내용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319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시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수도권매립지 내 주요시설 악취저감 사항 추진 확인 </a:t>
                      </a:r>
                      <a:r>
                        <a:rPr lang="en-US" altLang="ko-KR" sz="1200" b="1" dirty="0" smtClean="0"/>
                        <a:t>(</a:t>
                      </a:r>
                      <a:r>
                        <a:rPr lang="ko-KR" altLang="en-US" sz="1200" b="1" dirty="0" smtClean="0"/>
                        <a:t>매월 </a:t>
                      </a:r>
                      <a:r>
                        <a:rPr lang="en-US" altLang="ko-KR" sz="1200" b="1" dirty="0" smtClean="0"/>
                        <a:t>1</a:t>
                      </a:r>
                      <a:r>
                        <a:rPr lang="ko-KR" altLang="en-US" sz="1200" b="1" dirty="0" smtClean="0"/>
                        <a:t>회</a:t>
                      </a:r>
                      <a:r>
                        <a:rPr lang="en-US" altLang="ko-KR" sz="1200" b="1" dirty="0" smtClean="0"/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6319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서구청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악취 중점관리 대상 사업장 지정 및 악취오염도 검사 및 점검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23912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보건환경연구원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/>
                        <a:t>수도권매립지 악취실태조사 및 주요악취물질 조사 </a:t>
                      </a:r>
                      <a:endParaRPr lang="en-US" altLang="ko-KR" sz="1200" b="1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dirty="0" smtClean="0"/>
                        <a:t> - </a:t>
                      </a:r>
                      <a:r>
                        <a:rPr lang="ko-KR" altLang="en-US" sz="1200" b="1" dirty="0" smtClean="0"/>
                        <a:t>총 </a:t>
                      </a:r>
                      <a:r>
                        <a:rPr lang="en-US" altLang="ko-KR" sz="1200" b="1" dirty="0" smtClean="0"/>
                        <a:t>40</a:t>
                      </a:r>
                      <a:r>
                        <a:rPr lang="ko-KR" altLang="en-US" sz="1200" b="1" dirty="0" smtClean="0"/>
                        <a:t>개 지점</a:t>
                      </a:r>
                      <a:endParaRPr lang="en-US" altLang="ko-KR" sz="1200" b="1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/>
                        <a:t>   (</a:t>
                      </a:r>
                      <a:r>
                        <a:rPr lang="ko-KR" altLang="en-US" sz="1200" b="1" dirty="0" smtClean="0"/>
                        <a:t>분기별 실태조사 </a:t>
                      </a:r>
                      <a:r>
                        <a:rPr lang="en-US" altLang="ko-KR" sz="1200" b="1" dirty="0" smtClean="0"/>
                        <a:t>16, </a:t>
                      </a:r>
                      <a:r>
                        <a:rPr lang="ko-KR" altLang="en-US" sz="1200" b="1" dirty="0" smtClean="0"/>
                        <a:t>매월 취약지역 </a:t>
                      </a:r>
                      <a:r>
                        <a:rPr lang="en-US" altLang="ko-KR" sz="1200" b="1" dirty="0" smtClean="0"/>
                        <a:t>19, </a:t>
                      </a:r>
                      <a:r>
                        <a:rPr lang="ko-KR" altLang="en-US" sz="1200" b="1" dirty="0" smtClean="0"/>
                        <a:t>매월 무인악취 </a:t>
                      </a:r>
                      <a:r>
                        <a:rPr lang="en-US" altLang="ko-KR" sz="1200" b="1" dirty="0" smtClean="0"/>
                        <a:t>5)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/>
                        <a:t> - 23</a:t>
                      </a:r>
                      <a:r>
                        <a:rPr lang="ko-KR" altLang="en-US" sz="1200" b="1" dirty="0" smtClean="0"/>
                        <a:t>개 항목</a:t>
                      </a:r>
                      <a:r>
                        <a:rPr lang="en-US" altLang="ko-KR" sz="1200" b="1" dirty="0" smtClean="0"/>
                        <a:t>(</a:t>
                      </a:r>
                      <a:r>
                        <a:rPr lang="ko-KR" altLang="en-US" sz="1200" b="1" dirty="0" smtClean="0"/>
                        <a:t>복합악취</a:t>
                      </a:r>
                      <a:r>
                        <a:rPr lang="en-US" altLang="ko-KR" sz="1200" b="1" dirty="0" smtClean="0"/>
                        <a:t>, </a:t>
                      </a:r>
                      <a:r>
                        <a:rPr lang="ko-KR" altLang="en-US" sz="1200" b="1" dirty="0" smtClean="0"/>
                        <a:t>암모니아 등 지정악취물질 </a:t>
                      </a:r>
                      <a:r>
                        <a:rPr lang="en-US" altLang="ko-KR" sz="1200" b="1" dirty="0" smtClean="0"/>
                        <a:t>22</a:t>
                      </a:r>
                      <a:r>
                        <a:rPr lang="ko-KR" altLang="en-US" sz="1200" b="1" dirty="0" smtClean="0"/>
                        <a:t>종</a:t>
                      </a:r>
                      <a:r>
                        <a:rPr lang="en-US" altLang="ko-KR" sz="1200" b="1" dirty="0" smtClean="0"/>
                        <a:t>)</a:t>
                      </a:r>
                      <a:endParaRPr lang="ko-KR" altLang="en-US" sz="12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91866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수도권매립지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관리공사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/>
                        <a:t>2016</a:t>
                      </a:r>
                      <a:r>
                        <a:rPr lang="ko-KR" altLang="en-US" sz="1200" b="1" dirty="0" smtClean="0"/>
                        <a:t>년도 환경개선사업 </a:t>
                      </a:r>
                      <a:endParaRPr lang="en-US" altLang="ko-KR" sz="1200" b="1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200" b="1" dirty="0" smtClean="0"/>
                        <a:t> - </a:t>
                      </a:r>
                      <a:r>
                        <a:rPr lang="ko-KR" altLang="en-US" sz="1200" b="1" dirty="0" smtClean="0"/>
                        <a:t>사 업 비 </a:t>
                      </a:r>
                      <a:r>
                        <a:rPr lang="en-US" altLang="ko-KR" sz="1200" b="1" dirty="0" smtClean="0"/>
                        <a:t>: 251</a:t>
                      </a:r>
                      <a:r>
                        <a:rPr lang="ko-KR" altLang="en-US" sz="1200" b="1" dirty="0" err="1" smtClean="0"/>
                        <a:t>억원</a:t>
                      </a:r>
                      <a:endParaRPr lang="ko-KR" altLang="en-US" sz="12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200" b="1" dirty="0" smtClean="0"/>
                        <a:t> - </a:t>
                      </a:r>
                      <a:r>
                        <a:rPr lang="ko-KR" altLang="en-US" sz="1200" b="1" dirty="0" smtClean="0"/>
                        <a:t>사업내용 </a:t>
                      </a:r>
                      <a:r>
                        <a:rPr lang="en-US" altLang="ko-KR" sz="1200" b="1" dirty="0" smtClean="0"/>
                        <a:t>: </a:t>
                      </a:r>
                      <a:r>
                        <a:rPr lang="ko-KR" altLang="en-US" sz="1200" b="1" dirty="0" smtClean="0"/>
                        <a:t>매립장 환경개선 및 악취 관리 등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755576" y="1556792"/>
            <a:ext cx="7997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b="1" smtClean="0"/>
              <a:t>❍ </a:t>
            </a:r>
            <a:r>
              <a:rPr lang="ko-KR" altLang="en-US" b="1" smtClean="0"/>
              <a:t>기관별 추진사항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51335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8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746838" y="1575077"/>
            <a:ext cx="792961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 smtClean="0"/>
              <a:t>◆추진개요</a:t>
            </a:r>
            <a:endParaRPr lang="en-US" altLang="ko-KR" sz="20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n-ea"/>
              </a:rPr>
              <a:t> ❍ 실태조사결과 고농도 지역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시설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사후관리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- </a:t>
            </a:r>
            <a:r>
              <a:rPr lang="ko-KR" altLang="en-US" sz="1600" b="1" dirty="0" smtClean="0">
                <a:latin typeface="+mn-ea"/>
              </a:rPr>
              <a:t>배출시설 및 지역에 대한 정밀점검</a:t>
            </a:r>
            <a:r>
              <a:rPr lang="en-US" altLang="ko-KR" sz="1600" b="1" dirty="0" smtClean="0">
                <a:latin typeface="+mn-ea"/>
              </a:rPr>
              <a:t>(</a:t>
            </a:r>
            <a:r>
              <a:rPr lang="ko-KR" altLang="en-US" sz="1600" b="1" dirty="0" smtClean="0">
                <a:latin typeface="+mn-ea"/>
              </a:rPr>
              <a:t>악취시료채취</a:t>
            </a:r>
            <a:r>
              <a:rPr lang="en-US" altLang="ko-KR" sz="1600" b="1" dirty="0" smtClean="0">
                <a:latin typeface="+mn-ea"/>
              </a:rPr>
              <a:t>․</a:t>
            </a:r>
            <a:r>
              <a:rPr lang="ko-KR" altLang="en-US" sz="1600" b="1" dirty="0" smtClean="0">
                <a:latin typeface="+mn-ea"/>
              </a:rPr>
              <a:t>분석</a:t>
            </a:r>
            <a:r>
              <a:rPr lang="en-US" altLang="ko-KR" sz="1600" b="1" dirty="0" smtClean="0">
                <a:latin typeface="+mn-ea"/>
              </a:rPr>
              <a:t>) </a:t>
            </a:r>
            <a:r>
              <a:rPr lang="ko-KR" altLang="en-US" sz="1600" b="1" dirty="0" smtClean="0">
                <a:latin typeface="+mn-ea"/>
              </a:rPr>
              <a:t>및 순찰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- </a:t>
            </a:r>
            <a:r>
              <a:rPr lang="ko-KR" altLang="en-US" sz="1600" b="1" dirty="0" smtClean="0">
                <a:latin typeface="+mn-ea"/>
              </a:rPr>
              <a:t>배출허용기준 초과시설에 대한 행정처분 및 기술지원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n-ea"/>
              </a:rPr>
              <a:t> ❍ 악취취약지역에 대한 악취 관리지역 지정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추가</a:t>
            </a:r>
            <a:r>
              <a:rPr lang="en-US" altLang="ko-KR" b="1" dirty="0" smtClean="0">
                <a:latin typeface="+mn-ea"/>
              </a:rPr>
              <a:t>)</a:t>
            </a:r>
            <a:endParaRPr lang="ko-KR" altLang="en-US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latin typeface="+mn-ea"/>
              </a:rPr>
              <a:t>    - </a:t>
            </a:r>
            <a:r>
              <a:rPr lang="ko-KR" altLang="en-US" b="1" dirty="0" smtClean="0">
                <a:latin typeface="+mn-ea"/>
              </a:rPr>
              <a:t>지정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검토</a:t>
            </a:r>
            <a:r>
              <a:rPr lang="en-US" altLang="ko-KR" b="1" dirty="0" smtClean="0">
                <a:latin typeface="+mn-ea"/>
              </a:rPr>
              <a:t>)</a:t>
            </a:r>
            <a:r>
              <a:rPr lang="ko-KR" altLang="en-US" b="1" dirty="0" smtClean="0">
                <a:latin typeface="+mn-ea"/>
              </a:rPr>
              <a:t>대상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 ․ </a:t>
            </a:r>
            <a:r>
              <a:rPr lang="ko-KR" altLang="en-US" sz="1600" b="1" dirty="0" smtClean="0">
                <a:latin typeface="+mn-ea"/>
              </a:rPr>
              <a:t>악취 민원이 </a:t>
            </a:r>
            <a:r>
              <a:rPr lang="en-US" altLang="ko-KR" sz="1600" b="1" dirty="0" smtClean="0">
                <a:latin typeface="+mn-ea"/>
              </a:rPr>
              <a:t>1</a:t>
            </a:r>
            <a:r>
              <a:rPr lang="ko-KR" altLang="en-US" sz="1600" b="1" dirty="0" smtClean="0">
                <a:latin typeface="+mn-ea"/>
              </a:rPr>
              <a:t>년 이상 지속되고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악취 배출허용기준을 초과하는 경우 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latin typeface="+mn-ea"/>
              </a:rPr>
              <a:t>         지역 및 사업장 단위로 악취관리지역 지정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 ․ </a:t>
            </a:r>
            <a:r>
              <a:rPr lang="ko-KR" altLang="en-US" sz="1600" b="1" dirty="0" smtClean="0">
                <a:latin typeface="+mn-ea"/>
              </a:rPr>
              <a:t>산업단지로서 악취 민원이 집단적으로 발생하는 지역 </a:t>
            </a: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latin typeface="+mn-ea"/>
              </a:rPr>
              <a:t>    - </a:t>
            </a:r>
            <a:r>
              <a:rPr lang="ko-KR" altLang="en-US" b="1" dirty="0" smtClean="0">
                <a:latin typeface="+mn-ea"/>
              </a:rPr>
              <a:t>지정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추가</a:t>
            </a:r>
            <a:r>
              <a:rPr lang="en-US" altLang="ko-KR" b="1" dirty="0" smtClean="0">
                <a:latin typeface="+mn-ea"/>
              </a:rPr>
              <a:t>)</a:t>
            </a:r>
            <a:r>
              <a:rPr lang="ko-KR" altLang="en-US" b="1" dirty="0" smtClean="0">
                <a:latin typeface="+mn-ea"/>
              </a:rPr>
              <a:t>검토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년 </a:t>
            </a:r>
            <a:r>
              <a:rPr lang="en-US" altLang="ko-KR" b="1" dirty="0" smtClean="0">
                <a:latin typeface="+mn-ea"/>
              </a:rPr>
              <a:t>1</a:t>
            </a:r>
            <a:r>
              <a:rPr lang="ko-KR" altLang="en-US" b="1" dirty="0" smtClean="0">
                <a:latin typeface="+mn-ea"/>
              </a:rPr>
              <a:t>회</a:t>
            </a:r>
            <a:endParaRPr lang="en-US" altLang="ko-KR" b="1" dirty="0" smtClean="0">
              <a:latin typeface="+mn-ea"/>
            </a:endParaRPr>
          </a:p>
          <a:p>
            <a:endParaRPr lang="en-US" altLang="ko-KR" sz="300" b="1" dirty="0" smtClean="0">
              <a:latin typeface="+mn-ea"/>
            </a:endParaRPr>
          </a:p>
          <a:p>
            <a:endParaRPr lang="en-US" altLang="ko-KR" sz="300" b="1" dirty="0" smtClean="0">
              <a:latin typeface="+mn-ea"/>
            </a:endParaRPr>
          </a:p>
          <a:p>
            <a:r>
              <a:rPr lang="ko-KR" altLang="en-US" sz="2000" b="1" dirty="0"/>
              <a:t>◆ </a:t>
            </a:r>
            <a:r>
              <a:rPr lang="ko-KR" altLang="en-US" sz="2000" b="1" dirty="0" smtClean="0"/>
              <a:t>추진계획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❍ 고농도 배출지역 사후관리 </a:t>
            </a:r>
            <a:r>
              <a:rPr lang="en-US" altLang="ko-KR" b="1" dirty="0" smtClean="0">
                <a:latin typeface="+mn-ea"/>
              </a:rPr>
              <a:t>..................................................... </a:t>
            </a:r>
            <a:r>
              <a:rPr lang="ko-KR" altLang="en-US" b="1" dirty="0" smtClean="0">
                <a:latin typeface="+mn-ea"/>
              </a:rPr>
              <a:t>검출 시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n-ea"/>
              </a:rPr>
              <a:t> ❍ 악취관리지역 지정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추가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검토 </a:t>
            </a:r>
            <a:r>
              <a:rPr lang="en-US" altLang="ko-KR" b="1" dirty="0" smtClean="0">
                <a:latin typeface="+mn-ea"/>
              </a:rPr>
              <a:t>................................................ </a:t>
            </a:r>
            <a:r>
              <a:rPr lang="ko-KR" altLang="en-US" b="1" dirty="0" smtClean="0">
                <a:latin typeface="+mn-ea"/>
              </a:rPr>
              <a:t>년 </a:t>
            </a:r>
            <a:r>
              <a:rPr lang="en-US" altLang="ko-KR" b="1" dirty="0" smtClean="0">
                <a:latin typeface="+mn-ea"/>
              </a:rPr>
              <a:t>1</a:t>
            </a:r>
            <a:r>
              <a:rPr lang="ko-KR" altLang="en-US" b="1" dirty="0" smtClean="0">
                <a:latin typeface="+mn-ea"/>
              </a:rPr>
              <a:t>회</a:t>
            </a:r>
            <a:endParaRPr lang="ko-KR" altLang="en-US" b="1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48464" y="6237312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14</a:t>
            </a:r>
            <a:endParaRPr lang="ko-KR" altLang="en-US" dirty="0"/>
          </a:p>
        </p:txBody>
      </p:sp>
      <p:sp>
        <p:nvSpPr>
          <p:cNvPr id="13" name="AutoShape 2"/>
          <p:cNvSpPr>
            <a:spLocks noChangeArrowheads="1"/>
          </p:cNvSpPr>
          <p:nvPr/>
        </p:nvSpPr>
        <p:spPr bwMode="gray">
          <a:xfrm>
            <a:off x="755576" y="332656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6. </a:t>
            </a:r>
            <a:r>
              <a:rPr kumimoji="0" lang="ko-KR" altLang="en-US" sz="2800" dirty="0" smtClean="0"/>
              <a:t>엄격규제 및 민관협력을 통한 악취저감</a:t>
            </a:r>
            <a:endParaRPr kumimoji="0" lang="ko-KR" altLang="en-US" sz="2800" dirty="0"/>
          </a:p>
        </p:txBody>
      </p:sp>
      <p:grpSp>
        <p:nvGrpSpPr>
          <p:cNvPr id="14" name="그룹 13"/>
          <p:cNvGrpSpPr/>
          <p:nvPr/>
        </p:nvGrpSpPr>
        <p:grpSpPr>
          <a:xfrm>
            <a:off x="755576" y="1124744"/>
            <a:ext cx="7128793" cy="432048"/>
            <a:chOff x="755576" y="980728"/>
            <a:chExt cx="6948317" cy="432048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6-2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b="1" dirty="0" smtClean="0">
                  <a:latin typeface="+mj-ea"/>
                  <a:ea typeface="+mj-ea"/>
                </a:rPr>
                <a:t>  </a:t>
              </a:r>
              <a:r>
                <a:rPr lang="ko-KR" altLang="en-US" b="1" dirty="0" smtClean="0">
                  <a:latin typeface="+mj-ea"/>
                  <a:ea typeface="+mj-ea"/>
                </a:rPr>
                <a:t>악취관리지역 관리 및 추가 지정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530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8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743988" y="1646798"/>
            <a:ext cx="757242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 </a:t>
            </a:r>
            <a:r>
              <a:rPr lang="ko-KR" altLang="en-US" sz="2000" b="1" dirty="0" smtClean="0"/>
              <a:t>추진개요</a:t>
            </a:r>
            <a:endParaRPr lang="en-US" altLang="ko-KR" sz="2000" b="1" dirty="0" smtClean="0"/>
          </a:p>
          <a:p>
            <a:r>
              <a:rPr lang="ko-KR" altLang="en-US" b="1" dirty="0" smtClean="0"/>
              <a:t> ❍</a:t>
            </a:r>
            <a:r>
              <a:rPr lang="ko-KR" altLang="en-US" b="1" dirty="0" smtClean="0">
                <a:latin typeface="+mn-ea"/>
              </a:rPr>
              <a:t>  지정주기 및 방법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년 </a:t>
            </a:r>
            <a:r>
              <a:rPr lang="en-US" altLang="ko-KR" b="1" dirty="0" smtClean="0">
                <a:latin typeface="+mn-ea"/>
              </a:rPr>
              <a:t>1</a:t>
            </a:r>
            <a:r>
              <a:rPr lang="ko-KR" altLang="en-US" b="1" dirty="0" smtClean="0">
                <a:latin typeface="+mn-ea"/>
              </a:rPr>
              <a:t>회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지정</a:t>
            </a:r>
            <a:r>
              <a:rPr lang="en-US" altLang="ko-KR" b="1" dirty="0" smtClean="0">
                <a:latin typeface="+mn-ea"/>
              </a:rPr>
              <a:t>·</a:t>
            </a:r>
            <a:r>
              <a:rPr lang="ko-KR" altLang="en-US" b="1" dirty="0" smtClean="0">
                <a:latin typeface="+mn-ea"/>
              </a:rPr>
              <a:t>고시</a:t>
            </a:r>
            <a:r>
              <a:rPr lang="en-US" altLang="ko-KR" b="1" dirty="0" smtClean="0">
                <a:latin typeface="+mn-ea"/>
              </a:rPr>
              <a:t>)</a:t>
            </a:r>
            <a:endParaRPr lang="ko-KR" altLang="en-US" b="1" dirty="0" smtClean="0">
              <a:latin typeface="+mn-ea"/>
            </a:endParaRPr>
          </a:p>
          <a:p>
            <a:r>
              <a:rPr lang="ko-KR" altLang="en-US" b="1" dirty="0" smtClean="0"/>
              <a:t> ❍</a:t>
            </a:r>
            <a:r>
              <a:rPr lang="ko-KR" altLang="en-US" b="1" dirty="0" smtClean="0">
                <a:latin typeface="+mn-ea"/>
              </a:rPr>
              <a:t>  지정요건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민원 </a:t>
            </a:r>
            <a:r>
              <a:rPr lang="en-US" altLang="ko-KR" b="1" dirty="0" smtClean="0">
                <a:latin typeface="+mn-ea"/>
              </a:rPr>
              <a:t>1</a:t>
            </a:r>
            <a:r>
              <a:rPr lang="ko-KR" altLang="en-US" b="1" dirty="0" smtClean="0">
                <a:latin typeface="+mn-ea"/>
              </a:rPr>
              <a:t>년 이상 지속 및 복합악취 등 기준초과 </a:t>
            </a:r>
            <a:r>
              <a:rPr lang="en-US" altLang="ko-KR" b="1" dirty="0" smtClean="0">
                <a:latin typeface="+mn-ea"/>
              </a:rPr>
              <a:t>3</a:t>
            </a:r>
            <a:r>
              <a:rPr lang="ko-KR" altLang="en-US" b="1" dirty="0" smtClean="0">
                <a:latin typeface="+mn-ea"/>
              </a:rPr>
              <a:t>회 이상 </a:t>
            </a:r>
          </a:p>
          <a:p>
            <a:r>
              <a:rPr lang="ko-KR" altLang="en-US" b="1" dirty="0" smtClean="0"/>
              <a:t> ❍</a:t>
            </a:r>
            <a:r>
              <a:rPr lang="ko-KR" altLang="en-US" b="1" dirty="0" smtClean="0">
                <a:latin typeface="+mn-ea"/>
              </a:rPr>
              <a:t>  지정 전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사업장 자율관리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배출시설 신고 미대상</a:t>
            </a:r>
            <a:r>
              <a:rPr lang="en-US" altLang="ko-KR" b="1" dirty="0" smtClean="0">
                <a:latin typeface="+mn-ea"/>
              </a:rPr>
              <a:t>) </a:t>
            </a:r>
            <a:endParaRPr lang="ko-KR" altLang="en-US" b="1" dirty="0" smtClean="0">
              <a:latin typeface="+mn-ea"/>
            </a:endParaRPr>
          </a:p>
          <a:p>
            <a:r>
              <a:rPr lang="en-US" altLang="ko-KR" sz="1600" b="1" dirty="0" smtClean="0">
                <a:latin typeface="+mn-ea"/>
              </a:rPr>
              <a:t>    - </a:t>
            </a:r>
            <a:r>
              <a:rPr lang="ko-KR" altLang="en-US" sz="1600" b="1" dirty="0" smtClean="0">
                <a:latin typeface="+mn-ea"/>
              </a:rPr>
              <a:t>배출허용 기준초과 </a:t>
            </a:r>
            <a:r>
              <a:rPr lang="en-US" altLang="ko-KR" sz="1600" b="1" dirty="0" smtClean="0">
                <a:latin typeface="+mn-ea"/>
              </a:rPr>
              <a:t>: 1</a:t>
            </a:r>
            <a:r>
              <a:rPr lang="ko-KR" altLang="en-US" sz="1600" b="1" dirty="0" smtClean="0">
                <a:latin typeface="+mn-ea"/>
              </a:rPr>
              <a:t>차 </a:t>
            </a:r>
            <a:r>
              <a:rPr lang="en-US" altLang="ko-KR" sz="1600" b="1" dirty="0" smtClean="0">
                <a:latin typeface="+mn-ea"/>
              </a:rPr>
              <a:t>(</a:t>
            </a:r>
            <a:r>
              <a:rPr lang="ko-KR" altLang="en-US" sz="1600" b="1" dirty="0" smtClean="0">
                <a:latin typeface="+mn-ea"/>
              </a:rPr>
              <a:t>개선권고</a:t>
            </a:r>
            <a:r>
              <a:rPr lang="en-US" altLang="ko-KR" sz="1600" b="1" dirty="0" smtClean="0">
                <a:latin typeface="+mn-ea"/>
              </a:rPr>
              <a:t>) → 2</a:t>
            </a:r>
            <a:r>
              <a:rPr lang="ko-KR" altLang="en-US" sz="1600" b="1" dirty="0" smtClean="0">
                <a:latin typeface="+mn-ea"/>
              </a:rPr>
              <a:t>차 </a:t>
            </a:r>
            <a:r>
              <a:rPr lang="en-US" altLang="ko-KR" sz="1600" b="1" dirty="0" smtClean="0">
                <a:latin typeface="+mn-ea"/>
              </a:rPr>
              <a:t>(</a:t>
            </a:r>
            <a:r>
              <a:rPr lang="ko-KR" altLang="en-US" sz="1600" b="1" dirty="0" smtClean="0">
                <a:latin typeface="+mn-ea"/>
              </a:rPr>
              <a:t>필요조치 명령</a:t>
            </a:r>
            <a:r>
              <a:rPr lang="en-US" altLang="ko-KR" sz="1600" b="1" dirty="0" smtClean="0">
                <a:latin typeface="+mn-ea"/>
              </a:rPr>
              <a:t>)</a:t>
            </a:r>
            <a:endParaRPr lang="ko-KR" altLang="en-US" sz="1600" b="1" dirty="0" smtClean="0">
              <a:latin typeface="+mn-ea"/>
            </a:endParaRPr>
          </a:p>
          <a:p>
            <a:r>
              <a:rPr lang="ko-KR" altLang="en-US" b="1" dirty="0" smtClean="0"/>
              <a:t> ❍</a:t>
            </a:r>
            <a:r>
              <a:rPr lang="ko-KR" altLang="en-US" b="1" dirty="0" smtClean="0">
                <a:latin typeface="+mn-ea"/>
              </a:rPr>
              <a:t>  지정 후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악취배출시설 사업장 지정 </a:t>
            </a:r>
            <a:r>
              <a:rPr lang="en-US" altLang="ko-KR" b="1" dirty="0" smtClean="0">
                <a:latin typeface="+mn-ea"/>
              </a:rPr>
              <a:t>·</a:t>
            </a:r>
            <a:r>
              <a:rPr lang="ko-KR" altLang="en-US" b="1" dirty="0" smtClean="0">
                <a:latin typeface="+mn-ea"/>
              </a:rPr>
              <a:t>고시</a:t>
            </a:r>
            <a:endParaRPr lang="en-US" altLang="ko-KR" b="1" dirty="0" smtClean="0">
              <a:latin typeface="+mn-ea"/>
            </a:endParaRPr>
          </a:p>
          <a:p>
            <a:r>
              <a:rPr lang="ko-KR" altLang="en-US" b="1" dirty="0" smtClean="0">
                <a:latin typeface="+mn-ea"/>
              </a:rPr>
              <a:t>                  → </a:t>
            </a:r>
            <a:r>
              <a:rPr lang="ko-KR" altLang="en-US" sz="1600" b="1" dirty="0" smtClean="0">
                <a:latin typeface="+mn-ea"/>
              </a:rPr>
              <a:t>악취방지계획 수립 및 악취배출시설 신고</a:t>
            </a:r>
            <a:r>
              <a:rPr lang="en-US" altLang="ko-KR" sz="1600" b="1" dirty="0" smtClean="0">
                <a:latin typeface="+mn-ea"/>
              </a:rPr>
              <a:t>(6</a:t>
            </a:r>
            <a:r>
              <a:rPr lang="ko-KR" altLang="en-US" sz="1600" b="1" dirty="0" smtClean="0">
                <a:latin typeface="+mn-ea"/>
              </a:rPr>
              <a:t>개월 이내</a:t>
            </a:r>
            <a:r>
              <a:rPr lang="en-US" altLang="ko-KR" sz="1600" b="1" dirty="0" smtClean="0">
                <a:latin typeface="+mn-ea"/>
              </a:rPr>
              <a:t>), </a:t>
            </a:r>
          </a:p>
          <a:p>
            <a:r>
              <a:rPr lang="en-US" altLang="ko-KR" sz="1600" b="1" dirty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                        </a:t>
            </a:r>
            <a:r>
              <a:rPr lang="ko-KR" altLang="en-US" sz="1600" b="1" dirty="0" smtClean="0">
                <a:latin typeface="+mn-ea"/>
              </a:rPr>
              <a:t>악취방지시설 설치</a:t>
            </a:r>
            <a:r>
              <a:rPr lang="en-US" altLang="ko-KR" sz="1600" b="1" dirty="0" smtClean="0">
                <a:latin typeface="+mn-ea"/>
              </a:rPr>
              <a:t>(</a:t>
            </a:r>
            <a:r>
              <a:rPr lang="ko-KR" altLang="en-US" sz="1600" b="1" dirty="0" smtClean="0">
                <a:latin typeface="+mn-ea"/>
              </a:rPr>
              <a:t>지정</a:t>
            </a:r>
            <a:r>
              <a:rPr lang="en-US" altLang="ko-KR" sz="1600" b="1" dirty="0" smtClean="0">
                <a:latin typeface="+mn-ea"/>
              </a:rPr>
              <a:t>·</a:t>
            </a:r>
            <a:r>
              <a:rPr lang="ko-KR" altLang="en-US" sz="1600" b="1" dirty="0" smtClean="0">
                <a:latin typeface="+mn-ea"/>
              </a:rPr>
              <a:t>고시된 날부터 </a:t>
            </a:r>
            <a:r>
              <a:rPr lang="en-US" altLang="ko-KR" sz="1600" b="1" dirty="0" smtClean="0">
                <a:latin typeface="+mn-ea"/>
              </a:rPr>
              <a:t>1</a:t>
            </a:r>
            <a:r>
              <a:rPr lang="ko-KR" altLang="en-US" sz="1600" b="1" dirty="0" smtClean="0">
                <a:latin typeface="+mn-ea"/>
              </a:rPr>
              <a:t>년 이내</a:t>
            </a:r>
            <a:r>
              <a:rPr lang="en-US" altLang="ko-KR" sz="1600" b="1" dirty="0" smtClean="0">
                <a:latin typeface="+mn-ea"/>
              </a:rPr>
              <a:t>) </a:t>
            </a:r>
            <a:endParaRPr lang="ko-KR" altLang="en-US" sz="1600" b="1" dirty="0" smtClean="0">
              <a:latin typeface="+mn-ea"/>
            </a:endParaRPr>
          </a:p>
          <a:p>
            <a:r>
              <a:rPr lang="ko-KR" altLang="en-US" b="1" dirty="0" smtClean="0"/>
              <a:t> ❍</a:t>
            </a:r>
            <a:r>
              <a:rPr lang="ko-KR" altLang="en-US" b="1" dirty="0" smtClean="0">
                <a:latin typeface="+mn-ea"/>
              </a:rPr>
              <a:t>  악취 배출시설 행정처분 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기준초과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개선명령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err="1" smtClean="0">
                <a:latin typeface="+mn-ea"/>
              </a:rPr>
              <a:t>미이행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조업정지</a:t>
            </a:r>
            <a:r>
              <a:rPr lang="en-US" altLang="ko-KR" b="1" dirty="0" smtClean="0">
                <a:latin typeface="+mn-ea"/>
              </a:rPr>
              <a:t>)</a:t>
            </a:r>
            <a:endParaRPr lang="ko-KR" altLang="en-US" b="1" dirty="0" smtClean="0">
              <a:latin typeface="+mn-ea"/>
            </a:endParaRPr>
          </a:p>
          <a:p>
            <a:r>
              <a:rPr lang="ko-KR" altLang="en-US" b="1" dirty="0" smtClean="0"/>
              <a:t> ❍</a:t>
            </a:r>
            <a:r>
              <a:rPr lang="ko-KR" altLang="en-US" b="1" dirty="0" smtClean="0">
                <a:latin typeface="+mn-ea"/>
              </a:rPr>
              <a:t>  악취관리지역 외 악취배출시설 지정 현황</a:t>
            </a:r>
            <a:endParaRPr lang="ko-KR" altLang="en-US" b="1" dirty="0">
              <a:latin typeface="+mn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5457201"/>
              </p:ext>
            </p:extLst>
          </p:nvPr>
        </p:nvGraphicFramePr>
        <p:xfrm>
          <a:off x="1107257" y="4603526"/>
          <a:ext cx="6929486" cy="876300"/>
        </p:xfrm>
        <a:graphic>
          <a:graphicData uri="http://schemas.openxmlformats.org/drawingml/2006/table">
            <a:tbl>
              <a:tblPr/>
              <a:tblGrid>
                <a:gridCol w="1351086"/>
                <a:gridCol w="2042781"/>
                <a:gridCol w="1401959"/>
                <a:gridCol w="1494045"/>
                <a:gridCol w="639615"/>
              </a:tblGrid>
              <a:tr h="3886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악취배출시설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>
                      <a:noFill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소재지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업종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시설종류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비 고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  <a:tr h="4211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㈜강화클린</a:t>
                      </a:r>
                    </a:p>
                  </a:txBody>
                  <a:tcPr anchor="ctr">
                    <a:lnL>
                      <a:noFill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강화 </a:t>
                      </a:r>
                      <a:r>
                        <a:rPr lang="ko-KR" altLang="en-US" sz="130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불은면</a:t>
                      </a: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3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강화동로</a:t>
                      </a:r>
                      <a:r>
                        <a:rPr lang="ko-KR" altLang="en-US" sz="13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en-US" altLang="ko-KR" sz="13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726</a:t>
                      </a:r>
                      <a:r>
                        <a:rPr lang="ko-KR" altLang="en-US" sz="13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번길</a:t>
                      </a:r>
                      <a:r>
                        <a:rPr lang="ko-KR" altLang="en-US" sz="13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종합재활용업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3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음식물류</a:t>
                      </a:r>
                      <a:r>
                        <a:rPr lang="en-US" altLang="ko-KR" sz="13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폐기물 보관</a:t>
                      </a:r>
                      <a:r>
                        <a:rPr lang="en-US" altLang="ko-KR" sz="13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․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처리 시설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신규</a:t>
                      </a:r>
                    </a:p>
                  </a:txBody>
                  <a:tcPr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14917" y="5530006"/>
            <a:ext cx="76735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 추진계획</a:t>
            </a:r>
            <a:endParaRPr lang="en-US" altLang="ko-KR" sz="2000" b="1" dirty="0"/>
          </a:p>
          <a:p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/>
              <a:t>❍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계획악취관리지역 등 지정계획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안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고시</a:t>
            </a:r>
            <a:r>
              <a:rPr lang="en-US" altLang="ko-KR" b="1" dirty="0" smtClean="0">
                <a:latin typeface="+mn-ea"/>
              </a:rPr>
              <a:t>·</a:t>
            </a:r>
            <a:r>
              <a:rPr lang="ko-KR" altLang="en-US" b="1" dirty="0" smtClean="0">
                <a:latin typeface="+mn-ea"/>
              </a:rPr>
              <a:t>공고 </a:t>
            </a:r>
            <a:r>
              <a:rPr lang="en-US" altLang="ko-KR" b="1" dirty="0" smtClean="0">
                <a:latin typeface="+mn-ea"/>
              </a:rPr>
              <a:t>...........................‘16. 7</a:t>
            </a:r>
            <a:r>
              <a:rPr lang="ko-KR" altLang="en-US" b="1" dirty="0" smtClean="0">
                <a:latin typeface="+mn-ea"/>
              </a:rPr>
              <a:t>월</a:t>
            </a:r>
          </a:p>
          <a:p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/>
              <a:t>❍</a:t>
            </a:r>
            <a:r>
              <a:rPr lang="en-US" altLang="ko-KR" b="1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이해관계인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사업자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주민 등</a:t>
            </a:r>
            <a:r>
              <a:rPr lang="en-US" altLang="ko-KR" b="1" dirty="0" smtClean="0">
                <a:latin typeface="+mn-ea"/>
              </a:rPr>
              <a:t>) </a:t>
            </a:r>
            <a:r>
              <a:rPr lang="ko-KR" altLang="en-US" b="1" dirty="0" smtClean="0">
                <a:latin typeface="+mn-ea"/>
              </a:rPr>
              <a:t>의견수렴 및 지정 </a:t>
            </a:r>
            <a:r>
              <a:rPr lang="en-US" altLang="ko-KR" b="1" dirty="0" smtClean="0">
                <a:latin typeface="+mn-ea"/>
              </a:rPr>
              <a:t>........................‘16. 8</a:t>
            </a:r>
            <a:r>
              <a:rPr lang="ko-KR" altLang="en-US" b="1" dirty="0" smtClean="0">
                <a:latin typeface="+mn-ea"/>
              </a:rPr>
              <a:t>월</a:t>
            </a:r>
            <a:endParaRPr lang="ko-KR" altLang="en-US" b="1" dirty="0"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748464" y="6237312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15</a:t>
            </a:r>
            <a:endParaRPr lang="ko-KR" altLang="en-US" dirty="0"/>
          </a:p>
        </p:txBody>
      </p:sp>
      <p:sp>
        <p:nvSpPr>
          <p:cNvPr id="17" name="AutoShape 2"/>
          <p:cNvSpPr>
            <a:spLocks noChangeArrowheads="1"/>
          </p:cNvSpPr>
          <p:nvPr/>
        </p:nvSpPr>
        <p:spPr bwMode="gray">
          <a:xfrm>
            <a:off x="755576" y="332656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6. </a:t>
            </a:r>
            <a:r>
              <a:rPr kumimoji="0" lang="ko-KR" altLang="en-US" sz="2800" dirty="0" smtClean="0"/>
              <a:t>엄격규제 및 민관협력을 통한 악취저감</a:t>
            </a:r>
            <a:endParaRPr kumimoji="0" lang="ko-KR" altLang="en-US" sz="2800" dirty="0"/>
          </a:p>
        </p:txBody>
      </p:sp>
      <p:grpSp>
        <p:nvGrpSpPr>
          <p:cNvPr id="18" name="그룹 17"/>
          <p:cNvGrpSpPr/>
          <p:nvPr/>
        </p:nvGrpSpPr>
        <p:grpSpPr>
          <a:xfrm>
            <a:off x="755576" y="1124744"/>
            <a:ext cx="7128793" cy="432048"/>
            <a:chOff x="755576" y="980728"/>
            <a:chExt cx="6948317" cy="432048"/>
          </a:xfrm>
        </p:grpSpPr>
        <p:sp>
          <p:nvSpPr>
            <p:cNvPr id="19" name="모서리가 둥근 직사각형 18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6-3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20" name="모서리가 둥근 직사각형 19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b="1" dirty="0" smtClean="0">
                  <a:latin typeface="+mj-ea"/>
                  <a:ea typeface="+mj-ea"/>
                </a:rPr>
                <a:t>  </a:t>
              </a:r>
              <a:r>
                <a:rPr lang="ko-KR" altLang="en-US" b="1" dirty="0" smtClean="0">
                  <a:latin typeface="+mj-ea"/>
                  <a:ea typeface="+mj-ea"/>
                </a:rPr>
                <a:t>악취관리지역 외 배출시설 관리 강화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530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8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746268" y="1484784"/>
            <a:ext cx="785818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 </a:t>
            </a:r>
            <a:r>
              <a:rPr lang="ko-KR" altLang="en-US" sz="2000" b="1" dirty="0" smtClean="0"/>
              <a:t>추진개요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❍</a:t>
            </a:r>
            <a:r>
              <a:rPr lang="ko-KR" altLang="en-US" b="1" dirty="0" smtClean="0">
                <a:latin typeface="+mn-ea"/>
              </a:rPr>
              <a:t> 선정요건 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년 </a:t>
            </a:r>
            <a:r>
              <a:rPr lang="en-US" altLang="ko-KR" b="1" dirty="0" smtClean="0">
                <a:latin typeface="+mn-ea"/>
              </a:rPr>
              <a:t>1</a:t>
            </a:r>
            <a:r>
              <a:rPr lang="ko-KR" altLang="en-US" b="1" dirty="0" smtClean="0">
                <a:latin typeface="+mn-ea"/>
              </a:rPr>
              <a:t>회 선정</a:t>
            </a:r>
            <a:r>
              <a:rPr lang="en-US" altLang="ko-KR" b="1" dirty="0" smtClean="0">
                <a:latin typeface="+mn-ea"/>
              </a:rPr>
              <a:t>)</a:t>
            </a:r>
            <a:endParaRPr lang="ko-KR" altLang="en-US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- </a:t>
            </a:r>
            <a:r>
              <a:rPr lang="ko-KR" altLang="en-US" sz="1600" b="1" dirty="0" smtClean="0">
                <a:latin typeface="+mn-ea"/>
              </a:rPr>
              <a:t>악취관련 민원 </a:t>
            </a:r>
            <a:r>
              <a:rPr lang="en-US" altLang="ko-KR" sz="1600" b="1" dirty="0" smtClean="0">
                <a:latin typeface="+mn-ea"/>
              </a:rPr>
              <a:t>2</a:t>
            </a:r>
            <a:r>
              <a:rPr lang="ko-KR" altLang="en-US" sz="1600" b="1" dirty="0" smtClean="0">
                <a:latin typeface="+mn-ea"/>
              </a:rPr>
              <a:t>회</a:t>
            </a:r>
            <a:r>
              <a:rPr lang="en-US" altLang="ko-KR" sz="1600" b="1" dirty="0" smtClean="0">
                <a:latin typeface="+mn-ea"/>
              </a:rPr>
              <a:t>/</a:t>
            </a:r>
            <a:r>
              <a:rPr lang="ko-KR" altLang="en-US" sz="1600" b="1" dirty="0" smtClean="0">
                <a:latin typeface="+mn-ea"/>
              </a:rPr>
              <a:t>년 이상 유발업체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- </a:t>
            </a:r>
            <a:r>
              <a:rPr lang="ko-KR" altLang="en-US" sz="1600" b="1" dirty="0" smtClean="0">
                <a:latin typeface="+mn-ea"/>
              </a:rPr>
              <a:t>악취관련 행정처분 대상 사업장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+mn-ea"/>
              </a:rPr>
              <a:t>    - </a:t>
            </a:r>
            <a:r>
              <a:rPr lang="ko-KR" altLang="en-US" sz="1600" b="1" dirty="0" smtClean="0">
                <a:latin typeface="+mn-ea"/>
              </a:rPr>
              <a:t>악취 오염사고 발생</a:t>
            </a:r>
            <a:r>
              <a:rPr lang="en-US" altLang="ko-KR" sz="1600" b="1" dirty="0" smtClean="0">
                <a:latin typeface="+mn-ea"/>
              </a:rPr>
              <a:t>(</a:t>
            </a:r>
            <a:r>
              <a:rPr lang="ko-KR" altLang="en-US" sz="1600" b="1" dirty="0" smtClean="0">
                <a:latin typeface="+mn-ea"/>
              </a:rPr>
              <a:t>우려</a:t>
            </a:r>
            <a:r>
              <a:rPr lang="en-US" altLang="ko-KR" sz="1600" b="1" dirty="0" smtClean="0">
                <a:latin typeface="+mn-ea"/>
              </a:rPr>
              <a:t>)</a:t>
            </a:r>
            <a:r>
              <a:rPr lang="ko-KR" altLang="en-US" sz="1600" b="1" dirty="0" smtClean="0">
                <a:latin typeface="+mn-ea"/>
              </a:rPr>
              <a:t>업체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</a:t>
            </a:r>
            <a:r>
              <a:rPr lang="ko-KR" altLang="en-US" b="1" dirty="0" smtClean="0">
                <a:latin typeface="+mn-ea"/>
              </a:rPr>
              <a:t> 선정방법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대상제출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군</a:t>
            </a:r>
            <a:r>
              <a:rPr lang="en-US" altLang="ko-KR" b="1" dirty="0" smtClean="0">
                <a:latin typeface="+mn-ea"/>
              </a:rPr>
              <a:t>․</a:t>
            </a:r>
            <a:r>
              <a:rPr lang="ko-KR" altLang="en-US" b="1" dirty="0" smtClean="0">
                <a:latin typeface="+mn-ea"/>
              </a:rPr>
              <a:t>구</a:t>
            </a:r>
            <a:r>
              <a:rPr lang="en-US" altLang="ko-KR" b="1" dirty="0" smtClean="0">
                <a:latin typeface="+mn-ea"/>
              </a:rPr>
              <a:t>) → </a:t>
            </a:r>
            <a:r>
              <a:rPr lang="ko-KR" altLang="en-US" b="1" dirty="0" smtClean="0">
                <a:latin typeface="+mn-ea"/>
              </a:rPr>
              <a:t>민원발생 등 현황 검토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시</a:t>
            </a:r>
            <a:r>
              <a:rPr lang="en-US" altLang="ko-KR" b="1" dirty="0" smtClean="0">
                <a:latin typeface="+mn-ea"/>
              </a:rPr>
              <a:t>) → </a:t>
            </a:r>
            <a:r>
              <a:rPr lang="ko-KR" altLang="en-US" b="1" dirty="0" smtClean="0">
                <a:latin typeface="+mn-ea"/>
              </a:rPr>
              <a:t>선정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시</a:t>
            </a:r>
            <a:r>
              <a:rPr lang="en-US" altLang="ko-KR" b="1" dirty="0" smtClean="0">
                <a:latin typeface="+mn-ea"/>
              </a:rPr>
              <a:t>)</a:t>
            </a:r>
            <a:endParaRPr lang="ko-KR" altLang="en-US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</a:t>
            </a:r>
            <a:r>
              <a:rPr lang="ko-KR" altLang="en-US" b="1" dirty="0" smtClean="0">
                <a:latin typeface="+mn-ea"/>
              </a:rPr>
              <a:t> 관리방법 </a:t>
            </a:r>
            <a:r>
              <a:rPr lang="en-US" altLang="ko-KR" b="1" dirty="0" smtClean="0">
                <a:latin typeface="+mn-ea"/>
              </a:rPr>
              <a:t>: </a:t>
            </a:r>
            <a:r>
              <a:rPr lang="ko-KR" altLang="en-US" b="1" dirty="0" smtClean="0">
                <a:latin typeface="+mn-ea"/>
              </a:rPr>
              <a:t>자체 악취저감 계획 수립 제출 및 점검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관리카드 작성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 ❍</a:t>
            </a:r>
            <a:r>
              <a:rPr lang="ko-KR" altLang="en-US" b="1" dirty="0" smtClean="0">
                <a:latin typeface="+mn-ea"/>
              </a:rPr>
              <a:t> 악취중점관리 업체 현황 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총 </a:t>
            </a:r>
            <a:r>
              <a:rPr lang="en-US" altLang="ko-KR" b="1" dirty="0" smtClean="0">
                <a:latin typeface="+mn-ea"/>
              </a:rPr>
              <a:t>66</a:t>
            </a:r>
            <a:r>
              <a:rPr lang="ko-KR" altLang="en-US" b="1" dirty="0" smtClean="0">
                <a:latin typeface="+mn-ea"/>
              </a:rPr>
              <a:t>개소</a:t>
            </a:r>
            <a:r>
              <a:rPr lang="en-US" altLang="ko-KR" b="1" dirty="0" smtClean="0">
                <a:latin typeface="+mn-ea"/>
              </a:rPr>
              <a:t>)</a:t>
            </a:r>
            <a:endParaRPr lang="ko-KR" altLang="en-US" b="1" dirty="0">
              <a:latin typeface="+mn-ea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420657"/>
              </p:ext>
            </p:extLst>
          </p:nvPr>
        </p:nvGraphicFramePr>
        <p:xfrm>
          <a:off x="1174327" y="4653136"/>
          <a:ext cx="6854059" cy="2085156"/>
        </p:xfrm>
        <a:graphic>
          <a:graphicData uri="http://schemas.openxmlformats.org/drawingml/2006/table">
            <a:tbl>
              <a:tblPr/>
              <a:tblGrid>
                <a:gridCol w="532354"/>
                <a:gridCol w="465810"/>
                <a:gridCol w="773036"/>
                <a:gridCol w="521027"/>
                <a:gridCol w="486342"/>
                <a:gridCol w="486342"/>
                <a:gridCol w="521027"/>
                <a:gridCol w="605983"/>
                <a:gridCol w="665443"/>
                <a:gridCol w="665443"/>
                <a:gridCol w="532354"/>
                <a:gridCol w="598898"/>
              </a:tblGrid>
              <a:tr h="242620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54919" marR="54919" marT="27459" marB="27459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계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중구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동구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남구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연수구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남동구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부평구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서구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강화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3822">
                <a:tc rowSpan="4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악취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중점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관리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업체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54919" marR="54919" marT="27459" marB="27459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계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66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27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38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등급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분류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중점관리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49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27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38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일반관리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38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우수관리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3085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전담공무원</a:t>
                      </a:r>
                    </a:p>
                  </a:txBody>
                  <a:tcPr marL="54919" marR="54919" marT="27459" marB="27459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54919" marR="54919" marT="27459" marB="2745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8748464" y="6237312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16</a:t>
            </a:r>
            <a:endParaRPr lang="ko-KR" altLang="en-US" dirty="0"/>
          </a:p>
        </p:txBody>
      </p:sp>
      <p:sp>
        <p:nvSpPr>
          <p:cNvPr id="16" name="AutoShape 2"/>
          <p:cNvSpPr>
            <a:spLocks noChangeArrowheads="1"/>
          </p:cNvSpPr>
          <p:nvPr/>
        </p:nvSpPr>
        <p:spPr bwMode="gray">
          <a:xfrm>
            <a:off x="755576" y="332656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6. </a:t>
            </a:r>
            <a:r>
              <a:rPr kumimoji="0" lang="ko-KR" altLang="en-US" sz="2800" dirty="0" smtClean="0"/>
              <a:t>엄격규제 및 민관협력을 통한 악취저감</a:t>
            </a:r>
            <a:endParaRPr kumimoji="0" lang="ko-KR" altLang="en-US" sz="2800" dirty="0"/>
          </a:p>
        </p:txBody>
      </p:sp>
      <p:grpSp>
        <p:nvGrpSpPr>
          <p:cNvPr id="17" name="그룹 16"/>
          <p:cNvGrpSpPr/>
          <p:nvPr/>
        </p:nvGrpSpPr>
        <p:grpSpPr>
          <a:xfrm>
            <a:off x="755576" y="1124744"/>
            <a:ext cx="7128793" cy="432048"/>
            <a:chOff x="755576" y="980728"/>
            <a:chExt cx="6948317" cy="432048"/>
          </a:xfrm>
        </p:grpSpPr>
        <p:sp>
          <p:nvSpPr>
            <p:cNvPr id="18" name="모서리가 둥근 직사각형 17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6-4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b="1" dirty="0" smtClean="0">
                  <a:latin typeface="+mj-ea"/>
                  <a:ea typeface="+mj-ea"/>
                </a:rPr>
                <a:t>  </a:t>
              </a:r>
              <a:r>
                <a:rPr lang="ko-KR" altLang="en-US" b="1" dirty="0" smtClean="0">
                  <a:latin typeface="+mj-ea"/>
                  <a:ea typeface="+mj-ea"/>
                </a:rPr>
                <a:t>악취 중점관리업체 선정 집중 관리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530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8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742847" y="1556792"/>
            <a:ext cx="764557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 추진개요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❍ 대상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악취 취약시설 </a:t>
            </a:r>
            <a:r>
              <a:rPr lang="en-US" altLang="ko-KR" b="1" dirty="0" smtClean="0"/>
              <a:t>8</a:t>
            </a:r>
            <a:r>
              <a:rPr lang="ko-KR" altLang="en-US" b="1" dirty="0" smtClean="0"/>
              <a:t>개소 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하수처리장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유수지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수도권매립지 등</a:t>
            </a:r>
            <a:r>
              <a:rPr lang="en-US" altLang="ko-KR" b="1" dirty="0" smtClean="0"/>
              <a:t>)</a:t>
            </a:r>
            <a:endParaRPr lang="ko-KR" altLang="en-US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❍ 악취 취약시설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지역</a:t>
            </a:r>
            <a:r>
              <a:rPr lang="en-US" altLang="ko-KR" b="1" dirty="0" smtClean="0"/>
              <a:t>) </a:t>
            </a:r>
            <a:r>
              <a:rPr lang="ko-KR" altLang="en-US" b="1" dirty="0" smtClean="0"/>
              <a:t>개선 및 특별관리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연중</a:t>
            </a:r>
            <a:r>
              <a:rPr lang="en-US" altLang="ko-KR" b="1" dirty="0" smtClean="0"/>
              <a:t>)</a:t>
            </a:r>
            <a:endParaRPr lang="ko-KR" altLang="en-US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- </a:t>
            </a:r>
            <a:r>
              <a:rPr lang="ko-KR" altLang="en-US" sz="1600" b="1" dirty="0" err="1" smtClean="0"/>
              <a:t>시설별</a:t>
            </a:r>
            <a:r>
              <a:rPr lang="ko-KR" altLang="en-US" sz="1600" b="1" dirty="0" smtClean="0"/>
              <a:t> 관리카드 작성</a:t>
            </a:r>
            <a:r>
              <a:rPr lang="en-US" altLang="ko-KR" sz="1600" b="1" dirty="0" smtClean="0"/>
              <a:t>(2</a:t>
            </a:r>
            <a:r>
              <a:rPr lang="ko-KR" altLang="en-US" sz="1600" b="1" dirty="0" smtClean="0"/>
              <a:t>월</a:t>
            </a:r>
            <a:r>
              <a:rPr lang="en-US" altLang="ko-KR" sz="1600" b="1" dirty="0" smtClean="0"/>
              <a:t>) </a:t>
            </a:r>
            <a:r>
              <a:rPr lang="ko-KR" altLang="en-US" sz="1600" b="1" dirty="0" smtClean="0"/>
              <a:t>및 악취 원인 조사 </a:t>
            </a:r>
            <a:endParaRPr lang="ko-KR" altLang="en-US" sz="1600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- </a:t>
            </a:r>
            <a:r>
              <a:rPr lang="ko-KR" altLang="en-US" sz="1600" b="1" dirty="0" smtClean="0"/>
              <a:t>시</a:t>
            </a:r>
            <a:r>
              <a:rPr lang="en-US" altLang="ko-KR" sz="1600" b="1" dirty="0" smtClean="0"/>
              <a:t>․</a:t>
            </a:r>
            <a:r>
              <a:rPr lang="ko-KR" altLang="en-US" sz="1600" b="1" dirty="0" smtClean="0"/>
              <a:t>구 합동점검 실시 및 기술지원을 통한 개선 추진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년 </a:t>
            </a:r>
            <a:r>
              <a:rPr lang="en-US" altLang="ko-KR" sz="1600" b="1" dirty="0" smtClean="0"/>
              <a:t>1</a:t>
            </a:r>
            <a:r>
              <a:rPr lang="ko-KR" altLang="en-US" sz="1600" b="1" dirty="0" smtClean="0"/>
              <a:t>회 이상</a:t>
            </a:r>
            <a:r>
              <a:rPr lang="en-US" altLang="ko-KR" sz="1600" b="1" dirty="0" smtClean="0"/>
              <a:t>)</a:t>
            </a:r>
            <a:endParaRPr lang="ko-KR" altLang="en-US" sz="1600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- </a:t>
            </a:r>
            <a:r>
              <a:rPr lang="ko-KR" altLang="en-US" sz="1600" b="1" dirty="0" smtClean="0"/>
              <a:t>시설 관리주체 와 협조체계 유지 및 집중관리</a:t>
            </a: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/>
              <a:t> </a:t>
            </a:r>
            <a:r>
              <a:rPr lang="en-US" altLang="ko-KR" sz="1600" b="1" dirty="0" smtClean="0"/>
              <a:t>    (</a:t>
            </a:r>
            <a:r>
              <a:rPr lang="ko-KR" altLang="en-US" sz="1600" b="1" dirty="0" smtClean="0"/>
              <a:t>시 자원순환과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수질환경과</a:t>
            </a:r>
            <a:r>
              <a:rPr lang="en-US" altLang="ko-KR" sz="1600" b="1" dirty="0" smtClean="0"/>
              <a:t>, </a:t>
            </a:r>
            <a:r>
              <a:rPr lang="ko-KR" altLang="en-US" sz="1600" b="1" dirty="0" err="1" smtClean="0"/>
              <a:t>하수과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인천환경공단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수도권매립지관리공사 등</a:t>
            </a:r>
            <a:r>
              <a:rPr lang="en-US" altLang="ko-KR" sz="1600" b="1" dirty="0" smtClean="0"/>
              <a:t>)</a:t>
            </a:r>
            <a:endParaRPr lang="en-US" altLang="ko-KR" sz="9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❍ 민</a:t>
            </a:r>
            <a:r>
              <a:rPr lang="en-US" altLang="ko-KR" b="1" dirty="0" smtClean="0"/>
              <a:t>․</a:t>
            </a:r>
            <a:r>
              <a:rPr lang="ko-KR" altLang="en-US" b="1" dirty="0" smtClean="0"/>
              <a:t>관이 소통하는 체계적인 </a:t>
            </a:r>
            <a:r>
              <a:rPr lang="en-US" altLang="ko-KR" b="1" dirty="0" smtClean="0"/>
              <a:t>『</a:t>
            </a:r>
            <a:r>
              <a:rPr lang="ko-KR" altLang="en-US" b="1" dirty="0" smtClean="0"/>
              <a:t>관리 체계 마련</a:t>
            </a:r>
            <a:r>
              <a:rPr lang="en-US" altLang="ko-KR" b="1" dirty="0" smtClean="0"/>
              <a:t>』</a:t>
            </a:r>
            <a:endParaRPr lang="ko-KR" altLang="en-US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- </a:t>
            </a:r>
            <a:r>
              <a:rPr lang="ko-KR" altLang="en-US" sz="1600" b="1" dirty="0" smtClean="0"/>
              <a:t>민원신고 핫라인 운영</a:t>
            </a:r>
            <a:r>
              <a:rPr lang="en-US" altLang="ko-KR" sz="1600" b="1" dirty="0" smtClean="0"/>
              <a:t>(☎128) </a:t>
            </a:r>
            <a:r>
              <a:rPr lang="ko-KR" altLang="en-US" sz="1600" b="1" dirty="0" smtClean="0"/>
              <a:t>및 민</a:t>
            </a:r>
            <a:r>
              <a:rPr lang="en-US" altLang="ko-KR" sz="1600" b="1" dirty="0" smtClean="0"/>
              <a:t>․</a:t>
            </a:r>
            <a:r>
              <a:rPr lang="ko-KR" altLang="en-US" sz="1600" b="1" dirty="0" smtClean="0"/>
              <a:t>관 합동 점검</a:t>
            </a:r>
            <a:endParaRPr lang="ko-KR" altLang="en-US" sz="1600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- </a:t>
            </a:r>
            <a:r>
              <a:rPr lang="ko-KR" altLang="en-US" sz="1600" b="1" dirty="0" smtClean="0"/>
              <a:t>남동권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서부권 </a:t>
            </a:r>
            <a:r>
              <a:rPr lang="en-US" altLang="ko-KR" sz="1600" b="1" dirty="0" smtClean="0"/>
              <a:t>『</a:t>
            </a:r>
            <a:r>
              <a:rPr lang="ko-KR" altLang="en-US" sz="1600" b="1" dirty="0" smtClean="0"/>
              <a:t>악취환경 개선협의회 </a:t>
            </a:r>
            <a:r>
              <a:rPr lang="en-US" altLang="ko-KR" sz="1600" b="1" dirty="0" smtClean="0"/>
              <a:t>』</a:t>
            </a:r>
            <a:r>
              <a:rPr lang="ko-KR" altLang="en-US" sz="1600" b="1" dirty="0" smtClean="0"/>
              <a:t>구성 운영</a:t>
            </a: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❍ </a:t>
            </a:r>
            <a:r>
              <a:rPr lang="en-US" altLang="ko-KR" b="1" dirty="0" smtClean="0"/>
              <a:t>2016</a:t>
            </a:r>
            <a:r>
              <a:rPr lang="ko-KR" altLang="en-US" b="1" dirty="0" smtClean="0"/>
              <a:t>년 악취 발생원에 대한 </a:t>
            </a:r>
            <a:r>
              <a:rPr lang="en-US" altLang="ko-KR" b="1" dirty="0" smtClean="0"/>
              <a:t>『</a:t>
            </a:r>
            <a:r>
              <a:rPr lang="ko-KR" altLang="en-US" b="1" dirty="0" smtClean="0"/>
              <a:t>시설 개선</a:t>
            </a:r>
            <a:r>
              <a:rPr lang="en-US" altLang="ko-KR" b="1" dirty="0" smtClean="0"/>
              <a:t>』</a:t>
            </a:r>
            <a:endParaRPr lang="ko-KR" altLang="en-US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- </a:t>
            </a:r>
            <a:r>
              <a:rPr lang="ko-KR" altLang="en-US" sz="1600" b="1" dirty="0" smtClean="0"/>
              <a:t>승기하수처리장 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악취방지시설 추가 설치 등 </a:t>
            </a:r>
            <a:r>
              <a:rPr lang="en-US" altLang="ko-KR" sz="1600" b="1" dirty="0" smtClean="0"/>
              <a:t>(8,199</a:t>
            </a:r>
            <a:r>
              <a:rPr lang="ko-KR" altLang="en-US" sz="1600" b="1" dirty="0" err="1" smtClean="0"/>
              <a:t>백만원</a:t>
            </a:r>
            <a:r>
              <a:rPr lang="en-US" altLang="ko-KR" sz="1600" b="1" dirty="0" smtClean="0"/>
              <a:t>)</a:t>
            </a:r>
            <a:endParaRPr lang="ko-KR" altLang="en-US" sz="1600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- </a:t>
            </a:r>
            <a:r>
              <a:rPr lang="ko-KR" altLang="en-US" sz="1600" b="1" dirty="0" smtClean="0"/>
              <a:t>음식물류 폐기물 처리시설 </a:t>
            </a:r>
            <a:r>
              <a:rPr lang="en-US" altLang="ko-KR" sz="1600" b="1" dirty="0" smtClean="0"/>
              <a:t>: </a:t>
            </a:r>
            <a:r>
              <a:rPr lang="ko-KR" altLang="en-US" sz="1600" b="1" dirty="0" err="1" smtClean="0"/>
              <a:t>음폐수</a:t>
            </a:r>
            <a:r>
              <a:rPr lang="ko-KR" altLang="en-US" sz="1600" b="1" dirty="0" smtClean="0"/>
              <a:t> 분무소각 </a:t>
            </a:r>
            <a:r>
              <a:rPr lang="en-US" altLang="ko-KR" sz="1600" b="1" dirty="0" smtClean="0"/>
              <a:t>(200</a:t>
            </a:r>
            <a:r>
              <a:rPr lang="ko-KR" altLang="en-US" sz="1600" b="1" dirty="0" err="1" smtClean="0"/>
              <a:t>백만원</a:t>
            </a:r>
            <a:r>
              <a:rPr lang="en-US" altLang="ko-KR" sz="1600" b="1" dirty="0" smtClean="0"/>
              <a:t>) </a:t>
            </a:r>
            <a:r>
              <a:rPr lang="ko-KR" altLang="en-US" sz="1600" b="1" dirty="0" smtClean="0"/>
              <a:t>등 개선</a:t>
            </a:r>
            <a:endParaRPr lang="ko-KR" altLang="en-US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8748464" y="6237312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17</a:t>
            </a:r>
            <a:endParaRPr lang="ko-KR" altLang="en-US" dirty="0"/>
          </a:p>
        </p:txBody>
      </p:sp>
      <p:sp>
        <p:nvSpPr>
          <p:cNvPr id="16" name="AutoShape 2"/>
          <p:cNvSpPr>
            <a:spLocks noChangeArrowheads="1"/>
          </p:cNvSpPr>
          <p:nvPr/>
        </p:nvSpPr>
        <p:spPr bwMode="gray">
          <a:xfrm>
            <a:off x="755576" y="332656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6. </a:t>
            </a:r>
            <a:r>
              <a:rPr kumimoji="0" lang="ko-KR" altLang="en-US" sz="2800" dirty="0" smtClean="0"/>
              <a:t>엄격규제 및 민관협력을 통한 악취저감</a:t>
            </a:r>
            <a:endParaRPr kumimoji="0" lang="ko-KR" altLang="en-US" sz="2800" dirty="0"/>
          </a:p>
        </p:txBody>
      </p:sp>
      <p:grpSp>
        <p:nvGrpSpPr>
          <p:cNvPr id="17" name="그룹 16"/>
          <p:cNvGrpSpPr/>
          <p:nvPr/>
        </p:nvGrpSpPr>
        <p:grpSpPr>
          <a:xfrm>
            <a:off x="755576" y="1124744"/>
            <a:ext cx="7128793" cy="432048"/>
            <a:chOff x="755576" y="980728"/>
            <a:chExt cx="6948317" cy="432048"/>
          </a:xfrm>
        </p:grpSpPr>
        <p:sp>
          <p:nvSpPr>
            <p:cNvPr id="18" name="모서리가 둥근 직사각형 17"/>
            <p:cNvSpPr/>
            <p:nvPr/>
          </p:nvSpPr>
          <p:spPr>
            <a:xfrm>
              <a:off x="755576" y="980728"/>
              <a:ext cx="648072" cy="432048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latin typeface="+mj-ea"/>
                  <a:ea typeface="+mj-ea"/>
                </a:rPr>
                <a:t>6-5</a:t>
              </a:r>
              <a:endParaRPr lang="ko-KR" altLang="en-US" sz="2000" b="1" dirty="0">
                <a:latin typeface="+mj-ea"/>
                <a:ea typeface="+mj-ea"/>
              </a:endParaRPr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1475656" y="980728"/>
              <a:ext cx="6228237" cy="432048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b="1" dirty="0" smtClean="0">
                  <a:latin typeface="+mj-ea"/>
                  <a:ea typeface="+mj-ea"/>
                </a:rPr>
                <a:t>  </a:t>
              </a:r>
              <a:r>
                <a:rPr lang="ko-KR" altLang="en-US" b="1" dirty="0" smtClean="0">
                  <a:latin typeface="+mj-ea"/>
                  <a:ea typeface="+mj-ea"/>
                </a:rPr>
                <a:t>환경기초시설 등 악취 취약시설 개선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530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8748464" y="645333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7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46838" y="1571612"/>
            <a:ext cx="792961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◆</a:t>
            </a:r>
            <a:r>
              <a:rPr lang="ko-KR" altLang="en-US" sz="2000" b="1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2016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악취 관리 추진대책 시달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: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기 시달 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sz="20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2000" b="1" dirty="0"/>
              <a:t>◆</a:t>
            </a:r>
            <a:r>
              <a:rPr lang="ko-KR" altLang="en-US" sz="2000" b="1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군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․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구 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2016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환경행정 종합 평가 시 반영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r>
              <a:rPr lang="ko-KR" altLang="en-US" sz="2000" b="1" dirty="0"/>
              <a:t>◆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군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․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구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악취배출사업장에 악취 사고 시 행동 매뉴얼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붙임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숙지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2000" b="1" dirty="0"/>
              <a:t>◆</a:t>
            </a:r>
            <a:r>
              <a:rPr lang="ko-KR" altLang="en-US" sz="2000" b="1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군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․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구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악취중점관리업체 및 악취취약시설 관리카드 작성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48464" y="6237312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18</a:t>
            </a:r>
            <a:endParaRPr lang="ko-KR" altLang="en-US" dirty="0"/>
          </a:p>
        </p:txBody>
      </p:sp>
      <p:sp>
        <p:nvSpPr>
          <p:cNvPr id="6" name="AutoShape 2"/>
          <p:cNvSpPr>
            <a:spLocks noChangeArrowheads="1"/>
          </p:cNvSpPr>
          <p:nvPr/>
        </p:nvSpPr>
        <p:spPr bwMode="gray">
          <a:xfrm>
            <a:off x="755576" y="332656"/>
            <a:ext cx="7488831" cy="595334"/>
          </a:xfrm>
          <a:prstGeom prst="roundRect">
            <a:avLst>
              <a:gd name="adj" fmla="val 49106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latinLnBrk="1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latinLnBrk="0" hangingPunct="1">
              <a:lnSpc>
                <a:spcPct val="100000"/>
              </a:lnSpc>
              <a:buFontTx/>
              <a:buNone/>
            </a:pPr>
            <a:r>
              <a:rPr kumimoji="0" lang="en-US" altLang="ko-KR" sz="2800" dirty="0" smtClean="0"/>
              <a:t>7. </a:t>
            </a:r>
            <a:r>
              <a:rPr kumimoji="0" lang="ko-KR" altLang="en-US" sz="2800" dirty="0" smtClean="0"/>
              <a:t>행정사항</a:t>
            </a:r>
            <a:endParaRPr kumimoji="0"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1335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6" descr="빛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4" y="2952888"/>
            <a:ext cx="52863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2051050" y="3141663"/>
            <a:ext cx="51847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66"/>
            </a:outerShdw>
          </a:effec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0" lang="ko-KR" altLang="en-US" sz="6000" dirty="0">
                <a:solidFill>
                  <a:srgbClr val="FFCC00"/>
                </a:solidFill>
                <a:latin typeface="HY헤드라인M" pitchFamily="18" charset="-127"/>
                <a:ea typeface="HY헤드라인M" pitchFamily="18" charset="-127"/>
              </a:rPr>
              <a:t>감 사 합 </a:t>
            </a:r>
            <a:r>
              <a:rPr kumimoji="0" lang="ko-KR" altLang="en-US" sz="6000" dirty="0" err="1">
                <a:solidFill>
                  <a:srgbClr val="FFCC00"/>
                </a:solidFill>
                <a:latin typeface="HY헤드라인M" pitchFamily="18" charset="-127"/>
                <a:ea typeface="HY헤드라인M" pitchFamily="18" charset="-127"/>
              </a:rPr>
              <a:t>니</a:t>
            </a:r>
            <a:r>
              <a:rPr kumimoji="0" lang="ko-KR" altLang="en-US" sz="6000" dirty="0">
                <a:solidFill>
                  <a:srgbClr val="FFCC00"/>
                </a:solidFill>
                <a:latin typeface="HY헤드라인M" pitchFamily="18" charset="-127"/>
                <a:ea typeface="HY헤드라인M" pitchFamily="18" charset="-127"/>
              </a:rPr>
              <a:t> 다</a:t>
            </a:r>
          </a:p>
        </p:txBody>
      </p:sp>
    </p:spTree>
    <p:extLst>
      <p:ext uri="{BB962C8B-B14F-4D97-AF65-F5344CB8AC3E}">
        <p14:creationId xmlns:p14="http://schemas.microsoft.com/office/powerpoint/2010/main" val="3322496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2294</TotalTime>
  <Words>2292</Words>
  <Application>Microsoft Office PowerPoint</Application>
  <PresentationFormat>화면 슬라이드 쇼(4:3)</PresentationFormat>
  <Paragraphs>614</Paragraphs>
  <Slides>20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PowerPoint 프레젠테이션</vt:lpstr>
      <vt:lpstr>목   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211</cp:revision>
  <cp:lastPrinted>2015-12-14T03:06:03Z</cp:lastPrinted>
  <dcterms:created xsi:type="dcterms:W3CDTF">2015-12-11T01:13:23Z</dcterms:created>
  <dcterms:modified xsi:type="dcterms:W3CDTF">2016-03-10T00:17:25Z</dcterms:modified>
</cp:coreProperties>
</file>