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15" r:id="rId1"/>
  </p:sldMasterIdLst>
  <p:notesMasterIdLst>
    <p:notesMasterId r:id="rId51"/>
  </p:notesMasterIdLst>
  <p:handoutMasterIdLst>
    <p:handoutMasterId r:id="rId52"/>
  </p:handoutMasterIdLst>
  <p:sldIdLst>
    <p:sldId id="1425" r:id="rId2"/>
    <p:sldId id="1268" r:id="rId3"/>
    <p:sldId id="1370" r:id="rId4"/>
    <p:sldId id="1436" r:id="rId5"/>
    <p:sldId id="1267" r:id="rId6"/>
    <p:sldId id="1321" r:id="rId7"/>
    <p:sldId id="1334" r:id="rId8"/>
    <p:sldId id="1322" r:id="rId9"/>
    <p:sldId id="1365" r:id="rId10"/>
    <p:sldId id="1366" r:id="rId11"/>
    <p:sldId id="1367" r:id="rId12"/>
    <p:sldId id="1456" r:id="rId13"/>
    <p:sldId id="1342" r:id="rId14"/>
    <p:sldId id="1396" r:id="rId15"/>
    <p:sldId id="1343" r:id="rId16"/>
    <p:sldId id="1336" r:id="rId17"/>
    <p:sldId id="1457" r:id="rId18"/>
    <p:sldId id="1440" r:id="rId19"/>
    <p:sldId id="1328" r:id="rId20"/>
    <p:sldId id="1375" r:id="rId21"/>
    <p:sldId id="1376" r:id="rId22"/>
    <p:sldId id="1455" r:id="rId23"/>
    <p:sldId id="1447" r:id="rId24"/>
    <p:sldId id="1449" r:id="rId25"/>
    <p:sldId id="1450" r:id="rId26"/>
    <p:sldId id="1451" r:id="rId27"/>
    <p:sldId id="1452" r:id="rId28"/>
    <p:sldId id="1453" r:id="rId29"/>
    <p:sldId id="1454" r:id="rId30"/>
    <p:sldId id="1386" r:id="rId31"/>
    <p:sldId id="1387" r:id="rId32"/>
    <p:sldId id="1388" r:id="rId33"/>
    <p:sldId id="1458" r:id="rId34"/>
    <p:sldId id="1393" r:id="rId35"/>
    <p:sldId id="1394" r:id="rId36"/>
    <p:sldId id="1401" r:id="rId37"/>
    <p:sldId id="1404" r:id="rId38"/>
    <p:sldId id="1405" r:id="rId39"/>
    <p:sldId id="1406" r:id="rId40"/>
    <p:sldId id="1412" r:id="rId41"/>
    <p:sldId id="1459" r:id="rId42"/>
    <p:sldId id="1460" r:id="rId43"/>
    <p:sldId id="1417" r:id="rId44"/>
    <p:sldId id="1444" r:id="rId45"/>
    <p:sldId id="1431" r:id="rId46"/>
    <p:sldId id="1432" r:id="rId47"/>
    <p:sldId id="1289" r:id="rId48"/>
    <p:sldId id="1445" r:id="rId49"/>
    <p:sldId id="1265" r:id="rId50"/>
  </p:sldIdLst>
  <p:sldSz cx="9144000" cy="6858000" type="screen4x3"/>
  <p:notesSz cx="6797675" cy="9926638"/>
  <p:defaultTextStyle>
    <a:defPPr>
      <a:defRPr lang="ko-KR"/>
    </a:defPPr>
    <a:lvl1pPr algn="ctr" rtl="0" fontAlgn="base" latinLnBrk="1">
      <a:spcBef>
        <a:spcPct val="50000"/>
      </a:spcBef>
      <a:spcAft>
        <a:spcPct val="0"/>
      </a:spcAft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1pPr>
    <a:lvl2pPr marL="457200" algn="ctr" rtl="0" fontAlgn="base" latinLnBrk="1">
      <a:spcBef>
        <a:spcPct val="50000"/>
      </a:spcBef>
      <a:spcAft>
        <a:spcPct val="0"/>
      </a:spcAft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2pPr>
    <a:lvl3pPr marL="914400" algn="ctr" rtl="0" fontAlgn="base" latinLnBrk="1">
      <a:spcBef>
        <a:spcPct val="50000"/>
      </a:spcBef>
      <a:spcAft>
        <a:spcPct val="0"/>
      </a:spcAft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3pPr>
    <a:lvl4pPr marL="1371600" algn="ctr" rtl="0" fontAlgn="base" latinLnBrk="1">
      <a:spcBef>
        <a:spcPct val="50000"/>
      </a:spcBef>
      <a:spcAft>
        <a:spcPct val="0"/>
      </a:spcAft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4pPr>
    <a:lvl5pPr marL="1828800" algn="ctr" rtl="0" fontAlgn="base" latinLnBrk="1">
      <a:spcBef>
        <a:spcPct val="50000"/>
      </a:spcBef>
      <a:spcAft>
        <a:spcPct val="0"/>
      </a:spcAft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5pPr>
    <a:lvl6pPr marL="2286000" algn="l" defTabSz="914400" rtl="0" eaLnBrk="1" latinLnBrk="1" hangingPunct="1"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6pPr>
    <a:lvl7pPr marL="2743200" algn="l" defTabSz="914400" rtl="0" eaLnBrk="1" latinLnBrk="1" hangingPunct="1"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7pPr>
    <a:lvl8pPr marL="3200400" algn="l" defTabSz="914400" rtl="0" eaLnBrk="1" latinLnBrk="1" hangingPunct="1"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8pPr>
    <a:lvl9pPr marL="3657600" algn="l" defTabSz="914400" rtl="0" eaLnBrk="1" latinLnBrk="1" hangingPunct="1">
      <a:defRPr kumimoji="1" sz="3800" b="1" kern="1200">
        <a:solidFill>
          <a:srgbClr val="0000FF"/>
        </a:solidFill>
        <a:latin typeface="HY헤드라인M" pitchFamily="18" charset="-127"/>
        <a:ea typeface="HY태고딕"/>
        <a:cs typeface="HY태고딕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592">
          <p15:clr>
            <a:srgbClr val="A4A3A4"/>
          </p15:clr>
        </p15:guide>
        <p15:guide id="2" pos="7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 userDrawn="1">
          <p15:clr>
            <a:srgbClr val="A4A3A4"/>
          </p15:clr>
        </p15:guide>
        <p15:guide id="2" pos="2124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qi" initials="g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CC"/>
    <a:srgbClr val="FFD85B"/>
    <a:srgbClr val="CC9900"/>
    <a:srgbClr val="FFE38B"/>
    <a:srgbClr val="FAB0A4"/>
    <a:srgbClr val="0088EE"/>
    <a:srgbClr val="66FFFF"/>
    <a:srgbClr val="1199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51" autoAdjust="0"/>
    <p:restoredTop sz="94581" autoAdjust="0"/>
  </p:normalViewPr>
  <p:slideViewPr>
    <p:cSldViewPr>
      <p:cViewPr>
        <p:scale>
          <a:sx n="100" d="100"/>
          <a:sy n="100" d="100"/>
        </p:scale>
        <p:origin x="-1944" y="-300"/>
      </p:cViewPr>
      <p:guideLst>
        <p:guide orient="horz" pos="4156"/>
        <p:guide orient="horz" pos="391"/>
        <p:guide orient="horz" pos="2160"/>
        <p:guide orient="horz" pos="787"/>
        <p:guide orient="horz" pos="935"/>
        <p:guide orient="horz" pos="572"/>
        <p:guide orient="horz" pos="1071"/>
        <p:guide orient="horz" pos="1162"/>
        <p:guide orient="horz" pos="663"/>
        <p:guide pos="158"/>
        <p:guide pos="5602"/>
        <p:guide pos="2880"/>
        <p:guide pos="252"/>
        <p:guide pos="4195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" y="1"/>
            <a:ext cx="2972410" cy="461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t" anchorCtr="0" compatLnSpc="1">
            <a:prstTxWarp prst="textNoShape">
              <a:avLst/>
            </a:prstTxWarp>
          </a:bodyPr>
          <a:lstStyle>
            <a:lvl1pPr algn="l" eaLnBrk="0" latinLnBrk="0" hangingPunct="0">
              <a:spcBef>
                <a:spcPct val="0"/>
              </a:spcBef>
              <a:defRPr sz="1200" b="0">
                <a:solidFill>
                  <a:schemeClr val="bg1"/>
                </a:solidFill>
                <a:effectLst/>
                <a:latin typeface="HY태고딕" pitchFamily="18" charset="-127"/>
                <a:ea typeface="HY태고딕" pitchFamily="18" charset="-127"/>
                <a:cs typeface="+mn-cs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287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639" y="1"/>
            <a:ext cx="2895306" cy="461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t" anchorCtr="0" compatLnSpc="1">
            <a:prstTxWarp prst="textNoShape">
              <a:avLst/>
            </a:prstTxWarp>
          </a:bodyPr>
          <a:lstStyle>
            <a:lvl1pPr algn="r" eaLnBrk="0" latinLnBrk="0" hangingPunct="0">
              <a:spcBef>
                <a:spcPct val="0"/>
              </a:spcBef>
              <a:defRPr sz="1200" b="0">
                <a:solidFill>
                  <a:schemeClr val="bg1"/>
                </a:solidFill>
                <a:effectLst/>
                <a:latin typeface="HY태고딕" pitchFamily="18" charset="-127"/>
                <a:ea typeface="HY태고딕" pitchFamily="18" charset="-127"/>
                <a:cs typeface="+mn-cs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287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" y="9421308"/>
            <a:ext cx="2972410" cy="536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b" anchorCtr="0" compatLnSpc="1">
            <a:prstTxWarp prst="textNoShape">
              <a:avLst/>
            </a:prstTxWarp>
          </a:bodyPr>
          <a:lstStyle>
            <a:lvl1pPr algn="l" eaLnBrk="0" latinLnBrk="0" hangingPunct="0">
              <a:spcBef>
                <a:spcPct val="0"/>
              </a:spcBef>
              <a:defRPr sz="1200" b="0">
                <a:solidFill>
                  <a:schemeClr val="bg1"/>
                </a:solidFill>
                <a:effectLst/>
                <a:latin typeface="HY태고딕" pitchFamily="18" charset="-127"/>
                <a:ea typeface="HY태고딕" pitchFamily="18" charset="-127"/>
                <a:cs typeface="+mn-cs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287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639" y="9421308"/>
            <a:ext cx="2895306" cy="536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b" anchorCtr="0" compatLnSpc="1">
            <a:prstTxWarp prst="textNoShape">
              <a:avLst/>
            </a:prstTxWarp>
          </a:bodyPr>
          <a:lstStyle>
            <a:lvl1pPr algn="r" eaLnBrk="0" latinLnBrk="0" hangingPunct="0">
              <a:spcBef>
                <a:spcPct val="0"/>
              </a:spcBef>
              <a:defRPr sz="1200" b="0">
                <a:solidFill>
                  <a:schemeClr val="bg1"/>
                </a:solidFill>
                <a:effectLst/>
                <a:latin typeface="HY태고딕" pitchFamily="18" charset="-127"/>
                <a:ea typeface="HY태고딕" pitchFamily="18" charset="-127"/>
                <a:cs typeface="+mn-cs"/>
              </a:defRPr>
            </a:lvl1pPr>
          </a:lstStyle>
          <a:p>
            <a:pPr>
              <a:defRPr/>
            </a:pPr>
            <a:fld id="{E0BD7259-70F9-4E62-86C3-B54D562DDED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086610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2945659" cy="49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7" y="2"/>
            <a:ext cx="2945659" cy="49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95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60937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344" y="4716973"/>
            <a:ext cx="5434993" cy="4467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427625"/>
            <a:ext cx="2945659" cy="49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7" y="9427625"/>
            <a:ext cx="2945659" cy="49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96" tIns="45398" rIns="90796" bIns="45398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+mn-cs"/>
              </a:defRPr>
            </a:lvl1pPr>
          </a:lstStyle>
          <a:p>
            <a:pPr>
              <a:defRPr/>
            </a:pPr>
            <a:fld id="{8D585C58-CF93-4758-9C65-934E0578877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98605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10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19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20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29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30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39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40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585C58-CF93-4758-9C65-934E0578877D}" type="slidenum">
              <a:rPr lang="en-US" altLang="ko-KR" smtClean="0"/>
              <a:pPr>
                <a:defRPr/>
              </a:pPr>
              <a:t>49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0611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기본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인천광역시 환경정책자료\SOURCE\배경\배경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4"/>
          <p:cNvSpPr txBox="1">
            <a:spLocks/>
          </p:cNvSpPr>
          <p:nvPr userDrawn="1"/>
        </p:nvSpPr>
        <p:spPr>
          <a:xfrm>
            <a:off x="8748463" y="6475054"/>
            <a:ext cx="392481" cy="365125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5pPr>
            <a:lvl6pPr marL="2286000" algn="l" defTabSz="914400" rtl="0" eaLnBrk="1" latinLnBrk="1" hangingPunct="1"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6pPr>
            <a:lvl7pPr marL="2743200" algn="l" defTabSz="914400" rtl="0" eaLnBrk="1" latinLnBrk="1" hangingPunct="1"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7pPr>
            <a:lvl8pPr marL="3200400" algn="l" defTabSz="914400" rtl="0" eaLnBrk="1" latinLnBrk="1" hangingPunct="1"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8pPr>
            <a:lvl9pPr marL="3657600" algn="l" defTabSz="914400" rtl="0" eaLnBrk="1" latinLnBrk="1" hangingPunct="1">
              <a:defRPr kumimoji="1" sz="3800" b="1" kern="1200">
                <a:solidFill>
                  <a:srgbClr val="0000FF"/>
                </a:solidFill>
                <a:latin typeface="HY헤드라인M" pitchFamily="18" charset="-127"/>
                <a:ea typeface="HY태고딕"/>
                <a:cs typeface="HY태고딕"/>
              </a:defRPr>
            </a:lvl9pPr>
          </a:lstStyle>
          <a:p>
            <a:pPr>
              <a:defRPr/>
            </a:pPr>
            <a:fld id="{9F2F799A-5AAD-4D09-AB72-A8A4455A2A21}" type="slidenum">
              <a:rPr kumimoji="0" lang="ko-KR" altLang="en-US" sz="1000" b="1" kern="120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맑은 고딕" pitchFamily="50" charset="-127"/>
                <a:ea typeface="맑은 고딕" pitchFamily="50" charset="-127"/>
                <a:cs typeface="HY태고딕"/>
              </a:rPr>
              <a:pPr>
                <a:defRPr/>
              </a:pPr>
              <a:t>‹#›</a:t>
            </a:fld>
            <a:endParaRPr kumimoji="0" lang="ko-KR" altLang="en-US" sz="1000" b="1" kern="12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맑은 고딕" pitchFamily="50" charset="-127"/>
              <a:ea typeface="맑은 고딕" pitchFamily="50" charset="-127"/>
              <a:cs typeface="HY태고딕"/>
            </a:endParaRPr>
          </a:p>
        </p:txBody>
      </p:sp>
    </p:spTree>
    <p:extLst>
      <p:ext uri="{BB962C8B-B14F-4D97-AF65-F5344CB8AC3E}">
        <p14:creationId xmlns:p14="http://schemas.microsoft.com/office/powerpoint/2010/main" val="32342199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350" r:id="rId1"/>
    <p:sldLayoutId id="2147485351" r:id="rId2"/>
  </p:sldLayoutIdLst>
  <p:transition/>
  <p:hf hdr="0" ftr="0" dt="0"/>
  <p:txStyles>
    <p:titleStyle>
      <a:lvl1pPr algn="ctr" defTabSz="957263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defTabSz="957263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defTabSz="957263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defTabSz="957263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defTabSz="957263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defTabSz="957263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58775" indent="-358775" algn="l" defTabSz="957263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7875" indent="-298450" algn="l" defTabSz="957263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6975" indent="-238125" algn="l" defTabSz="957263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4813" indent="-238125" algn="l" defTabSz="957263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4238" indent="-238125" algn="l" defTabSz="957263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3993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01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09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717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08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16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24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31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39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447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355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263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696"/>
            <a:ext cx="914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E:\인천광역시 환경정책자료\SOURCE\표지2\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258"/>
            <a:ext cx="9144000" cy="598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9" y="-69269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-3650" y="-2162426"/>
            <a:ext cx="9144000" cy="1469730"/>
          </a:xfrm>
          <a:prstGeom prst="rect">
            <a:avLst/>
          </a:prstGeom>
          <a:gradFill>
            <a:gsLst>
              <a:gs pos="85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691679" y="1052736"/>
            <a:ext cx="5974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남동권역 악취개선 협의회</a:t>
            </a:r>
            <a:endParaRPr lang="ko-KR" altLang="en-US" sz="36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헤드라인M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 rot="10800000">
            <a:off x="-3650" y="5445222"/>
            <a:ext cx="9147650" cy="720079"/>
          </a:xfrm>
          <a:prstGeom prst="rect">
            <a:avLst/>
          </a:prstGeom>
          <a:gradFill>
            <a:gsLst>
              <a:gs pos="85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090270"/>
            <a:ext cx="16764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6838279" y="6055030"/>
            <a:ext cx="217009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대기보전과</a:t>
            </a:r>
            <a:endParaRPr lang="ko-KR" altLang="en-US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6200466"/>
            <a:ext cx="511256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7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2016. 06. 21.(</a:t>
            </a:r>
            <a:r>
              <a:rPr lang="ko-KR" altLang="en-US" sz="17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화</a:t>
            </a:r>
            <a:r>
              <a:rPr lang="en-US" altLang="ko-KR" sz="17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) 14:00 </a:t>
            </a:r>
            <a:r>
              <a:rPr lang="ko-KR" altLang="en-US" sz="1700" b="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미추홀센터</a:t>
            </a:r>
            <a:r>
              <a:rPr lang="ko-KR" altLang="en-US" sz="17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 회의실</a:t>
            </a:r>
            <a:r>
              <a:rPr lang="en-US" altLang="ko-KR" sz="17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(15</a:t>
            </a:r>
            <a:r>
              <a:rPr lang="ko-KR" altLang="en-US" sz="17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층</a:t>
            </a:r>
            <a:r>
              <a:rPr lang="en-US" altLang="ko-KR" sz="17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)</a:t>
            </a:r>
            <a:endParaRPr lang="ko-KR" altLang="en-US" sz="17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effectLst>
                <a:outerShdw blurRad="50800" dist="63500" dir="2700000" algn="tl" rotWithShape="0">
                  <a:schemeClr val="bg1"/>
                </a:outerShdw>
              </a:effectLst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8889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696"/>
            <a:ext cx="914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E:\인천광역시 환경정책자료\SOURCE\표지2\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258"/>
            <a:ext cx="9144000" cy="598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9" y="-69269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-3650" y="-2162426"/>
            <a:ext cx="9144000" cy="1469730"/>
          </a:xfrm>
          <a:prstGeom prst="rect">
            <a:avLst/>
          </a:prstGeom>
          <a:gradFill>
            <a:gsLst>
              <a:gs pos="85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691679" y="1052736"/>
            <a:ext cx="5974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남동권역 악취개선 협의회</a:t>
            </a:r>
            <a:endParaRPr lang="ko-KR" altLang="en-US" sz="36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헤드라인M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 rot="10800000">
            <a:off x="-3650" y="5445222"/>
            <a:ext cx="9147650" cy="720079"/>
          </a:xfrm>
          <a:prstGeom prst="rect">
            <a:avLst/>
          </a:prstGeom>
          <a:gradFill>
            <a:gsLst>
              <a:gs pos="85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090270"/>
            <a:ext cx="16764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6838279" y="6055030"/>
            <a:ext cx="217009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대기보전과</a:t>
            </a:r>
            <a:endParaRPr lang="ko-KR" altLang="en-US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45495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588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9252520" y="72008"/>
            <a:ext cx="4788024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3180935" y="2315101"/>
            <a:ext cx="6938776" cy="3010741"/>
            <a:chOff x="3609888" y="2218459"/>
            <a:chExt cx="6938776" cy="3010741"/>
          </a:xfrm>
        </p:grpSpPr>
        <p:sp>
          <p:nvSpPr>
            <p:cNvPr id="8" name="직사각형 7"/>
            <p:cNvSpPr/>
            <p:nvPr/>
          </p:nvSpPr>
          <p:spPr>
            <a:xfrm>
              <a:off x="3609888" y="2218459"/>
              <a:ext cx="6553828" cy="50405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pPr algn="l"/>
              <a:r>
                <a:rPr lang="ko-KR" altLang="en-US" sz="2400" b="0" dirty="0" smtClean="0">
                  <a:gradFill>
                    <a:gsLst>
                      <a:gs pos="100000">
                        <a:schemeClr val="tx1"/>
                      </a:gs>
                      <a:gs pos="100000">
                        <a:schemeClr val="tx1"/>
                      </a:gs>
                    </a:gsLst>
                    <a:lin ang="0" scaled="0"/>
                  </a:gradFill>
                  <a:latin typeface="HY헤드라인M" pitchFamily="18" charset="-127"/>
                  <a:ea typeface="HY헤드라인M" pitchFamily="18" charset="-127"/>
                </a:rPr>
                <a:t>현황 및 </a:t>
              </a:r>
              <a:r>
                <a:rPr lang="ko-KR" altLang="en-US" sz="2400" b="0" dirty="0" err="1" smtClean="0">
                  <a:gradFill>
                    <a:gsLst>
                      <a:gs pos="100000">
                        <a:schemeClr val="tx1"/>
                      </a:gs>
                      <a:gs pos="100000">
                        <a:schemeClr val="tx1"/>
                      </a:gs>
                    </a:gsLst>
                    <a:lin ang="0" scaled="0"/>
                  </a:gradFill>
                  <a:latin typeface="HY헤드라인M" pitchFamily="18" charset="-127"/>
                  <a:ea typeface="HY헤드라인M" pitchFamily="18" charset="-127"/>
                </a:rPr>
                <a:t>악취발생사업장별</a:t>
              </a:r>
              <a:r>
                <a:rPr lang="ko-KR" altLang="en-US" sz="2400" b="0" dirty="0" smtClean="0">
                  <a:gradFill>
                    <a:gsLst>
                      <a:gs pos="100000">
                        <a:schemeClr val="tx1"/>
                      </a:gs>
                      <a:gs pos="100000">
                        <a:schemeClr val="tx1"/>
                      </a:gs>
                    </a:gsLst>
                    <a:lin ang="0" scaled="0"/>
                  </a:gradFill>
                  <a:latin typeface="HY헤드라인M" pitchFamily="18" charset="-127"/>
                  <a:ea typeface="HY헤드라인M" pitchFamily="18" charset="-127"/>
                </a:rPr>
                <a:t> 검사</a:t>
              </a:r>
              <a:endParaRPr lang="ko-KR" altLang="en-US" sz="24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661040" y="4203512"/>
              <a:ext cx="5040560" cy="50405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pPr algn="l"/>
              <a:endParaRPr lang="ko-KR" altLang="en-US" sz="24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508104" y="4113076"/>
              <a:ext cx="5040560" cy="50405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pPr algn="l"/>
              <a:endParaRPr lang="ko-KR" altLang="en-US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508104" y="4725144"/>
              <a:ext cx="5040560" cy="50405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pPr algn="l"/>
              <a:endParaRPr lang="ko-KR" altLang="en-US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2" name="모서리가 둥근 직사각형 11"/>
          <p:cNvSpPr/>
          <p:nvPr/>
        </p:nvSpPr>
        <p:spPr>
          <a:xfrm>
            <a:off x="1" y="2721230"/>
            <a:ext cx="2699791" cy="9619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0C0"/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540000" bIns="0" rtlCol="0" anchor="ctr"/>
          <a:lstStyle/>
          <a:p>
            <a:pPr algn="r"/>
            <a:r>
              <a:rPr lang="ko-KR" altLang="en-US" sz="54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목  차</a:t>
            </a:r>
            <a:endParaRPr lang="ko-KR" altLang="en-US" sz="54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9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68558" y="2298331"/>
            <a:ext cx="494081" cy="533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68556" y="3072628"/>
            <a:ext cx="494081" cy="54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직사각형 1"/>
          <p:cNvSpPr/>
          <p:nvPr/>
        </p:nvSpPr>
        <p:spPr>
          <a:xfrm>
            <a:off x="2827213" y="2298331"/>
            <a:ext cx="5354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Ⅰ</a:t>
            </a:r>
            <a:endParaRPr lang="en-US" altLang="ko-KR" sz="2400" b="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68556" y="3072628"/>
            <a:ext cx="486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Ⅱ</a:t>
            </a:r>
            <a:endParaRPr lang="ko-KR" altLang="en-US" sz="240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21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013176"/>
            <a:ext cx="494081" cy="533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843808" y="5013176"/>
            <a:ext cx="540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Ⅴ</a:t>
            </a:r>
            <a:endParaRPr lang="ko-KR" altLang="en-US" sz="2400" dirty="0">
              <a:solidFill>
                <a:schemeClr val="tx1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275856" y="5013176"/>
            <a:ext cx="504056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행정사항</a:t>
            </a:r>
            <a:endParaRPr lang="ko-KR" altLang="en-US" sz="24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182910" y="3672734"/>
            <a:ext cx="570957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북측수로 오염도검사 결과</a:t>
            </a:r>
            <a:endParaRPr lang="ko-KR" altLang="en-US" sz="24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182910" y="3072628"/>
            <a:ext cx="655382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송도 악취 </a:t>
            </a:r>
            <a:r>
              <a:rPr lang="ko-KR" altLang="en-US" sz="2400" b="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시설별</a:t>
            </a:r>
            <a:r>
              <a:rPr lang="ko-KR" altLang="en-US" sz="24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악취검사 결과</a:t>
            </a:r>
            <a:endParaRPr lang="ko-KR" altLang="en-US" sz="24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3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365104"/>
            <a:ext cx="494081" cy="533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2972945" y="4293096"/>
            <a:ext cx="184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sz="320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203848" y="4365104"/>
            <a:ext cx="655382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err="1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남동산단</a:t>
            </a:r>
            <a:r>
              <a:rPr lang="ko-KR" altLang="en-US" sz="24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폐수 </a:t>
            </a:r>
            <a:r>
              <a:rPr lang="ko-KR" altLang="en-US" sz="24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모니터링 조사 </a:t>
            </a:r>
            <a:r>
              <a:rPr lang="ko-KR" altLang="en-US" sz="24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결과</a:t>
            </a:r>
            <a:endParaRPr lang="ko-KR" altLang="en-US" sz="24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717032"/>
            <a:ext cx="494081" cy="54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Box 36"/>
          <p:cNvSpPr txBox="1"/>
          <p:nvPr/>
        </p:nvSpPr>
        <p:spPr>
          <a:xfrm>
            <a:off x="2339752" y="3501008"/>
            <a:ext cx="1847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38" name="직사각형 37"/>
          <p:cNvSpPr/>
          <p:nvPr/>
        </p:nvSpPr>
        <p:spPr>
          <a:xfrm>
            <a:off x="2843808" y="4365104"/>
            <a:ext cx="540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Ⅳ</a:t>
            </a:r>
            <a:endParaRPr lang="ko-KR" altLang="en-US" sz="2400" dirty="0">
              <a:solidFill>
                <a:schemeClr val="tx1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843808" y="3717032"/>
            <a:ext cx="540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 smtClean="0">
                <a:solidFill>
                  <a:schemeClr val="tx1"/>
                </a:solidFill>
                <a:latin typeface="HY견명조" pitchFamily="18" charset="-127"/>
                <a:ea typeface="HY견명조" pitchFamily="18" charset="-127"/>
              </a:rPr>
              <a:t>Ⅲ</a:t>
            </a:r>
            <a:endParaRPr lang="ko-KR" altLang="en-US" sz="2400" dirty="0">
              <a:solidFill>
                <a:schemeClr val="tx1"/>
              </a:solidFill>
              <a:latin typeface="HY견명조" pitchFamily="18" charset="-127"/>
              <a:ea typeface="HY견명조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55086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283968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0" y="1916832"/>
            <a:ext cx="4571999" cy="9619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0C0"/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/>
          <a:lstStyle/>
          <a:p>
            <a:pPr algn="r"/>
            <a:endParaRPr lang="ko-KR" altLang="en-US" sz="3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132856"/>
            <a:ext cx="530637" cy="57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331640" y="2132856"/>
            <a:ext cx="5354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32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Ⅰ</a:t>
            </a:r>
            <a:endParaRPr lang="en-US" altLang="ko-KR" sz="3200" b="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63688" y="2132856"/>
            <a:ext cx="69127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3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현황 및 </a:t>
            </a:r>
            <a:r>
              <a:rPr lang="ko-KR" altLang="en-US" sz="3200" b="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악취발생사업장별</a:t>
            </a:r>
            <a:r>
              <a:rPr lang="ko-KR" altLang="en-US" sz="3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검사</a:t>
            </a:r>
            <a:endParaRPr lang="ko-KR" altLang="en-US" sz="32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9" name="_x39262224" descr="EMB0000049cb6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33" t="12039" r="51036" b="84230"/>
          <a:stretch>
            <a:fillRect/>
          </a:stretch>
        </p:blipFill>
        <p:spPr bwMode="auto">
          <a:xfrm>
            <a:off x="63343" y="260648"/>
            <a:ext cx="2583569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2195736" y="4005064"/>
            <a:ext cx="4608512" cy="1055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r>
              <a:rPr lang="ko-KR" altLang="en-US" sz="28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인천광역시 대기보전과</a:t>
            </a:r>
            <a:endParaRPr lang="ko-KR" altLang="en-US" sz="2800" b="0" spc="-15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63970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6192688" cy="492443"/>
            <a:chOff x="372519" y="929931"/>
            <a:chExt cx="6192688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6028055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검사</a:t>
              </a:r>
              <a:endParaRPr lang="ko-KR" altLang="en-US" sz="320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75183" y="835433"/>
            <a:ext cx="6893161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kern="12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n-cs"/>
              </a:rPr>
              <a:t>악취 민원 현황 및 악취검사 실시</a:t>
            </a:r>
            <a:endParaRPr kumimoji="1" lang="ko-KR" altLang="en-US" sz="2800" kern="12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495260" cy="484454"/>
          </a:xfrm>
          <a:prstGeom prst="rect">
            <a:avLst/>
          </a:prstGeom>
        </p:spPr>
      </p:pic>
      <p:sp>
        <p:nvSpPr>
          <p:cNvPr id="50" name="모서리가 둥근 직사각형 49"/>
          <p:cNvSpPr/>
          <p:nvPr/>
        </p:nvSpPr>
        <p:spPr>
          <a:xfrm>
            <a:off x="302725" y="1340768"/>
            <a:ext cx="8733771" cy="5139170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rgbClr val="C00000"/>
              </a:buClr>
            </a:pPr>
            <a:endParaRPr lang="en-US" altLang="ko-KR" sz="105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r>
              <a:rPr lang="en-US" altLang="ko-KR" sz="1050" dirty="0">
                <a:solidFill>
                  <a:schemeClr val="tx1"/>
                </a:solidFill>
              </a:rPr>
              <a:t> </a:t>
            </a:r>
            <a:r>
              <a:rPr lang="en-US" altLang="ko-KR" sz="1050" dirty="0" smtClean="0">
                <a:solidFill>
                  <a:schemeClr val="tx1"/>
                </a:solidFill>
              </a:rPr>
              <a:t>   </a:t>
            </a: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</a:rPr>
              <a:t>악취의 특성</a:t>
            </a:r>
            <a:r>
              <a:rPr lang="en-US" altLang="ko-KR" sz="1800" dirty="0" smtClean="0">
                <a:solidFill>
                  <a:schemeClr val="tx1"/>
                </a:solidFill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</a:rPr>
              <a:t>개인 민감도</a:t>
            </a:r>
            <a:r>
              <a:rPr lang="en-US" altLang="ko-KR" sz="1800" dirty="0" smtClean="0">
                <a:solidFill>
                  <a:schemeClr val="tx1"/>
                </a:solidFill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</a:rPr>
              <a:t>풍향</a:t>
            </a:r>
            <a:r>
              <a:rPr lang="en-US" altLang="ko-KR" sz="1800" dirty="0" smtClean="0">
                <a:solidFill>
                  <a:schemeClr val="tx1"/>
                </a:solidFill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</a:rPr>
              <a:t>기압</a:t>
            </a:r>
            <a:r>
              <a:rPr lang="en-US" altLang="ko-KR" sz="1800" dirty="0">
                <a:solidFill>
                  <a:schemeClr val="tx1"/>
                </a:solidFill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</a:rPr>
              <a:t>등</a:t>
            </a:r>
            <a:r>
              <a:rPr lang="en-US" altLang="ko-KR" sz="1800" dirty="0" smtClean="0">
                <a:solidFill>
                  <a:schemeClr val="tx1"/>
                </a:solidFill>
              </a:rPr>
              <a:t>)</a:t>
            </a:r>
            <a:r>
              <a:rPr lang="ko-KR" altLang="en-US" sz="1800" dirty="0">
                <a:solidFill>
                  <a:schemeClr val="tx1"/>
                </a:solidFill>
              </a:rPr>
              <a:t>과</a:t>
            </a:r>
            <a:r>
              <a:rPr lang="en-US" altLang="ko-KR" sz="1800" dirty="0" smtClean="0">
                <a:solidFill>
                  <a:schemeClr val="tx1"/>
                </a:solidFill>
              </a:rPr>
              <a:t> </a:t>
            </a:r>
            <a:r>
              <a:rPr lang="ko-KR" altLang="en-US" sz="1800" dirty="0" err="1" smtClean="0">
                <a:solidFill>
                  <a:schemeClr val="tx1"/>
                </a:solidFill>
              </a:rPr>
              <a:t>악취유발자</a:t>
            </a:r>
            <a:r>
              <a:rPr lang="ko-KR" altLang="en-US" sz="1800" dirty="0" smtClean="0">
                <a:solidFill>
                  <a:schemeClr val="tx1"/>
                </a:solidFill>
              </a:rPr>
              <a:t> 간 책임전가 현상 발생</a:t>
            </a:r>
            <a:endParaRPr lang="en-US" altLang="ko-KR" sz="1800" dirty="0" smtClean="0">
              <a:solidFill>
                <a:schemeClr val="tx1"/>
              </a:solidFill>
            </a:endParaRP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</a:rPr>
              <a:t>악취저감을 위해서 </a:t>
            </a:r>
            <a:r>
              <a:rPr lang="ko-KR" altLang="en-US" sz="1800" dirty="0" err="1" smtClean="0">
                <a:solidFill>
                  <a:schemeClr val="tx1"/>
                </a:solidFill>
              </a:rPr>
              <a:t>권역별</a:t>
            </a:r>
            <a:r>
              <a:rPr lang="ko-KR" altLang="en-US" sz="1800" dirty="0" smtClean="0">
                <a:solidFill>
                  <a:schemeClr val="tx1"/>
                </a:solidFill>
              </a:rPr>
              <a:t> 관리의 필요함</a:t>
            </a:r>
            <a:endParaRPr lang="en-US" altLang="ko-KR" sz="18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r>
              <a:rPr lang="en-US" altLang="ko-KR" sz="12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  (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건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285750" indent="-285750" algn="just">
              <a:buClr>
                <a:srgbClr val="C00000"/>
              </a:buClr>
              <a:buFont typeface="Wingdings" panose="05000000000000000000" pitchFamily="2" charset="2"/>
              <a:buChar char="u"/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3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</a:t>
            </a:r>
          </a:p>
          <a:p>
            <a:pPr algn="just"/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</a:rPr>
              <a:t>시료채취 시기 </a:t>
            </a:r>
            <a:r>
              <a:rPr lang="en-US" altLang="ko-KR" sz="1800" dirty="0" smtClean="0">
                <a:solidFill>
                  <a:schemeClr val="tx1"/>
                </a:solidFill>
              </a:rPr>
              <a:t>: 2016.03.17. ~ 2016.05.20.  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</a:rPr>
              <a:t>악취 발생 사업장 시설</a:t>
            </a:r>
            <a:r>
              <a:rPr lang="en-US" altLang="ko-KR" sz="1800" dirty="0" smtClean="0">
                <a:solidFill>
                  <a:schemeClr val="tx1"/>
                </a:solidFill>
              </a:rPr>
              <a:t> ( </a:t>
            </a:r>
            <a:r>
              <a:rPr lang="ko-KR" altLang="en-US" sz="1800" dirty="0" smtClean="0">
                <a:solidFill>
                  <a:schemeClr val="tx1"/>
                </a:solidFill>
              </a:rPr>
              <a:t>총 </a:t>
            </a:r>
            <a:r>
              <a:rPr lang="en-US" altLang="ko-KR" sz="1800" dirty="0" smtClean="0">
                <a:solidFill>
                  <a:schemeClr val="tx1"/>
                </a:solidFill>
              </a:rPr>
              <a:t>6</a:t>
            </a:r>
            <a:r>
              <a:rPr lang="ko-KR" altLang="en-US" sz="1800" dirty="0" smtClean="0">
                <a:solidFill>
                  <a:schemeClr val="tx1"/>
                </a:solidFill>
              </a:rPr>
              <a:t>개소</a:t>
            </a:r>
            <a:r>
              <a:rPr lang="en-US" altLang="ko-KR" sz="1800" dirty="0" smtClean="0">
                <a:solidFill>
                  <a:schemeClr val="tx1"/>
                </a:solidFill>
              </a:rPr>
              <a:t> : </a:t>
            </a:r>
            <a:r>
              <a:rPr lang="ko-KR" altLang="en-US" sz="1800" dirty="0" smtClean="0">
                <a:solidFill>
                  <a:schemeClr val="tx1"/>
                </a:solidFill>
              </a:rPr>
              <a:t>인천환경공단 </a:t>
            </a:r>
            <a:r>
              <a:rPr lang="en-US" altLang="ko-KR" sz="1800" dirty="0" smtClean="0">
                <a:solidFill>
                  <a:schemeClr val="tx1"/>
                </a:solidFill>
              </a:rPr>
              <a:t>(5), </a:t>
            </a:r>
            <a:r>
              <a:rPr lang="ko-KR" altLang="en-US" sz="1800" dirty="0" smtClean="0">
                <a:solidFill>
                  <a:schemeClr val="tx1"/>
                </a:solidFill>
              </a:rPr>
              <a:t>사업장 </a:t>
            </a:r>
            <a:r>
              <a:rPr lang="en-US" altLang="ko-KR" sz="1800" dirty="0" smtClean="0">
                <a:solidFill>
                  <a:schemeClr val="tx1"/>
                </a:solidFill>
              </a:rPr>
              <a:t>(1) ) </a:t>
            </a:r>
          </a:p>
          <a:p>
            <a:pPr algn="l"/>
            <a:r>
              <a:rPr lang="en-US" altLang="ko-KR" sz="1300" dirty="0" smtClean="0">
                <a:solidFill>
                  <a:schemeClr val="tx1"/>
                </a:solidFill>
              </a:rPr>
              <a:t>  - </a:t>
            </a:r>
            <a:r>
              <a:rPr lang="ko-KR" altLang="en-US" sz="1300" dirty="0" smtClean="0">
                <a:solidFill>
                  <a:schemeClr val="tx1"/>
                </a:solidFill>
              </a:rPr>
              <a:t>승기사업소</a:t>
            </a:r>
            <a:r>
              <a:rPr lang="en-US" altLang="ko-KR" sz="1300" dirty="0" smtClean="0">
                <a:solidFill>
                  <a:schemeClr val="tx1"/>
                </a:solidFill>
              </a:rPr>
              <a:t>(</a:t>
            </a:r>
            <a:r>
              <a:rPr lang="ko-KR" altLang="en-US" sz="1300" dirty="0" smtClean="0">
                <a:solidFill>
                  <a:schemeClr val="tx1"/>
                </a:solidFill>
              </a:rPr>
              <a:t>하수처리시설</a:t>
            </a:r>
            <a:r>
              <a:rPr lang="en-US" altLang="ko-KR" sz="1300" dirty="0" smtClean="0">
                <a:solidFill>
                  <a:schemeClr val="tx1"/>
                </a:solidFill>
              </a:rPr>
              <a:t>, </a:t>
            </a:r>
            <a:r>
              <a:rPr lang="ko-KR" altLang="en-US" sz="1300" dirty="0" smtClean="0">
                <a:solidFill>
                  <a:schemeClr val="tx1"/>
                </a:solidFill>
              </a:rPr>
              <a:t>송도지소</a:t>
            </a:r>
            <a:r>
              <a:rPr lang="en-US" altLang="ko-KR" sz="1300" dirty="0" smtClean="0">
                <a:solidFill>
                  <a:schemeClr val="tx1"/>
                </a:solidFill>
              </a:rPr>
              <a:t>(</a:t>
            </a:r>
            <a:r>
              <a:rPr lang="ko-KR" altLang="en-US" sz="1300" dirty="0" smtClean="0">
                <a:solidFill>
                  <a:schemeClr val="tx1"/>
                </a:solidFill>
              </a:rPr>
              <a:t>하수처리시설</a:t>
            </a:r>
            <a:r>
              <a:rPr lang="en-US" altLang="ko-KR" sz="1300" dirty="0" smtClean="0">
                <a:solidFill>
                  <a:schemeClr val="tx1"/>
                </a:solidFill>
              </a:rPr>
              <a:t>)),  </a:t>
            </a:r>
            <a:r>
              <a:rPr lang="ko-KR" altLang="en-US" sz="1300" dirty="0" smtClean="0">
                <a:solidFill>
                  <a:schemeClr val="tx1"/>
                </a:solidFill>
              </a:rPr>
              <a:t>송도사업소</a:t>
            </a:r>
            <a:r>
              <a:rPr lang="en-US" altLang="ko-KR" sz="1300" dirty="0" smtClean="0">
                <a:solidFill>
                  <a:schemeClr val="tx1"/>
                </a:solidFill>
              </a:rPr>
              <a:t>(</a:t>
            </a:r>
            <a:r>
              <a:rPr lang="ko-KR" altLang="en-US" sz="1300" dirty="0" smtClean="0">
                <a:solidFill>
                  <a:schemeClr val="tx1"/>
                </a:solidFill>
              </a:rPr>
              <a:t>생활폐기물 소각시설</a:t>
            </a:r>
            <a:r>
              <a:rPr lang="en-US" altLang="ko-KR" sz="1300" dirty="0" smtClean="0">
                <a:solidFill>
                  <a:schemeClr val="tx1"/>
                </a:solidFill>
              </a:rPr>
              <a:t>, </a:t>
            </a:r>
            <a:r>
              <a:rPr lang="ko-KR" altLang="en-US" sz="1300" dirty="0" smtClean="0">
                <a:solidFill>
                  <a:schemeClr val="tx1"/>
                </a:solidFill>
              </a:rPr>
              <a:t>음식물 </a:t>
            </a:r>
            <a:r>
              <a:rPr lang="ko-KR" altLang="en-US" sz="1300" dirty="0" err="1" smtClean="0">
                <a:solidFill>
                  <a:schemeClr val="tx1"/>
                </a:solidFill>
              </a:rPr>
              <a:t>자원화시설</a:t>
            </a:r>
            <a:r>
              <a:rPr lang="en-US" altLang="ko-KR" sz="1300" dirty="0" smtClean="0">
                <a:solidFill>
                  <a:schemeClr val="tx1"/>
                </a:solidFill>
              </a:rPr>
              <a:t>),</a:t>
            </a:r>
          </a:p>
          <a:p>
            <a:pPr algn="l"/>
            <a:r>
              <a:rPr lang="en-US" altLang="ko-KR" sz="1300" dirty="0" smtClean="0">
                <a:solidFill>
                  <a:schemeClr val="tx1"/>
                </a:solidFill>
              </a:rPr>
              <a:t>    </a:t>
            </a:r>
            <a:r>
              <a:rPr lang="ko-KR" altLang="en-US" sz="1300" dirty="0" smtClean="0">
                <a:solidFill>
                  <a:schemeClr val="tx1"/>
                </a:solidFill>
              </a:rPr>
              <a:t>생활폐기물 </a:t>
            </a:r>
            <a:r>
              <a:rPr lang="ko-KR" altLang="en-US" sz="1300" dirty="0" err="1" smtClean="0">
                <a:solidFill>
                  <a:schemeClr val="tx1"/>
                </a:solidFill>
              </a:rPr>
              <a:t>자동집하시설</a:t>
            </a:r>
            <a:r>
              <a:rPr lang="en-US" altLang="ko-KR" sz="1300" dirty="0" smtClean="0">
                <a:solidFill>
                  <a:schemeClr val="tx1"/>
                </a:solidFill>
              </a:rPr>
              <a:t>(</a:t>
            </a:r>
            <a:r>
              <a:rPr lang="ko-KR" altLang="en-US" sz="1300" dirty="0" smtClean="0">
                <a:solidFill>
                  <a:schemeClr val="tx1"/>
                </a:solidFill>
              </a:rPr>
              <a:t>송도 </a:t>
            </a:r>
            <a:r>
              <a:rPr lang="en-US" altLang="ko-KR" sz="1300" dirty="0">
                <a:solidFill>
                  <a:schemeClr val="tx1"/>
                </a:solidFill>
              </a:rPr>
              <a:t>1-1</a:t>
            </a:r>
            <a:r>
              <a:rPr lang="ko-KR" altLang="en-US" sz="1300" dirty="0" smtClean="0">
                <a:solidFill>
                  <a:schemeClr val="tx1"/>
                </a:solidFill>
              </a:rPr>
              <a:t>공구</a:t>
            </a:r>
            <a:r>
              <a:rPr lang="en-US" altLang="ko-KR" sz="1300" dirty="0" smtClean="0">
                <a:solidFill>
                  <a:schemeClr val="tx1"/>
                </a:solidFill>
              </a:rPr>
              <a:t>), </a:t>
            </a:r>
            <a:r>
              <a:rPr lang="ko-KR" altLang="en-US" sz="1300" dirty="0" smtClean="0">
                <a:solidFill>
                  <a:schemeClr val="tx1"/>
                </a:solidFill>
              </a:rPr>
              <a:t>송도 </a:t>
            </a:r>
            <a:r>
              <a:rPr lang="ko-KR" altLang="en-US" sz="1300" dirty="0" err="1" smtClean="0">
                <a:solidFill>
                  <a:schemeClr val="tx1"/>
                </a:solidFill>
              </a:rPr>
              <a:t>삼성베올리아</a:t>
            </a:r>
            <a:r>
              <a:rPr lang="ko-KR" altLang="en-US" sz="1300" dirty="0" smtClean="0">
                <a:solidFill>
                  <a:schemeClr val="tx1"/>
                </a:solidFill>
              </a:rPr>
              <a:t> 인천환경㈜</a:t>
            </a:r>
            <a:r>
              <a:rPr lang="en-US" altLang="ko-KR" sz="1300" dirty="0" smtClean="0">
                <a:solidFill>
                  <a:schemeClr val="tx1"/>
                </a:solidFill>
              </a:rPr>
              <a:t> 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820498"/>
              </p:ext>
            </p:extLst>
          </p:nvPr>
        </p:nvGraphicFramePr>
        <p:xfrm>
          <a:off x="903539" y="3068960"/>
          <a:ext cx="753895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594"/>
                <a:gridCol w="1368152"/>
                <a:gridCol w="1584176"/>
                <a:gridCol w="1584176"/>
                <a:gridCol w="1778852"/>
              </a:tblGrid>
              <a:tr h="2557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연도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2013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2014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2015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2016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년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(5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월말까지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068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 smtClean="0"/>
                        <a:t>연수구</a:t>
                      </a:r>
                      <a:endParaRPr lang="ko-KR" altLang="en-US" sz="1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/>
                        <a:t>29</a:t>
                      </a:r>
                      <a:endParaRPr lang="ko-KR" altLang="en-US" sz="1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/>
                        <a:t>82</a:t>
                      </a:r>
                      <a:endParaRPr lang="ko-KR" altLang="en-US" sz="1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/>
                        <a:t>96</a:t>
                      </a:r>
                      <a:endParaRPr lang="ko-KR" altLang="en-US" sz="1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6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</a:rPr>
                        <a:t>남동구</a:t>
                      </a:r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</a:rPr>
                        <a:t>168</a:t>
                      </a:r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</a:rPr>
                        <a:t>136</a:t>
                      </a:r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</a:rPr>
                        <a:t>135</a:t>
                      </a:r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16779" y="-358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46352" y="81754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1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576" y="1455167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악취 </a:t>
            </a:r>
            <a:r>
              <a:rPr lang="ko-KR" altLang="en-US" sz="2000" dirty="0">
                <a:solidFill>
                  <a:schemeClr val="tx1"/>
                </a:solidFill>
                <a:latin typeface="+mn-ea"/>
                <a:ea typeface="+mn-ea"/>
              </a:rPr>
              <a:t>민원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현황</a:t>
            </a:r>
            <a:endParaRPr lang="ko-KR" altLang="en-US" sz="20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68555" y="1484784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1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3507" y="4334454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송도 지역 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  <a:ea typeface="+mn-ea"/>
              </a:rPr>
              <a:t>악취발생사업장별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악취검사 실시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( 1~5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차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14478" y="4318680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2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084532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6264696" cy="492443"/>
            <a:chOff x="372519" y="929931"/>
            <a:chExt cx="6264696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6100063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검사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75183" y="835433"/>
            <a:ext cx="4228865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b="0" kern="12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n-cs"/>
              </a:rPr>
              <a:t>악취취약시설현황</a:t>
            </a:r>
            <a:endParaRPr kumimoji="1" lang="ko-KR" altLang="en-US" sz="2800" b="0" kern="12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46352" y="81754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2</a:t>
            </a:r>
            <a:endParaRPr lang="en-US" altLang="ko-KR" sz="2800" b="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75" y="1438855"/>
            <a:ext cx="8579677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직선 연결선 5"/>
          <p:cNvCxnSpPr/>
          <p:nvPr/>
        </p:nvCxnSpPr>
        <p:spPr>
          <a:xfrm flipH="1">
            <a:off x="8172400" y="1484784"/>
            <a:ext cx="21602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 flipH="1">
            <a:off x="8280412" y="1484784"/>
            <a:ext cx="10801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원호 9"/>
          <p:cNvSpPr/>
          <p:nvPr/>
        </p:nvSpPr>
        <p:spPr>
          <a:xfrm>
            <a:off x="6948265" y="1484784"/>
            <a:ext cx="2078134" cy="136815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자유형 10"/>
          <p:cNvSpPr/>
          <p:nvPr/>
        </p:nvSpPr>
        <p:spPr>
          <a:xfrm>
            <a:off x="6877358" y="1438855"/>
            <a:ext cx="2208137" cy="1684129"/>
          </a:xfrm>
          <a:custGeom>
            <a:avLst/>
            <a:gdLst>
              <a:gd name="connsiteX0" fmla="*/ 187381 w 2449969"/>
              <a:gd name="connsiteY0" fmla="*/ 122808 h 1813150"/>
              <a:gd name="connsiteX1" fmla="*/ 622386 w 2449969"/>
              <a:gd name="connsiteY1" fmla="*/ 522303 h 1813150"/>
              <a:gd name="connsiteX2" fmla="*/ 1323722 w 2449969"/>
              <a:gd name="connsiteY2" fmla="*/ 131685 h 1813150"/>
              <a:gd name="connsiteX3" fmla="*/ 2353532 w 2449969"/>
              <a:gd name="connsiteY3" fmla="*/ 140563 h 1813150"/>
              <a:gd name="connsiteX4" fmla="*/ 2140468 w 2449969"/>
              <a:gd name="connsiteY4" fmla="*/ 1782932 h 1813150"/>
              <a:gd name="connsiteX5" fmla="*/ 9827 w 2449969"/>
              <a:gd name="connsiteY5" fmla="*/ 1125984 h 1813150"/>
              <a:gd name="connsiteX6" fmla="*/ 1350355 w 2449969"/>
              <a:gd name="connsiteY6" fmla="*/ 131685 h 1813150"/>
              <a:gd name="connsiteX7" fmla="*/ 1456887 w 2449969"/>
              <a:gd name="connsiteY7" fmla="*/ 149441 h 1813150"/>
              <a:gd name="connsiteX8" fmla="*/ 1439132 w 2449969"/>
              <a:gd name="connsiteY8" fmla="*/ 184951 h 1813150"/>
              <a:gd name="connsiteX0" fmla="*/ 187381 w 2449969"/>
              <a:gd name="connsiteY0" fmla="*/ 122808 h 1813150"/>
              <a:gd name="connsiteX1" fmla="*/ 573749 w 2449969"/>
              <a:gd name="connsiteY1" fmla="*/ 522303 h 1813150"/>
              <a:gd name="connsiteX2" fmla="*/ 1323722 w 2449969"/>
              <a:gd name="connsiteY2" fmla="*/ 131685 h 1813150"/>
              <a:gd name="connsiteX3" fmla="*/ 2353532 w 2449969"/>
              <a:gd name="connsiteY3" fmla="*/ 140563 h 1813150"/>
              <a:gd name="connsiteX4" fmla="*/ 2140468 w 2449969"/>
              <a:gd name="connsiteY4" fmla="*/ 1782932 h 1813150"/>
              <a:gd name="connsiteX5" fmla="*/ 9827 w 2449969"/>
              <a:gd name="connsiteY5" fmla="*/ 1125984 h 1813150"/>
              <a:gd name="connsiteX6" fmla="*/ 1350355 w 2449969"/>
              <a:gd name="connsiteY6" fmla="*/ 131685 h 1813150"/>
              <a:gd name="connsiteX7" fmla="*/ 1456887 w 2449969"/>
              <a:gd name="connsiteY7" fmla="*/ 149441 h 1813150"/>
              <a:gd name="connsiteX8" fmla="*/ 1439132 w 2449969"/>
              <a:gd name="connsiteY8" fmla="*/ 184951 h 1813150"/>
              <a:gd name="connsiteX0" fmla="*/ 0 w 2534958"/>
              <a:gd name="connsiteY0" fmla="*/ 1052363 h 1813150"/>
              <a:gd name="connsiteX1" fmla="*/ 658738 w 2534958"/>
              <a:gd name="connsiteY1" fmla="*/ 522303 h 1813150"/>
              <a:gd name="connsiteX2" fmla="*/ 1408711 w 2534958"/>
              <a:gd name="connsiteY2" fmla="*/ 131685 h 1813150"/>
              <a:gd name="connsiteX3" fmla="*/ 2438521 w 2534958"/>
              <a:gd name="connsiteY3" fmla="*/ 140563 h 1813150"/>
              <a:gd name="connsiteX4" fmla="*/ 2225457 w 2534958"/>
              <a:gd name="connsiteY4" fmla="*/ 1782932 h 1813150"/>
              <a:gd name="connsiteX5" fmla="*/ 94816 w 2534958"/>
              <a:gd name="connsiteY5" fmla="*/ 1125984 h 1813150"/>
              <a:gd name="connsiteX6" fmla="*/ 1435344 w 2534958"/>
              <a:gd name="connsiteY6" fmla="*/ 131685 h 1813150"/>
              <a:gd name="connsiteX7" fmla="*/ 1541876 w 2534958"/>
              <a:gd name="connsiteY7" fmla="*/ 149441 h 1813150"/>
              <a:gd name="connsiteX8" fmla="*/ 1524121 w 2534958"/>
              <a:gd name="connsiteY8" fmla="*/ 184951 h 1813150"/>
              <a:gd name="connsiteX0" fmla="*/ 0 w 2534958"/>
              <a:gd name="connsiteY0" fmla="*/ 1052363 h 1813150"/>
              <a:gd name="connsiteX1" fmla="*/ 338944 w 2534958"/>
              <a:gd name="connsiteY1" fmla="*/ 746971 h 1813150"/>
              <a:gd name="connsiteX2" fmla="*/ 658738 w 2534958"/>
              <a:gd name="connsiteY2" fmla="*/ 522303 h 1813150"/>
              <a:gd name="connsiteX3" fmla="*/ 1408711 w 2534958"/>
              <a:gd name="connsiteY3" fmla="*/ 131685 h 1813150"/>
              <a:gd name="connsiteX4" fmla="*/ 2438521 w 2534958"/>
              <a:gd name="connsiteY4" fmla="*/ 140563 h 1813150"/>
              <a:gd name="connsiteX5" fmla="*/ 2225457 w 2534958"/>
              <a:gd name="connsiteY5" fmla="*/ 1782932 h 1813150"/>
              <a:gd name="connsiteX6" fmla="*/ 94816 w 2534958"/>
              <a:gd name="connsiteY6" fmla="*/ 1125984 h 1813150"/>
              <a:gd name="connsiteX7" fmla="*/ 1435344 w 2534958"/>
              <a:gd name="connsiteY7" fmla="*/ 131685 h 1813150"/>
              <a:gd name="connsiteX8" fmla="*/ 1541876 w 2534958"/>
              <a:gd name="connsiteY8" fmla="*/ 149441 h 1813150"/>
              <a:gd name="connsiteX9" fmla="*/ 1524121 w 2534958"/>
              <a:gd name="connsiteY9" fmla="*/ 184951 h 1813150"/>
              <a:gd name="connsiteX0" fmla="*/ 51197 w 2449970"/>
              <a:gd name="connsiteY0" fmla="*/ 1061847 h 1813150"/>
              <a:gd name="connsiteX1" fmla="*/ 253956 w 2449970"/>
              <a:gd name="connsiteY1" fmla="*/ 746971 h 1813150"/>
              <a:gd name="connsiteX2" fmla="*/ 573750 w 2449970"/>
              <a:gd name="connsiteY2" fmla="*/ 522303 h 1813150"/>
              <a:gd name="connsiteX3" fmla="*/ 1323723 w 2449970"/>
              <a:gd name="connsiteY3" fmla="*/ 131685 h 1813150"/>
              <a:gd name="connsiteX4" fmla="*/ 2353533 w 2449970"/>
              <a:gd name="connsiteY4" fmla="*/ 140563 h 1813150"/>
              <a:gd name="connsiteX5" fmla="*/ 2140469 w 2449970"/>
              <a:gd name="connsiteY5" fmla="*/ 1782932 h 1813150"/>
              <a:gd name="connsiteX6" fmla="*/ 9828 w 2449970"/>
              <a:gd name="connsiteY6" fmla="*/ 1125984 h 1813150"/>
              <a:gd name="connsiteX7" fmla="*/ 1350356 w 2449970"/>
              <a:gd name="connsiteY7" fmla="*/ 131685 h 1813150"/>
              <a:gd name="connsiteX8" fmla="*/ 1456888 w 2449970"/>
              <a:gd name="connsiteY8" fmla="*/ 149441 h 1813150"/>
              <a:gd name="connsiteX9" fmla="*/ 1439133 w 2449970"/>
              <a:gd name="connsiteY9" fmla="*/ 184951 h 1813150"/>
              <a:gd name="connsiteX0" fmla="*/ 0 w 2393037"/>
              <a:gd name="connsiteY0" fmla="*/ 1061847 h 1813150"/>
              <a:gd name="connsiteX1" fmla="*/ 202759 w 2393037"/>
              <a:gd name="connsiteY1" fmla="*/ 746971 h 1813150"/>
              <a:gd name="connsiteX2" fmla="*/ 522553 w 2393037"/>
              <a:gd name="connsiteY2" fmla="*/ 522303 h 1813150"/>
              <a:gd name="connsiteX3" fmla="*/ 1272526 w 2393037"/>
              <a:gd name="connsiteY3" fmla="*/ 131685 h 1813150"/>
              <a:gd name="connsiteX4" fmla="*/ 2302336 w 2393037"/>
              <a:gd name="connsiteY4" fmla="*/ 140563 h 1813150"/>
              <a:gd name="connsiteX5" fmla="*/ 2089272 w 2393037"/>
              <a:gd name="connsiteY5" fmla="*/ 1782932 h 1813150"/>
              <a:gd name="connsiteX6" fmla="*/ 75362 w 2393037"/>
              <a:gd name="connsiteY6" fmla="*/ 1125985 h 1813150"/>
              <a:gd name="connsiteX7" fmla="*/ 1299159 w 2393037"/>
              <a:gd name="connsiteY7" fmla="*/ 131685 h 1813150"/>
              <a:gd name="connsiteX8" fmla="*/ 1405691 w 2393037"/>
              <a:gd name="connsiteY8" fmla="*/ 149441 h 1813150"/>
              <a:gd name="connsiteX9" fmla="*/ 1387936 w 2393037"/>
              <a:gd name="connsiteY9" fmla="*/ 184951 h 1813150"/>
              <a:gd name="connsiteX0" fmla="*/ 22198 w 2419514"/>
              <a:gd name="connsiteY0" fmla="*/ 1061847 h 1799392"/>
              <a:gd name="connsiteX1" fmla="*/ 224957 w 2419514"/>
              <a:gd name="connsiteY1" fmla="*/ 746971 h 1799392"/>
              <a:gd name="connsiteX2" fmla="*/ 544751 w 2419514"/>
              <a:gd name="connsiteY2" fmla="*/ 522303 h 1799392"/>
              <a:gd name="connsiteX3" fmla="*/ 1294724 w 2419514"/>
              <a:gd name="connsiteY3" fmla="*/ 131685 h 1799392"/>
              <a:gd name="connsiteX4" fmla="*/ 2324534 w 2419514"/>
              <a:gd name="connsiteY4" fmla="*/ 140563 h 1799392"/>
              <a:gd name="connsiteX5" fmla="*/ 2111470 w 2419514"/>
              <a:gd name="connsiteY5" fmla="*/ 1782932 h 1799392"/>
              <a:gd name="connsiteX6" fmla="*/ 10011 w 2419514"/>
              <a:gd name="connsiteY6" fmla="*/ 936279 h 1799392"/>
              <a:gd name="connsiteX7" fmla="*/ 1321357 w 2419514"/>
              <a:gd name="connsiteY7" fmla="*/ 131685 h 1799392"/>
              <a:gd name="connsiteX8" fmla="*/ 1427889 w 2419514"/>
              <a:gd name="connsiteY8" fmla="*/ 149441 h 1799392"/>
              <a:gd name="connsiteX9" fmla="*/ 1410134 w 2419514"/>
              <a:gd name="connsiteY9" fmla="*/ 184951 h 1799392"/>
              <a:gd name="connsiteX0" fmla="*/ 2743 w 2419514"/>
              <a:gd name="connsiteY0" fmla="*/ 985966 h 1799392"/>
              <a:gd name="connsiteX1" fmla="*/ 224957 w 2419514"/>
              <a:gd name="connsiteY1" fmla="*/ 746971 h 1799392"/>
              <a:gd name="connsiteX2" fmla="*/ 544751 w 2419514"/>
              <a:gd name="connsiteY2" fmla="*/ 522303 h 1799392"/>
              <a:gd name="connsiteX3" fmla="*/ 1294724 w 2419514"/>
              <a:gd name="connsiteY3" fmla="*/ 131685 h 1799392"/>
              <a:gd name="connsiteX4" fmla="*/ 2324534 w 2419514"/>
              <a:gd name="connsiteY4" fmla="*/ 140563 h 1799392"/>
              <a:gd name="connsiteX5" fmla="*/ 2111470 w 2419514"/>
              <a:gd name="connsiteY5" fmla="*/ 1782932 h 1799392"/>
              <a:gd name="connsiteX6" fmla="*/ 10011 w 2419514"/>
              <a:gd name="connsiteY6" fmla="*/ 936279 h 1799392"/>
              <a:gd name="connsiteX7" fmla="*/ 1321357 w 2419514"/>
              <a:gd name="connsiteY7" fmla="*/ 131685 h 1799392"/>
              <a:gd name="connsiteX8" fmla="*/ 1427889 w 2419514"/>
              <a:gd name="connsiteY8" fmla="*/ 149441 h 1799392"/>
              <a:gd name="connsiteX9" fmla="*/ 1410134 w 2419514"/>
              <a:gd name="connsiteY9" fmla="*/ 184951 h 1799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19514" h="1799392">
                <a:moveTo>
                  <a:pt x="2743" y="985966"/>
                </a:moveTo>
                <a:cubicBezTo>
                  <a:pt x="49506" y="961942"/>
                  <a:pt x="115167" y="835314"/>
                  <a:pt x="224957" y="746971"/>
                </a:cubicBezTo>
                <a:cubicBezTo>
                  <a:pt x="334747" y="658628"/>
                  <a:pt x="366457" y="624851"/>
                  <a:pt x="544751" y="522303"/>
                </a:cubicBezTo>
                <a:cubicBezTo>
                  <a:pt x="723045" y="419755"/>
                  <a:pt x="998094" y="195308"/>
                  <a:pt x="1294724" y="131685"/>
                </a:cubicBezTo>
                <a:cubicBezTo>
                  <a:pt x="1591354" y="68062"/>
                  <a:pt x="2188410" y="-134645"/>
                  <a:pt x="2324534" y="140563"/>
                </a:cubicBezTo>
                <a:cubicBezTo>
                  <a:pt x="2460658" y="415771"/>
                  <a:pt x="2497224" y="1650313"/>
                  <a:pt x="2111470" y="1782932"/>
                </a:cubicBezTo>
                <a:cubicBezTo>
                  <a:pt x="1725716" y="1915551"/>
                  <a:pt x="141696" y="1211487"/>
                  <a:pt x="10011" y="936279"/>
                </a:cubicBezTo>
                <a:cubicBezTo>
                  <a:pt x="-121674" y="661071"/>
                  <a:pt x="1085044" y="262825"/>
                  <a:pt x="1321357" y="131685"/>
                </a:cubicBezTo>
                <a:cubicBezTo>
                  <a:pt x="1557670" y="545"/>
                  <a:pt x="1413093" y="140563"/>
                  <a:pt x="1427889" y="149441"/>
                </a:cubicBezTo>
                <a:cubicBezTo>
                  <a:pt x="1442685" y="158319"/>
                  <a:pt x="1410134" y="184951"/>
                  <a:pt x="1410134" y="184951"/>
                </a:cubicBezTo>
              </a:path>
            </a:pathLst>
          </a:cu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7981427" y="1353978"/>
            <a:ext cx="9987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itchFamily="18" charset="-127"/>
                <a:ea typeface="HY동녘B" pitchFamily="18" charset="-127"/>
              </a:rPr>
              <a:t>남동공단</a:t>
            </a:r>
            <a:endParaRPr lang="ko-KR" altLang="en-US" sz="16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B" pitchFamily="18" charset="-127"/>
              <a:ea typeface="HY동녘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08613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6120680" cy="492443"/>
            <a:chOff x="372519" y="929931"/>
            <a:chExt cx="6120680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5956047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</a:t>
              </a:r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검사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48087" y="848287"/>
            <a:ext cx="5020953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400" kern="1200" dirty="0" err="1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n-cs"/>
              </a:rPr>
              <a:t>악취발생사업장별</a:t>
            </a:r>
            <a:r>
              <a:rPr kumimoji="1" lang="ko-KR" altLang="en-US" sz="2400" kern="12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n-cs"/>
              </a:rPr>
              <a:t> 악취측정 결과</a:t>
            </a:r>
            <a:endParaRPr kumimoji="1" lang="ko-KR" altLang="en-US" sz="2400" kern="12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495260" cy="484454"/>
          </a:xfrm>
          <a:prstGeom prst="rect">
            <a:avLst/>
          </a:prstGeom>
        </p:spPr>
      </p:pic>
      <p:sp>
        <p:nvSpPr>
          <p:cNvPr id="50" name="모서리가 둥근 직사각형 49"/>
          <p:cNvSpPr/>
          <p:nvPr/>
        </p:nvSpPr>
        <p:spPr>
          <a:xfrm>
            <a:off x="302725" y="1412776"/>
            <a:ext cx="8733771" cy="5139170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rgbClr val="C00000"/>
              </a:buClr>
            </a:pPr>
            <a:endParaRPr lang="en-US" altLang="ko-KR" sz="105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r>
              <a:rPr lang="en-US" altLang="ko-KR" sz="1050" dirty="0">
                <a:solidFill>
                  <a:schemeClr val="tx1"/>
                </a:solidFill>
              </a:rPr>
              <a:t> </a:t>
            </a:r>
            <a:r>
              <a:rPr lang="en-US" altLang="ko-KR" sz="1050" dirty="0" smtClean="0">
                <a:solidFill>
                  <a:schemeClr val="tx1"/>
                </a:solidFill>
              </a:rPr>
              <a:t>   </a:t>
            </a:r>
          </a:p>
          <a:p>
            <a:pPr algn="l"/>
            <a:endParaRPr lang="en-US" altLang="ko-KR" sz="13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010492"/>
              </p:ext>
            </p:extLst>
          </p:nvPr>
        </p:nvGraphicFramePr>
        <p:xfrm>
          <a:off x="461112" y="1480046"/>
          <a:ext cx="8526023" cy="5071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07"/>
                <a:gridCol w="847213"/>
                <a:gridCol w="1105217"/>
                <a:gridCol w="489931"/>
                <a:gridCol w="1212146"/>
                <a:gridCol w="915190"/>
                <a:gridCol w="476615"/>
                <a:gridCol w="1317609"/>
                <a:gridCol w="1273595"/>
              </a:tblGrid>
              <a:tr h="13312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차수</a:t>
                      </a:r>
                      <a:endParaRPr lang="ko-KR" altLang="en-US" sz="14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1</a:t>
                      </a:r>
                      <a:r>
                        <a:rPr lang="ko-KR" altLang="en-US" sz="1400" b="1" dirty="0" smtClean="0"/>
                        <a:t>차</a:t>
                      </a:r>
                      <a:r>
                        <a:rPr lang="en-US" altLang="ko-KR" sz="1000" b="1" dirty="0" smtClean="0"/>
                        <a:t>(3/17~3/29)</a:t>
                      </a:r>
                      <a:endParaRPr lang="ko-KR" altLang="en-US" sz="1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</a:t>
                      </a:r>
                      <a:r>
                        <a:rPr lang="ko-KR" altLang="en-US" sz="1400" b="1" dirty="0" smtClean="0"/>
                        <a:t>차</a:t>
                      </a:r>
                      <a:r>
                        <a:rPr lang="en-US" altLang="ko-KR" sz="1000" b="1" dirty="0" smtClean="0"/>
                        <a:t>(4/4 ~ 4/6)</a:t>
                      </a:r>
                      <a:endParaRPr lang="ko-KR" altLang="en-US" sz="1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3</a:t>
                      </a:r>
                      <a:r>
                        <a:rPr lang="ko-KR" altLang="en-US" sz="1400" b="1" dirty="0" smtClean="0"/>
                        <a:t>차</a:t>
                      </a:r>
                      <a:r>
                        <a:rPr lang="en-US" altLang="ko-KR" sz="1000" b="1" dirty="0" smtClean="0"/>
                        <a:t>(4/20 ~5/2)</a:t>
                      </a:r>
                      <a:endParaRPr lang="ko-KR" altLang="en-US" sz="1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차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(5/12 ~ 5/16)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차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(5/18 ~5/20)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0">
                <a:tc rowSpan="2" gridSpan="2">
                  <a:txBody>
                    <a:bodyPr/>
                    <a:lstStyle/>
                    <a:p>
                      <a:pPr marL="0" marR="0" indent="0" algn="just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/>
                        <a:t>                          희석배수</a:t>
                      </a:r>
                      <a:r>
                        <a:rPr lang="en-US" altLang="ko-KR" sz="800" b="1" dirty="0" smtClean="0"/>
                        <a:t>(</a:t>
                      </a:r>
                      <a:r>
                        <a:rPr lang="ko-KR" altLang="en-US" sz="800" b="1" dirty="0" smtClean="0"/>
                        <a:t>배</a:t>
                      </a:r>
                      <a:r>
                        <a:rPr lang="en-US" altLang="ko-KR" sz="800" b="1" dirty="0" smtClean="0"/>
                        <a:t>)</a:t>
                      </a:r>
                    </a:p>
                    <a:p>
                      <a:pPr marL="0" marR="0" indent="0" algn="just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/>
                    </a:p>
                    <a:p>
                      <a:pPr marL="0" marR="0" indent="0" algn="just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/>
                        <a:t>조사 사업장</a:t>
                      </a:r>
                      <a:endParaRPr lang="en-US" altLang="ko-KR" sz="800" b="1" dirty="0" smtClean="0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평가 조사 시 기준 초과 건수</a:t>
                      </a:r>
                      <a:endParaRPr lang="ko-KR" altLang="en-US" sz="12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569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23816">
                <a:tc rowSpan="7">
                  <a:txBody>
                    <a:bodyPr/>
                    <a:lstStyle/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인천환경공단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승기사업소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ko-KR" altLang="en-US" sz="83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endParaRPr lang="en-US" altLang="ko-KR" sz="830" b="1" dirty="0" smtClean="0"/>
                    </a:p>
                    <a:p>
                      <a:pPr algn="ctr" latinLnBrk="1"/>
                      <a:endParaRPr lang="en-US" altLang="ko-KR" sz="830" b="1" dirty="0" smtClean="0"/>
                    </a:p>
                    <a:p>
                      <a:pPr algn="ctr" latinLnBrk="1"/>
                      <a:endParaRPr lang="en-US" altLang="ko-KR" sz="830" b="1" dirty="0" smtClean="0"/>
                    </a:p>
                    <a:p>
                      <a:pPr algn="ctr" latinLnBrk="1"/>
                      <a:endParaRPr lang="en-US" altLang="ko-KR" sz="830" b="1" dirty="0" smtClean="0"/>
                    </a:p>
                    <a:p>
                      <a:pPr algn="ctr" latinLnBrk="1"/>
                      <a:r>
                        <a:rPr lang="ko-KR" altLang="en-US" sz="830" b="1" dirty="0" smtClean="0"/>
                        <a:t>하수처리시설</a:t>
                      </a:r>
                      <a:endParaRPr lang="en-US" altLang="ko-KR" sz="830" b="1" dirty="0" smtClean="0"/>
                    </a:p>
                    <a:p>
                      <a:pPr algn="ctr" latinLnBrk="1"/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배출구 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회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algn="ctr" latinLnBrk="1"/>
                      <a:endParaRPr lang="ko-KR" altLang="en-US" sz="83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/>
                        <a:t>유입동</a:t>
                      </a:r>
                      <a:r>
                        <a:rPr lang="ko-KR" altLang="en-US" sz="800" b="1" dirty="0" smtClean="0"/>
                        <a:t> 내부</a:t>
                      </a:r>
                      <a:endParaRPr lang="en-US" altLang="ko-KR" sz="800" b="1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66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/>
                        <a:t>유입동</a:t>
                      </a:r>
                      <a:r>
                        <a:rPr lang="ko-KR" altLang="en-US" sz="800" b="1" dirty="0" smtClean="0"/>
                        <a:t> 내부</a:t>
                      </a:r>
                      <a:endParaRPr lang="en-US" altLang="ko-KR" sz="800" b="1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223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/>
                        <a:t>유입동</a:t>
                      </a:r>
                      <a:r>
                        <a:rPr lang="ko-KR" altLang="en-US" sz="800" b="1" dirty="0" smtClean="0"/>
                        <a:t> 외부</a:t>
                      </a:r>
                      <a:endParaRPr lang="en-US" altLang="ko-KR" sz="800" b="1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5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/>
                        <a:t>부지</a:t>
                      </a:r>
                      <a:endParaRPr lang="en-US" altLang="ko-KR" sz="800" b="1" dirty="0" smtClean="0"/>
                    </a:p>
                    <a:p>
                      <a:pPr algn="ctr" latinLnBrk="1"/>
                      <a:r>
                        <a:rPr lang="ko-KR" altLang="en-US" sz="800" b="1" dirty="0" smtClean="0"/>
                        <a:t>경계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800" b="1" dirty="0" smtClean="0"/>
                    </a:p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800" b="1" dirty="0" smtClean="0"/>
                    </a:p>
                    <a:p>
                      <a:pPr algn="ctr" latinLnBrk="1"/>
                      <a:r>
                        <a:rPr lang="en-US" altLang="ko-KR" sz="800" b="1" dirty="0" smtClean="0"/>
                        <a:t>4</a:t>
                      </a:r>
                    </a:p>
                    <a:p>
                      <a:pPr algn="ctr" latinLnBrk="1"/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en-US" altLang="ko-KR" sz="800" b="1" dirty="0" smtClean="0"/>
                    </a:p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208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/>
                        <a:t>탈수기동 내부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44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/>
                        <a:t>탈수기동 외부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최종배출구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700" b="1" dirty="0" smtClean="0">
                          <a:solidFill>
                            <a:schemeClr val="tx1"/>
                          </a:solidFill>
                        </a:rPr>
                        <a:t>(1</a:t>
                      </a:r>
                      <a:r>
                        <a:rPr lang="ko-KR" altLang="en-US" sz="700" b="1" dirty="0" err="1" smtClean="0">
                          <a:solidFill>
                            <a:schemeClr val="tx1"/>
                          </a:solidFill>
                        </a:rPr>
                        <a:t>차침전조</a:t>
                      </a:r>
                      <a:r>
                        <a:rPr lang="en-US" altLang="ko-KR" sz="7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1,442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AB0A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144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</a:t>
                      </a:r>
                      <a:r>
                        <a:rPr lang="ko-KR" altLang="en-US" sz="800" b="1" dirty="0" err="1" smtClean="0"/>
                        <a:t>차침전조</a:t>
                      </a:r>
                      <a:r>
                        <a:rPr lang="ko-KR" altLang="en-US" sz="800" b="1" dirty="0" smtClean="0"/>
                        <a:t> 외부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</a:rPr>
                        <a:t>차침전조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 외부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8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765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30" b="1" dirty="0" smtClean="0"/>
                        <a:t>송도지소</a:t>
                      </a:r>
                      <a:endParaRPr lang="en-US" altLang="ko-KR" sz="830" b="1" dirty="0" smtClean="0"/>
                    </a:p>
                    <a:p>
                      <a:pPr algn="ctr" latinLnBrk="1"/>
                      <a:r>
                        <a:rPr lang="ko-KR" altLang="en-US" sz="830" b="1" dirty="0" smtClean="0"/>
                        <a:t>하수처리시설</a:t>
                      </a:r>
                      <a:endParaRPr lang="en-US" altLang="ko-KR" sz="830" b="1" dirty="0" smtClean="0"/>
                    </a:p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배출구 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회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배출구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669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AB0A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2,080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AB0A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AB0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799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부지경계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rowSpan="6">
                  <a:txBody>
                    <a:bodyPr/>
                    <a:lstStyle/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인천환경공단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송도사업소</a:t>
                      </a:r>
                      <a:endParaRPr lang="ko-KR" altLang="en-US" sz="830" b="1" dirty="0" smtClean="0"/>
                    </a:p>
                    <a:p>
                      <a:pPr algn="ctr" latinLnBrk="1"/>
                      <a:endParaRPr lang="ko-KR" altLang="en-US" sz="83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생활폐기물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소각시설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배출구</a:t>
                      </a: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(2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호기</a:t>
                      </a: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부지경계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음식물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err="1" smtClean="0">
                          <a:solidFill>
                            <a:schemeClr val="tx1"/>
                          </a:solidFill>
                        </a:rPr>
                        <a:t>자원화시설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배출구 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회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ko-KR" altLang="en-US" sz="83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유입동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 내부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lt"/>
                        </a:rPr>
                        <a:t>100</a:t>
                      </a:r>
                      <a:endParaRPr lang="ko-KR" altLang="en-US" sz="800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208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208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/>
                        <a:t>포장시설 내부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144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lt"/>
                        </a:rPr>
                        <a:t>배출구</a:t>
                      </a:r>
                      <a:endParaRPr lang="ko-KR" altLang="en-US" sz="800" b="1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lt"/>
                        </a:rPr>
                        <a:t>100</a:t>
                      </a:r>
                      <a:endParaRPr lang="ko-KR" altLang="en-US" sz="800" b="1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1,000</a:t>
                      </a:r>
                    </a:p>
                  </a:txBody>
                  <a:tcPr>
                    <a:solidFill>
                      <a:srgbClr val="FAB0A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1,442</a:t>
                      </a:r>
                    </a:p>
                  </a:txBody>
                  <a:tcPr>
                    <a:solidFill>
                      <a:srgbClr val="FAB0A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208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349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부지경계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lt"/>
                        </a:rPr>
                        <a:t>10</a:t>
                      </a:r>
                      <a:endParaRPr lang="ko-KR" altLang="en-US" sz="800" b="1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4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4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6227">
                <a:tc rowSpan="3" gridSpan="2">
                  <a:txBody>
                    <a:bodyPr/>
                    <a:lstStyle/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송도 </a:t>
                      </a:r>
                      <a:r>
                        <a:rPr lang="en-US" altLang="ko-KR" sz="830" b="1" dirty="0" smtClean="0">
                          <a:solidFill>
                            <a:schemeClr val="tx1"/>
                          </a:solidFill>
                        </a:rPr>
                        <a:t>1-1</a:t>
                      </a:r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공구 생활폐기물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err="1" smtClean="0">
                          <a:solidFill>
                            <a:schemeClr val="tx1"/>
                          </a:solidFill>
                        </a:rPr>
                        <a:t>자동집하시설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부지경계 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sz="830" b="1" dirty="0" smtClean="0">
                          <a:solidFill>
                            <a:srgbClr val="FF0000"/>
                          </a:solidFill>
                        </a:rPr>
                        <a:t>회</a:t>
                      </a:r>
                      <a:r>
                        <a:rPr lang="en-US" altLang="ko-KR" sz="83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배출구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208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144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049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원심분리 지하 내부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208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부지경계 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30</a:t>
                      </a:r>
                      <a:endParaRPr lang="ko-KR" altLang="en-US" sz="800" b="1" dirty="0"/>
                    </a:p>
                  </a:txBody>
                  <a:tcPr>
                    <a:solidFill>
                      <a:srgbClr val="FAB0A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rowSpan="3" gridSpan="2">
                  <a:txBody>
                    <a:bodyPr/>
                    <a:lstStyle/>
                    <a:p>
                      <a:pPr algn="ctr" latinLnBrk="1"/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송도 </a:t>
                      </a:r>
                      <a:r>
                        <a:rPr lang="ko-KR" altLang="en-US" sz="830" b="1" dirty="0" err="1" smtClean="0">
                          <a:solidFill>
                            <a:schemeClr val="tx1"/>
                          </a:solidFill>
                        </a:rPr>
                        <a:t>삼성베올리아</a:t>
                      </a:r>
                      <a:r>
                        <a:rPr lang="ko-KR" altLang="en-US" sz="830" b="1" dirty="0" smtClean="0">
                          <a:solidFill>
                            <a:schemeClr val="tx1"/>
                          </a:solidFill>
                        </a:rPr>
                        <a:t> 인천환경㈜</a:t>
                      </a:r>
                      <a:endParaRPr lang="en-US" altLang="ko-KR" sz="83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배출구</a:t>
                      </a: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탈수기동</a:t>
                      </a: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144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144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3134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배출구</a:t>
                      </a: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</a:rPr>
                        <a:t>유입동</a:t>
                      </a:r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100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448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solidFill>
                            <a:schemeClr val="tx1"/>
                          </a:solidFill>
                        </a:rPr>
                        <a:t>448</a:t>
                      </a:r>
                      <a:endParaRPr lang="ko-KR" altLang="en-US" sz="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300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208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2579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</a:rPr>
                        <a:t>부지경계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4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/>
                        <a:t>3</a:t>
                      </a:r>
                      <a:endParaRPr lang="ko-KR" altLang="en-US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66546" y="808346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3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65695" y="717301"/>
            <a:ext cx="350570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rgbClr val="FF0000"/>
                </a:solidFill>
              </a:rPr>
              <a:t>※ </a:t>
            </a:r>
            <a:r>
              <a:rPr lang="ko-KR" altLang="en-US" sz="1050" dirty="0" smtClean="0">
                <a:solidFill>
                  <a:srgbClr val="FF0000"/>
                </a:solidFill>
              </a:rPr>
              <a:t>관리지역 외 배출구 복합악취 기준  </a:t>
            </a:r>
            <a:r>
              <a:rPr lang="en-US" altLang="ko-KR" sz="1050" dirty="0" smtClean="0">
                <a:solidFill>
                  <a:srgbClr val="FF0000"/>
                </a:solidFill>
              </a:rPr>
              <a:t>:   500</a:t>
            </a:r>
            <a:r>
              <a:rPr lang="ko-KR" altLang="en-US" sz="1050" dirty="0" smtClean="0">
                <a:solidFill>
                  <a:srgbClr val="FF0000"/>
                </a:solidFill>
              </a:rPr>
              <a:t>배</a:t>
            </a:r>
            <a:endParaRPr lang="en-US" altLang="ko-KR" sz="1050" dirty="0" smtClean="0">
              <a:solidFill>
                <a:srgbClr val="FF0000"/>
              </a:solidFill>
            </a:endParaRPr>
          </a:p>
          <a:p>
            <a:r>
              <a:rPr lang="en-US" altLang="ko-KR" sz="1050" dirty="0" smtClean="0">
                <a:solidFill>
                  <a:srgbClr val="FF0000"/>
                </a:solidFill>
              </a:rPr>
              <a:t>                  </a:t>
            </a:r>
            <a:r>
              <a:rPr lang="ko-KR" altLang="en-US" sz="1050" dirty="0" smtClean="0">
                <a:solidFill>
                  <a:srgbClr val="FF0000"/>
                </a:solidFill>
              </a:rPr>
              <a:t>부지경계 복합악취 기준  </a:t>
            </a:r>
            <a:r>
              <a:rPr lang="en-US" altLang="ko-KR" sz="1050" dirty="0" smtClean="0">
                <a:solidFill>
                  <a:srgbClr val="FF0000"/>
                </a:solidFill>
              </a:rPr>
              <a:t>:</a:t>
            </a:r>
            <a:r>
              <a:rPr lang="ko-KR" altLang="en-US" sz="1050" dirty="0" smtClean="0">
                <a:solidFill>
                  <a:srgbClr val="FF0000"/>
                </a:solidFill>
              </a:rPr>
              <a:t>     </a:t>
            </a:r>
            <a:r>
              <a:rPr lang="en-US" altLang="ko-KR" sz="1050" dirty="0" smtClean="0">
                <a:solidFill>
                  <a:srgbClr val="FF0000"/>
                </a:solidFill>
              </a:rPr>
              <a:t>15</a:t>
            </a:r>
            <a:r>
              <a:rPr lang="ko-KR" altLang="en-US" sz="1050" dirty="0" smtClean="0">
                <a:solidFill>
                  <a:srgbClr val="FF0000"/>
                </a:solidFill>
              </a:rPr>
              <a:t>배</a:t>
            </a:r>
            <a:endParaRPr lang="en-US" altLang="ko-KR" sz="1050" dirty="0" smtClean="0">
              <a:solidFill>
                <a:srgbClr val="FF0000"/>
              </a:solidFill>
            </a:endParaRPr>
          </a:p>
          <a:p>
            <a:r>
              <a:rPr lang="en-US" altLang="ko-KR" sz="900" dirty="0" smtClean="0">
                <a:solidFill>
                  <a:srgbClr val="FF0000"/>
                </a:solidFill>
              </a:rPr>
              <a:t>=&gt; </a:t>
            </a:r>
            <a:r>
              <a:rPr lang="ko-KR" altLang="en-US" sz="900" dirty="0" smtClean="0">
                <a:solidFill>
                  <a:srgbClr val="FF0000"/>
                </a:solidFill>
              </a:rPr>
              <a:t>평가조사 시 결과에  대해서는 참고용으로  행정처분  </a:t>
            </a:r>
            <a:r>
              <a:rPr lang="ko-KR" altLang="en-US" sz="900" dirty="0" err="1" smtClean="0">
                <a:solidFill>
                  <a:srgbClr val="FF0000"/>
                </a:solidFill>
              </a:rPr>
              <a:t>미적용</a:t>
            </a:r>
            <a:endParaRPr lang="ko-KR" altLang="en-US" sz="9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2796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6192688" cy="492443"/>
            <a:chOff x="372519" y="929931"/>
            <a:chExt cx="6192688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6028055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검사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48087" y="817548"/>
            <a:ext cx="3419857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800" b="0" dirty="0" err="1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그동안</a:t>
            </a:r>
            <a:r>
              <a:rPr lang="ko-KR" altLang="en-US" sz="2800" b="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추진 사항</a:t>
            </a:r>
            <a:endParaRPr kumimoji="1" lang="ko-KR" altLang="en-US" sz="2800" b="0" kern="12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495260" cy="484454"/>
          </a:xfrm>
          <a:prstGeom prst="rect">
            <a:avLst/>
          </a:prstGeom>
        </p:spPr>
      </p:pic>
      <p:sp>
        <p:nvSpPr>
          <p:cNvPr id="50" name="모서리가 둥근 직사각형 49"/>
          <p:cNvSpPr/>
          <p:nvPr/>
        </p:nvSpPr>
        <p:spPr>
          <a:xfrm>
            <a:off x="302725" y="1412776"/>
            <a:ext cx="8641653" cy="5256584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rgbClr val="C00000"/>
              </a:buClr>
            </a:pPr>
            <a:endParaRPr lang="en-US" altLang="ko-KR" sz="4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r>
              <a:rPr lang="en-US" altLang="ko-KR" sz="2000" dirty="0" smtClean="0">
                <a:solidFill>
                  <a:schemeClr val="tx1"/>
                </a:solidFill>
              </a:rPr>
              <a:t>- 2015</a:t>
            </a:r>
            <a:r>
              <a:rPr lang="ko-KR" altLang="en-US" sz="2000" dirty="0" smtClean="0">
                <a:solidFill>
                  <a:schemeClr val="tx1"/>
                </a:solidFill>
              </a:rPr>
              <a:t>년도 </a:t>
            </a:r>
            <a:r>
              <a:rPr lang="en-US" altLang="ko-KR" sz="2000" dirty="0" smtClean="0">
                <a:solidFill>
                  <a:schemeClr val="tx1"/>
                </a:solidFill>
              </a:rPr>
              <a:t>- 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환경녹지국장 주재 관계기관 </a:t>
            </a:r>
            <a:r>
              <a:rPr lang="ko-KR" altLang="en-US" sz="1600" dirty="0">
                <a:solidFill>
                  <a:schemeClr val="tx1"/>
                </a:solidFill>
              </a:rPr>
              <a:t>회의 개최 </a:t>
            </a:r>
            <a:r>
              <a:rPr lang="en-US" altLang="ko-KR" sz="1600" dirty="0">
                <a:solidFill>
                  <a:schemeClr val="tx1"/>
                </a:solidFill>
              </a:rPr>
              <a:t>(</a:t>
            </a:r>
            <a:r>
              <a:rPr lang="en-US" altLang="ko-KR" sz="1600" dirty="0" smtClean="0">
                <a:solidFill>
                  <a:schemeClr val="tx1"/>
                </a:solidFill>
              </a:rPr>
              <a:t>15.10.15.)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「</a:t>
            </a:r>
            <a:r>
              <a:rPr lang="ko-KR" altLang="en-US" sz="1600" dirty="0">
                <a:solidFill>
                  <a:schemeClr val="tx1"/>
                </a:solidFill>
              </a:rPr>
              <a:t>국제도시 송도 입주자연합회」 민</a:t>
            </a:r>
            <a:r>
              <a:rPr lang="en-US" altLang="ko-KR" sz="1600" dirty="0">
                <a:solidFill>
                  <a:schemeClr val="tx1"/>
                </a:solidFill>
              </a:rPr>
              <a:t>·</a:t>
            </a:r>
            <a:r>
              <a:rPr lang="ko-KR" altLang="en-US" sz="1600" dirty="0">
                <a:solidFill>
                  <a:schemeClr val="tx1"/>
                </a:solidFill>
              </a:rPr>
              <a:t>관 </a:t>
            </a:r>
            <a:r>
              <a:rPr lang="ko-KR" altLang="en-US" sz="1600" dirty="0" smtClean="0">
                <a:solidFill>
                  <a:schemeClr val="tx1"/>
                </a:solidFill>
              </a:rPr>
              <a:t>합동 </a:t>
            </a:r>
            <a:r>
              <a:rPr lang="ko-KR" altLang="en-US" sz="1600" dirty="0">
                <a:solidFill>
                  <a:schemeClr val="tx1"/>
                </a:solidFill>
              </a:rPr>
              <a:t>회의 참석 </a:t>
            </a:r>
            <a:r>
              <a:rPr lang="en-US" altLang="ko-KR" sz="1600" dirty="0">
                <a:solidFill>
                  <a:schemeClr val="tx1"/>
                </a:solidFill>
              </a:rPr>
              <a:t>(</a:t>
            </a:r>
            <a:r>
              <a:rPr lang="en-US" altLang="ko-KR" sz="1600" dirty="0" smtClean="0">
                <a:solidFill>
                  <a:schemeClr val="tx1"/>
                </a:solidFill>
              </a:rPr>
              <a:t>15.10.16.)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송도지역 현장 </a:t>
            </a:r>
            <a:r>
              <a:rPr lang="ko-KR" altLang="en-US" sz="1600" dirty="0">
                <a:solidFill>
                  <a:schemeClr val="tx1"/>
                </a:solidFill>
              </a:rPr>
              <a:t>확인 </a:t>
            </a:r>
            <a:r>
              <a:rPr lang="en-US" altLang="ko-KR" sz="1600" dirty="0">
                <a:solidFill>
                  <a:schemeClr val="tx1"/>
                </a:solidFill>
              </a:rPr>
              <a:t>(</a:t>
            </a:r>
            <a:r>
              <a:rPr lang="en-US" altLang="ko-KR" sz="1600" dirty="0" smtClean="0">
                <a:solidFill>
                  <a:schemeClr val="tx1"/>
                </a:solidFill>
              </a:rPr>
              <a:t>15.11.19.)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환경기초시설 악취 기술지원 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승기사업소 외 </a:t>
            </a:r>
            <a:r>
              <a:rPr lang="en-US" altLang="ko-KR" sz="1600" dirty="0" smtClean="0">
                <a:solidFill>
                  <a:schemeClr val="tx1"/>
                </a:solidFill>
              </a:rPr>
              <a:t>9</a:t>
            </a:r>
            <a:r>
              <a:rPr lang="ko-KR" altLang="en-US" sz="1600" dirty="0" smtClean="0">
                <a:solidFill>
                  <a:schemeClr val="tx1"/>
                </a:solidFill>
              </a:rPr>
              <a:t>개소</a:t>
            </a:r>
            <a:r>
              <a:rPr lang="en-US" altLang="ko-KR" sz="1600" dirty="0" smtClean="0">
                <a:solidFill>
                  <a:schemeClr val="tx1"/>
                </a:solidFill>
              </a:rPr>
              <a:t>) (15.11.25. ~ 15.11.26.)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송도 </a:t>
            </a:r>
            <a:r>
              <a:rPr lang="en-US" altLang="ko-KR" sz="1600" dirty="0">
                <a:solidFill>
                  <a:schemeClr val="tx1"/>
                </a:solidFill>
              </a:rPr>
              <a:t>『</a:t>
            </a:r>
            <a:r>
              <a:rPr lang="ko-KR" altLang="en-US" sz="1600" dirty="0">
                <a:solidFill>
                  <a:schemeClr val="tx1"/>
                </a:solidFill>
              </a:rPr>
              <a:t>악취 환경개선 종합 계획</a:t>
            </a:r>
            <a:r>
              <a:rPr lang="en-US" altLang="ko-KR" sz="1600" dirty="0">
                <a:solidFill>
                  <a:schemeClr val="tx1"/>
                </a:solidFill>
              </a:rPr>
              <a:t>』 </a:t>
            </a:r>
            <a:r>
              <a:rPr lang="ko-KR" altLang="en-US" sz="1600" dirty="0">
                <a:solidFill>
                  <a:schemeClr val="tx1"/>
                </a:solidFill>
              </a:rPr>
              <a:t>수립 </a:t>
            </a:r>
            <a:r>
              <a:rPr lang="en-US" altLang="ko-KR" sz="1600" dirty="0">
                <a:solidFill>
                  <a:schemeClr val="tx1"/>
                </a:solidFill>
              </a:rPr>
              <a:t>(</a:t>
            </a:r>
            <a:r>
              <a:rPr lang="en-US" altLang="ko-KR" sz="1600" dirty="0" smtClean="0">
                <a:solidFill>
                  <a:schemeClr val="tx1"/>
                </a:solidFill>
              </a:rPr>
              <a:t>15.11.30.)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송도국제도시 악취환경개선 회의 </a:t>
            </a:r>
            <a:r>
              <a:rPr lang="en-US" altLang="ko-KR" sz="1600" dirty="0" smtClean="0">
                <a:solidFill>
                  <a:schemeClr val="tx1"/>
                </a:solidFill>
              </a:rPr>
              <a:t>(15.12.02.)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endParaRPr lang="en-US" altLang="ko-KR" sz="12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2000" dirty="0" smtClean="0">
                <a:solidFill>
                  <a:schemeClr val="tx1"/>
                </a:solidFill>
              </a:rPr>
              <a:t>- 2016</a:t>
            </a:r>
            <a:r>
              <a:rPr lang="ko-KR" altLang="en-US" sz="2000" dirty="0" smtClean="0">
                <a:solidFill>
                  <a:schemeClr val="tx1"/>
                </a:solidFill>
              </a:rPr>
              <a:t>년 </a:t>
            </a:r>
            <a:r>
              <a:rPr lang="en-US" altLang="ko-KR" sz="2000" dirty="0" smtClean="0">
                <a:solidFill>
                  <a:schemeClr val="tx1"/>
                </a:solidFill>
              </a:rPr>
              <a:t>-</a:t>
            </a:r>
          </a:p>
          <a:p>
            <a:pPr marL="342900" indent="-342900" algn="just">
              <a:buClr>
                <a:schemeClr val="accent6"/>
              </a:buClr>
              <a:buFont typeface="Wingdings" pitchFamily="2" charset="2"/>
              <a:buChar char="l"/>
            </a:pPr>
            <a:r>
              <a:rPr lang="en-US" altLang="ko-KR" sz="1600" dirty="0" smtClean="0">
                <a:solidFill>
                  <a:schemeClr val="tx1"/>
                </a:solidFill>
              </a:rPr>
              <a:t>2016</a:t>
            </a:r>
            <a:r>
              <a:rPr lang="ko-KR" altLang="en-US" sz="1600" dirty="0" smtClean="0">
                <a:solidFill>
                  <a:schemeClr val="tx1"/>
                </a:solidFill>
              </a:rPr>
              <a:t>년 </a:t>
            </a:r>
            <a:r>
              <a:rPr lang="en-US" altLang="ko-KR" sz="1600" dirty="0" smtClean="0">
                <a:solidFill>
                  <a:schemeClr val="tx1"/>
                </a:solidFill>
              </a:rPr>
              <a:t>“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악취관리특별교육</a:t>
            </a:r>
            <a:r>
              <a:rPr lang="en-US" altLang="ko-KR" sz="1600" dirty="0" smtClean="0">
                <a:solidFill>
                  <a:schemeClr val="tx1"/>
                </a:solidFill>
              </a:rPr>
              <a:t>” (2016.03.10.)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상반기 민관합동 단속 실시 </a:t>
            </a:r>
            <a:r>
              <a:rPr lang="en-US" altLang="ko-KR" sz="1600" dirty="0" smtClean="0">
                <a:solidFill>
                  <a:schemeClr val="tx1"/>
                </a:solidFill>
              </a:rPr>
              <a:t>(3</a:t>
            </a:r>
            <a:r>
              <a:rPr lang="ko-KR" altLang="en-US" sz="1600" dirty="0" smtClean="0">
                <a:solidFill>
                  <a:schemeClr val="tx1"/>
                </a:solidFill>
              </a:rPr>
              <a:t>월 </a:t>
            </a:r>
            <a:r>
              <a:rPr lang="en-US" altLang="ko-KR" sz="1600" dirty="0" smtClean="0">
                <a:solidFill>
                  <a:schemeClr val="tx1"/>
                </a:solidFill>
              </a:rPr>
              <a:t>, 5</a:t>
            </a:r>
            <a:r>
              <a:rPr lang="ko-KR" altLang="en-US" sz="1600" dirty="0" smtClean="0">
                <a:solidFill>
                  <a:schemeClr val="tx1"/>
                </a:solidFill>
              </a:rPr>
              <a:t>월</a:t>
            </a:r>
            <a:r>
              <a:rPr lang="en-US" altLang="ko-KR" sz="1600" dirty="0" smtClean="0">
                <a:solidFill>
                  <a:schemeClr val="tx1"/>
                </a:solidFill>
              </a:rPr>
              <a:t>) 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상반기 악취기술지원 </a:t>
            </a:r>
            <a:r>
              <a:rPr lang="en-US" altLang="ko-KR" sz="1600" dirty="0" smtClean="0">
                <a:solidFill>
                  <a:schemeClr val="tx1"/>
                </a:solidFill>
              </a:rPr>
              <a:t>(3</a:t>
            </a:r>
            <a:r>
              <a:rPr lang="ko-KR" altLang="en-US" sz="1600" dirty="0" smtClean="0">
                <a:solidFill>
                  <a:schemeClr val="tx1"/>
                </a:solidFill>
              </a:rPr>
              <a:t>월</a:t>
            </a:r>
            <a:r>
              <a:rPr lang="en-US" altLang="ko-KR" sz="1600" dirty="0" smtClean="0">
                <a:solidFill>
                  <a:schemeClr val="tx1"/>
                </a:solidFill>
              </a:rPr>
              <a:t>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/>
                </a:solidFill>
              </a:rPr>
              <a:t>상반기 남동권역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연수구 및 남동구</a:t>
            </a:r>
            <a:r>
              <a:rPr lang="en-US" altLang="ko-KR" sz="1600" dirty="0" smtClean="0">
                <a:solidFill>
                  <a:schemeClr val="tx1"/>
                </a:solidFill>
              </a:rPr>
              <a:t>)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악취개선협의회 개최</a:t>
            </a:r>
            <a:r>
              <a:rPr lang="en-US" altLang="ko-KR" sz="1600" dirty="0" smtClean="0">
                <a:solidFill>
                  <a:schemeClr val="tx1"/>
                </a:solidFill>
              </a:rPr>
              <a:t>(2016.06.21.)</a:t>
            </a:r>
            <a:endParaRPr lang="ko-KR" altLang="en-US" sz="1600" dirty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endParaRPr lang="en-US" altLang="ko-KR" sz="21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rgbClr val="C00000"/>
              </a:buClr>
              <a:buFont typeface="Wingdings" panose="05000000000000000000" pitchFamily="2" charset="2"/>
              <a:buChar char="u"/>
            </a:pP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 algn="just">
              <a:buClr>
                <a:srgbClr val="C00000"/>
              </a:buClr>
              <a:buFont typeface="Wingdings" panose="05000000000000000000" pitchFamily="2" charset="2"/>
              <a:buChar char="u"/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3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 </a:t>
            </a:r>
            <a:endParaRPr lang="en-US" altLang="ko-KR" sz="100" dirty="0" smtClean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endParaRPr lang="ko-KR" altLang="en-US" sz="2000" dirty="0" smtClean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46352" y="81754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4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20625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2"/>
            <a:ext cx="6984776" cy="492443"/>
            <a:chOff x="372519" y="929931"/>
            <a:chExt cx="5184576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5019943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검사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71762" y="908720"/>
            <a:ext cx="7685249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b="0" kern="12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n-cs"/>
              </a:rPr>
              <a:t>남동권역</a:t>
            </a:r>
            <a:r>
              <a:rPr lang="en-US" altLang="ko-KR" sz="2800" b="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b="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악취환경 개선협의회 운영</a:t>
            </a:r>
            <a:endParaRPr kumimoji="1" lang="ko-KR" altLang="en-US" sz="2800" b="0" kern="12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28103"/>
            <a:ext cx="495260" cy="484454"/>
          </a:xfrm>
          <a:prstGeom prst="rect">
            <a:avLst/>
          </a:prstGeom>
        </p:spPr>
      </p:pic>
      <p:sp>
        <p:nvSpPr>
          <p:cNvPr id="50" name="모서리가 둥근 직사각형 49"/>
          <p:cNvSpPr/>
          <p:nvPr/>
        </p:nvSpPr>
        <p:spPr>
          <a:xfrm>
            <a:off x="540563" y="1556792"/>
            <a:ext cx="8352610" cy="4968552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chemeClr val="accent6"/>
              </a:buClr>
            </a:pPr>
            <a:endParaRPr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시기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연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회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반기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회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endParaRPr lang="en-US" altLang="ko-KR" sz="8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참석대상 </a:t>
            </a:r>
            <a:endParaRPr lang="en-US" altLang="ko-KR" sz="20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20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대기보전과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자원순환과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하수과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경제청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환경녹지과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연수구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환경보전과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청소행정과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건설과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),</a:t>
            </a: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남동구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환경보전과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 </a:t>
            </a:r>
          </a:p>
          <a:p>
            <a:pPr algn="just">
              <a:buClr>
                <a:schemeClr val="accent6"/>
              </a:buClr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연수구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남동구 주민 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보건환경연구원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해양조사과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생활환경과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대기보전과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산업폐수과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인천환경공단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본부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승기사업소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송도사업소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),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브니엘네이처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algn="just">
              <a:buClr>
                <a:schemeClr val="accent6"/>
              </a:buClr>
            </a:pPr>
            <a:endParaRPr lang="en-US" altLang="ko-KR" sz="8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회의내용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</a:rPr>
              <a:t>악취시설 관리 현황 및 저감 대책 추진 사항</a:t>
            </a:r>
            <a:endParaRPr lang="ko-KR" altLang="en-US" sz="2000" dirty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rgbClr val="C00000"/>
              </a:buClr>
            </a:pPr>
            <a:endParaRPr lang="en-US" altLang="ko-KR" sz="18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rgbClr val="C00000"/>
              </a:buClr>
              <a:buFont typeface="Wingdings" panose="05000000000000000000" pitchFamily="2" charset="2"/>
              <a:buChar char="u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285750" indent="-285750" algn="just">
              <a:buClr>
                <a:srgbClr val="C00000"/>
              </a:buClr>
              <a:buFont typeface="Wingdings" panose="05000000000000000000" pitchFamily="2" charset="2"/>
              <a:buChar char="u"/>
            </a:pPr>
            <a:endParaRPr lang="en-US" altLang="ko-KR" sz="18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endParaRPr lang="en-US" altLang="ko-KR" sz="18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8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800" dirty="0" smtClean="0">
                <a:solidFill>
                  <a:schemeClr val="tx1"/>
                </a:solidFill>
              </a:rPr>
              <a:t>    </a:t>
            </a:r>
          </a:p>
          <a:p>
            <a:pPr algn="just"/>
            <a:r>
              <a:rPr lang="en-US" altLang="ko-KR" sz="1800" dirty="0">
                <a:solidFill>
                  <a:schemeClr val="tx1"/>
                </a:solidFill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</a:rPr>
              <a:t>    </a:t>
            </a:r>
            <a:endParaRPr lang="ko-KR" altLang="en-US" sz="1800" dirty="0" smtClean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66546" y="908720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8858215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7200800" cy="492443"/>
            <a:chOff x="372519" y="929931"/>
            <a:chExt cx="7200800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7036167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검사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48069" y="908939"/>
            <a:ext cx="7726466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800" b="0" dirty="0" err="1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권역별</a:t>
            </a:r>
            <a:r>
              <a:rPr lang="ko-KR" altLang="en-US" sz="2800" b="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악취환경 개선을 위한 민관 합동 노력</a:t>
            </a: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774" y="928322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71784" y="908939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6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68555" y="1484784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1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16152" y="4581128"/>
            <a:ext cx="8571011" cy="2016224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지정 대상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인천환경공단 승기사업소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지정 요건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악취민원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년 이상 지속하고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배출허용기준 초과하는 지역 </a:t>
            </a:r>
            <a:endParaRPr lang="en-US" altLang="ko-KR" sz="1800" dirty="0">
              <a:solidFill>
                <a:schemeClr val="tx1"/>
              </a:solidFill>
              <a:latin typeface="+mn-ea"/>
            </a:endParaRP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관리 기준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행정처분 및 악취 배출허용기준 강화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엄격한 기준 적용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- 500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배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15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배 이하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기타지역 복합악취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 →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300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배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10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배 이하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r">
              <a:buClr>
                <a:schemeClr val="accent6"/>
              </a:buClr>
            </a:pPr>
            <a:r>
              <a:rPr lang="en-US" altLang="ko-KR" sz="1600" dirty="0" smtClean="0">
                <a:solidFill>
                  <a:srgbClr val="0088EE"/>
                </a:solidFill>
                <a:latin typeface="+mn-ea"/>
              </a:rPr>
              <a:t>※ </a:t>
            </a:r>
            <a:r>
              <a:rPr lang="ko-KR" altLang="en-US" sz="1600" dirty="0">
                <a:solidFill>
                  <a:srgbClr val="0088EE"/>
                </a:solidFill>
                <a:latin typeface="+mn-ea"/>
              </a:rPr>
              <a:t>악취방지법 제 </a:t>
            </a:r>
            <a:r>
              <a:rPr lang="en-US" altLang="ko-KR" sz="1600" dirty="0">
                <a:solidFill>
                  <a:srgbClr val="0088EE"/>
                </a:solidFill>
                <a:latin typeface="+mn-ea"/>
              </a:rPr>
              <a:t>6</a:t>
            </a:r>
            <a:r>
              <a:rPr lang="ko-KR" altLang="en-US" sz="1600" dirty="0">
                <a:solidFill>
                  <a:srgbClr val="0088EE"/>
                </a:solidFill>
                <a:latin typeface="+mn-ea"/>
              </a:rPr>
              <a:t>조 </a:t>
            </a:r>
            <a:r>
              <a:rPr lang="en-US" altLang="ko-KR" sz="1600" dirty="0">
                <a:solidFill>
                  <a:srgbClr val="0088EE"/>
                </a:solidFill>
                <a:latin typeface="+mn-ea"/>
              </a:rPr>
              <a:t>1</a:t>
            </a:r>
            <a:r>
              <a:rPr lang="ko-KR" altLang="en-US" sz="1600" dirty="0">
                <a:solidFill>
                  <a:srgbClr val="0088EE"/>
                </a:solidFill>
                <a:latin typeface="+mn-ea"/>
              </a:rPr>
              <a:t>항</a:t>
            </a:r>
            <a:r>
              <a:rPr lang="en-US" altLang="ko-KR" sz="1600" dirty="0">
                <a:solidFill>
                  <a:srgbClr val="0088EE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rgbClr val="0088EE"/>
                </a:solidFill>
                <a:latin typeface="+mn-ea"/>
              </a:rPr>
              <a:t>악취관리지역 지정</a:t>
            </a:r>
            <a:r>
              <a:rPr lang="en-US" altLang="ko-KR" sz="1600" dirty="0" smtClean="0">
                <a:solidFill>
                  <a:srgbClr val="0088EE"/>
                </a:solidFill>
                <a:latin typeface="+mn-ea"/>
              </a:rPr>
              <a:t>)</a:t>
            </a:r>
            <a:r>
              <a:rPr lang="ko-KR" altLang="en-US" sz="1600" dirty="0" smtClean="0">
                <a:solidFill>
                  <a:srgbClr val="0088EE"/>
                </a:solidFill>
                <a:latin typeface="+mn-ea"/>
              </a:rPr>
              <a:t> 관련</a:t>
            </a:r>
            <a:endParaRPr lang="en-US" altLang="ko-KR" sz="3200" dirty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endParaRPr lang="en-US" altLang="ko-KR" sz="20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rgbClr val="C00000"/>
              </a:buClr>
            </a:pPr>
            <a:endParaRPr lang="en-US" altLang="ko-KR" sz="20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83473" y="4113076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2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42502" y="1412776"/>
            <a:ext cx="6249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환경기초시설 지도점검 강화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7584" y="4077072"/>
            <a:ext cx="6249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악취관리지역 지정 관리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  <a:ea typeface="+mn-ea"/>
              </a:rPr>
              <a:t>검토</a:t>
            </a:r>
            <a:r>
              <a:rPr lang="ko-KR" altLang="en-US" sz="2000" dirty="0" err="1">
                <a:solidFill>
                  <a:schemeClr val="tx1"/>
                </a:solidFill>
                <a:latin typeface="+mn-ea"/>
                <a:ea typeface="+mn-ea"/>
              </a:rPr>
              <a:t>중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416153" y="1916832"/>
            <a:ext cx="8571011" cy="1944216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chemeClr val="accent6"/>
              </a:buClr>
            </a:pPr>
            <a:endParaRPr lang="en-US" altLang="ko-KR" sz="300" dirty="0" smtClean="0">
              <a:solidFill>
                <a:schemeClr val="tx1"/>
              </a:solidFill>
              <a:latin typeface="+mn-ea"/>
            </a:endParaRP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점검 시기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악취특별점검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분기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회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악취 개선 관련기관 합동점검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연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회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점검내용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악취저감 계획 이행여부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방지시설 정상가동 여부</a:t>
            </a:r>
            <a:endParaRPr lang="en-US" altLang="ko-KR" sz="1800" dirty="0">
              <a:solidFill>
                <a:schemeClr val="tx1"/>
              </a:solidFill>
              <a:latin typeface="+mn-ea"/>
            </a:endParaRP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시료채취 기관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시 대기보전과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연수구 환경보전과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남동구 환경보전과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 marL="342900" indent="-34290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시료분석 기관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보건환경연구원 생활환경과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대기보전과</a:t>
            </a:r>
            <a:endParaRPr lang="en-US" altLang="ko-KR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513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7272808" cy="492443"/>
            <a:chOff x="372519" y="929931"/>
            <a:chExt cx="5184576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5019943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검사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575050" y="914897"/>
            <a:ext cx="7541233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800" b="0" dirty="0" err="1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권역별</a:t>
            </a:r>
            <a:r>
              <a:rPr lang="ko-KR" altLang="en-US" sz="2800" b="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악취환경 개선을 위한 민관 합동 노력</a:t>
            </a: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651" y="926569"/>
            <a:ext cx="495260" cy="484454"/>
          </a:xfrm>
          <a:prstGeom prst="rect">
            <a:avLst/>
          </a:prstGeom>
        </p:spPr>
      </p:pic>
      <p:sp>
        <p:nvSpPr>
          <p:cNvPr id="50" name="모서리가 둥근 직사각형 49"/>
          <p:cNvSpPr/>
          <p:nvPr/>
        </p:nvSpPr>
        <p:spPr>
          <a:xfrm>
            <a:off x="349643" y="2056782"/>
            <a:ext cx="8528225" cy="2092298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관리대상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악취민원발생사업장 및 악취취약시설 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중점관리 내용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     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업체별 담당공무원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군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구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지정 운영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     - 24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시간 감시체계 구축 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      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→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무인악취포집기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배출구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부지경계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설치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: 11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대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연수구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(5),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남동구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(6))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3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 </a:t>
            </a:r>
            <a:endParaRPr lang="en-US" altLang="ko-KR" sz="100" dirty="0" smtClean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44389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56661" y="896154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6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85196" y="1543024"/>
            <a:ext cx="406285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3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1481" y="1522989"/>
            <a:ext cx="5520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악취 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  <a:ea typeface="+mn-ea"/>
              </a:rPr>
              <a:t>우심사업장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집중관리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시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구 자체 관리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21882" y="4437112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4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5756" y="4409324"/>
            <a:ext cx="6249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남동산업단지 배출업소 지도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점검 강화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48280" y="5013176"/>
            <a:ext cx="8517747" cy="1368152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배출업소 현황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1,896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개소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테마별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 점검실시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연휴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명절 등 취약시기 집중점검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승기하수처리장 부하방지를 위한 폐수 무단방류 단속 강화</a:t>
            </a:r>
            <a:endParaRPr lang="en-US" altLang="ko-KR" sz="24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2000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 algn="just">
              <a:buClr>
                <a:srgbClr val="C00000"/>
              </a:buClr>
              <a:buFont typeface="Wingdings" panose="05000000000000000000" pitchFamily="2" charset="2"/>
              <a:buChar char="u"/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3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 </a:t>
            </a:r>
            <a:endParaRPr lang="en-US" altLang="ko-KR" sz="1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4675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13"/>
          <p:cNvGrpSpPr/>
          <p:nvPr/>
        </p:nvGrpSpPr>
        <p:grpSpPr>
          <a:xfrm>
            <a:off x="251520" y="207393"/>
            <a:ext cx="7272808" cy="492443"/>
            <a:chOff x="372519" y="929931"/>
            <a:chExt cx="5184576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5019943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현황 및 </a:t>
              </a:r>
              <a:r>
                <a:rPr lang="ko-KR" altLang="en-US" sz="3200" dirty="0" err="1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악취발생사업장별</a:t>
              </a:r>
              <a:r>
                <a:rPr lang="ko-KR" altLang="en-US" sz="3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a typeface="HY헤드라인M" pitchFamily="18" charset="-127"/>
                </a:rPr>
                <a:t> 검사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575050" y="914897"/>
            <a:ext cx="7541233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en-US" altLang="ko-KR" sz="2800" b="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2015</a:t>
            </a:r>
            <a:r>
              <a:rPr lang="ko-KR" altLang="en-US" sz="2800" b="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 하반기 악취기술진단 시 </a:t>
            </a:r>
            <a:r>
              <a:rPr lang="ko-KR" altLang="en-US" sz="2800" b="0" dirty="0" err="1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지적사항</a:t>
            </a:r>
            <a:endParaRPr lang="ko-KR" altLang="en-US" sz="2800" b="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651" y="926569"/>
            <a:ext cx="495260" cy="484454"/>
          </a:xfrm>
          <a:prstGeom prst="rect">
            <a:avLst/>
          </a:prstGeom>
        </p:spPr>
      </p:pic>
      <p:sp>
        <p:nvSpPr>
          <p:cNvPr id="50" name="모서리가 둥근 직사각형 49"/>
          <p:cNvSpPr/>
          <p:nvPr/>
        </p:nvSpPr>
        <p:spPr>
          <a:xfrm>
            <a:off x="349643" y="1556792"/>
            <a:ext cx="8528225" cy="4968552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chemeClr val="accent6"/>
              </a:buClr>
            </a:pPr>
            <a:endParaRPr lang="en-US" altLang="ko-KR" sz="600" u="sng" dirty="0" smtClean="0">
              <a:solidFill>
                <a:schemeClr val="tx1"/>
              </a:solidFill>
              <a:latin typeface="+mn-ea"/>
            </a:endParaRPr>
          </a:p>
          <a:p>
            <a:pPr marL="342900" indent="-342900" algn="just">
              <a:buClr>
                <a:schemeClr val="accent6"/>
              </a:buClr>
              <a:buFont typeface="Wingdings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승기사업소 하수처리시설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신공법의 적용 시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반드시 기재되어야 할 공법 설명 미흡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시설 유지 관리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허가 등에 적합 여부가 사전 검토 필요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marL="342900" indent="-342900" algn="just">
              <a:buClr>
                <a:schemeClr val="accent6"/>
              </a:buClr>
              <a:buFont typeface="Wingdings" pitchFamily="2" charset="2"/>
              <a:buChar char="l"/>
            </a:pPr>
            <a:endParaRPr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342900" indent="-342900" algn="just">
              <a:buClr>
                <a:schemeClr val="accent6"/>
              </a:buClr>
              <a:buFont typeface="Wingdings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송도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생활쓰레기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소각시설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음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폐수 특성에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따른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배관 폐색 발생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염소에 대한 부식 등 시설관리 필요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endParaRPr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itchFamily="2" charset="2"/>
              <a:buChar char="l"/>
            </a:pPr>
            <a:r>
              <a:rPr lang="ko-KR" altLang="en-US" sz="1800" dirty="0" smtClean="0">
                <a:solidFill>
                  <a:schemeClr val="tx1"/>
                </a:solidFill>
                <a:latin typeface="+mn-ea"/>
              </a:rPr>
              <a:t>송도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음식물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자원화시설</a:t>
            </a:r>
            <a:endParaRPr lang="en-US" altLang="ko-KR" sz="18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수집운반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시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하역장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대기과정에서 발생하는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침출수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관리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요망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방지시설 교체 시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흡입배관의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관경을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크게 할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필요이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 있음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endParaRPr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itchFamily="2" charset="2"/>
              <a:buChar char="l"/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1-1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공구 송도 생활</a:t>
            </a: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+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음식물쓰레기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</a:rPr>
              <a:t>집하시설</a:t>
            </a:r>
            <a:endParaRPr lang="en-US" altLang="ko-KR" sz="1800" dirty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오존 투입구 위치변경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활성탄의 주기적인 교체 필요</a:t>
            </a:r>
            <a:endParaRPr lang="ko-KR" altLang="en-US" sz="1600" dirty="0">
              <a:solidFill>
                <a:schemeClr val="tx1"/>
              </a:solidFill>
              <a:latin typeface="+mn-ea"/>
            </a:endParaRPr>
          </a:p>
          <a:p>
            <a:pPr algn="just">
              <a:buClr>
                <a:schemeClr val="accent6"/>
              </a:buClr>
            </a:pPr>
            <a:endParaRPr lang="en-US" altLang="ko-KR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44389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56661" y="896154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7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71585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9144000" y="0"/>
            <a:ext cx="4283968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/>
          <p:cNvSpPr/>
          <p:nvPr/>
        </p:nvSpPr>
        <p:spPr>
          <a:xfrm>
            <a:off x="1979712" y="2517800"/>
            <a:ext cx="5400600" cy="1055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r>
              <a:rPr lang="ko-KR" altLang="en-US" sz="4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연수구 환경보전과</a:t>
            </a:r>
            <a:endParaRPr lang="ko-KR" altLang="en-US" sz="4000" b="0" spc="-15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18002784" descr="EMB0000049cb55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41" t="10963" r="71388" b="83374"/>
          <a:stretch>
            <a:fillRect/>
          </a:stretch>
        </p:blipFill>
        <p:spPr bwMode="auto">
          <a:xfrm>
            <a:off x="179511" y="1484784"/>
            <a:ext cx="2520000" cy="87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2896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6264696" cy="492443"/>
            <a:chOff x="372519" y="929931"/>
            <a:chExt cx="6264696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6100063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악취저감 세부 추진 실적</a:t>
              </a:r>
              <a:r>
                <a:rPr lang="en-US" altLang="ko-KR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(</a:t>
              </a:r>
              <a:r>
                <a:rPr lang="ko-KR" altLang="en-US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연수구</a:t>
              </a:r>
              <a:r>
                <a:rPr lang="en-US" altLang="ko-KR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)</a:t>
              </a:r>
              <a:endParaRPr lang="ko-KR" altLang="en-US" sz="320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  <a:ea typeface="+mn-ea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0" name="모서리가 둥근 직사각형 49"/>
          <p:cNvSpPr/>
          <p:nvPr/>
        </p:nvSpPr>
        <p:spPr>
          <a:xfrm>
            <a:off x="224874" y="908720"/>
            <a:ext cx="8586672" cy="5616624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100" u="sng" dirty="0" smtClean="0">
                <a:solidFill>
                  <a:schemeClr val="tx1"/>
                </a:solidFill>
              </a:rPr>
              <a:t>종합상황실 운영</a:t>
            </a:r>
            <a:r>
              <a:rPr lang="ko-KR" altLang="en-US" sz="2100" dirty="0" smtClean="0">
                <a:solidFill>
                  <a:schemeClr val="tx1"/>
                </a:solidFill>
              </a:rPr>
              <a:t> </a:t>
            </a:r>
            <a:endParaRPr lang="en-US" altLang="ko-KR" sz="2100" dirty="0" smtClean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- </a:t>
            </a:r>
            <a:r>
              <a:rPr lang="ko-KR" altLang="en-US" sz="1600" dirty="0" smtClean="0">
                <a:solidFill>
                  <a:schemeClr val="tx1"/>
                </a:solidFill>
              </a:rPr>
              <a:t>운영기간 </a:t>
            </a:r>
            <a:r>
              <a:rPr lang="en-US" altLang="ko-KR" sz="1600" dirty="0" smtClean="0">
                <a:solidFill>
                  <a:schemeClr val="tx1"/>
                </a:solidFill>
              </a:rPr>
              <a:t>: 3 ~10</a:t>
            </a:r>
            <a:r>
              <a:rPr lang="ko-KR" altLang="en-US" sz="1600" dirty="0" smtClean="0">
                <a:solidFill>
                  <a:schemeClr val="tx1"/>
                </a:solidFill>
              </a:rPr>
              <a:t>월 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평일 </a:t>
            </a:r>
            <a:r>
              <a:rPr lang="en-US" altLang="ko-KR" sz="1600" dirty="0" smtClean="0">
                <a:solidFill>
                  <a:schemeClr val="tx1"/>
                </a:solidFill>
              </a:rPr>
              <a:t>18:00~21:00, </a:t>
            </a:r>
            <a:r>
              <a:rPr lang="ko-KR" altLang="en-US" sz="1600" dirty="0" smtClean="0">
                <a:solidFill>
                  <a:schemeClr val="tx1"/>
                </a:solidFill>
              </a:rPr>
              <a:t>주말∙휴일 </a:t>
            </a:r>
            <a:r>
              <a:rPr lang="en-US" altLang="ko-KR" sz="1600" dirty="0" smtClean="0">
                <a:solidFill>
                  <a:schemeClr val="tx1"/>
                </a:solidFill>
              </a:rPr>
              <a:t>12:00~17:00)</a:t>
            </a: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- </a:t>
            </a:r>
            <a:r>
              <a:rPr lang="ko-KR" altLang="en-US" sz="1600" dirty="0" smtClean="0">
                <a:solidFill>
                  <a:schemeClr val="tx1"/>
                </a:solidFill>
              </a:rPr>
              <a:t>주요임무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미세먼지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오존 경보 발령 시 상황전파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 취약시설 순찰 등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</a:pPr>
            <a:r>
              <a:rPr lang="ko-KR" altLang="en-US" sz="1600" dirty="0" smtClean="0">
                <a:solidFill>
                  <a:schemeClr val="tx1"/>
                </a:solidFill>
              </a:rPr>
              <a:t>   </a:t>
            </a:r>
            <a:r>
              <a:rPr lang="en-US" altLang="ko-KR" sz="1600" dirty="0" smtClean="0">
                <a:solidFill>
                  <a:schemeClr val="tx1"/>
                </a:solidFill>
              </a:rPr>
              <a:t>-</a:t>
            </a:r>
            <a:r>
              <a:rPr lang="ko-KR" altLang="en-US" sz="1600" dirty="0" smtClean="0">
                <a:solidFill>
                  <a:schemeClr val="tx1"/>
                </a:solidFill>
              </a:rPr>
              <a:t> 핫라인 구축 운영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환경신문고 </a:t>
            </a:r>
            <a:r>
              <a:rPr lang="en-US" altLang="ko-KR" sz="1600" dirty="0" smtClean="0">
                <a:solidFill>
                  <a:schemeClr val="tx1"/>
                </a:solidFill>
              </a:rPr>
              <a:t>128)</a:t>
            </a:r>
          </a:p>
          <a:p>
            <a:pPr algn="just">
              <a:buClr>
                <a:schemeClr val="accent6"/>
              </a:buClr>
            </a:pPr>
            <a:endParaRPr lang="en-US" altLang="ko-KR" sz="8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남동산업단지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(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승기천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) 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악취 관리</a:t>
            </a:r>
            <a:endParaRPr lang="en-US" altLang="ko-KR" sz="2000" u="sng" dirty="0" smtClean="0">
              <a:solidFill>
                <a:schemeClr val="tx1"/>
              </a:solidFill>
            </a:endParaRPr>
          </a:p>
          <a:p>
            <a:pPr algn="just">
              <a:buClr>
                <a:srgbClr val="FF9900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- </a:t>
            </a:r>
            <a:r>
              <a:rPr lang="ko-KR" altLang="en-US" sz="1600" dirty="0" smtClean="0">
                <a:solidFill>
                  <a:schemeClr val="tx1"/>
                </a:solidFill>
              </a:rPr>
              <a:t>시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구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연수구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남동구</a:t>
            </a:r>
            <a:r>
              <a:rPr lang="en-US" altLang="ko-KR" sz="1600" dirty="0" smtClean="0">
                <a:solidFill>
                  <a:schemeClr val="tx1"/>
                </a:solidFill>
              </a:rPr>
              <a:t>) </a:t>
            </a:r>
            <a:r>
              <a:rPr lang="ko-KR" altLang="en-US" sz="1600" dirty="0" smtClean="0">
                <a:solidFill>
                  <a:schemeClr val="tx1"/>
                </a:solidFill>
              </a:rPr>
              <a:t>합동순찰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rgbClr val="FF9900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- </a:t>
            </a:r>
            <a:r>
              <a:rPr lang="ko-KR" altLang="en-US" sz="1600" dirty="0" smtClean="0">
                <a:solidFill>
                  <a:schemeClr val="tx1"/>
                </a:solidFill>
              </a:rPr>
              <a:t>승기천 환경정화 및 순찰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- </a:t>
            </a:r>
            <a:r>
              <a:rPr lang="ko-KR" altLang="en-US" sz="1600" dirty="0" smtClean="0">
                <a:solidFill>
                  <a:schemeClr val="tx1"/>
                </a:solidFill>
              </a:rPr>
              <a:t>환경감시모니터링 요원 </a:t>
            </a:r>
            <a:r>
              <a:rPr lang="en-US" altLang="ko-KR" sz="1600" dirty="0" smtClean="0">
                <a:solidFill>
                  <a:schemeClr val="tx1"/>
                </a:solidFill>
              </a:rPr>
              <a:t>1</a:t>
            </a:r>
            <a:r>
              <a:rPr lang="ko-KR" altLang="en-US" sz="1600" dirty="0" smtClean="0">
                <a:solidFill>
                  <a:schemeClr val="tx1"/>
                </a:solidFill>
              </a:rPr>
              <a:t>일 순찰실시</a:t>
            </a:r>
            <a:r>
              <a:rPr lang="ko-KR" altLang="en-US" sz="1800" dirty="0" smtClean="0">
                <a:solidFill>
                  <a:schemeClr val="tx1"/>
                </a:solidFill>
              </a:rPr>
              <a:t>  </a:t>
            </a:r>
            <a:r>
              <a:rPr lang="en-US" altLang="ko-KR" sz="1100" dirty="0" smtClean="0">
                <a:solidFill>
                  <a:schemeClr val="tx1"/>
                </a:solidFill>
              </a:rPr>
              <a:t>※ 1</a:t>
            </a:r>
            <a:r>
              <a:rPr lang="ko-KR" altLang="en-US" sz="1100" dirty="0" smtClean="0">
                <a:solidFill>
                  <a:schemeClr val="tx1"/>
                </a:solidFill>
              </a:rPr>
              <a:t>분기 </a:t>
            </a:r>
            <a:r>
              <a:rPr lang="ko-KR" altLang="en-US" sz="1100" dirty="0">
                <a:solidFill>
                  <a:schemeClr val="tx1"/>
                </a:solidFill>
              </a:rPr>
              <a:t>악취 민관합동 단속 참여 </a:t>
            </a:r>
            <a:r>
              <a:rPr lang="en-US" altLang="ko-KR" sz="1100" dirty="0">
                <a:solidFill>
                  <a:schemeClr val="tx1"/>
                </a:solidFill>
              </a:rPr>
              <a:t>: </a:t>
            </a:r>
            <a:r>
              <a:rPr lang="en-US" altLang="ko-KR" sz="1100" dirty="0" smtClean="0">
                <a:solidFill>
                  <a:schemeClr val="tx1"/>
                </a:solidFill>
              </a:rPr>
              <a:t>3/14 (1</a:t>
            </a:r>
            <a:r>
              <a:rPr lang="ko-KR" altLang="en-US" sz="1100" dirty="0" smtClean="0">
                <a:solidFill>
                  <a:schemeClr val="tx1"/>
                </a:solidFill>
              </a:rPr>
              <a:t>회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</a:p>
          <a:p>
            <a:pPr algn="just">
              <a:buClr>
                <a:srgbClr val="C00000"/>
              </a:buClr>
            </a:pPr>
            <a:endParaRPr lang="en-US" altLang="ko-KR" sz="800" dirty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</a:rPr>
              <a:t>악취 </a:t>
            </a:r>
            <a:r>
              <a:rPr lang="ko-KR" altLang="en-US" sz="2000" dirty="0">
                <a:solidFill>
                  <a:schemeClr val="tx1"/>
                </a:solidFill>
              </a:rPr>
              <a:t>취약시설 집중 </a:t>
            </a:r>
            <a:r>
              <a:rPr lang="ko-KR" altLang="en-US" sz="2000" dirty="0" smtClean="0">
                <a:solidFill>
                  <a:schemeClr val="tx1"/>
                </a:solidFill>
              </a:rPr>
              <a:t>관리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800" dirty="0">
                <a:solidFill>
                  <a:schemeClr val="tx1"/>
                </a:solidFill>
              </a:rPr>
              <a:t>  </a:t>
            </a:r>
            <a:r>
              <a:rPr lang="en-US" altLang="ko-KR" sz="1600" dirty="0">
                <a:solidFill>
                  <a:schemeClr val="tx1"/>
                </a:solidFill>
              </a:rPr>
              <a:t>- </a:t>
            </a:r>
            <a:r>
              <a:rPr lang="ko-KR" altLang="en-US" sz="1600" dirty="0">
                <a:solidFill>
                  <a:schemeClr val="tx1"/>
                </a:solidFill>
              </a:rPr>
              <a:t>악취 중점관리사업장 등 환경담당자 교육 실시 </a:t>
            </a:r>
            <a:r>
              <a:rPr lang="en-US" altLang="ko-KR" sz="1600" dirty="0">
                <a:solidFill>
                  <a:schemeClr val="tx1"/>
                </a:solidFill>
              </a:rPr>
              <a:t>: 16.04. 14.</a:t>
            </a:r>
          </a:p>
          <a:p>
            <a:pPr algn="just">
              <a:buClr>
                <a:schemeClr val="accent6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 -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 중점관리사업장 </a:t>
            </a:r>
            <a:r>
              <a:rPr lang="ko-KR" altLang="en-US" sz="1600" dirty="0">
                <a:solidFill>
                  <a:schemeClr val="tx1"/>
                </a:solidFill>
              </a:rPr>
              <a:t>지도점검 </a:t>
            </a:r>
            <a:r>
              <a:rPr lang="en-US" altLang="ko-KR" sz="1600" dirty="0">
                <a:solidFill>
                  <a:schemeClr val="tx1"/>
                </a:solidFill>
              </a:rPr>
              <a:t>: 6</a:t>
            </a:r>
            <a:r>
              <a:rPr lang="ko-KR" altLang="en-US" sz="1600" dirty="0">
                <a:solidFill>
                  <a:schemeClr val="tx1"/>
                </a:solidFill>
              </a:rPr>
              <a:t>회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 - </a:t>
            </a:r>
            <a:r>
              <a:rPr lang="ko-KR" altLang="en-US" sz="1600" dirty="0">
                <a:solidFill>
                  <a:schemeClr val="tx1"/>
                </a:solidFill>
              </a:rPr>
              <a:t>악취 시료 </a:t>
            </a:r>
            <a:r>
              <a:rPr lang="ko-KR" altLang="en-US" sz="1600" dirty="0" err="1">
                <a:solidFill>
                  <a:schemeClr val="tx1"/>
                </a:solidFill>
              </a:rPr>
              <a:t>포집</a:t>
            </a:r>
            <a:r>
              <a:rPr lang="ko-KR" altLang="en-US" sz="1600" dirty="0">
                <a:solidFill>
                  <a:schemeClr val="tx1"/>
                </a:solidFill>
              </a:rPr>
              <a:t> 및 오염도검사 실시 </a:t>
            </a:r>
            <a:r>
              <a:rPr lang="en-US" altLang="ko-KR" sz="1600" dirty="0">
                <a:solidFill>
                  <a:schemeClr val="tx1"/>
                </a:solidFill>
              </a:rPr>
              <a:t>: 25</a:t>
            </a:r>
            <a:r>
              <a:rPr lang="ko-KR" altLang="en-US" sz="1600" dirty="0" smtClean="0">
                <a:solidFill>
                  <a:schemeClr val="tx1"/>
                </a:solidFill>
              </a:rPr>
              <a:t>회</a:t>
            </a:r>
            <a:r>
              <a:rPr lang="ko-KR" altLang="en-US" sz="18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r>
              <a:rPr lang="en-US" altLang="ko-KR" sz="1200" dirty="0">
                <a:solidFill>
                  <a:srgbClr val="FF0000"/>
                </a:solidFill>
              </a:rPr>
              <a:t>※</a:t>
            </a:r>
            <a:r>
              <a:rPr lang="en-US" altLang="ko-KR" sz="1100" dirty="0">
                <a:solidFill>
                  <a:srgbClr val="FF0000"/>
                </a:solidFill>
              </a:rPr>
              <a:t> </a:t>
            </a:r>
            <a:r>
              <a:rPr lang="ko-KR" altLang="en-US" sz="1100" dirty="0">
                <a:solidFill>
                  <a:srgbClr val="FF0000"/>
                </a:solidFill>
              </a:rPr>
              <a:t>배출허용기준 초과 </a:t>
            </a:r>
            <a:r>
              <a:rPr lang="en-US" altLang="ko-KR" sz="1100" dirty="0">
                <a:solidFill>
                  <a:srgbClr val="FF0000"/>
                </a:solidFill>
              </a:rPr>
              <a:t>: 4</a:t>
            </a:r>
            <a:r>
              <a:rPr lang="ko-KR" altLang="en-US" sz="1100" dirty="0" smtClean="0">
                <a:solidFill>
                  <a:srgbClr val="FF0000"/>
                </a:solidFill>
              </a:rPr>
              <a:t>회</a:t>
            </a:r>
            <a:r>
              <a:rPr lang="en-US" altLang="ko-KR" sz="1100" dirty="0">
                <a:solidFill>
                  <a:srgbClr val="FF0000"/>
                </a:solidFill>
              </a:rPr>
              <a:t>(</a:t>
            </a:r>
            <a:r>
              <a:rPr lang="ko-KR" altLang="en-US" sz="1100" dirty="0">
                <a:solidFill>
                  <a:srgbClr val="FF0000"/>
                </a:solidFill>
              </a:rPr>
              <a:t>개선권고</a:t>
            </a:r>
            <a:r>
              <a:rPr lang="en-US" altLang="ko-KR" sz="1100" dirty="0">
                <a:solidFill>
                  <a:srgbClr val="FF0000"/>
                </a:solidFill>
              </a:rPr>
              <a:t>)</a:t>
            </a:r>
          </a:p>
          <a:p>
            <a:pPr algn="just">
              <a:buClr>
                <a:schemeClr val="accent6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 - </a:t>
            </a:r>
            <a:r>
              <a:rPr lang="ko-KR" altLang="en-US" sz="1600" dirty="0">
                <a:solidFill>
                  <a:schemeClr val="tx1"/>
                </a:solidFill>
              </a:rPr>
              <a:t>악취 취약지역 수시 야간 순찰 및 </a:t>
            </a:r>
            <a:r>
              <a:rPr lang="en-US" altLang="ko-KR" sz="1600" dirty="0">
                <a:solidFill>
                  <a:schemeClr val="tx1"/>
                </a:solidFill>
              </a:rPr>
              <a:t>1</a:t>
            </a:r>
            <a:r>
              <a:rPr lang="ko-KR" altLang="en-US" sz="1600" dirty="0">
                <a:solidFill>
                  <a:schemeClr val="tx1"/>
                </a:solidFill>
              </a:rPr>
              <a:t>일 환경순찰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algn="just"/>
            <a:endParaRPr lang="en-US" altLang="ko-KR" sz="20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050" dirty="0">
                <a:solidFill>
                  <a:schemeClr val="tx1"/>
                </a:solidFill>
              </a:rPr>
              <a:t>    </a:t>
            </a:r>
            <a:endParaRPr lang="en-US" altLang="ko-KR" sz="100" dirty="0">
              <a:solidFill>
                <a:schemeClr val="tx1"/>
              </a:solidFill>
            </a:endParaRPr>
          </a:p>
          <a:p>
            <a:pPr algn="just"/>
            <a:endParaRPr lang="en-US" altLang="ko-KR" sz="13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 </a:t>
            </a:r>
            <a:endParaRPr lang="en-US" altLang="ko-KR" sz="100" dirty="0" smtClean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endParaRPr lang="ko-KR" altLang="en-US" sz="2000" dirty="0" smtClean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68847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283968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/>
          <p:cNvSpPr/>
          <p:nvPr/>
        </p:nvSpPr>
        <p:spPr>
          <a:xfrm>
            <a:off x="1979712" y="2551990"/>
            <a:ext cx="5400600" cy="1093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r>
              <a:rPr lang="ko-KR" altLang="en-US" sz="4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남동구 환경보전과</a:t>
            </a:r>
            <a:endParaRPr lang="ko-KR" altLang="en-US" sz="4000" b="0" spc="-15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218001584" descr="EMB0000049cb55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0" t="14639" r="66269" b="80275"/>
          <a:stretch>
            <a:fillRect/>
          </a:stretch>
        </p:blipFill>
        <p:spPr bwMode="auto">
          <a:xfrm>
            <a:off x="323528" y="1484784"/>
            <a:ext cx="2543175" cy="82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2641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07393"/>
            <a:ext cx="6570952" cy="492443"/>
            <a:chOff x="372519" y="929931"/>
            <a:chExt cx="6570952" cy="365961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29931"/>
              <a:ext cx="6406319" cy="36596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악취저감 세부 추진 실적</a:t>
              </a:r>
              <a:r>
                <a:rPr lang="en-US" altLang="ko-KR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(</a:t>
              </a:r>
              <a:r>
                <a:rPr lang="ko-KR" altLang="en-US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남동구</a:t>
              </a:r>
              <a:r>
                <a:rPr lang="en-US" altLang="ko-KR" sz="320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)</a:t>
              </a:r>
              <a:endParaRPr lang="ko-KR" altLang="en-US" sz="320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  <a:ea typeface="+mn-ea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0" name="모서리가 둥근 직사각형 49"/>
          <p:cNvSpPr/>
          <p:nvPr/>
        </p:nvSpPr>
        <p:spPr>
          <a:xfrm>
            <a:off x="395536" y="1124744"/>
            <a:ext cx="8586672" cy="5184576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rgbClr val="C00000"/>
              </a:buClr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u="sng" dirty="0" smtClean="0">
                <a:solidFill>
                  <a:schemeClr val="tx1"/>
                </a:solidFill>
              </a:rPr>
              <a:t>악취방지시설 중소기업 보조금 지원사업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  ∙ </a:t>
            </a:r>
            <a:r>
              <a:rPr lang="ko-KR" altLang="en-US" sz="1600" dirty="0" smtClean="0">
                <a:solidFill>
                  <a:schemeClr val="tx1"/>
                </a:solidFill>
              </a:rPr>
              <a:t>사업예산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연도별 </a:t>
            </a:r>
            <a:r>
              <a:rPr lang="en-US" altLang="ko-KR" sz="1600" dirty="0" smtClean="0">
                <a:solidFill>
                  <a:schemeClr val="tx1"/>
                </a:solidFill>
              </a:rPr>
              <a:t>1</a:t>
            </a:r>
            <a:r>
              <a:rPr lang="ko-KR" altLang="en-US" sz="1600" dirty="0" smtClean="0">
                <a:solidFill>
                  <a:schemeClr val="tx1"/>
                </a:solidFill>
              </a:rPr>
              <a:t>억</a:t>
            </a:r>
            <a:r>
              <a:rPr lang="en-US" altLang="ko-KR" sz="1600" dirty="0" smtClean="0">
                <a:solidFill>
                  <a:schemeClr val="tx1"/>
                </a:solidFill>
              </a:rPr>
              <a:t>75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백만원</a:t>
            </a:r>
            <a:r>
              <a:rPr lang="ko-KR" altLang="en-US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시비</a:t>
            </a:r>
            <a:r>
              <a:rPr lang="en-US" altLang="ko-KR" sz="1600" dirty="0" smtClean="0">
                <a:solidFill>
                  <a:schemeClr val="tx1"/>
                </a:solidFill>
              </a:rPr>
              <a:t>1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억원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구비 </a:t>
            </a:r>
            <a:r>
              <a:rPr lang="en-US" altLang="ko-KR" sz="1600" dirty="0" smtClean="0">
                <a:solidFill>
                  <a:schemeClr val="tx1"/>
                </a:solidFill>
              </a:rPr>
              <a:t>75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백만원</a:t>
            </a:r>
            <a:r>
              <a:rPr lang="en-US" altLang="ko-KR" sz="1600" dirty="0" smtClean="0">
                <a:solidFill>
                  <a:schemeClr val="tx1"/>
                </a:solidFill>
              </a:rPr>
              <a:t>)</a:t>
            </a:r>
            <a:endParaRPr lang="ko-KR" altLang="en-US" sz="16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∙ 2015</a:t>
            </a:r>
            <a:r>
              <a:rPr lang="ko-KR" altLang="en-US" sz="1600" dirty="0" smtClean="0">
                <a:solidFill>
                  <a:schemeClr val="tx1"/>
                </a:solidFill>
              </a:rPr>
              <a:t>년 </a:t>
            </a:r>
            <a:r>
              <a:rPr lang="en-US" altLang="ko-KR" sz="1600" dirty="0" smtClean="0">
                <a:solidFill>
                  <a:schemeClr val="tx1"/>
                </a:solidFill>
              </a:rPr>
              <a:t>4</a:t>
            </a:r>
            <a:r>
              <a:rPr lang="ko-KR" altLang="en-US" sz="1600" dirty="0" smtClean="0">
                <a:solidFill>
                  <a:schemeClr val="tx1"/>
                </a:solidFill>
              </a:rPr>
              <a:t>개 사업장</a:t>
            </a:r>
            <a:r>
              <a:rPr lang="en-US" altLang="ko-KR" sz="1600" dirty="0" smtClean="0">
                <a:solidFill>
                  <a:schemeClr val="tx1"/>
                </a:solidFill>
              </a:rPr>
              <a:t>, 2016</a:t>
            </a:r>
            <a:r>
              <a:rPr lang="ko-KR" altLang="en-US" sz="1600" dirty="0" smtClean="0">
                <a:solidFill>
                  <a:schemeClr val="tx1"/>
                </a:solidFill>
              </a:rPr>
              <a:t>년 </a:t>
            </a:r>
            <a:r>
              <a:rPr lang="en-US" altLang="ko-KR" sz="1600" dirty="0" smtClean="0">
                <a:solidFill>
                  <a:schemeClr val="tx1"/>
                </a:solidFill>
              </a:rPr>
              <a:t>5</a:t>
            </a:r>
            <a:r>
              <a:rPr lang="ko-KR" altLang="en-US" sz="1600" dirty="0" smtClean="0">
                <a:solidFill>
                  <a:schemeClr val="tx1"/>
                </a:solidFill>
              </a:rPr>
              <a:t>개 사업장 지원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endParaRPr lang="en-US" altLang="ko-KR" sz="1100" dirty="0" smtClean="0">
              <a:solidFill>
                <a:schemeClr val="tx1"/>
              </a:solidFill>
            </a:endParaRPr>
          </a:p>
          <a:p>
            <a:pPr marL="342900" indent="-342900" algn="just">
              <a:buClr>
                <a:srgbClr val="FF9900"/>
              </a:buClr>
              <a:buFont typeface="Wingdings" pitchFamily="2" charset="2"/>
              <a:buChar char="l"/>
            </a:pPr>
            <a:r>
              <a:rPr lang="ko-KR" altLang="en-US" sz="2000" u="sng" dirty="0" smtClean="0">
                <a:solidFill>
                  <a:schemeClr val="tx1"/>
                </a:solidFill>
              </a:rPr>
              <a:t>악취배출사업장 맞춤형 기술지원</a:t>
            </a:r>
            <a:endParaRPr lang="en-US" altLang="ko-KR" sz="2000" u="sng" dirty="0" smtClean="0">
              <a:solidFill>
                <a:schemeClr val="tx1"/>
              </a:solidFill>
            </a:endParaRPr>
          </a:p>
          <a:p>
            <a:pPr algn="just">
              <a:buClr>
                <a:srgbClr val="FF9900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∙ </a:t>
            </a:r>
            <a:r>
              <a:rPr lang="ko-KR" altLang="en-US" sz="1600" dirty="0" smtClean="0">
                <a:solidFill>
                  <a:schemeClr val="tx1"/>
                </a:solidFill>
              </a:rPr>
              <a:t>기술지원 전문기관의 무상 맞춤형 진단실시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최적화 시설 설치유도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/>
            <a:endParaRPr lang="en-US" altLang="ko-KR" sz="6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</a:rPr>
              <a:t>악취 취약시설 집중 관리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 ∙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악취중점관리사업장 등 환경담당자 환경교육 실시 </a:t>
            </a:r>
            <a:r>
              <a:rPr lang="en-US" altLang="ko-KR" sz="1600" dirty="0" smtClean="0">
                <a:solidFill>
                  <a:schemeClr val="tx1"/>
                </a:solidFill>
              </a:rPr>
              <a:t>: 16.05.03.</a:t>
            </a: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 ∙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악취중점관리사업장 지도점검 </a:t>
            </a:r>
            <a:r>
              <a:rPr lang="en-US" altLang="ko-KR" sz="1600" dirty="0" smtClean="0">
                <a:solidFill>
                  <a:schemeClr val="tx1"/>
                </a:solidFill>
              </a:rPr>
              <a:t>: 115</a:t>
            </a:r>
            <a:r>
              <a:rPr lang="ko-KR" altLang="en-US" sz="1600" dirty="0" smtClean="0">
                <a:solidFill>
                  <a:schemeClr val="tx1"/>
                </a:solidFill>
              </a:rPr>
              <a:t>회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 ∙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 시료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포집</a:t>
            </a:r>
            <a:r>
              <a:rPr lang="ko-KR" altLang="en-US" sz="1600" dirty="0" smtClean="0">
                <a:solidFill>
                  <a:schemeClr val="tx1"/>
                </a:solidFill>
              </a:rPr>
              <a:t> 및 오염도검사 실시 </a:t>
            </a:r>
            <a:r>
              <a:rPr lang="en-US" altLang="ko-KR" sz="1600" dirty="0" smtClean="0">
                <a:solidFill>
                  <a:schemeClr val="tx1"/>
                </a:solidFill>
              </a:rPr>
              <a:t>: 26</a:t>
            </a:r>
            <a:r>
              <a:rPr lang="ko-KR" altLang="en-US" sz="1600" dirty="0" smtClean="0">
                <a:solidFill>
                  <a:schemeClr val="tx1"/>
                </a:solidFill>
              </a:rPr>
              <a:t>건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r>
              <a:rPr lang="en-US" altLang="ko-KR" sz="1000" dirty="0" smtClean="0">
                <a:solidFill>
                  <a:schemeClr val="tx1"/>
                </a:solidFill>
              </a:rPr>
              <a:t>              </a:t>
            </a:r>
            <a:r>
              <a:rPr lang="en-US" altLang="ko-KR" sz="1200" dirty="0" smtClean="0">
                <a:solidFill>
                  <a:srgbClr val="FF0000"/>
                </a:solidFill>
              </a:rPr>
              <a:t>※ </a:t>
            </a:r>
            <a:r>
              <a:rPr lang="ko-KR" altLang="en-US" sz="1200" dirty="0" smtClean="0">
                <a:solidFill>
                  <a:srgbClr val="FF0000"/>
                </a:solidFill>
              </a:rPr>
              <a:t>현재까지 배출허용기준 초과 없음</a:t>
            </a:r>
            <a:endParaRPr lang="en-US" altLang="ko-KR" sz="1200" dirty="0" smtClean="0">
              <a:solidFill>
                <a:srgbClr val="FF0000"/>
              </a:solidFill>
            </a:endParaRPr>
          </a:p>
          <a:p>
            <a:pPr algn="just">
              <a:buClr>
                <a:srgbClr val="FF9900"/>
              </a:buClr>
            </a:pPr>
            <a:r>
              <a:rPr lang="en-US" altLang="ko-KR" sz="1800" dirty="0" smtClean="0">
                <a:solidFill>
                  <a:schemeClr val="tx1"/>
                </a:solidFill>
              </a:rPr>
              <a:t>  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285750" indent="-285750" algn="just">
              <a:buClr>
                <a:srgbClr val="C00000"/>
              </a:buClr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3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 </a:t>
            </a:r>
            <a:endParaRPr lang="en-US" altLang="ko-KR" sz="100" dirty="0" smtClean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endParaRPr lang="ko-KR" altLang="en-US" sz="2000" dirty="0" smtClean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08214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9252520" y="0"/>
            <a:ext cx="4175448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0" y="1916832"/>
            <a:ext cx="4571999" cy="9619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0C0"/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/>
          <a:lstStyle/>
          <a:p>
            <a:pPr algn="r"/>
            <a:endParaRPr lang="ko-KR" altLang="en-US" sz="3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132856"/>
            <a:ext cx="530637" cy="57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331640" y="2132856"/>
            <a:ext cx="5354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32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Ⅱ</a:t>
            </a:r>
            <a:endParaRPr lang="en-US" altLang="ko-KR" sz="3200" b="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63688" y="2132856"/>
            <a:ext cx="69127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3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송도 악취 </a:t>
            </a:r>
            <a:r>
              <a:rPr lang="ko-KR" altLang="en-US" sz="3200" b="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시설별</a:t>
            </a:r>
            <a:r>
              <a:rPr lang="ko-KR" altLang="en-US" sz="3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악취검사 결과</a:t>
            </a:r>
            <a:endParaRPr lang="ko-KR" altLang="en-US" sz="32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195736" y="4005064"/>
            <a:ext cx="4824536" cy="1055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보건환경연구원</a:t>
            </a:r>
            <a:r>
              <a:rPr lang="en-US" altLang="ko-KR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생활환경과</a:t>
            </a:r>
            <a:r>
              <a:rPr lang="en-US" altLang="ko-KR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대기보전과</a:t>
            </a:r>
            <a:r>
              <a:rPr lang="en-US" altLang="ko-KR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000" b="0" spc="-15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4" name="_x306478240" descr="EMB0000049cb6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44" t="12576" r="46428" b="82550"/>
          <a:stretch>
            <a:fillRect/>
          </a:stretch>
        </p:blipFill>
        <p:spPr bwMode="auto">
          <a:xfrm>
            <a:off x="107504" y="260648"/>
            <a:ext cx="2232248" cy="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3970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0"/>
            <a:ext cx="6264696" cy="454526"/>
            <a:chOff x="372519" y="952803"/>
            <a:chExt cx="626469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10006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0" name="모서리가 둥근 직사각형 49"/>
          <p:cNvSpPr/>
          <p:nvPr/>
        </p:nvSpPr>
        <p:spPr>
          <a:xfrm>
            <a:off x="321469" y="1700809"/>
            <a:ext cx="8571011" cy="4536504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endParaRPr lang="en-US" altLang="ko-KR" sz="8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</a:rPr>
              <a:t>조사 시기 </a:t>
            </a:r>
            <a:r>
              <a:rPr lang="en-US" altLang="ko-KR" sz="2000" dirty="0" smtClean="0">
                <a:solidFill>
                  <a:schemeClr val="tx1"/>
                </a:solidFill>
              </a:rPr>
              <a:t>: 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2016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년 상반기 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(2016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년 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3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월 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21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일 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~ 5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월 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20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일 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(5</a:t>
            </a:r>
            <a:r>
              <a:rPr lang="ko-KR" altLang="en-US" sz="2000" u="sng" dirty="0" smtClean="0">
                <a:solidFill>
                  <a:schemeClr val="tx1"/>
                </a:solidFill>
              </a:rPr>
              <a:t>회</a:t>
            </a:r>
            <a:r>
              <a:rPr lang="en-US" altLang="ko-KR" sz="2000" u="sng" dirty="0" smtClean="0">
                <a:solidFill>
                  <a:schemeClr val="tx1"/>
                </a:solidFill>
              </a:rPr>
              <a:t>))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endParaRPr lang="en-US" altLang="ko-KR" sz="800" u="sng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</a:rPr>
              <a:t>조사 기관 </a:t>
            </a:r>
            <a:r>
              <a:rPr lang="en-US" altLang="ko-KR" sz="2000" dirty="0" smtClean="0">
                <a:solidFill>
                  <a:schemeClr val="tx1"/>
                </a:solidFill>
              </a:rPr>
              <a:t>: 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보건환경연구원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생활환경과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,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 대기보전과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)</a:t>
            </a: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endParaRPr lang="ko-KR" altLang="en-US" sz="8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</a:rPr>
              <a:t>조사 항목 </a:t>
            </a:r>
            <a:r>
              <a:rPr lang="en-US" altLang="ko-KR" sz="2000" dirty="0" smtClean="0">
                <a:solidFill>
                  <a:schemeClr val="tx1"/>
                </a:solidFill>
              </a:rPr>
              <a:t>: </a:t>
            </a:r>
            <a:r>
              <a:rPr lang="ko-KR" altLang="en-US" sz="2000" dirty="0" smtClean="0">
                <a:solidFill>
                  <a:schemeClr val="tx1"/>
                </a:solidFill>
              </a:rPr>
              <a:t>복합악취</a:t>
            </a:r>
            <a:r>
              <a:rPr lang="en-US" altLang="ko-KR" sz="2000" dirty="0" smtClean="0">
                <a:solidFill>
                  <a:schemeClr val="tx1"/>
                </a:solidFill>
              </a:rPr>
              <a:t>(5</a:t>
            </a:r>
            <a:r>
              <a:rPr lang="ko-KR" altLang="en-US" sz="2000" dirty="0" smtClean="0">
                <a:solidFill>
                  <a:schemeClr val="tx1"/>
                </a:solidFill>
              </a:rPr>
              <a:t>회</a:t>
            </a:r>
            <a:r>
              <a:rPr lang="en-US" altLang="ko-KR" sz="2000" dirty="0">
                <a:solidFill>
                  <a:schemeClr val="tx1"/>
                </a:solidFill>
              </a:rPr>
              <a:t>)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황화합물</a:t>
            </a:r>
            <a:r>
              <a:rPr lang="ko-KR" altLang="en-US" sz="2000" dirty="0" smtClean="0">
                <a:solidFill>
                  <a:schemeClr val="tx1"/>
                </a:solidFill>
              </a:rPr>
              <a:t> 및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알데하이드류</a:t>
            </a:r>
            <a:r>
              <a:rPr lang="en-US" altLang="ko-KR" sz="2000" dirty="0" smtClean="0">
                <a:solidFill>
                  <a:schemeClr val="tx1"/>
                </a:solidFill>
              </a:rPr>
              <a:t>(4</a:t>
            </a:r>
            <a:r>
              <a:rPr lang="ko-KR" altLang="en-US" sz="2000" dirty="0" smtClean="0">
                <a:solidFill>
                  <a:schemeClr val="tx1"/>
                </a:solidFill>
              </a:rPr>
              <a:t>회</a:t>
            </a:r>
            <a:r>
              <a:rPr lang="en-US" altLang="ko-KR" sz="2000" dirty="0">
                <a:solidFill>
                  <a:schemeClr val="tx1"/>
                </a:solidFill>
              </a:rPr>
              <a:t>)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기상자료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endParaRPr lang="en-US" altLang="ko-KR" sz="8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</a:rPr>
              <a:t>조사 지점 </a:t>
            </a:r>
            <a:r>
              <a:rPr lang="en-US" altLang="ko-KR" sz="20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환경기초시설의 최종배출구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부지경계선 및 주요 악취유발공정 </a:t>
            </a:r>
            <a:r>
              <a:rPr lang="en-US" altLang="ko-KR" sz="1600" dirty="0" smtClean="0">
                <a:solidFill>
                  <a:schemeClr val="tx1"/>
                </a:solidFill>
              </a:rPr>
              <a:t>18</a:t>
            </a:r>
            <a:r>
              <a:rPr lang="ko-KR" altLang="en-US" sz="1600" dirty="0" smtClean="0">
                <a:solidFill>
                  <a:schemeClr val="tx1"/>
                </a:solidFill>
              </a:rPr>
              <a:t>지점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buClr>
                <a:schemeClr val="accent6"/>
              </a:buClr>
            </a:pPr>
            <a:endParaRPr lang="en-US" altLang="ko-KR" sz="800" dirty="0" smtClean="0">
              <a:solidFill>
                <a:schemeClr val="tx1"/>
              </a:solidFill>
            </a:endParaRPr>
          </a:p>
          <a:p>
            <a:pPr marL="285750" indent="-285750" algn="just">
              <a:buClr>
                <a:schemeClr val="accent6"/>
              </a:buClr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solidFill>
                  <a:schemeClr val="tx1"/>
                </a:solidFill>
              </a:rPr>
              <a:t>대상사업장 </a:t>
            </a:r>
            <a:r>
              <a:rPr lang="en-US" altLang="ko-KR" sz="20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승기하수처리장 및 송도하수처리장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베올리아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인천환경공단</a:t>
            </a:r>
            <a:r>
              <a:rPr lang="en-US" altLang="ko-KR" sz="1600" dirty="0" smtClean="0">
                <a:solidFill>
                  <a:schemeClr val="tx1"/>
                </a:solidFill>
              </a:rPr>
              <a:t>),</a:t>
            </a:r>
          </a:p>
          <a:p>
            <a:pPr algn="just">
              <a:buClr>
                <a:schemeClr val="accent6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     </a:t>
            </a:r>
            <a:r>
              <a:rPr lang="en-US" altLang="ko-KR" sz="1600" dirty="0">
                <a:solidFill>
                  <a:schemeClr val="tx1"/>
                </a:solidFill>
              </a:rPr>
              <a:t>(6</a:t>
            </a:r>
            <a:r>
              <a:rPr lang="ko-KR" altLang="en-US" sz="1600" dirty="0">
                <a:solidFill>
                  <a:schemeClr val="tx1"/>
                </a:solidFill>
              </a:rPr>
              <a:t>개소</a:t>
            </a:r>
            <a:r>
              <a:rPr lang="en-US" altLang="ko-KR" sz="1600" dirty="0">
                <a:solidFill>
                  <a:schemeClr val="tx1"/>
                </a:solidFill>
              </a:rPr>
              <a:t>)       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송도사업소 소각처리 및 음식물처리시설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생활폐기물집하시설</a:t>
            </a:r>
            <a:r>
              <a:rPr lang="en-US" altLang="ko-KR" sz="1600" dirty="0" smtClean="0">
                <a:solidFill>
                  <a:schemeClr val="tx1"/>
                </a:solidFill>
              </a:rPr>
              <a:t>(1-1</a:t>
            </a:r>
            <a:r>
              <a:rPr lang="ko-KR" altLang="en-US" sz="1600" dirty="0" smtClean="0">
                <a:solidFill>
                  <a:schemeClr val="tx1"/>
                </a:solidFill>
              </a:rPr>
              <a:t>공구</a:t>
            </a:r>
            <a:r>
              <a:rPr lang="en-US" altLang="ko-KR" sz="1600" dirty="0" smtClean="0">
                <a:solidFill>
                  <a:schemeClr val="tx1"/>
                </a:solidFill>
              </a:rPr>
              <a:t>) </a:t>
            </a:r>
          </a:p>
          <a:p>
            <a:pPr algn="just">
              <a:buClr>
                <a:srgbClr val="FF9900"/>
              </a:buClr>
            </a:pPr>
            <a:endParaRPr lang="en-US" altLang="ko-KR" sz="11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050" dirty="0" smtClean="0">
                <a:solidFill>
                  <a:schemeClr val="tx1"/>
                </a:solidFill>
              </a:rPr>
              <a:t> </a:t>
            </a:r>
            <a:endParaRPr lang="en-US" altLang="ko-KR" sz="1300" dirty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 smtClean="0">
                <a:solidFill>
                  <a:schemeClr val="tx1"/>
                </a:solidFill>
              </a:rPr>
              <a:t>    </a:t>
            </a:r>
            <a:endParaRPr lang="en-US" altLang="ko-KR" sz="100" dirty="0" smtClean="0">
              <a:solidFill>
                <a:schemeClr val="tx1"/>
              </a:solidFill>
            </a:endParaRPr>
          </a:p>
          <a:p>
            <a:pPr algn="just"/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endParaRPr lang="ko-KR" altLang="en-US" sz="2000" dirty="0" smtClean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오른쪽 화살표 6"/>
          <p:cNvSpPr/>
          <p:nvPr/>
        </p:nvSpPr>
        <p:spPr>
          <a:xfrm>
            <a:off x="902641" y="5673734"/>
            <a:ext cx="528532" cy="49883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563909" y="5738483"/>
            <a:ext cx="6480720" cy="36933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400" dirty="0" smtClean="0">
                <a:solidFill>
                  <a:schemeClr val="tx1"/>
                </a:solidFill>
                <a:latin typeface="+mn-ea"/>
                <a:ea typeface="+mn-ea"/>
              </a:rPr>
              <a:t>생활환경과 </a:t>
            </a:r>
            <a:r>
              <a:rPr lang="en-US" altLang="ko-KR" sz="2400" dirty="0" smtClean="0">
                <a:solidFill>
                  <a:schemeClr val="tx1"/>
                </a:solidFill>
                <a:latin typeface="+mn-ea"/>
                <a:ea typeface="+mn-ea"/>
              </a:rPr>
              <a:t>: 『</a:t>
            </a:r>
            <a:r>
              <a:rPr lang="ko-KR" altLang="en-US" sz="2400" dirty="0" smtClean="0">
                <a:solidFill>
                  <a:schemeClr val="tx1"/>
                </a:solidFill>
                <a:latin typeface="+mn-ea"/>
                <a:ea typeface="+mn-ea"/>
              </a:rPr>
              <a:t>송도악취개선 평가보고서</a:t>
            </a:r>
            <a:r>
              <a:rPr lang="en-US" altLang="ko-KR" sz="2400" dirty="0" smtClean="0">
                <a:solidFill>
                  <a:schemeClr val="tx1"/>
                </a:solidFill>
                <a:latin typeface="+mn-ea"/>
                <a:ea typeface="+mn-ea"/>
              </a:rPr>
              <a:t>』</a:t>
            </a:r>
            <a:r>
              <a:rPr lang="ko-KR" altLang="en-US" sz="2400" dirty="0" smtClean="0">
                <a:solidFill>
                  <a:schemeClr val="tx1"/>
                </a:solidFill>
                <a:latin typeface="+mn-ea"/>
                <a:ea typeface="+mn-ea"/>
              </a:rPr>
              <a:t> 작성</a:t>
            </a:r>
            <a:r>
              <a:rPr lang="en-US" altLang="ko-KR" sz="24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ko-KR" altLang="en-US" sz="24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57129" y="1060347"/>
            <a:ext cx="8353938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3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송도국제도시 악취개선을 위한 실태조사</a:t>
            </a:r>
            <a:endParaRPr kumimoji="1" lang="en-US" altLang="ko-KR" sz="2300" b="0" kern="1200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290541" y="1041604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1</a:t>
            </a:r>
          </a:p>
        </p:txBody>
      </p:sp>
      <p:pic>
        <p:nvPicPr>
          <p:cNvPr id="11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500" y="1046973"/>
            <a:ext cx="495260" cy="4844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1618" y="1103988"/>
            <a:ext cx="691023" cy="3984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ko-KR" sz="2800" dirty="0">
                <a:solidFill>
                  <a:schemeClr val="tx1"/>
                </a:solidFill>
                <a:latin typeface="Arial Black" pitchFamily="34" charset="0"/>
              </a:rPr>
              <a:t>1</a:t>
            </a:r>
            <a:endParaRPr lang="ko-KR" altLang="en-US" sz="28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1639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5"/>
            <a:ext cx="8208912" cy="454526"/>
            <a:chOff x="372519" y="952804"/>
            <a:chExt cx="6494963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6330330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75183" y="999051"/>
            <a:ext cx="6749145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b="0" kern="12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n-cs"/>
              </a:rPr>
              <a:t>조사지점 위치도</a:t>
            </a:r>
            <a:endParaRPr kumimoji="1" lang="ko-KR" altLang="en-US" sz="2800" b="0" kern="12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553" y="1038367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98563" y="1018984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2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85" y="1700808"/>
            <a:ext cx="8007379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581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74856" y="1069636"/>
            <a:ext cx="4219328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300" b="0" kern="120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사업장별</a:t>
            </a:r>
            <a:r>
              <a:rPr kumimoji="1" lang="ko-KR" altLang="en-US" sz="23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 악취저감 추진사항</a:t>
            </a:r>
            <a:endParaRPr kumimoji="1" lang="ko-KR" altLang="en-US" sz="23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2345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3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358441"/>
              </p:ext>
            </p:extLst>
          </p:nvPr>
        </p:nvGraphicFramePr>
        <p:xfrm>
          <a:off x="804442" y="1628800"/>
          <a:ext cx="7511974" cy="4711266"/>
        </p:xfrm>
        <a:graphic>
          <a:graphicData uri="http://schemas.openxmlformats.org/drawingml/2006/table">
            <a:tbl>
              <a:tblPr/>
              <a:tblGrid>
                <a:gridCol w="1661603"/>
                <a:gridCol w="3029963"/>
                <a:gridCol w="2820408"/>
              </a:tblGrid>
              <a:tr h="3104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15188" marR="15188" marT="15188" marB="1518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추진사항</a:t>
                      </a:r>
                    </a:p>
                  </a:txBody>
                  <a:tcPr marL="15188" marR="15188" marT="15188" marB="15188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추진예정</a:t>
                      </a:r>
                    </a:p>
                  </a:txBody>
                  <a:tcPr marL="15188" marR="15188" marT="15188" marB="1518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416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승기하수처리장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5188" marR="15188" marT="15188" marB="1518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복합탈취기 신설 및 개량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이온클러스터 신설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노후시설 교체 및 수선 등</a:t>
                      </a:r>
                    </a:p>
                  </a:txBody>
                  <a:tcPr marL="15188" marR="15188" marT="15188" marB="15188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노후시설 교체 및 수선 등</a:t>
                      </a:r>
                    </a:p>
                  </a:txBody>
                  <a:tcPr marL="15188" marR="15188" marT="15188" marB="1518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8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1-1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공구 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집하장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5188" marR="15188" marT="15188" marB="1518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관로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준설 등</a:t>
                      </a:r>
                    </a:p>
                  </a:txBody>
                  <a:tcPr marL="15188" marR="15188" marT="15188" marB="15188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1</a:t>
                      </a:r>
                      <a:r>
                        <a:rPr lang="ko-KR" altLang="en-US" sz="10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공구 처리용량 분할처리 예정</a:t>
                      </a:r>
                    </a:p>
                  </a:txBody>
                  <a:tcPr marL="15188" marR="15188" marT="15188" marB="1518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4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송도하수처리장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인천환경공단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5188" marR="15188" marT="15188" marB="1518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약품구입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Bio-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필터 미생물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식종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정착 중</a:t>
                      </a:r>
                    </a:p>
                  </a:txBody>
                  <a:tcPr marL="15188" marR="15188" marT="15188" marB="15188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재이용수를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악취방지시설 </a:t>
                      </a:r>
                      <a:r>
                        <a:rPr lang="ko-KR" altLang="en-US" sz="1000" b="1" kern="0" spc="-9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세정수로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사용금지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배출구 악취를 호기조로 이송</a:t>
                      </a:r>
                    </a:p>
                  </a:txBody>
                  <a:tcPr marL="15188" marR="15188" marT="15188" marB="1518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송도하수처리장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베올리아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5188" marR="15188" marT="15188" marB="1518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노후시설 수선 및 내부악취유발 지점의 밀폐화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악취방지시설 약품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자동공급장치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설치 등</a:t>
                      </a:r>
                    </a:p>
                  </a:txBody>
                  <a:tcPr marL="15188" marR="15188" marT="15188" marB="15188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배출구 악취 모니터링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노후시설 교체 및 수선 등</a:t>
                      </a:r>
                    </a:p>
                  </a:txBody>
                  <a:tcPr marL="15188" marR="15188" marT="15188" marB="1518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1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소각시설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5188" marR="15188" marT="15188" marB="1518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추진사항 없음</a:t>
                      </a:r>
                    </a:p>
                  </a:txBody>
                  <a:tcPr marL="15188" marR="15188" marT="15188" marB="15188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계획 미정</a:t>
                      </a:r>
                    </a:p>
                  </a:txBody>
                  <a:tcPr marL="15188" marR="15188" marT="15188" marB="1518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78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음식물자원화시설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5188" marR="15188" marT="15188" marB="1518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노후시설 교체 및 수선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탈취제 구매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유기성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잉여가스 연소기 설치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악취방지시설 유지 보수 등</a:t>
                      </a:r>
                    </a:p>
                  </a:txBody>
                  <a:tcPr marL="15188" marR="15188" marT="15188" marB="15188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음폐수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분무 소각시설로 연계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미세선별 탈수기 신설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사료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저장조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신설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노후시설 수선 및 밀폐화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유기성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시설 실내 구조화 등</a:t>
                      </a:r>
                    </a:p>
                  </a:txBody>
                  <a:tcPr marL="15188" marR="15188" marT="15188" marB="1518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68433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2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악취개선사업 전후 배출구 복합악취 및 지정악취 농도 비교</a:t>
            </a:r>
            <a:endParaRPr kumimoji="1" lang="ko-KR" altLang="en-US" sz="22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2345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4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601025"/>
              </p:ext>
            </p:extLst>
          </p:nvPr>
        </p:nvGraphicFramePr>
        <p:xfrm>
          <a:off x="827584" y="1700808"/>
          <a:ext cx="7560839" cy="4235598"/>
        </p:xfrm>
        <a:graphic>
          <a:graphicData uri="http://schemas.openxmlformats.org/drawingml/2006/table">
            <a:tbl>
              <a:tblPr/>
              <a:tblGrid>
                <a:gridCol w="1552078"/>
                <a:gridCol w="997439"/>
                <a:gridCol w="1043740"/>
                <a:gridCol w="1043740"/>
                <a:gridCol w="974614"/>
                <a:gridCol w="974614"/>
                <a:gridCol w="974614"/>
              </a:tblGrid>
              <a:tr h="49898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2015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한국환경공단 조사</a:t>
                      </a: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2016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인천보건환경연구원 조사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67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복합악취</a:t>
                      </a: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황화합물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ppm)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알데하이드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ppm)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평균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복합악취</a:t>
                      </a: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평균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황화합물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(ppm)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평균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알데하이드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(ppm)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승기하수처리장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144~3,000</a:t>
                      </a: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ND~18.9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ND~0.15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439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0.22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0.006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0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공구 </a:t>
                      </a:r>
                      <a:r>
                        <a:rPr lang="ko-KR" altLang="en-US" sz="105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집하장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1,000</a:t>
                      </a: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ND~0.004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0.006~0.73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0.01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0.60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송도하수처리장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인천환경공단</a:t>
                      </a: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1,000</a:t>
                      </a: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ND~1.28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ND~0.03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830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1.00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0.001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3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송도하수처리장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베올리아</a:t>
                      </a: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1,000</a:t>
                      </a: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ND~1.65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ND~0.12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301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0.42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0.006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4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소각시설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ND~0.68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0.01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0.004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4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음식물자원화시설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10,000</a:t>
                      </a: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ND~0.08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ND~0.35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610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0.23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0.64</a:t>
                      </a: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452738" y="5926067"/>
            <a:ext cx="7437405" cy="2825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en-US" altLang="ko-KR" sz="1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※ 2015</a:t>
            </a:r>
            <a:r>
              <a:rPr lang="ko-KR" altLang="en-US" sz="1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년과 </a:t>
            </a:r>
            <a:r>
              <a:rPr lang="en-US" altLang="ko-KR" sz="1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2016</a:t>
            </a:r>
            <a:r>
              <a:rPr lang="ko-KR" altLang="en-US" sz="1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년 조사시기 및 조사횟수 등은 다를 수 있음</a:t>
            </a:r>
            <a:r>
              <a:rPr lang="en-US" altLang="ko-KR" sz="1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2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4043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7776982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승기하수처리장 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유입동</a:t>
            </a:r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차 </a:t>
            </a:r>
            <a:r>
              <a:rPr kumimoji="1" lang="ko-KR" altLang="en-US" sz="2400" b="0" kern="120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침전조</a:t>
            </a:r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악취방지시설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2345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5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26877" y="1772816"/>
            <a:ext cx="7761547" cy="3240360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20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하절기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악취성분의 증가로 </a:t>
            </a:r>
            <a:r>
              <a:rPr lang="ko-KR" altLang="en-US" sz="20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약액세정과정에서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20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황화합물이</a:t>
            </a:r>
            <a:endParaRPr lang="en-US" altLang="ko-KR" sz="2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20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제거하지 못하면 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pH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가 감소하고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Bio-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필터에 </a:t>
            </a:r>
            <a:r>
              <a:rPr lang="ko-KR" altLang="en-US" sz="20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식종된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미생물이</a:t>
            </a:r>
            <a:endParaRPr lang="en-US" altLang="ko-KR" sz="2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비활성화되어 악취제거에 악영향을 주므로 약품투입량 및</a:t>
            </a:r>
            <a:endParaRPr lang="en-US" altLang="ko-KR" sz="2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20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pH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조정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운영상의 보완을 통해 악취제거 효율이 개선될 수</a:t>
            </a:r>
            <a:endParaRPr lang="en-US" altLang="ko-KR" sz="2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20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있도록 유도해야 하며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20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필요시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후처리 시설의 추가 설치도 </a:t>
            </a:r>
            <a:endParaRPr lang="en-US" altLang="ko-KR" sz="2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20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검토되어야 함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62947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승기하수처리장 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(</a:t>
            </a:r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탈수기동 악취방지시설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)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2345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6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26877" y="1772816"/>
            <a:ext cx="8121587" cy="4620990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탈수기동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2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층에 설치된 이온클러스터는 악취방지기능을 상실한 상태로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이온필터의 교환 등 수선이 필요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담체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폐색 등을 문제가 있는 탈수기동의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Bio-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필터는 고농도의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황화합물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8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이 배출되어 복합탈취시스템이 추가 설치가 요구됨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endParaRPr lang="en-US" altLang="ko-KR" sz="1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원심탈수기에서 배출되는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슬러지의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이송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켄베이어는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투명한 재질로 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8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밀폐 및 국소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포집하여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악취방지시설로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연계처리해야</a:t>
            </a:r>
            <a:r>
              <a:rPr lang="ko-KR" altLang="en-US" sz="18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함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endParaRPr lang="en-US" altLang="ko-KR" sz="1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탈수슬러지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반출 출입문에</a:t>
            </a:r>
            <a:r>
              <a:rPr lang="en-US" altLang="ko-KR" sz="18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에어커튼을 설치운영이 필요하며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슬러지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반출 작업 시 탈취연무기를 가동하여 악취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마스킹도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필요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991247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생활폐기물 </a:t>
            </a:r>
            <a:r>
              <a:rPr kumimoji="1" lang="ko-KR" altLang="en-US" sz="2400" b="0" kern="120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집하시설</a:t>
            </a:r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 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(</a:t>
            </a:r>
            <a:r>
              <a:rPr kumimoji="1" lang="ko-KR" altLang="en-US" sz="2400" b="0" kern="120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집하시설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)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2345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7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26877" y="1700808"/>
            <a:ext cx="8193595" cy="4320480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주거지역과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집하시설의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거리가 가까워 각별한 악취 관리가 필요함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생활폐기물 처리공정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원심분리기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에서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집하시설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내부로 배출된 악취를 흡입하여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악취방지시설에 연결처리하고 있음에도 불구하고 복합악취가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100~300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배로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높게 측정되고 있어 내부의 악취가 주변으로 배출되어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영향을 주고 있음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→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악취방지시설의 흡입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송풍량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부족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대책으로 악취방지시설의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송풍량을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높여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집하장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내부에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음압이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걸리도록 하고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</a:t>
            </a: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원심분리기 등 악취를 유발하는 시설 주변을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밀폐 후 흡입처리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필요함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322927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5904773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생활폐기물 </a:t>
            </a:r>
            <a:r>
              <a:rPr kumimoji="1" lang="ko-KR" altLang="en-US" sz="2400" b="0" kern="120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집하시설</a:t>
            </a:r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 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(</a:t>
            </a:r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악취방지시설</a:t>
            </a:r>
            <a:r>
              <a:rPr kumimoji="1" lang="en-US" altLang="ko-KR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)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23458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8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26877" y="1700808"/>
            <a:ext cx="8121587" cy="4896544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부지경계선 기준을 배출구와 비교하기는 어려우나 배출구에서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아세트알데하이드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평균 농도가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551.8ppb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로 부지경계선 배출허용기준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(50.0ppb)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의 약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11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배로 높아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아세트알데하이드의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제거효율을 높일 수 있도록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다양한 운전조건의 변화 또는 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  <a:ea typeface="+mn-ea"/>
              </a:rPr>
              <a:t>  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후처리 공정의 추가설치가 필요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endParaRPr lang="en-US" altLang="ko-KR" sz="10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약품주입에 의한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약액세정방식은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적정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pH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조절이 악취제거효율에 지대한 영향이</a:t>
            </a:r>
            <a:endParaRPr lang="en-US" altLang="ko-KR" sz="16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있어도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세정수에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투입되는 약품농도가 낮아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pH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조절이 원활하지 않아 방지시설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효율이 낮아지고 있음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endParaRPr lang="en-US" altLang="ko-KR" sz="10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사용한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세정수를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수처리시설없이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중화 후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하수관로를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통하여 배출하기 때문에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방류수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처리를 위한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자체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수처리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시스템을 구축하거나 위탁처리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로서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pH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조절을 원활하게 하여 방지시설의 효율을 높일 필요가 있음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89283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98024" y="1074401"/>
            <a:ext cx="7236782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승기사업소 송도지소 하수처리장 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악취방지시설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85013"/>
            <a:ext cx="5532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9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26877" y="1700808"/>
            <a:ext cx="8121587" cy="4896544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기 설치된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Bio-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필터의 단일공정으로는 일정한 악취 제거 효율을 내기 어려우므로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  <a:ea typeface="+mn-ea"/>
              </a:rPr>
              <a:t>Bi0-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필터 공정 전후에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약액세정시설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및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후처리공정을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신설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하고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순환수의 교체주기를 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  <a:ea typeface="+mn-ea"/>
              </a:rPr>
              <a:t>1~2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일로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단축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해야하며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악취방지시설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바닥의 퇴적물을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주기적으로 청소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하여 처리효율을 향상시켜야 함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시설의 밀폐화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특히 탈수시설 등에 대한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적정규모의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음압처리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시설 등 설치하고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송풍용량을 증대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시켜야 하며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내부 악취오염원은 국소흡입장치의 보수 및 신설을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통해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악취방지시설에 연계하여 처리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필요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탈수슬러지의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악취확산 방지 및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유량분배조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및 내부 시설물의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밀폐 대책 필요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862120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76304" y="1079206"/>
            <a:ext cx="699204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송도 삼성 </a:t>
            </a:r>
            <a:r>
              <a:rPr kumimoji="1" lang="ko-KR" altLang="en-US" sz="2400" b="0" kern="120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베올리아</a:t>
            </a:r>
            <a:r>
              <a:rPr kumimoji="1" lang="ko-KR" altLang="en-US" sz="24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인천환경㈜ 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악취방지시설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85013"/>
            <a:ext cx="5532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10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11815" y="1700808"/>
            <a:ext cx="8121587" cy="4248472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악취가 발생하는 내부시설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가압부상조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농축시설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탈수시설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),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점검구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등에 대한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밀폐화 및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음압부스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설치 등이 잘 되어있으나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악취방지시설에 대한 약품 주입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및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운전조건등을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개선하여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황화합물의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제거효율을 좀 더 높여야 함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탈수시설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슬러지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이송 컨베이어벨트와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국소흡입닥트의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이격거리가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너무 멀어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악취흡입효율이 낮아지므로 간격을 좁혀 국소흡입장치를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탈수슬러지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이송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컨베이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어 상부까지 연장한다면 탈수기동 내부의 악취개선이 가능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6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각종 출입문 바닥을 고무판 등으로 처리 악취확산을 개선하였으나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필요 시 에어커튼의 설치 및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음압유지시스템도</a:t>
            </a:r>
            <a:r>
              <a:rPr lang="ko-KR" altLang="en-US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필요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42461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송도사업소 생활폐기물 소각시설</a:t>
            </a:r>
            <a:r>
              <a:rPr lang="en-US" altLang="ko-KR" sz="24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악취방지시설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86367" y="1085013"/>
            <a:ext cx="5532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11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26877" y="1772816"/>
            <a:ext cx="8121587" cy="3024336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850℃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고온 소각공정에 따라 악취물질은 대부분 발생되지 않으나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,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후단의 활성탄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흡착공정이 일정한 처리 효율을 유지하기 위해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주기적인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교체 및 관리가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요구됨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음식물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  <a:ea typeface="+mn-ea"/>
              </a:rPr>
              <a:t>자원화시설의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 협잡물 및 생활폐기물 처리를 위한 차량의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유입이 빈번하고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폐기물 반입장의 양쪽 출입문이 수시로 개방되고 있어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  <a:ea typeface="+mn-ea"/>
              </a:rPr>
              <a:t>내부음압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유지가 힘들며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,</a:t>
            </a:r>
          </a:p>
          <a:p>
            <a:pPr algn="l"/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 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에어커튼은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설치되어 있으나 가동되지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않는 경우가 있어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이의 관리를 통해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악취가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외부로 확산되지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않도록 주의가 필요함</a:t>
            </a:r>
            <a:endParaRPr lang="en-US" altLang="ko-KR" sz="16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068492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68415" y="1055265"/>
            <a:ext cx="6927921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송도사업소 음식물 자원화 시설 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악취방지시설</a:t>
            </a:r>
            <a:r>
              <a:rPr lang="en-US" altLang="ko-KR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400" b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26877" y="1772816"/>
            <a:ext cx="8121587" cy="3672408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조사기간 동안 배출구 복합악취가 배출허용기준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(500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배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을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2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회 초과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→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기존의 악취방지시설로는 일정수준의 악취제거 효율을 기대하기 어려움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악취처리시설을 추가로 설치하여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  <a:ea typeface="+mn-ea"/>
              </a:rPr>
              <a:t>악취방지시설별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처리용량을 분산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하여 효율 증대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6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시설의 노후화에 따른 보수공사 및 악취 외부 확산방지를 위한 밀폐화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6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유기설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자원화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시설은 기존의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악취포집라인은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폐쇄하고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시설 전체에 대한 밀폐화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및 자체 악취처리시설을 신설하여 처리해야 함</a:t>
            </a:r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386366" y="1085013"/>
            <a:ext cx="5326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</a:rPr>
              <a:t>12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5351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5904773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방지시설 분야의 공통사항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734352"/>
              </p:ext>
            </p:extLst>
          </p:nvPr>
        </p:nvGraphicFramePr>
        <p:xfrm>
          <a:off x="899592" y="1709891"/>
          <a:ext cx="7112205" cy="3997325"/>
        </p:xfrm>
        <a:graphic>
          <a:graphicData uri="http://schemas.openxmlformats.org/drawingml/2006/table">
            <a:tbl>
              <a:tblPr/>
              <a:tblGrid>
                <a:gridCol w="559477"/>
                <a:gridCol w="1456746"/>
                <a:gridCol w="2232248"/>
                <a:gridCol w="2863734"/>
              </a:tblGrid>
              <a:tr h="2789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번호</a:t>
                      </a:r>
                    </a:p>
                  </a:txBody>
                  <a:tcPr marL="6916" marR="6916" marT="6916" marB="691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 선 방 안</a:t>
                      </a:r>
                    </a:p>
                  </a:txBody>
                  <a:tcPr marL="6916" marR="69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 상 시 설</a:t>
                      </a:r>
                    </a:p>
                  </a:txBody>
                  <a:tcPr marL="6916" marR="69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 고</a:t>
                      </a:r>
                    </a:p>
                  </a:txBody>
                  <a:tcPr marL="6916" marR="69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0040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6916" marR="6916" marT="6916" marB="691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악취방지시설 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신설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916" marR="69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음식물자원화시설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인천환경공단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5016" marR="250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악취처리 시설로는 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처리효율에 한계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 있음</a:t>
                      </a:r>
                    </a:p>
                  </a:txBody>
                  <a:tcPr marL="25016" marR="250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송도하수처리장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인천환경공단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5016" marR="250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32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승기하수처리장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탈수기동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5016" marR="250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5162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916" marR="6916" marT="6916" marB="691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9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악취방지시설</a:t>
                      </a:r>
                      <a:endParaRPr lang="en-US" altLang="ko-KR" sz="1200" b="1" kern="0" spc="-90" dirty="0" smtClean="0"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9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처리효율 </a:t>
                      </a:r>
                      <a:r>
                        <a:rPr lang="ko-KR" altLang="en-US" sz="1200" b="1" kern="0" spc="-9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향상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운전조건 개선 등</a:t>
                      </a:r>
                      <a:r>
                        <a:rPr lang="en-US" altLang="ko-KR" sz="12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916" marR="69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승기하수처리장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복합탈취기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5016" marR="250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황화합물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제거효율 향상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필요</a:t>
                      </a:r>
                    </a:p>
                  </a:txBody>
                  <a:tcPr marL="25016" marR="250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송도하수처리장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삼성베올리아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5016" marR="250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생활폐기물 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집하시설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(1-1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공구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5016" marR="250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아세트알데하이드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제거효율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향상 필요</a:t>
                      </a:r>
                    </a:p>
                  </a:txBody>
                  <a:tcPr marL="25016" marR="250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음식물자원화시설</a:t>
                      </a:r>
                    </a:p>
                  </a:txBody>
                  <a:tcPr marL="25016" marR="250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아세트알데하이드</a:t>
                      </a:r>
                      <a:r>
                        <a:rPr lang="ko-KR" altLang="en-US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및 </a:t>
                      </a:r>
                      <a:r>
                        <a:rPr lang="ko-KR" altLang="en-US" sz="1200" b="1" kern="0" spc="0" dirty="0" err="1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황화합물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제거효율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향상 필요</a:t>
                      </a:r>
                    </a:p>
                  </a:txBody>
                  <a:tcPr marL="25016" marR="250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3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6916" marR="6916" marT="6916" marB="691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시스템 유지관리</a:t>
                      </a:r>
                    </a:p>
                  </a:txBody>
                  <a:tcPr marL="6916" marR="69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생활폐기물 소각시설</a:t>
                      </a:r>
                    </a:p>
                  </a:txBody>
                  <a:tcPr marL="6916" marR="6916" marT="6916" marB="691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916" marR="6916" marT="6916" marB="691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" name="모서리가 둥근 직사각형 16"/>
          <p:cNvSpPr/>
          <p:nvPr/>
        </p:nvSpPr>
        <p:spPr>
          <a:xfrm>
            <a:off x="827585" y="5877272"/>
            <a:ext cx="7200799" cy="504056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ko-KR" altLang="en-US" sz="1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⇒ </a:t>
            </a:r>
            <a:r>
              <a:rPr lang="ko-KR" altLang="en-US" sz="1000" dirty="0" smtClean="0">
                <a:solidFill>
                  <a:srgbClr val="FF0000"/>
                </a:solidFill>
                <a:latin typeface="+mn-ea"/>
                <a:ea typeface="+mn-ea"/>
              </a:rPr>
              <a:t>적절한 악취처리공정으로 전환이 필요</a:t>
            </a:r>
            <a:r>
              <a:rPr lang="en-US" altLang="ko-KR" sz="1000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000" dirty="0" smtClean="0">
                <a:solidFill>
                  <a:srgbClr val="FF0000"/>
                </a:solidFill>
                <a:latin typeface="+mn-ea"/>
                <a:ea typeface="+mn-ea"/>
              </a:rPr>
              <a:t>최적의 운영조건을 유지할 수 있도록 매뉴얼화를 통한 지속적인 관리 요구</a:t>
            </a:r>
            <a:endParaRPr lang="en-US" altLang="ko-KR" sz="100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386366" y="1085013"/>
            <a:ext cx="5326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13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9376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내부공정 분야의 평가결과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728477" y="1700808"/>
            <a:ext cx="7587939" cy="2808312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ko-KR" altLang="en-US" sz="11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외부지점과 접촉 가능성이 있는 내부시설 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8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⇒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음압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유지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or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에어커튼 설치 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8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</a:endParaRPr>
          </a:p>
          <a:p>
            <a:pPr algn="l"/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환경기초시설 공정의 운영을 위한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점검구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등 </a:t>
            </a:r>
            <a:r>
              <a:rPr lang="ko-KR" altLang="en-US" sz="18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오픈된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시설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⇒ 완전 밀폐화 및 개별 처리공정의 덮개설치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내부 후드용량 증설로</a:t>
            </a:r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8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작업 환경 개선</a:t>
            </a:r>
            <a:endParaRPr lang="en-US" altLang="ko-KR" sz="180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409679" y="1105479"/>
            <a:ext cx="5326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14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09141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69"/>
            <a:ext cx="8640960" cy="454526"/>
            <a:chOff x="372519" y="952803"/>
            <a:chExt cx="7069876" cy="337783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3"/>
              <a:ext cx="6905243" cy="320216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송도 악취 </a:t>
              </a:r>
              <a:r>
                <a:rPr lang="ko-KR" altLang="en-US" sz="2800" dirty="0" err="1">
                  <a:solidFill>
                    <a:schemeClr val="bg1"/>
                  </a:solidFill>
                  <a:ea typeface="HY헤드라인M" pitchFamily="18" charset="-127"/>
                </a:rPr>
                <a:t>시설별</a:t>
              </a:r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악취검사 결과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운영관리 분야의 평가결과</a:t>
            </a:r>
            <a:endParaRPr kumimoji="1" lang="ko-KR" altLang="en-US" sz="24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728477" y="1700808"/>
            <a:ext cx="7587939" cy="4464496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ko-KR" altLang="en-US" sz="11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악취방지시설에 연결되지 있지 않은 비점오염원에서 발생하는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악취를 방지시설로 유도하여 처리하는 방안 강구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7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7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탈수슬러지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반출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내부 보수공사 등의 외부작업 시 신속하고 청결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하게 작업을 완료하여 악취유발물질이 외부 배출 최소화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7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O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주거지역과 인접한 환경기초시설의 특수성을 인지하고 배출구의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배출허용기준 준수에 만족하지 않고 더 높은 악취제거 효율이 나올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수 있고</a:t>
            </a:r>
            <a:r>
              <a:rPr lang="en-US" altLang="ko-KR" sz="17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자체 기준 값 설정과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관리자의 의식전환이 요구됨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  <a:endParaRPr lang="en-US" altLang="ko-KR" sz="170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386366" y="1085013"/>
            <a:ext cx="5326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15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37796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283968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0" y="1916832"/>
            <a:ext cx="4571999" cy="9619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0C0"/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/>
          <a:lstStyle/>
          <a:p>
            <a:pPr algn="r"/>
            <a:endParaRPr lang="ko-KR" altLang="en-US" sz="3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132856"/>
            <a:ext cx="530637" cy="57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331640" y="2132856"/>
            <a:ext cx="5354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32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Ⅲ</a:t>
            </a:r>
            <a:endParaRPr lang="en-US" altLang="ko-KR" sz="3200" b="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63688" y="2132856"/>
            <a:ext cx="69127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3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북측수로 오염도검사 결과</a:t>
            </a:r>
            <a:endParaRPr lang="ko-KR" altLang="en-US" sz="32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195736" y="4005064"/>
            <a:ext cx="4608512" cy="1055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8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보건환경연구원 해양조사과</a:t>
            </a:r>
            <a:endParaRPr lang="ko-KR" altLang="en-US" sz="2800" b="0" spc="-15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4" name="_x306478240" descr="EMB0000049cb6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44" t="12576" r="46428" b="82550"/>
          <a:stretch>
            <a:fillRect/>
          </a:stretch>
        </p:blipFill>
        <p:spPr bwMode="auto">
          <a:xfrm>
            <a:off x="179512" y="188640"/>
            <a:ext cx="2376264" cy="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3970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51520" y="315116"/>
            <a:ext cx="5184576" cy="277000"/>
            <a:chOff x="372519" y="1009983"/>
            <a:chExt cx="5184576" cy="205853"/>
          </a:xfrm>
        </p:grpSpPr>
        <p:sp>
          <p:nvSpPr>
            <p:cNvPr id="3" name="TextBox 2"/>
            <p:cNvSpPr txBox="1"/>
            <p:nvPr/>
          </p:nvSpPr>
          <p:spPr>
            <a:xfrm>
              <a:off x="537152" y="1009983"/>
              <a:ext cx="5019943" cy="2058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endParaRPr lang="ko-KR" altLang="en-US" sz="180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  <a:ea typeface="+mn-ea"/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372519" y="1040586"/>
              <a:ext cx="69949" cy="17005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798723" y="1090757"/>
            <a:ext cx="8093757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8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a typeface="HY헤드라인M" pitchFamily="18" charset="-127"/>
              </a:rPr>
              <a:t>북측 수로 환경오염 현황 자체조사 </a:t>
            </a:r>
            <a:r>
              <a:rPr lang="en-US" altLang="ko-KR" sz="28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a typeface="HY헤드라인M" pitchFamily="18" charset="-127"/>
              </a:rPr>
              <a:t>(</a:t>
            </a:r>
            <a:r>
              <a:rPr lang="ko-KR" altLang="en-US" sz="28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a typeface="HY헤드라인M" pitchFamily="18" charset="-127"/>
              </a:rPr>
              <a:t>수질</a:t>
            </a:r>
            <a:r>
              <a:rPr lang="en-US" altLang="ko-KR" sz="28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a typeface="HY헤드라인M" pitchFamily="18" charset="-127"/>
              </a:rPr>
              <a:t>, </a:t>
            </a:r>
            <a:r>
              <a:rPr lang="ko-KR" altLang="en-US" sz="28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a typeface="HY헤드라인M" pitchFamily="18" charset="-127"/>
              </a:rPr>
              <a:t>퇴적물</a:t>
            </a:r>
            <a:r>
              <a:rPr lang="en-US" altLang="ko-KR" sz="28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a typeface="HY헤드라인M" pitchFamily="18" charset="-127"/>
              </a:rPr>
              <a:t>)</a:t>
            </a:r>
            <a:endParaRPr lang="ko-KR" altLang="en-US" sz="28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ea typeface="HY헤드라인M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94841" y="1168266"/>
            <a:ext cx="193200" cy="2120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6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</a:rPr>
              <a:t>3</a:t>
            </a:r>
            <a:endParaRPr lang="ko-KR" altLang="en-US" sz="16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0" name="모서리가 둥근 직사각형 39"/>
          <p:cNvSpPr/>
          <p:nvPr/>
        </p:nvSpPr>
        <p:spPr>
          <a:xfrm>
            <a:off x="416153" y="4365104"/>
            <a:ext cx="8329031" cy="1584176"/>
          </a:xfrm>
          <a:prstGeom prst="roundRect">
            <a:avLst>
              <a:gd name="adj" fmla="val 11155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 anchorCtr="0"/>
          <a:lstStyle/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  <a:cs typeface="+mn-cs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  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봄철 갈수기 역전현상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,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하절기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녹조발생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 →  수질악화 및 악취발생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  <a:cs typeface="+mn-cs"/>
            </a:endParaRPr>
          </a:p>
          <a:p>
            <a:pPr algn="l"/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    오염 유입지점 추가조사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(</a:t>
            </a:r>
            <a:r>
              <a:rPr lang="ko-KR" altLang="en-US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조사지점에 </a:t>
            </a:r>
            <a:r>
              <a:rPr lang="ko-KR" altLang="en-US" sz="1600" dirty="0" err="1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우수관로</a:t>
            </a:r>
            <a:r>
              <a:rPr lang="ko-KR" altLang="en-US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 및 배수구 등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)</a:t>
            </a:r>
          </a:p>
          <a:p>
            <a:pPr algn="l"/>
            <a:r>
              <a:rPr lang="en-US" altLang="ko-KR" sz="16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 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수질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퇴적물 등 조사를 실시하여 오염원 분석과 관리방안 마련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  <a:cs typeface="+mn-cs"/>
            </a:endParaRPr>
          </a:p>
        </p:txBody>
      </p:sp>
      <p:sp>
        <p:nvSpPr>
          <p:cNvPr id="41" name="폭발 2 40"/>
          <p:cNvSpPr/>
          <p:nvPr/>
        </p:nvSpPr>
        <p:spPr>
          <a:xfrm>
            <a:off x="179512" y="3897794"/>
            <a:ext cx="2592288" cy="899357"/>
          </a:xfrm>
          <a:prstGeom prst="irregularSeal2">
            <a:avLst/>
          </a:prstGeom>
          <a:gradFill>
            <a:gsLst>
              <a:gs pos="100000">
                <a:schemeClr val="accent6"/>
              </a:gs>
              <a:gs pos="0">
                <a:schemeClr val="accent6"/>
              </a:gs>
            </a:gsLst>
            <a:lin ang="5400000" scaled="0"/>
          </a:gra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spcBef>
                <a:spcPts val="0"/>
              </a:spcBef>
            </a:pP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문제점 및 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  <a:cs typeface="+mn-cs"/>
            </a:endParaRPr>
          </a:p>
          <a:p>
            <a:pPr>
              <a:spcBef>
                <a:spcPts val="0"/>
              </a:spcBef>
            </a:pP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rPr>
              <a:t>개선방안</a:t>
            </a:r>
            <a:endParaRPr lang="ko-KR" altLang="en-US" sz="16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  <a:cs typeface="+mn-cs"/>
            </a:endParaRPr>
          </a:p>
        </p:txBody>
      </p:sp>
      <p:pic>
        <p:nvPicPr>
          <p:cNvPr id="45" name="_x198996880" descr="EMB00000cd00ae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70037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직사각형 45"/>
          <p:cNvSpPr/>
          <p:nvPr/>
        </p:nvSpPr>
        <p:spPr>
          <a:xfrm>
            <a:off x="1691680" y="3717032"/>
            <a:ext cx="7200800" cy="288032"/>
          </a:xfrm>
          <a:prstGeom prst="rect">
            <a:avLst/>
          </a:prstGeom>
          <a:solidFill>
            <a:srgbClr val="F5FBFB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rgbClr val="FF0000"/>
                </a:solidFill>
              </a:rPr>
              <a:t>2013</a:t>
            </a:r>
            <a:r>
              <a:rPr lang="ko-KR" altLang="en-US" sz="1600" dirty="0" smtClean="0">
                <a:solidFill>
                  <a:srgbClr val="FF0000"/>
                </a:solidFill>
              </a:rPr>
              <a:t>년 </a:t>
            </a:r>
            <a:r>
              <a:rPr lang="en-US" altLang="ko-KR" sz="1600" dirty="0" smtClean="0">
                <a:solidFill>
                  <a:srgbClr val="FF0000"/>
                </a:solidFill>
              </a:rPr>
              <a:t>~ 2015</a:t>
            </a:r>
            <a:r>
              <a:rPr lang="ko-KR" altLang="en-US" sz="1600" dirty="0" smtClean="0">
                <a:solidFill>
                  <a:srgbClr val="FF0000"/>
                </a:solidFill>
              </a:rPr>
              <a:t>년 지속적으로 심각한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녹조현상</a:t>
            </a:r>
            <a:r>
              <a:rPr lang="ko-KR" altLang="en-US" sz="1600" dirty="0" smtClean="0">
                <a:solidFill>
                  <a:srgbClr val="FF0000"/>
                </a:solidFill>
              </a:rPr>
              <a:t> 발생</a:t>
            </a:r>
            <a:r>
              <a:rPr lang="en-US" altLang="ko-KR" sz="1600" dirty="0" smtClean="0">
                <a:solidFill>
                  <a:srgbClr val="FF0000"/>
                </a:solidFill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</a:rPr>
              <a:t>하수유입 현상확인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pic>
        <p:nvPicPr>
          <p:cNvPr id="18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030" y="1067359"/>
            <a:ext cx="495260" cy="4844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1109531"/>
            <a:ext cx="557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solidFill>
                  <a:schemeClr val="tx1"/>
                </a:solidFill>
                <a:latin typeface="Arial Black" pitchFamily="34" charset="0"/>
              </a:rPr>
              <a:t>1</a:t>
            </a:r>
            <a:endParaRPr lang="ko-KR" altLang="en-US" sz="20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2738" y="238169"/>
            <a:ext cx="843974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800" dirty="0" smtClean="0">
                <a:solidFill>
                  <a:schemeClr val="bg1"/>
                </a:solidFill>
                <a:ea typeface="HY헤드라인M" pitchFamily="18" charset="-127"/>
              </a:rPr>
              <a:t>송도국제도시 북측수로 오염도 검사 결과</a:t>
            </a:r>
            <a:endParaRPr lang="ko-KR" altLang="en-US" sz="28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1" name="오른쪽 화살표 20"/>
          <p:cNvSpPr/>
          <p:nvPr/>
        </p:nvSpPr>
        <p:spPr>
          <a:xfrm>
            <a:off x="601839" y="6066912"/>
            <a:ext cx="670271" cy="484812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439652" y="6155430"/>
            <a:ext cx="6264696" cy="30777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해양조사과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: 『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북측수로 오염도 조사 보고서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』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작성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522421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2"/>
            <a:ext cx="8208912" cy="454525"/>
            <a:chOff x="372519" y="952804"/>
            <a:chExt cx="5184576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501994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 smtClean="0">
                  <a:solidFill>
                    <a:schemeClr val="bg1"/>
                  </a:solidFill>
                  <a:ea typeface="HY헤드라인M" pitchFamily="18" charset="-127"/>
                </a:rPr>
                <a:t>송도국제도시 북측수로 오염도 검사 결과</a:t>
              </a:r>
              <a:endParaRPr lang="ko-KR" altLang="en-US" sz="2800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33843" y="1092806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1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35164" y="1052736"/>
            <a:ext cx="6249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개  요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512189" y="1628800"/>
            <a:ext cx="8383703" cy="1615930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기간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2016. 1. ~ 12.</a:t>
            </a: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대상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북측수로 주변 악취발생 지역의 수질 및 퇴적물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-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수 질 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우수관로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및 승기사업소 배수구 등 총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10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개 지점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-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퇴적물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송도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4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교 주변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(#10)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및 대조군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(#1)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등 총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2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개 지점</a:t>
            </a:r>
            <a:endParaRPr lang="en-US" altLang="ko-KR" sz="16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33842" y="3448051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2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80829" y="3407981"/>
            <a:ext cx="6249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검사 항목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33843" y="3933056"/>
            <a:ext cx="8383703" cy="792088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수 질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(7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항목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 : pH, COD, SS, T-N, T-P, </a:t>
            </a:r>
            <a:r>
              <a:rPr lang="en-US" altLang="ko-KR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Chl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-a,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염분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퇴적물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(4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항목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 : pH, COD,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함수율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완전연소가능량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21800" y="5013176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3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06568" y="5013176"/>
            <a:ext cx="1376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협조 사항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87286" y="5517232"/>
            <a:ext cx="8383703" cy="792088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경제자유구역청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환경녹지과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 :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시료채취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매분기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1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회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보건환경연구원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해양조사과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 :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오염도검사 및 검사결과 분석</a:t>
            </a:r>
            <a:endParaRPr lang="en-US" altLang="ko-KR" sz="16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033794" y="2852936"/>
            <a:ext cx="1827563" cy="324036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ko-KR" altLang="en-US" sz="11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※</a:t>
            </a:r>
            <a:r>
              <a:rPr lang="ko-KR" altLang="en-US" sz="11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ko-KR" altLang="en-US" sz="1100" dirty="0" smtClean="0">
                <a:solidFill>
                  <a:srgbClr val="FF0000"/>
                </a:solidFill>
                <a:latin typeface="+mn-ea"/>
                <a:ea typeface="+mn-ea"/>
              </a:rPr>
              <a:t>는 현장측정</a:t>
            </a:r>
            <a:endParaRPr lang="en-US" altLang="ko-KR" sz="105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03042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2"/>
            <a:ext cx="8208912" cy="454525"/>
            <a:chOff x="372519" y="952804"/>
            <a:chExt cx="5184576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501994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 smtClean="0">
                  <a:solidFill>
                    <a:schemeClr val="bg1"/>
                  </a:solidFill>
                  <a:ea typeface="HY헤드라인M" pitchFamily="18" charset="-127"/>
                </a:rPr>
                <a:t>송도국제도시 북측수로 오염도 검사 결과</a:t>
              </a:r>
              <a:endParaRPr lang="ko-KR" altLang="en-US" sz="2800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24994" y="1092806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4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87286" y="1556792"/>
            <a:ext cx="8383703" cy="4752528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3274" y="1052736"/>
            <a:ext cx="3658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북측수로 오염도조사  지점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553" name="_x253096480" descr="DRW000026cc213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20" y="1556793"/>
            <a:ext cx="8296452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3747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2"/>
            <a:ext cx="8208912" cy="454525"/>
            <a:chOff x="372519" y="952804"/>
            <a:chExt cx="5184576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501994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 smtClean="0">
                  <a:solidFill>
                    <a:schemeClr val="bg1"/>
                  </a:solidFill>
                  <a:ea typeface="HY헤드라인M" pitchFamily="18" charset="-127"/>
                </a:rPr>
                <a:t>송도국제도시 북측수로 오염도 검사 결과</a:t>
              </a:r>
              <a:endParaRPr lang="ko-KR" altLang="en-US" sz="2800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40783" y="1072771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5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87286" y="1700808"/>
            <a:ext cx="8383703" cy="5040560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3274" y="1052736"/>
            <a:ext cx="3658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북측수로 수질 변화 추이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8675" name="_x251949624" descr="EMB000026cc214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16" t="29399" r="8926" b="46899"/>
          <a:stretch>
            <a:fillRect/>
          </a:stretch>
        </p:blipFill>
        <p:spPr bwMode="auto">
          <a:xfrm>
            <a:off x="922660" y="1772815"/>
            <a:ext cx="3563650" cy="460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8677" name="_x251949704" descr="EMB000026cc214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16" t="53622" r="8926" b="22885"/>
          <a:stretch>
            <a:fillRect/>
          </a:stretch>
        </p:blipFill>
        <p:spPr bwMode="auto">
          <a:xfrm>
            <a:off x="4601597" y="1772816"/>
            <a:ext cx="396044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263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2"/>
            <a:ext cx="8208912" cy="454525"/>
            <a:chOff x="372519" y="952804"/>
            <a:chExt cx="5184576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501994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 smtClean="0">
                  <a:solidFill>
                    <a:schemeClr val="bg1"/>
                  </a:solidFill>
                  <a:ea typeface="HY헤드라인M" pitchFamily="18" charset="-127"/>
                </a:rPr>
                <a:t>송도국제도시 북측수로 오염도 검사 결과</a:t>
              </a:r>
              <a:endParaRPr lang="ko-KR" altLang="en-US" sz="2800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87286" y="1052736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6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512189" y="1556792"/>
            <a:ext cx="8383703" cy="4968552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3274" y="1057536"/>
            <a:ext cx="3658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북측수로 부영양화 지수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1115616" y="5733256"/>
            <a:ext cx="375322" cy="28803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619672" y="5733256"/>
            <a:ext cx="3744416" cy="307777"/>
          </a:xfrm>
          <a:prstGeom prst="rect">
            <a:avLst/>
          </a:prstGeom>
          <a:solidFill>
            <a:srgbClr val="FFE38B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현재 부영양화 지수 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  <a:ea typeface="+mn-ea"/>
              </a:rPr>
              <a:t>과영양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상태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234706056" descr="EMB000003104b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86" t="19414" r="9825" b="49625"/>
          <a:stretch>
            <a:fillRect/>
          </a:stretch>
        </p:blipFill>
        <p:spPr bwMode="auto">
          <a:xfrm>
            <a:off x="820667" y="1861355"/>
            <a:ext cx="7855789" cy="379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9288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2"/>
            <a:ext cx="8208912" cy="454525"/>
            <a:chOff x="372519" y="952804"/>
            <a:chExt cx="5184576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501994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 smtClean="0">
                  <a:solidFill>
                    <a:schemeClr val="bg1"/>
                  </a:solidFill>
                  <a:ea typeface="HY헤드라인M" pitchFamily="18" charset="-127"/>
                </a:rPr>
                <a:t>송도국제도시 북측수로 오염도 검사 결과</a:t>
              </a:r>
              <a:endParaRPr lang="ko-KR" altLang="en-US" sz="2800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87286" y="1052736"/>
            <a:ext cx="359029" cy="360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2400" dirty="0" smtClean="0"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n-ea"/>
              </a:rPr>
              <a:t>7</a:t>
            </a:r>
            <a:endParaRPr lang="ko-KR" altLang="en-US" sz="2400" dirty="0"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87286" y="1628800"/>
            <a:ext cx="8383703" cy="4896544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98468" y="1052736"/>
            <a:ext cx="3658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퇴적물 오염도 현황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727831" y="5864380"/>
            <a:ext cx="5760640" cy="3077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※ 1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분기 시료채취일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: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2016.03.11. , 2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분기 시료채취일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: 2016.05.17.</a:t>
            </a:r>
            <a:endParaRPr lang="ko-KR" altLang="en-US" sz="14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22691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34709752" descr="EMB000003104b7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1" t="49620" r="54556" b="19704"/>
          <a:stretch>
            <a:fillRect/>
          </a:stretch>
        </p:blipFill>
        <p:spPr bwMode="auto">
          <a:xfrm>
            <a:off x="647067" y="1772816"/>
            <a:ext cx="8136904" cy="417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3801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2"/>
            <a:ext cx="8208912" cy="454525"/>
            <a:chOff x="372519" y="952804"/>
            <a:chExt cx="5184576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501994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 smtClean="0">
                  <a:solidFill>
                    <a:schemeClr val="bg1"/>
                  </a:solidFill>
                  <a:ea typeface="HY헤드라인M" pitchFamily="18" charset="-127"/>
                </a:rPr>
                <a:t>송도국제도시 북측수로 오염도 검사 결과</a:t>
              </a:r>
              <a:endParaRPr lang="ko-KR" altLang="en-US" sz="2800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57921" y="1039367"/>
            <a:ext cx="8353938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종합 평가</a:t>
            </a:r>
            <a:endParaRPr kumimoji="1" lang="en-US" altLang="ko-KR" sz="2800" b="0" kern="1200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046973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66546" y="1001880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2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528947" y="1700808"/>
            <a:ext cx="8383703" cy="4320480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</a:endParaRPr>
          </a:p>
          <a:p>
            <a:pPr algn="l"/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북측수로의 시점과 종점은 호소수의 순환이 원활하지 않아 오염도가 높음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물의 순환이 없고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영양물질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(N,P)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이 풍부하여 </a:t>
            </a:r>
            <a:r>
              <a:rPr lang="en-US" altLang="ko-KR" sz="175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Chl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-a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농도가 높다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북측수로의 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3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월과 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5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월 수질은 </a:t>
            </a:r>
            <a:r>
              <a:rPr lang="ko-KR" altLang="en-US" sz="175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과영양상태를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보임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en-US" altLang="ko-KR" sz="175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Chl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-a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를 제외한 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COD, SS, T-N, T-P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등 수질오염물질은 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10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지점에서 가장 높음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75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750" dirty="0">
                <a:solidFill>
                  <a:schemeClr val="tx1"/>
                </a:solidFill>
                <a:latin typeface="+mn-ea"/>
                <a:ea typeface="+mn-ea"/>
              </a:rPr>
              <a:t>⇒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승기사업소 </a:t>
            </a:r>
            <a:r>
              <a:rPr lang="ko-KR" altLang="en-US" sz="175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방류수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및 남동유수지의 영향으로 판단</a:t>
            </a:r>
            <a:endParaRPr lang="en-US" altLang="ko-KR" sz="175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1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지점 퇴적물은 갯벌냄새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10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지점 퇴적물은 </a:t>
            </a:r>
            <a:r>
              <a:rPr lang="ko-KR" altLang="en-US" sz="175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부패취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감지</a:t>
            </a:r>
            <a:endParaRPr lang="en-US" altLang="ko-KR" sz="175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남동유수지의 퇴적물 준설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적정 수량 확보 및 주변의 비점오염물질 저감을</a:t>
            </a:r>
            <a:endParaRPr lang="en-US" altLang="ko-KR" sz="175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5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위한 노력이 필요함</a:t>
            </a:r>
            <a:r>
              <a:rPr lang="en-US" altLang="ko-KR" sz="17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75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600" u="sng" dirty="0" smtClean="0">
                <a:solidFill>
                  <a:srgbClr val="FF0000"/>
                </a:solidFill>
                <a:latin typeface="+mn-ea"/>
                <a:ea typeface="+mn-ea"/>
              </a:rPr>
              <a:t>⇒ </a:t>
            </a:r>
            <a:r>
              <a:rPr lang="ko-KR" altLang="en-US" sz="1600" u="sng" dirty="0" smtClean="0">
                <a:solidFill>
                  <a:srgbClr val="FF0000"/>
                </a:solidFill>
                <a:latin typeface="+mn-ea"/>
                <a:ea typeface="+mn-ea"/>
              </a:rPr>
              <a:t>검토필요  </a:t>
            </a:r>
            <a:r>
              <a:rPr lang="en-US" altLang="ko-KR" sz="1600" u="sng" dirty="0" smtClean="0">
                <a:solidFill>
                  <a:srgbClr val="FF0000"/>
                </a:solidFill>
                <a:latin typeface="+mn-ea"/>
                <a:ea typeface="+mn-ea"/>
              </a:rPr>
              <a:t>: </a:t>
            </a:r>
            <a:r>
              <a:rPr lang="ko-KR" altLang="en-US" sz="1600" u="sng" dirty="0" smtClean="0">
                <a:solidFill>
                  <a:srgbClr val="FF0000"/>
                </a:solidFill>
                <a:latin typeface="+mn-ea"/>
                <a:ea typeface="+mn-ea"/>
              </a:rPr>
              <a:t>남동유수지에 </a:t>
            </a:r>
            <a:r>
              <a:rPr lang="ko-KR" altLang="en-US" sz="1600" u="sng" dirty="0" err="1" smtClean="0">
                <a:solidFill>
                  <a:srgbClr val="FF0000"/>
                </a:solidFill>
                <a:latin typeface="+mn-ea"/>
                <a:ea typeface="+mn-ea"/>
              </a:rPr>
              <a:t>수처리시설</a:t>
            </a:r>
            <a:r>
              <a:rPr lang="ko-KR" altLang="en-US" sz="1600" u="sng" dirty="0" smtClean="0">
                <a:solidFill>
                  <a:srgbClr val="FF0000"/>
                </a:solidFill>
                <a:latin typeface="+mn-ea"/>
                <a:ea typeface="+mn-ea"/>
              </a:rPr>
              <a:t> 설치와 </a:t>
            </a:r>
            <a:r>
              <a:rPr lang="ko-KR" altLang="en-US" sz="1600" u="sng" dirty="0" err="1" smtClean="0">
                <a:solidFill>
                  <a:srgbClr val="FF0000"/>
                </a:solidFill>
                <a:latin typeface="+mn-ea"/>
                <a:ea typeface="+mn-ea"/>
              </a:rPr>
              <a:t>처리수를</a:t>
            </a:r>
            <a:r>
              <a:rPr lang="ko-KR" altLang="en-US" sz="1600" u="sng" dirty="0" smtClean="0">
                <a:solidFill>
                  <a:srgbClr val="FF0000"/>
                </a:solidFill>
                <a:latin typeface="+mn-ea"/>
                <a:ea typeface="+mn-ea"/>
              </a:rPr>
              <a:t> 유지용수로 활용하는 방안</a:t>
            </a:r>
            <a:r>
              <a:rPr lang="en-US" altLang="ko-KR" sz="1600" u="sng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9296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283968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0" y="1916832"/>
            <a:ext cx="4571999" cy="9619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0C0"/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/>
          <a:lstStyle/>
          <a:p>
            <a:pPr algn="r"/>
            <a:endParaRPr lang="ko-KR" altLang="en-US" sz="3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132856"/>
            <a:ext cx="530637" cy="57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331640" y="2132856"/>
            <a:ext cx="5354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32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Ⅳ</a:t>
            </a:r>
            <a:endParaRPr lang="en-US" altLang="ko-KR" sz="3200" b="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63688" y="2132856"/>
            <a:ext cx="69127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3200" b="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남동산단</a:t>
            </a:r>
            <a:r>
              <a:rPr lang="ko-KR" altLang="en-US" sz="32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폐수 모니터링 조사 결과</a:t>
            </a:r>
            <a:endParaRPr lang="ko-KR" altLang="en-US" sz="32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411760" y="4005064"/>
            <a:ext cx="3744416" cy="1055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보건환경연구원</a:t>
            </a:r>
            <a:r>
              <a:rPr lang="en-US" altLang="ko-KR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0" spc="-15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산업폐수과</a:t>
            </a:r>
            <a:r>
              <a:rPr lang="en-US" altLang="ko-KR" sz="2000" b="0" spc="-15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000" b="0" spc="-15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4" name="_x306478240" descr="EMB0000049cb6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44" t="12576" r="46428" b="82550"/>
          <a:stretch>
            <a:fillRect/>
          </a:stretch>
        </p:blipFill>
        <p:spPr bwMode="auto">
          <a:xfrm>
            <a:off x="107504" y="260648"/>
            <a:ext cx="2232248" cy="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3970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51520" y="238177"/>
            <a:ext cx="8280920" cy="430887"/>
            <a:chOff x="372519" y="952802"/>
            <a:chExt cx="8280920" cy="320214"/>
          </a:xfrm>
        </p:grpSpPr>
        <p:sp>
          <p:nvSpPr>
            <p:cNvPr id="3" name="TextBox 2"/>
            <p:cNvSpPr txBox="1"/>
            <p:nvPr/>
          </p:nvSpPr>
          <p:spPr>
            <a:xfrm>
              <a:off x="537151" y="952802"/>
              <a:ext cx="8116288" cy="320214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 smtClean="0">
                  <a:solidFill>
                    <a:schemeClr val="bg1"/>
                  </a:solidFill>
                  <a:latin typeface="+mn-ea"/>
                  <a:ea typeface="+mn-ea"/>
                </a:rPr>
                <a:t> </a:t>
              </a:r>
              <a:r>
                <a:rPr lang="ko-KR" altLang="en-US" sz="2400" dirty="0" err="1" smtClean="0">
                  <a:solidFill>
                    <a:schemeClr val="bg1"/>
                  </a:solidFill>
                  <a:latin typeface="+mn-ea"/>
                  <a:ea typeface="+mn-ea"/>
                </a:rPr>
                <a:t>남동산단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  <a:ea typeface="+mn-ea"/>
                </a:rPr>
                <a:t> </a:t>
              </a:r>
              <a:r>
                <a:rPr lang="ko-KR" altLang="en-US" sz="2400" dirty="0">
                  <a:solidFill>
                    <a:schemeClr val="bg1"/>
                  </a:solidFill>
                  <a:latin typeface="+mn-ea"/>
                  <a:ea typeface="+mn-ea"/>
                </a:rPr>
                <a:t>배출하수 모니터링 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  <a:ea typeface="+mn-ea"/>
                </a:rPr>
                <a:t>조사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+mn-ea"/>
                  <a:ea typeface="+mn-ea"/>
                </a:rPr>
                <a:t>(</a:t>
              </a:r>
              <a:r>
                <a:rPr lang="ko-KR" altLang="en-US" sz="2400" dirty="0" err="1" smtClean="0">
                  <a:solidFill>
                    <a:schemeClr val="bg1"/>
                  </a:solidFill>
                  <a:latin typeface="+mn-ea"/>
                  <a:ea typeface="+mn-ea"/>
                </a:rPr>
                <a:t>남동산단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  <a:ea typeface="+mn-ea"/>
                </a:rPr>
                <a:t> → 승기 유입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+mn-ea"/>
                  <a:ea typeface="+mn-ea"/>
                </a:rPr>
                <a:t>)</a:t>
              </a:r>
              <a:endParaRPr lang="ko-KR" altLang="en-US" sz="24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372519" y="1040586"/>
              <a:ext cx="69949" cy="17005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오른쪽 화살표 5"/>
          <p:cNvSpPr/>
          <p:nvPr/>
        </p:nvSpPr>
        <p:spPr>
          <a:xfrm>
            <a:off x="2699792" y="4653136"/>
            <a:ext cx="432048" cy="360040"/>
          </a:xfrm>
          <a:prstGeom prst="rightArrow">
            <a:avLst/>
          </a:prstGeom>
          <a:solidFill>
            <a:schemeClr val="accent2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Picture 18" descr="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546" y="1124744"/>
            <a:ext cx="495260" cy="48445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4178" y="1085978"/>
            <a:ext cx="339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chemeClr val="tx1"/>
                </a:solidFill>
                <a:latin typeface="Arial Black" pitchFamily="34" charset="0"/>
              </a:rPr>
              <a:t>1</a:t>
            </a:r>
            <a:endParaRPr lang="ko-KR" altLang="en-US" sz="28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14176" y="1104721"/>
            <a:ext cx="8712968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kern="1200" dirty="0" smtClean="0">
                <a:solidFill>
                  <a:schemeClr val="bg1"/>
                </a:solidFill>
                <a:latin typeface="+mn-ea"/>
              </a:rPr>
              <a:t>조사 개요</a:t>
            </a:r>
            <a:endParaRPr kumimoji="1" lang="en-US" altLang="ko-KR" sz="2800" kern="12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1700808"/>
            <a:ext cx="8383703" cy="4320480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285750" indent="-285750" algn="l">
              <a:buFont typeface="Wingdings" pitchFamily="2" charset="2"/>
              <a:buChar char="l"/>
            </a:pP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조사기관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대기보전과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하수과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인천환경공단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보건환경연구원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marL="285750" indent="-285750" algn="l"/>
            <a:endParaRPr lang="en-US" altLang="ko-KR" sz="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marL="285750" indent="-285750" algn="l">
              <a:buFont typeface="Wingdings" pitchFamily="2" charset="2"/>
              <a:buChar char="l"/>
            </a:pP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검사기관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보건환경연구원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marL="285750" indent="-285750" algn="l">
              <a:buFont typeface="Wingdings" pitchFamily="2" charset="2"/>
              <a:buChar char="l"/>
            </a:pP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조사기간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지점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주기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연중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8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지점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매 분기별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1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회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marL="285750" indent="-285750" algn="l">
              <a:buFont typeface="Wingdings" pitchFamily="2" charset="2"/>
              <a:buChar char="l"/>
            </a:pPr>
            <a:endParaRPr lang="en-US" altLang="ko-KR" sz="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marL="285750" indent="-285750" algn="l">
              <a:buFont typeface="Wingdings" pitchFamily="2" charset="2"/>
              <a:buChar char="l"/>
            </a:pP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조사항목추가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: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현재 기본 수질 항목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(COD, T-N, T-P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등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외에 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                     </a:t>
            </a:r>
            <a:r>
              <a:rPr lang="ko-KR" altLang="en-US" sz="1600" u="sng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남동산단</a:t>
            </a:r>
            <a:r>
              <a:rPr lang="ko-KR" altLang="en-US" sz="1600" u="sng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폐수의 주요 항목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을 추가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(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구리 등 중금속항목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</a:t>
            </a:r>
          </a:p>
          <a:p>
            <a:pPr algn="l"/>
            <a:endParaRPr lang="en-US" altLang="ko-KR" sz="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marL="285750" indent="-285750" algn="l">
              <a:buFont typeface="Wingdings" pitchFamily="2" charset="2"/>
              <a:buChar char="l"/>
            </a:pP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남동산단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유입 하수 환경조사 평가보고서 작성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: 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수질 측정 변화 추이와 원인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개선방안 등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</a:endParaRPr>
          </a:p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5517232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정확한 원인규명과 근본대책 마련 시급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" name="오른쪽 화살표 12"/>
          <p:cNvSpPr/>
          <p:nvPr/>
        </p:nvSpPr>
        <p:spPr>
          <a:xfrm>
            <a:off x="1043608" y="5589240"/>
            <a:ext cx="382239" cy="288032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78680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51520" y="238172"/>
            <a:ext cx="8208912" cy="454525"/>
            <a:chOff x="372519" y="952804"/>
            <a:chExt cx="5184576" cy="337782"/>
          </a:xfrm>
        </p:grpSpPr>
        <p:sp>
          <p:nvSpPr>
            <p:cNvPr id="2" name="TextBox 1"/>
            <p:cNvSpPr txBox="1"/>
            <p:nvPr/>
          </p:nvSpPr>
          <p:spPr>
            <a:xfrm>
              <a:off x="537152" y="952804"/>
              <a:ext cx="5019943" cy="32021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l"/>
              <a:r>
                <a:rPr lang="ko-KR" altLang="en-US" sz="2800" dirty="0">
                  <a:solidFill>
                    <a:schemeClr val="bg1"/>
                  </a:solidFill>
                  <a:ea typeface="HY헤드라인M" pitchFamily="18" charset="-127"/>
                </a:rPr>
                <a:t> </a:t>
              </a:r>
              <a:r>
                <a:rPr lang="ko-KR" altLang="en-US" sz="2400" dirty="0" err="1">
                  <a:solidFill>
                    <a:schemeClr val="bg1"/>
                  </a:solidFill>
                  <a:ea typeface="HY헤드라인M" pitchFamily="18" charset="-127"/>
                </a:rPr>
                <a:t>남동산단</a:t>
              </a:r>
              <a:r>
                <a:rPr lang="ko-KR" altLang="en-US" sz="2400" dirty="0">
                  <a:solidFill>
                    <a:schemeClr val="bg1"/>
                  </a:solidFill>
                  <a:ea typeface="HY헤드라인M" pitchFamily="18" charset="-127"/>
                </a:rPr>
                <a:t> 폐수 모니터링 조사 결과 </a:t>
              </a:r>
              <a:r>
                <a:rPr lang="en-US" altLang="ko-KR" sz="2400" dirty="0">
                  <a:solidFill>
                    <a:schemeClr val="bg1"/>
                  </a:solidFill>
                  <a:ea typeface="HY헤드라인M" pitchFamily="18" charset="-127"/>
                </a:rPr>
                <a:t>(</a:t>
              </a:r>
              <a:r>
                <a:rPr lang="ko-KR" altLang="en-US" sz="2400" dirty="0" err="1">
                  <a:solidFill>
                    <a:schemeClr val="bg1"/>
                  </a:solidFill>
                  <a:ea typeface="HY헤드라인M" pitchFamily="18" charset="-127"/>
                </a:rPr>
                <a:t>남동산단</a:t>
              </a:r>
              <a:r>
                <a:rPr lang="ko-KR" altLang="en-US" sz="2400" dirty="0">
                  <a:solidFill>
                    <a:schemeClr val="bg1"/>
                  </a:solidFill>
                  <a:ea typeface="HY헤드라인M" pitchFamily="18" charset="-127"/>
                </a:rPr>
                <a:t> → 승기 유입</a:t>
              </a:r>
              <a:r>
                <a:rPr lang="en-US" altLang="ko-KR" sz="2400" dirty="0">
                  <a:solidFill>
                    <a:schemeClr val="bg1"/>
                  </a:solidFill>
                  <a:ea typeface="HY헤드라인M" pitchFamily="18" charset="-127"/>
                </a:rPr>
                <a:t>)</a:t>
              </a:r>
              <a:endParaRPr lang="ko-KR" altLang="en-US" sz="2400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372519" y="1023051"/>
              <a:ext cx="69949" cy="2675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57921" y="1039367"/>
            <a:ext cx="8353938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800" b="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폐수 샘플링 지점</a:t>
            </a:r>
            <a:endParaRPr lang="en-US" altLang="ko-KR" sz="2800" b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046973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37556" y="1020623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2</a:t>
            </a:r>
            <a:endParaRPr lang="en-US" altLang="ko-KR" sz="28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87286" y="1844824"/>
            <a:ext cx="8383703" cy="4464496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36369584" descr="EMB0000149c418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21" y="1916831"/>
            <a:ext cx="8086534" cy="432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3714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51520" y="332700"/>
            <a:ext cx="69949" cy="36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/>
          </a:p>
        </p:txBody>
      </p:sp>
      <p:sp>
        <p:nvSpPr>
          <p:cNvPr id="45" name="직사각형 44"/>
          <p:cNvSpPr/>
          <p:nvPr/>
        </p:nvSpPr>
        <p:spPr>
          <a:xfrm>
            <a:off x="648087" y="1050256"/>
            <a:ext cx="5020953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2400" b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수질오염도 분석결과 평가 </a:t>
            </a:r>
            <a:endParaRPr lang="en-US" altLang="ko-KR" sz="2400" b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457" y="1055504"/>
            <a:ext cx="495260" cy="484454"/>
          </a:xfrm>
          <a:prstGeom prst="rect">
            <a:avLst/>
          </a:prstGeom>
        </p:spPr>
      </p:pic>
      <p:sp>
        <p:nvSpPr>
          <p:cNvPr id="50" name="모서리가 둥근 직사각형 49"/>
          <p:cNvSpPr/>
          <p:nvPr/>
        </p:nvSpPr>
        <p:spPr>
          <a:xfrm>
            <a:off x="302725" y="1582776"/>
            <a:ext cx="8589755" cy="4969170"/>
          </a:xfrm>
          <a:prstGeom prst="roundRect">
            <a:avLst>
              <a:gd name="adj" fmla="val 590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>
              <a:buClr>
                <a:srgbClr val="C00000"/>
              </a:buClr>
            </a:pPr>
            <a:endParaRPr lang="en-US" altLang="ko-KR" sz="1050" dirty="0" smtClean="0">
              <a:solidFill>
                <a:schemeClr val="tx1"/>
              </a:solidFill>
            </a:endParaRPr>
          </a:p>
          <a:p>
            <a:pPr algn="just">
              <a:buClr>
                <a:srgbClr val="C00000"/>
              </a:buClr>
            </a:pPr>
            <a:r>
              <a:rPr lang="en-US" altLang="ko-KR" sz="1050" dirty="0">
                <a:solidFill>
                  <a:schemeClr val="tx1"/>
                </a:solidFill>
              </a:rPr>
              <a:t> </a:t>
            </a:r>
            <a:r>
              <a:rPr lang="en-US" altLang="ko-KR" sz="1050" dirty="0" smtClean="0">
                <a:solidFill>
                  <a:schemeClr val="tx1"/>
                </a:solidFill>
              </a:rPr>
              <a:t>   </a:t>
            </a:r>
          </a:p>
          <a:p>
            <a:pPr algn="l"/>
            <a:endParaRPr lang="en-US" altLang="ko-KR" sz="13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552611"/>
              </p:ext>
            </p:extLst>
          </p:nvPr>
        </p:nvGraphicFramePr>
        <p:xfrm>
          <a:off x="547413" y="2086547"/>
          <a:ext cx="8100377" cy="3961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585"/>
                <a:gridCol w="1224137"/>
                <a:gridCol w="648071"/>
                <a:gridCol w="720080"/>
                <a:gridCol w="720080"/>
                <a:gridCol w="720080"/>
                <a:gridCol w="720080"/>
                <a:gridCol w="720080"/>
                <a:gridCol w="792088"/>
                <a:gridCol w="864096"/>
              </a:tblGrid>
              <a:tr h="393332">
                <a:tc gridSpan="2"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지점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측정항목</a:t>
                      </a:r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A-1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B-1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C-1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E-1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P-1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P-2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연수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-1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연수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-2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76941">
                <a:tc rowSpan="6">
                  <a:txBody>
                    <a:bodyPr/>
                    <a:lstStyle/>
                    <a:p>
                      <a:pPr algn="ctr"/>
                      <a:endParaRPr lang="en-US" altLang="ko-KR" sz="900" b="0" dirty="0" smtClean="0"/>
                    </a:p>
                    <a:p>
                      <a:pPr algn="ctr"/>
                      <a:endParaRPr lang="en-US" altLang="ko-KR" sz="900" b="0" dirty="0" smtClean="0"/>
                    </a:p>
                    <a:p>
                      <a:pPr algn="ctr"/>
                      <a:endParaRPr lang="en-US" altLang="ko-KR" sz="900" b="0" dirty="0" smtClean="0"/>
                    </a:p>
                    <a:p>
                      <a:pPr algn="ctr"/>
                      <a:endParaRPr lang="en-US" altLang="ko-KR" sz="900" b="0" dirty="0" smtClean="0"/>
                    </a:p>
                    <a:p>
                      <a:pPr algn="ctr"/>
                      <a:endParaRPr lang="en-US" altLang="ko-KR" sz="900" b="0" dirty="0" smtClean="0"/>
                    </a:p>
                    <a:p>
                      <a:pPr algn="ctr"/>
                      <a:r>
                        <a:rPr lang="ko-KR" altLang="en-US" sz="900" b="0" dirty="0" smtClean="0"/>
                        <a:t>일반</a:t>
                      </a:r>
                      <a:endParaRPr lang="en-US" altLang="ko-KR" sz="900" b="0" dirty="0" smtClean="0"/>
                    </a:p>
                    <a:p>
                      <a:pPr algn="ctr"/>
                      <a:r>
                        <a:rPr lang="ko-KR" altLang="en-US" sz="900" b="0" dirty="0" smtClean="0"/>
                        <a:t>수질물질</a:t>
                      </a:r>
                      <a:endParaRPr lang="ko-KR" altLang="en-US" sz="9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pH</a:t>
                      </a:r>
                      <a:endParaRPr lang="ko-KR" altLang="en-US" sz="9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6.5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6.5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6.0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6.5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6.6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6.6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6.9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6.5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73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COD(mg/L)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159.9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925.7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296.7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245.8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182.3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274.4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113.4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115.3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1694">
                <a:tc vMerge="1">
                  <a:txBody>
                    <a:bodyPr/>
                    <a:lstStyle/>
                    <a:p>
                      <a:pPr algn="ctr"/>
                      <a:endParaRPr lang="ko-KR" altLang="en-US" sz="8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SS(mg/L)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96.1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736.3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160.5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206.9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331.0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280.4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104.0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80.7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42977">
                <a:tc vMerge="1">
                  <a:txBody>
                    <a:bodyPr/>
                    <a:lstStyle/>
                    <a:p>
                      <a:pPr algn="ctr"/>
                      <a:endParaRPr lang="ko-KR" altLang="en-US" sz="8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T-N(mg/L)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89.69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109.094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79.759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67.333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60.653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82.046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45.151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49.654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1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T-P(mg/L)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3.074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23.063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13.111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3.747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4.136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5.247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4.287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4.192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7599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</a:rPr>
                        <a:t>총대장균군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</a:rPr>
                        <a:t>총대장균군수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/mL)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1,070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402,500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58,725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48,925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4,450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51,500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34,675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275,750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1733">
                <a:tc rowSpan="6">
                  <a:txBody>
                    <a:bodyPr/>
                    <a:lstStyle/>
                    <a:p>
                      <a:pPr algn="ctr" latinLnBrk="1"/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수질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유해물질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구리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(mg/L)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1.217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0.047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0.371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1.288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1.527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0.264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0.024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0.023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1733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900" b="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카드뮴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(mg/L)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0.001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0.005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1733">
                <a:tc vMerge="1">
                  <a:txBody>
                    <a:bodyPr/>
                    <a:lstStyle/>
                    <a:p>
                      <a:endParaRPr lang="ko-KR" altLang="en-US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아연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(mg/L)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0.863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0.245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0.307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1.076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1.823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1.392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0.134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0.115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51733">
                <a:tc vMerge="1">
                  <a:txBody>
                    <a:bodyPr/>
                    <a:lstStyle/>
                    <a:p>
                      <a:endParaRPr lang="ko-KR" altLang="en-US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시안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(mg/L)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3.98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0.02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0.02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0.06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0.08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0.10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5781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불검출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7599">
                <a:tc vMerge="1">
                  <a:txBody>
                    <a:bodyPr/>
                    <a:lstStyle/>
                    <a:p>
                      <a:endParaRPr lang="ko-KR" altLang="en-US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음이온계면활성제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(mg/L)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0.76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0.39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3.14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1.67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2.15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1.91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5.48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4.34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65465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페놀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(mg/L)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0.046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0.049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0.085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b="1" dirty="0" smtClean="0">
                          <a:latin typeface="+mn-ea"/>
                          <a:ea typeface="+mn-ea"/>
                        </a:rPr>
                        <a:t>0.046</a:t>
                      </a: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366546" y="1059556"/>
            <a:ext cx="55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8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1480" y="303393"/>
            <a:ext cx="8060960" cy="36933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400" dirty="0">
                <a:solidFill>
                  <a:schemeClr val="bg1"/>
                </a:solidFill>
                <a:ea typeface="HY헤드라인M" pitchFamily="18" charset="-127"/>
              </a:rPr>
              <a:t> </a:t>
            </a:r>
            <a:r>
              <a:rPr lang="ko-KR" altLang="en-US" sz="2400" dirty="0" err="1">
                <a:solidFill>
                  <a:schemeClr val="bg1"/>
                </a:solidFill>
                <a:ea typeface="HY헤드라인M" pitchFamily="18" charset="-127"/>
              </a:rPr>
              <a:t>남동산단</a:t>
            </a:r>
            <a:r>
              <a:rPr lang="ko-KR" altLang="en-US" sz="2400" dirty="0">
                <a:solidFill>
                  <a:schemeClr val="bg1"/>
                </a:solidFill>
                <a:ea typeface="HY헤드라인M" pitchFamily="18" charset="-127"/>
              </a:rPr>
              <a:t> 폐수 모니터링 조사 결과 </a:t>
            </a:r>
            <a:r>
              <a:rPr lang="en-US" altLang="ko-KR" sz="2400" dirty="0">
                <a:solidFill>
                  <a:schemeClr val="bg1"/>
                </a:solidFill>
                <a:ea typeface="HY헤드라인M" pitchFamily="18" charset="-127"/>
              </a:rPr>
              <a:t>(</a:t>
            </a:r>
            <a:r>
              <a:rPr lang="ko-KR" altLang="en-US" sz="2400" dirty="0" err="1">
                <a:solidFill>
                  <a:schemeClr val="bg1"/>
                </a:solidFill>
                <a:ea typeface="HY헤드라인M" pitchFamily="18" charset="-127"/>
              </a:rPr>
              <a:t>남동산단</a:t>
            </a:r>
            <a:r>
              <a:rPr lang="ko-KR" altLang="en-US" sz="2400" dirty="0">
                <a:solidFill>
                  <a:schemeClr val="bg1"/>
                </a:solidFill>
                <a:ea typeface="HY헤드라인M" pitchFamily="18" charset="-127"/>
              </a:rPr>
              <a:t> → 승기 유입</a:t>
            </a:r>
            <a:r>
              <a:rPr lang="en-US" altLang="ko-KR" sz="2400" dirty="0">
                <a:solidFill>
                  <a:schemeClr val="bg1"/>
                </a:solidFill>
                <a:ea typeface="HY헤드라인M" pitchFamily="18" charset="-127"/>
              </a:rPr>
              <a:t>)</a:t>
            </a:r>
            <a:endParaRPr lang="ko-KR" altLang="en-US" sz="24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4288" y="1678188"/>
            <a:ext cx="1549671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※ 1, 2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분기 평균값</a:t>
            </a:r>
            <a:endParaRPr lang="ko-KR" altLang="en-US" sz="14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451572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51519" y="332695"/>
            <a:ext cx="85493" cy="3599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/>
          </a:p>
        </p:txBody>
      </p: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평 가 요 약</a:t>
            </a:r>
            <a:endParaRPr kumimoji="1" lang="ko-KR" altLang="en-US" sz="28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386366" y="1085013"/>
            <a:ext cx="5326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2189" y="238172"/>
            <a:ext cx="8077570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800" dirty="0">
                <a:solidFill>
                  <a:schemeClr val="bg1"/>
                </a:solidFill>
                <a:ea typeface="HY헤드라인M" pitchFamily="18" charset="-127"/>
              </a:rPr>
              <a:t> </a:t>
            </a:r>
            <a:r>
              <a:rPr lang="ko-KR" altLang="en-US" sz="2400" dirty="0" err="1">
                <a:solidFill>
                  <a:schemeClr val="bg1"/>
                </a:solidFill>
                <a:ea typeface="HY헤드라인M" pitchFamily="18" charset="-127"/>
              </a:rPr>
              <a:t>남동산단</a:t>
            </a:r>
            <a:r>
              <a:rPr lang="ko-KR" altLang="en-US" sz="2400" dirty="0">
                <a:solidFill>
                  <a:schemeClr val="bg1"/>
                </a:solidFill>
                <a:ea typeface="HY헤드라인M" pitchFamily="18" charset="-127"/>
              </a:rPr>
              <a:t> 폐수 모니터링 조사 결과 </a:t>
            </a:r>
            <a:r>
              <a:rPr lang="en-US" altLang="ko-KR" sz="2400" dirty="0">
                <a:solidFill>
                  <a:schemeClr val="bg1"/>
                </a:solidFill>
                <a:ea typeface="HY헤드라인M" pitchFamily="18" charset="-127"/>
              </a:rPr>
              <a:t>(</a:t>
            </a:r>
            <a:r>
              <a:rPr lang="ko-KR" altLang="en-US" sz="2400" dirty="0" err="1">
                <a:solidFill>
                  <a:schemeClr val="bg1"/>
                </a:solidFill>
                <a:ea typeface="HY헤드라인M" pitchFamily="18" charset="-127"/>
              </a:rPr>
              <a:t>남동산단</a:t>
            </a:r>
            <a:r>
              <a:rPr lang="ko-KR" altLang="en-US" sz="2400" dirty="0">
                <a:solidFill>
                  <a:schemeClr val="bg1"/>
                </a:solidFill>
                <a:ea typeface="HY헤드라인M" pitchFamily="18" charset="-127"/>
              </a:rPr>
              <a:t> → 승기 유입</a:t>
            </a:r>
            <a:r>
              <a:rPr lang="en-US" altLang="ko-KR" sz="2400" dirty="0">
                <a:solidFill>
                  <a:schemeClr val="bg1"/>
                </a:solidFill>
                <a:ea typeface="HY헤드라인M" pitchFamily="18" charset="-127"/>
              </a:rPr>
              <a:t>)</a:t>
            </a:r>
            <a:endParaRPr lang="ko-KR" altLang="en-US" sz="24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751194" y="1700808"/>
            <a:ext cx="7925262" cy="4752528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2400" u="sng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처리공법</a:t>
            </a:r>
            <a:endParaRPr lang="en-US" altLang="ko-KR" sz="1800" u="sng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승기사업소는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MLE(Modified </a:t>
            </a:r>
            <a:r>
              <a:rPr lang="en-US" altLang="ko-KR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Ludzack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Ettinger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) + </a:t>
            </a:r>
            <a:r>
              <a:rPr lang="ko-KR" altLang="en-US" sz="16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응집제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공법으로 운영</a:t>
            </a:r>
            <a:endParaRPr lang="en-US" altLang="ko-KR" sz="17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7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표준활성슬러지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공법을 변형한 공법으로 무산소조</a:t>
            </a:r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호기성조로 구성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O </a:t>
            </a:r>
            <a:r>
              <a:rPr lang="ko-KR" altLang="en-US" sz="17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질산성질소를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제거하기 위한 내부반송과 침전지 </a:t>
            </a:r>
            <a:r>
              <a:rPr lang="ko-KR" altLang="en-US" sz="170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슬러지</a:t>
            </a:r>
            <a:r>
              <a:rPr lang="ko-KR" altLang="en-US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반송으로 구성</a:t>
            </a:r>
            <a:endParaRPr lang="en-US" altLang="ko-KR" sz="17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8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ko-KR" altLang="en-US" sz="24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2400" u="sng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문 제 점</a:t>
            </a:r>
            <a:endParaRPr lang="en-US" altLang="ko-KR" sz="2400" u="sng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7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 O 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고농도 중금속과 유해물질을 함유한 폐수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시안 등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 유입 시 처리효율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이</a:t>
            </a:r>
            <a:endParaRPr lang="en-US" altLang="ko-KR" sz="17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    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 저감되는 등 생물학적 처리시스템의 안정성에 문제 발생 가능성</a:t>
            </a:r>
            <a:endParaRPr lang="en-US" altLang="ko-KR" sz="17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</a:rPr>
              <a:t>O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700" dirty="0" err="1" smtClean="0">
                <a:solidFill>
                  <a:schemeClr val="tx1"/>
                </a:solidFill>
                <a:latin typeface="+mn-ea"/>
                <a:ea typeface="+mn-ea"/>
              </a:rPr>
              <a:t>하수관거정비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700" dirty="0" err="1" smtClean="0">
                <a:solidFill>
                  <a:schemeClr val="tx1"/>
                </a:solidFill>
                <a:latin typeface="+mn-ea"/>
                <a:ea typeface="+mn-ea"/>
              </a:rPr>
              <a:t>임대형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 민사사업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(BTL)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이 전국적 확대되고 있으며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분뇨가</a:t>
            </a:r>
            <a:endParaRPr lang="en-US" altLang="ko-KR" sz="17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7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700" dirty="0" smtClean="0">
                <a:solidFill>
                  <a:schemeClr val="tx1"/>
                </a:solidFill>
                <a:latin typeface="+mn-ea"/>
                <a:ea typeface="+mn-ea"/>
              </a:rPr>
              <a:t>   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직접 하수처리시설에 유입으로 </a:t>
            </a:r>
            <a:r>
              <a:rPr lang="ko-KR" altLang="en-US" sz="1700" dirty="0" err="1" smtClean="0">
                <a:solidFill>
                  <a:schemeClr val="tx1"/>
                </a:solidFill>
                <a:latin typeface="+mn-ea"/>
                <a:ea typeface="+mn-ea"/>
              </a:rPr>
              <a:t>부하량이</a:t>
            </a:r>
            <a:r>
              <a:rPr lang="ko-KR" altLang="en-US" sz="1700" dirty="0" smtClean="0">
                <a:solidFill>
                  <a:schemeClr val="tx1"/>
                </a:solidFill>
                <a:latin typeface="+mn-ea"/>
                <a:ea typeface="+mn-ea"/>
              </a:rPr>
              <a:t> 증가함</a:t>
            </a:r>
            <a:endParaRPr lang="en-US" altLang="ko-KR" sz="1700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625807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51519" y="332695"/>
            <a:ext cx="85493" cy="3599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/>
          </a:p>
        </p:txBody>
      </p:sp>
      <p:sp>
        <p:nvSpPr>
          <p:cNvPr id="45" name="직사각형 44"/>
          <p:cNvSpPr/>
          <p:nvPr/>
        </p:nvSpPr>
        <p:spPr>
          <a:xfrm>
            <a:off x="755459" y="1081141"/>
            <a:ext cx="7834300" cy="4857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kumimoji="1" lang="ko-KR" altLang="en-US" sz="2800" b="0" kern="12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n-cs"/>
              </a:rPr>
              <a:t>평 가 요 약</a:t>
            </a:r>
            <a:endParaRPr kumimoji="1" lang="ko-KR" altLang="en-US" sz="2800" b="0" kern="12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pic>
        <p:nvPicPr>
          <p:cNvPr id="46" name="Picture 18" descr="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53" y="1056544"/>
            <a:ext cx="495260" cy="484454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386366" y="1085013"/>
            <a:ext cx="5326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2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Arial Black" pitchFamily="34" charset="0"/>
                <a:cs typeface="+mn-cs"/>
              </a:rPr>
              <a:t>5</a:t>
            </a:r>
            <a:endParaRPr lang="en-US" altLang="ko-KR" sz="2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Arial Black" pitchFamily="34" charset="0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2189" y="238172"/>
            <a:ext cx="8077570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800" dirty="0">
                <a:solidFill>
                  <a:schemeClr val="bg1"/>
                </a:solidFill>
                <a:ea typeface="HY헤드라인M" pitchFamily="18" charset="-127"/>
              </a:rPr>
              <a:t> </a:t>
            </a:r>
            <a:r>
              <a:rPr lang="ko-KR" altLang="en-US" sz="2400" dirty="0" err="1">
                <a:solidFill>
                  <a:schemeClr val="bg1"/>
                </a:solidFill>
                <a:ea typeface="HY헤드라인M" pitchFamily="18" charset="-127"/>
              </a:rPr>
              <a:t>남동산단</a:t>
            </a:r>
            <a:r>
              <a:rPr lang="ko-KR" altLang="en-US" sz="2400" dirty="0">
                <a:solidFill>
                  <a:schemeClr val="bg1"/>
                </a:solidFill>
                <a:ea typeface="HY헤드라인M" pitchFamily="18" charset="-127"/>
              </a:rPr>
              <a:t> 폐수 모니터링 조사 결과 </a:t>
            </a:r>
            <a:r>
              <a:rPr lang="en-US" altLang="ko-KR" sz="2400" dirty="0">
                <a:solidFill>
                  <a:schemeClr val="bg1"/>
                </a:solidFill>
                <a:ea typeface="HY헤드라인M" pitchFamily="18" charset="-127"/>
              </a:rPr>
              <a:t>(</a:t>
            </a:r>
            <a:r>
              <a:rPr lang="ko-KR" altLang="en-US" sz="2400" dirty="0" err="1">
                <a:solidFill>
                  <a:schemeClr val="bg1"/>
                </a:solidFill>
                <a:ea typeface="HY헤드라인M" pitchFamily="18" charset="-127"/>
              </a:rPr>
              <a:t>남동산단</a:t>
            </a:r>
            <a:r>
              <a:rPr lang="ko-KR" altLang="en-US" sz="2400" dirty="0">
                <a:solidFill>
                  <a:schemeClr val="bg1"/>
                </a:solidFill>
                <a:ea typeface="HY헤드라인M" pitchFamily="18" charset="-127"/>
              </a:rPr>
              <a:t> → 승기 유입</a:t>
            </a:r>
            <a:r>
              <a:rPr lang="en-US" altLang="ko-KR" sz="2400" dirty="0">
                <a:solidFill>
                  <a:schemeClr val="bg1"/>
                </a:solidFill>
                <a:ea typeface="HY헤드라인M" pitchFamily="18" charset="-127"/>
              </a:rPr>
              <a:t>)</a:t>
            </a:r>
            <a:endParaRPr lang="ko-KR" altLang="en-US" sz="24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728477" y="1700808"/>
            <a:ext cx="7861282" cy="4536504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l"/>
            <a:r>
              <a:rPr lang="ko-KR" altLang="en-US" sz="24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</a:t>
            </a:r>
            <a:r>
              <a:rPr lang="ko-KR" altLang="en-US" sz="2800" u="sng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대 책</a:t>
            </a:r>
            <a:endParaRPr lang="en-US" altLang="ko-KR" sz="2800" u="sng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400" u="sng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1800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</a:rPr>
              <a:t>O</a:t>
            </a:r>
            <a:r>
              <a:rPr lang="en-US" altLang="ko-KR" sz="1800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공공하수처리시설의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  <a:ea typeface="+mn-ea"/>
              </a:rPr>
              <a:t>유입수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내 중금속 등의 유해물질 농도와 처리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 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  <a:ea typeface="+mn-ea"/>
              </a:rPr>
              <a:t>슬러지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내 중금속 함량에 대한 지속적인 추가 모니터링 필요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O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오염원 조사 및  유해물질을 저감시켜 연계 유입시키는 방안 필요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</a:rPr>
              <a:t>O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선진국의 사례에서와 같이 안정적인 시설운영을 위하여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업종별 또는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  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지역별 연계처리 수질 기준을 설정하는 등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연계 처리지침의 개정이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  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필요할 것으로 판단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11072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9144000" y="0"/>
            <a:ext cx="4283968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5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68406" y="2742376"/>
            <a:ext cx="504056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pPr algn="l"/>
            <a:r>
              <a:rPr lang="ko-KR" altLang="en-US" sz="30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0" scaled="0"/>
                </a:gradFill>
                <a:latin typeface="HY헤드라인M" pitchFamily="18" charset="-127"/>
                <a:ea typeface="HY헤드라인M" pitchFamily="18" charset="-127"/>
              </a:rPr>
              <a:t>행정사항</a:t>
            </a:r>
            <a:endParaRPr lang="ko-KR" altLang="en-US" sz="3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0" y="2467068"/>
            <a:ext cx="4571999" cy="9619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0C0"/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08000" bIns="0" rtlCol="0" anchor="ctr"/>
          <a:lstStyle/>
          <a:p>
            <a:pPr algn="r"/>
            <a:endParaRPr lang="ko-KR" altLang="en-US" sz="30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0" scaled="0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18" descr="d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37769" y="2708028"/>
            <a:ext cx="530637" cy="57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2411759" y="2757561"/>
            <a:ext cx="7826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Ⅳ</a:t>
            </a:r>
            <a:endParaRPr lang="ko-KR" altLang="en-US" sz="280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30257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51519" y="332695"/>
            <a:ext cx="85493" cy="3599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12189" y="268949"/>
            <a:ext cx="7948243" cy="36933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l"/>
            <a:r>
              <a:rPr lang="ko-KR" altLang="en-US" sz="2400" dirty="0" smtClean="0">
                <a:solidFill>
                  <a:schemeClr val="bg1"/>
                </a:solidFill>
                <a:ea typeface="HY헤드라인M" pitchFamily="18" charset="-127"/>
              </a:rPr>
              <a:t> 행정사항</a:t>
            </a:r>
            <a:endParaRPr lang="ko-KR" altLang="en-US" sz="24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728477" y="1124744"/>
            <a:ext cx="7861282" cy="5112568"/>
          </a:xfrm>
          <a:prstGeom prst="roundRect">
            <a:avLst>
              <a:gd name="adj" fmla="val 9216"/>
            </a:avLst>
          </a:prstGeom>
          <a:solidFill>
            <a:schemeClr val="bg1"/>
          </a:solidFill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342900" indent="-342900" algn="l">
              <a:buFont typeface="맑은 고딕" pitchFamily="50" charset="-127"/>
              <a:buChar char="★"/>
            </a:pP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연수구</a:t>
            </a:r>
            <a:r>
              <a:rPr lang="en-US" altLang="ko-KR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20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남동구 환경보전과</a:t>
            </a:r>
            <a:endParaRPr lang="en-US" altLang="ko-KR" sz="24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r>
              <a:rPr lang="en-US" altLang="ko-KR" sz="240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24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- </a:t>
            </a:r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『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세부계획</a:t>
            </a:r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』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 수립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악취저감을 위한 지속적인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점검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marL="285750" indent="-285750" algn="l">
              <a:buFont typeface="맑은 고딕" pitchFamily="50" charset="-127"/>
              <a:buChar char="★"/>
            </a:pPr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보건환경연구원</a:t>
            </a:r>
            <a:endParaRPr lang="en-US" altLang="ko-KR" sz="20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  - </a:t>
            </a:r>
            <a:r>
              <a:rPr lang="ko-KR" altLang="en-US" sz="16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시료 분석 및 결과보고서 작성</a:t>
            </a:r>
            <a:endParaRPr lang="en-US" altLang="ko-KR" sz="1600" dirty="0" smtClean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algn="l"/>
            <a:endParaRPr lang="en-US" altLang="ko-KR" sz="140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n-ea"/>
              <a:ea typeface="+mn-ea"/>
            </a:endParaRPr>
          </a:p>
          <a:p>
            <a:pPr marL="285750" indent="-285750" algn="l">
              <a:buFont typeface="맑은 고딕" pitchFamily="50" charset="-127"/>
              <a:buChar char="★"/>
            </a:pP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인천환경공단</a:t>
            </a:r>
            <a:r>
              <a:rPr lang="en-US" altLang="ko-KR" sz="180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ea"/>
                <a:ea typeface="+mn-ea"/>
              </a:rPr>
              <a:t>, 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송도 </a:t>
            </a:r>
            <a:r>
              <a:rPr lang="ko-KR" altLang="en-US" sz="1800" dirty="0" err="1">
                <a:solidFill>
                  <a:schemeClr val="tx1"/>
                </a:solidFill>
                <a:latin typeface="+mn-ea"/>
                <a:ea typeface="+mn-ea"/>
              </a:rPr>
              <a:t>삼성베올리아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 인천환경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㈜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  <a:ea typeface="+mn-ea"/>
              </a:rPr>
              <a:t>브니엘네이처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㈜</a:t>
            </a:r>
            <a:endParaRPr lang="en-US" altLang="ko-KR" sz="1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-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  <a:ea typeface="+mn-ea"/>
              </a:rPr>
              <a:t>환경기초시설별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악취 저감 단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∙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장기 개선방안 마련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 -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  <a:ea typeface="+mn-ea"/>
              </a:rPr>
              <a:t>시설별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정기적 악취검사 및 시설 개선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 -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운영관리 매뉴얼 작성 및 운영</a:t>
            </a:r>
            <a:endParaRPr lang="en-US" altLang="ko-KR" sz="1600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82058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인천광역시 환경정책자료\SOURCE\표지2\IMG_33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9" t="2633" r="11379" b="23795"/>
          <a:stretch/>
        </p:blipFill>
        <p:spPr bwMode="auto">
          <a:xfrm>
            <a:off x="0" y="0"/>
            <a:ext cx="9144000" cy="618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0"/>
            <a:ext cx="9144000" cy="6165302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2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2028293" y="6185579"/>
            <a:ext cx="5087415" cy="453797"/>
            <a:chOff x="2339752" y="6185579"/>
            <a:chExt cx="5087415" cy="453797"/>
          </a:xfrm>
        </p:grpSpPr>
        <p:pic>
          <p:nvPicPr>
            <p:cNvPr id="7" name="Picture 5" descr="E:\인천광역시 환경정책자료\SOURCE\시그니쳐 PN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6185579"/>
              <a:ext cx="1602134" cy="4206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E:\인천광역시 환경정책자료\SOURCE\인천의꿈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9756" y="6185579"/>
              <a:ext cx="1712194" cy="326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E:\인천광역시 환경정책자료\SOURCE\새로운인천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9820" y="6185579"/>
              <a:ext cx="1477347" cy="4537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9" descr="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9"/>
          <a:stretch/>
        </p:blipFill>
        <p:spPr bwMode="auto">
          <a:xfrm>
            <a:off x="0" y="0"/>
            <a:ext cx="9144000" cy="6182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 rot="10800000">
            <a:off x="1" y="5462464"/>
            <a:ext cx="9147650" cy="720079"/>
          </a:xfrm>
          <a:prstGeom prst="rect">
            <a:avLst/>
          </a:prstGeom>
          <a:gradFill>
            <a:gsLst>
              <a:gs pos="85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115616" y="2750229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감 사 합 </a:t>
            </a:r>
            <a:r>
              <a:rPr lang="ko-KR" altLang="en-US" sz="4400" b="0" dirty="0" err="1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니</a:t>
            </a:r>
            <a:r>
              <a:rPr lang="ko-KR" altLang="en-US" sz="4400" b="0" dirty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>
                  <a:outerShdw blurRad="50800" dist="63500" dir="2700000" algn="tl" rotWithShape="0">
                    <a:schemeClr val="bg1"/>
                  </a:outerShdw>
                </a:effectLst>
                <a:ea typeface="HY헤드라인M" pitchFamily="18" charset="-127"/>
              </a:rPr>
              <a:t> 다</a:t>
            </a:r>
          </a:p>
        </p:txBody>
      </p:sp>
    </p:spTree>
    <p:extLst>
      <p:ext uri="{BB962C8B-B14F-4D97-AF65-F5344CB8AC3E}">
        <p14:creationId xmlns:p14="http://schemas.microsoft.com/office/powerpoint/2010/main" val="19564912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25400" cap="flat" cmpd="sng" algn="ctr">
          <a:solidFill>
            <a:schemeClr val="tx1">
              <a:lumMod val="65000"/>
              <a:lumOff val="35000"/>
            </a:schemeClr>
          </a:solidFill>
          <a:prstDash val="solid"/>
          <a:round/>
          <a:headEnd type="none" w="med" len="med"/>
          <a:tailEnd type="none" w="med" len="me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 anchor="ctr"/>
      <a:lstStyle>
        <a:defPPr algn="l">
          <a:defRPr sz="1800" i="1" dirty="0">
            <a:gradFill>
              <a:gsLst>
                <a:gs pos="100000">
                  <a:schemeClr val="tx1"/>
                </a:gs>
                <a:gs pos="100000">
                  <a:schemeClr val="tx1"/>
                </a:gs>
              </a:gsLst>
              <a:lin ang="5400000" scaled="0"/>
            </a:gradFill>
            <a:latin typeface="+mn-ea"/>
            <a:ea typeface="+mn-ea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15626</TotalTime>
  <Words>3490</Words>
  <Application>Microsoft Office PowerPoint</Application>
  <PresentationFormat>화면 슬라이드 쇼(4:3)</PresentationFormat>
  <Paragraphs>961</Paragraphs>
  <Slides>49</Slides>
  <Notes>47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50" baseType="lpstr">
      <vt:lpstr>10_Office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DB405T2A</dc:creator>
  <cp:lastModifiedBy>user</cp:lastModifiedBy>
  <cp:revision>1141</cp:revision>
  <cp:lastPrinted>2016-06-14T08:49:04Z</cp:lastPrinted>
  <dcterms:modified xsi:type="dcterms:W3CDTF">2016-06-22T02:20:07Z</dcterms:modified>
</cp:coreProperties>
</file>