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0" r:id="rId2"/>
    <p:sldId id="257" r:id="rId3"/>
    <p:sldId id="278" r:id="rId4"/>
    <p:sldId id="258" r:id="rId5"/>
    <p:sldId id="259" r:id="rId6"/>
    <p:sldId id="272" r:id="rId7"/>
    <p:sldId id="273" r:id="rId8"/>
    <p:sldId id="269" r:id="rId9"/>
    <p:sldId id="279" r:id="rId10"/>
    <p:sldId id="261" r:id="rId11"/>
    <p:sldId id="264" r:id="rId12"/>
    <p:sldId id="265" r:id="rId13"/>
    <p:sldId id="267" r:id="rId1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FDA1"/>
    <a:srgbClr val="F1F616"/>
    <a:srgbClr val="0099FF"/>
    <a:srgbClr val="33CCCC"/>
    <a:srgbClr val="FFFF66"/>
    <a:srgbClr val="39AED3"/>
    <a:srgbClr val="99CCFF"/>
    <a:srgbClr val="3399FF"/>
    <a:srgbClr val="FFFFCC"/>
    <a:srgbClr val="90C8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4300941870656335E-2"/>
          <c:y val="0"/>
          <c:w val="0.89682706407658219"/>
          <c:h val="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지역별 민원발생 현황</c:v>
                </c:pt>
              </c:strCache>
            </c:strRef>
          </c:tx>
          <c:explosion val="9"/>
          <c:dPt>
            <c:idx val="1"/>
            <c:bubble3D val="0"/>
            <c:explosion val="13"/>
          </c:dPt>
          <c:dPt>
            <c:idx val="3"/>
            <c:bubble3D val="0"/>
            <c:explosion val="12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ko-KR" altLang="en-US" sz="1400" b="1" dirty="0" err="1" smtClean="0"/>
                      <a:t>청라</a:t>
                    </a:r>
                    <a:endParaRPr lang="en-US" altLang="en-US" sz="1400" b="1" dirty="0" smtClean="0"/>
                  </a:p>
                  <a:p>
                    <a:r>
                      <a:rPr lang="en-US" altLang="en-US" sz="1400" b="1" dirty="0" smtClean="0"/>
                      <a:t>45.1%</a:t>
                    </a:r>
                    <a:endParaRPr lang="en-US" altLang="en-US" sz="1600" dirty="0" smtClean="0"/>
                  </a:p>
                </c:rich>
              </c:tx>
              <c:dLblPos val="ctr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179926829480498"/>
                  <c:y val="-0.24634246065682625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400" b="1" dirty="0" smtClean="0"/>
                      <a:t>석남</a:t>
                    </a:r>
                    <a:r>
                      <a:rPr lang="en-US" altLang="ko-KR" sz="1400" b="1" dirty="0" smtClean="0"/>
                      <a:t>, </a:t>
                    </a:r>
                    <a:r>
                      <a:rPr lang="ko-KR" altLang="en-US" sz="1400" b="1" dirty="0" err="1" smtClean="0"/>
                      <a:t>가좌</a:t>
                    </a:r>
                    <a:endParaRPr lang="en-US" altLang="en-US" sz="1400" b="1" dirty="0" smtClean="0"/>
                  </a:p>
                  <a:p>
                    <a:r>
                      <a:rPr lang="en-US" altLang="en-US" sz="1400" b="1" dirty="0" smtClean="0"/>
                      <a:t>31.9%</a:t>
                    </a:r>
                    <a:endParaRPr lang="en-US" altLang="en-US" sz="1600" dirty="0" smtClean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2.3515905640114063E-2"/>
                  <c:y val="-0.20550052998842741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400" b="1" dirty="0" smtClean="0"/>
                      <a:t>검단</a:t>
                    </a:r>
                    <a:endParaRPr lang="en-US" altLang="en-US" sz="1400" b="1" dirty="0" smtClean="0"/>
                  </a:p>
                  <a:p>
                    <a:r>
                      <a:rPr lang="en-US" altLang="en-US" sz="1400" b="1" dirty="0" smtClean="0"/>
                      <a:t>0.6%</a:t>
                    </a:r>
                    <a:endParaRPr lang="en-US" altLang="en-US" sz="1600" dirty="0" smtClean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2883784517769634"/>
                  <c:y val="6.1854817625205963E-2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400" b="1" dirty="0" smtClean="0"/>
                      <a:t>기타</a:t>
                    </a:r>
                    <a:endParaRPr lang="en-US" altLang="ko-KR" sz="1400" b="1" dirty="0" smtClean="0"/>
                  </a:p>
                  <a:p>
                    <a:r>
                      <a:rPr lang="en-US" altLang="en-US" sz="1400" b="1" dirty="0" smtClean="0"/>
                      <a:t>22.4%</a:t>
                    </a:r>
                    <a:endParaRPr lang="en-US" altLang="en-US" sz="1400" dirty="0" smtClean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Sheet1!$A$2:$A$5</c:f>
              <c:strCache>
                <c:ptCount val="4"/>
                <c:pt idx="0">
                  <c:v>청라</c:v>
                </c:pt>
                <c:pt idx="1">
                  <c:v>석남, 가좌</c:v>
                </c:pt>
                <c:pt idx="2">
                  <c:v>검단</c:v>
                </c:pt>
                <c:pt idx="3">
                  <c:v>기타 지역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237</c:v>
                </c:pt>
                <c:pt idx="1">
                  <c:v>168</c:v>
                </c:pt>
                <c:pt idx="2">
                  <c:v>3</c:v>
                </c:pt>
                <c:pt idx="3">
                  <c:v>118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3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086284947106156"/>
          <c:y val="8.189829643783976E-2"/>
          <c:w val="0.83314966556722314"/>
          <c:h val="0.8022558871644006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지역별 민원발생 현황(동구)</c:v>
                </c:pt>
              </c:strCache>
            </c:strRef>
          </c:tx>
          <c:dPt>
            <c:idx val="1"/>
            <c:bubble3D val="0"/>
            <c:explosion val="17"/>
          </c:dPt>
          <c:dPt>
            <c:idx val="2"/>
            <c:bubble3D val="0"/>
            <c:explosion val="34"/>
          </c:dPt>
          <c:dLbls>
            <c:dLbl>
              <c:idx val="0"/>
              <c:layout>
                <c:manualLayout>
                  <c:x val="-0.22265502994426195"/>
                  <c:y val="-8.3869028848045757E-2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400" b="1" dirty="0" smtClean="0"/>
                      <a:t>송현</a:t>
                    </a:r>
                    <a:r>
                      <a:rPr lang="en-US" altLang="ko-KR" sz="1400" b="1" dirty="0" smtClean="0"/>
                      <a:t>, </a:t>
                    </a:r>
                    <a:r>
                      <a:rPr lang="ko-KR" altLang="en-US" sz="1400" b="1" baseline="0" dirty="0" err="1" smtClean="0"/>
                      <a:t>화수동</a:t>
                    </a:r>
                    <a:r>
                      <a:rPr lang="ko-KR" altLang="en-US" sz="1600" b="1" dirty="0" smtClean="0"/>
                      <a:t>
</a:t>
                    </a:r>
                    <a:r>
                      <a:rPr lang="en-US" altLang="ko-KR" sz="1600" b="1" dirty="0" smtClean="0"/>
                      <a:t>50%</a:t>
                    </a:r>
                    <a:endParaRPr lang="en-US" altLang="ko-KR" sz="16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1471959090499379"/>
                  <c:y val="-0.10160358262378946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400" b="1" dirty="0" smtClean="0"/>
                      <a:t>서구</a:t>
                    </a:r>
                    <a:r>
                      <a:rPr lang="ko-KR" altLang="en-US" sz="1400" b="1" dirty="0"/>
                      <a:t>
</a:t>
                    </a:r>
                    <a:r>
                      <a:rPr lang="en-US" altLang="ko-KR" sz="1400" b="1" dirty="0" smtClean="0"/>
                      <a:t>43%</a:t>
                    </a:r>
                    <a:endParaRPr lang="ko-KR" altLang="en-US" sz="1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9598110692103393"/>
                  <c:y val="9.5203874257775337E-2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400" b="1" dirty="0"/>
                      <a:t>중구
</a:t>
                    </a:r>
                    <a:r>
                      <a:rPr lang="en-US" altLang="ko-KR" sz="1400" b="1" dirty="0"/>
                      <a:t>7%</a:t>
                    </a:r>
                    <a:endParaRPr lang="ko-KR" altLang="en-US" sz="1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Sheet1!$A$2:$A$4</c:f>
              <c:strCache>
                <c:ptCount val="3"/>
                <c:pt idx="0">
                  <c:v>송현동, 화수동</c:v>
                </c:pt>
                <c:pt idx="1">
                  <c:v>서구</c:v>
                </c:pt>
                <c:pt idx="2">
                  <c:v>중구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</c:v>
                </c:pt>
                <c:pt idx="1">
                  <c:v>6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B59AC3-BB6A-44B4-80BE-45B548D8894F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ACA939-CFFE-4F5B-919E-E9D081312E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567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CA939-CFFE-4F5B-919E-E9D081312EE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63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516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972220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9114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7179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5397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980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365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140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0517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1093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C88C-AD0B-492C-9DD7-53A493485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891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tx2">
                <a:lumMod val="7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69BBA-B2D9-4B60-96AC-1491B492A558}" type="datetimeFigureOut">
              <a:rPr lang="ko-KR" altLang="en-US" smtClean="0"/>
              <a:t>2016-07-07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5C88C-AD0B-492C-9DD7-53A49348577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0353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_x188708320" descr="EMB000012a4bd2f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6" y="116632"/>
            <a:ext cx="8908527" cy="6611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직선 연결선 9"/>
          <p:cNvCxnSpPr/>
          <p:nvPr/>
        </p:nvCxnSpPr>
        <p:spPr>
          <a:xfrm flipH="1">
            <a:off x="-125306" y="0"/>
            <a:ext cx="2119329" cy="2751981"/>
          </a:xfrm>
          <a:prstGeom prst="line">
            <a:avLst/>
          </a:prstGeom>
          <a:ln w="63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flipH="1">
            <a:off x="0" y="13692"/>
            <a:ext cx="1228944" cy="430077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타원 15"/>
          <p:cNvSpPr/>
          <p:nvPr/>
        </p:nvSpPr>
        <p:spPr>
          <a:xfrm>
            <a:off x="170922" y="2786459"/>
            <a:ext cx="1736782" cy="1735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6" descr="빛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4" y="2952888"/>
            <a:ext cx="52863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231059368" descr="EMB000012a4bd0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12" y="2879825"/>
            <a:ext cx="1825064" cy="160513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5283490" y="3260205"/>
            <a:ext cx="1808790" cy="18666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49" name="_x189174128" descr="EMB000012a4bd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239049"/>
            <a:ext cx="1825659" cy="168545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타원 16"/>
          <p:cNvSpPr/>
          <p:nvPr/>
        </p:nvSpPr>
        <p:spPr>
          <a:xfrm>
            <a:off x="2581807" y="3143388"/>
            <a:ext cx="2260365" cy="21578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51" name="_x188708880" descr="EMB000012a4bd1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43388"/>
            <a:ext cx="2321841" cy="225232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" name="직선 연결선 33"/>
          <p:cNvCxnSpPr/>
          <p:nvPr/>
        </p:nvCxnSpPr>
        <p:spPr>
          <a:xfrm flipH="1">
            <a:off x="-378296" y="13692"/>
            <a:ext cx="2646040" cy="2587674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WordArt 16"/>
          <p:cNvSpPr>
            <a:spLocks noChangeArrowheads="1" noChangeShapeType="1" noTextEdit="1"/>
          </p:cNvSpPr>
          <p:nvPr/>
        </p:nvSpPr>
        <p:spPr bwMode="auto">
          <a:xfrm>
            <a:off x="1079896" y="1322660"/>
            <a:ext cx="7524552" cy="1476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200" kern="10" dirty="0" smtClean="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28398" dir="1593903" algn="ctr" rotWithShape="0">
                    <a:srgbClr val="000000"/>
                  </a:outerShdw>
                </a:effectLst>
                <a:latin typeface="HY수평선B" pitchFamily="18" charset="-127"/>
                <a:ea typeface="HY수평선B" pitchFamily="18" charset="-127"/>
              </a:rPr>
              <a:t>서부권역</a:t>
            </a:r>
            <a:r>
              <a:rPr lang="en-US" altLang="ko-KR" sz="3200" kern="10" dirty="0" smtClean="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28398" dir="1593903" algn="ctr" rotWithShape="0">
                    <a:srgbClr val="000000"/>
                  </a:outerShdw>
                </a:effectLst>
                <a:latin typeface="HY수평선B" pitchFamily="18" charset="-127"/>
                <a:ea typeface="HY수평선B" pitchFamily="18" charset="-127"/>
              </a:rPr>
              <a:t>(</a:t>
            </a:r>
            <a:r>
              <a:rPr lang="ko-KR" altLang="en-US" sz="3200" kern="10" dirty="0" smtClean="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28398" dir="1593903" algn="ctr" rotWithShape="0">
                    <a:srgbClr val="000000"/>
                  </a:outerShdw>
                </a:effectLst>
                <a:latin typeface="HY수평선B" pitchFamily="18" charset="-127"/>
                <a:ea typeface="HY수평선B" pitchFamily="18" charset="-127"/>
              </a:rPr>
              <a:t>동구 및 서구</a:t>
            </a:r>
            <a:r>
              <a:rPr lang="en-US" altLang="ko-KR" sz="3200" kern="10" dirty="0" smtClean="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28398" dir="1593903" algn="ctr" rotWithShape="0">
                    <a:srgbClr val="000000"/>
                  </a:outerShdw>
                </a:effectLst>
                <a:latin typeface="HY수평선B" pitchFamily="18" charset="-127"/>
                <a:ea typeface="HY수평선B" pitchFamily="18" charset="-127"/>
              </a:rPr>
              <a:t>)</a:t>
            </a:r>
          </a:p>
          <a:p>
            <a:pPr algn="ctr"/>
            <a:r>
              <a:rPr lang="ko-KR" altLang="en-US" sz="3200" kern="10" dirty="0" smtClean="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28398" dir="1593903" algn="ctr" rotWithShape="0">
                    <a:srgbClr val="000000"/>
                  </a:outerShdw>
                </a:effectLst>
                <a:latin typeface="HY수평선B" pitchFamily="18" charset="-127"/>
                <a:ea typeface="HY수평선B" pitchFamily="18" charset="-127"/>
              </a:rPr>
              <a:t>악취환경개선 주민 간담회</a:t>
            </a:r>
            <a:endParaRPr lang="ko-KR" altLang="en-US" sz="3200" kern="10" dirty="0">
              <a:ln w="1587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28398" dir="1593903" algn="ctr" rotWithShape="0">
                  <a:srgbClr val="000000"/>
                </a:outerShdw>
              </a:effectLst>
              <a:latin typeface="HY수평선B" pitchFamily="18" charset="-127"/>
              <a:ea typeface="HY수평선B" pitchFamily="18" charset="-127"/>
            </a:endParaRPr>
          </a:p>
        </p:txBody>
      </p:sp>
      <p:cxnSp>
        <p:nvCxnSpPr>
          <p:cNvPr id="37" name="직선 연결선 36"/>
          <p:cNvCxnSpPr/>
          <p:nvPr/>
        </p:nvCxnSpPr>
        <p:spPr>
          <a:xfrm flipH="1">
            <a:off x="-116922" y="-112408"/>
            <a:ext cx="4112858" cy="1903140"/>
          </a:xfrm>
          <a:prstGeom prst="line">
            <a:avLst/>
          </a:prstGeom>
          <a:ln w="63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70923" y="6237312"/>
            <a:ext cx="5769229" cy="338554"/>
          </a:xfrm>
          <a:prstGeom prst="rect">
            <a:avLst/>
          </a:prstGeom>
          <a:solidFill>
            <a:srgbClr val="E9FDA1"/>
          </a:solidFill>
        </p:spPr>
        <p:txBody>
          <a:bodyPr wrap="square" rtlCol="0">
            <a:spAutoFit/>
          </a:bodyPr>
          <a:lstStyle/>
          <a:p>
            <a:r>
              <a:rPr lang="en-US" altLang="ko-KR" sz="16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a typeface="문체부 제목 돋음체" pitchFamily="49" charset="-127"/>
              </a:rPr>
              <a:t>2016. 07. 06.(</a:t>
            </a:r>
            <a:r>
              <a:rPr lang="ko-KR" altLang="en-US" sz="16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a typeface="문체부 제목 돋음체" pitchFamily="49" charset="-127"/>
              </a:rPr>
              <a:t>수</a:t>
            </a:r>
            <a:r>
              <a:rPr lang="en-US" altLang="ko-KR" sz="16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a typeface="문체부 제목 돋음체" pitchFamily="49" charset="-127"/>
              </a:rPr>
              <a:t>) 14:00 JST</a:t>
            </a:r>
            <a:r>
              <a:rPr lang="ko-KR" altLang="en-US" sz="16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a typeface="문체부 제목 돋음체" pitchFamily="49" charset="-127"/>
              </a:rPr>
              <a:t>제물포스마트타운 </a:t>
            </a:r>
            <a:r>
              <a:rPr lang="ko-KR" altLang="en-US" sz="1600" b="0" dirty="0" err="1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a typeface="문체부 제목 돋음체" pitchFamily="49" charset="-127"/>
              </a:rPr>
              <a:t>대강의실</a:t>
            </a:r>
            <a:r>
              <a:rPr lang="en-US" altLang="ko-KR" sz="16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a typeface="문체부 제목 돋음체" pitchFamily="49" charset="-127"/>
              </a:rPr>
              <a:t>(202</a:t>
            </a:r>
            <a:r>
              <a:rPr lang="ko-KR" altLang="en-US" sz="16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a typeface="문체부 제목 돋음체" pitchFamily="49" charset="-127"/>
              </a:rPr>
              <a:t>호</a:t>
            </a:r>
            <a:r>
              <a:rPr lang="en-US" altLang="ko-KR" sz="1600" b="0" dirty="0" smtClean="0">
                <a:gradFill>
                  <a:gsLst>
                    <a:gs pos="10000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a typeface="문체부 제목 돋음체" pitchFamily="49" charset="-127"/>
              </a:rPr>
              <a:t>)</a:t>
            </a:r>
            <a:endParaRPr lang="ko-KR" altLang="en-US" sz="1600" b="0" dirty="0">
              <a:gradFill>
                <a:gsLst>
                  <a:gs pos="10000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ea typeface="문체부 제목 돋음체" pitchFamily="49" charset="-127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6005690"/>
            <a:ext cx="1645079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678823" y="6237312"/>
            <a:ext cx="1465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ea typeface="문체부 제목 돋음체" pitchFamily="49" charset="-127"/>
              </a:rPr>
              <a:t>대기보전과</a:t>
            </a:r>
            <a:endParaRPr lang="ko-KR" altLang="en-US" dirty="0">
              <a:ea typeface="문체부 제목 돋음체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0629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_x188708320" descr="EMB000012a4bd2f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496" y="211624"/>
            <a:ext cx="6912767" cy="6611044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12830" y="0"/>
            <a:ext cx="3079050" cy="78241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defRPr/>
            </a:pP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목 차</a:t>
            </a:r>
            <a:endParaRPr lang="ko-KR" altLang="en-US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AutoShape 12"/>
          <p:cNvSpPr>
            <a:spLocks noChangeArrowheads="1"/>
          </p:cNvSpPr>
          <p:nvPr/>
        </p:nvSpPr>
        <p:spPr bwMode="gray">
          <a:xfrm>
            <a:off x="3722710" y="296515"/>
            <a:ext cx="4948666" cy="396181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서부권역 악취 발생원</a:t>
            </a:r>
            <a:endParaRPr kumimoji="0" lang="ko-KR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AutoShape 12"/>
          <p:cNvSpPr>
            <a:spLocks noChangeArrowheads="1"/>
          </p:cNvSpPr>
          <p:nvPr/>
        </p:nvSpPr>
        <p:spPr bwMode="gray">
          <a:xfrm>
            <a:off x="4082749" y="836712"/>
            <a:ext cx="4588627" cy="468189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악취민원현황 </a:t>
            </a:r>
            <a:endParaRPr kumimoji="0" lang="ko-KR" alt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AutoShape 12"/>
          <p:cNvSpPr>
            <a:spLocks noChangeArrowheads="1"/>
          </p:cNvSpPr>
          <p:nvPr/>
        </p:nvSpPr>
        <p:spPr bwMode="gray">
          <a:xfrm>
            <a:off x="4299615" y="1556792"/>
            <a:ext cx="4378777" cy="360040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3. 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악취 민원의 유형</a:t>
            </a:r>
            <a:endParaRPr kumimoji="0" lang="ko-KR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AutoShape 12"/>
          <p:cNvSpPr>
            <a:spLocks noChangeArrowheads="1"/>
          </p:cNvSpPr>
          <p:nvPr/>
        </p:nvSpPr>
        <p:spPr bwMode="gray">
          <a:xfrm>
            <a:off x="4475204" y="2204864"/>
            <a:ext cx="4169046" cy="360040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/>
            <a:r>
              <a:rPr kumimoji="0" lang="en-US" altLang="ko-K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4.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구 </a:t>
            </a:r>
            <a:r>
              <a:rPr kumimoji="0"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환경부서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추진실적</a:t>
            </a:r>
            <a:endParaRPr kumimoji="0" lang="ko-KR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AutoShape 12"/>
          <p:cNvSpPr>
            <a:spLocks noChangeArrowheads="1"/>
          </p:cNvSpPr>
          <p:nvPr/>
        </p:nvSpPr>
        <p:spPr bwMode="gray">
          <a:xfrm>
            <a:off x="4572000" y="2852936"/>
            <a:ext cx="4061920" cy="432048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/>
            <a:r>
              <a:rPr kumimoji="0" lang="en-US" altLang="ko-K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 </a:t>
            </a:r>
            <a:r>
              <a:rPr kumimoji="0"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시 대기보전과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시료채취</a:t>
            </a:r>
            <a:r>
              <a:rPr kumimoji="0"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kumimoji="0"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악취 </a:t>
            </a:r>
            <a:r>
              <a:rPr kumimoji="0"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  <a:r>
              <a:rPr kumimoji="0"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수질 </a:t>
            </a:r>
            <a:r>
              <a:rPr kumimoji="0"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r>
              <a:rPr kumimoji="0"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kumimoji="0"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endParaRPr kumimoji="0" lang="ko-KR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gray">
          <a:xfrm>
            <a:off x="4475204" y="3517146"/>
            <a:ext cx="4196172" cy="410064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/>
            <a:r>
              <a:rPr kumimoji="0" lang="en-US" altLang="ko-K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6. </a:t>
            </a:r>
            <a:r>
              <a:rPr kumimoji="0" lang="ko-KR" altLang="en-US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가좌천</a:t>
            </a:r>
            <a:r>
              <a:rPr kumimoji="0" lang="en-US" altLang="ko-K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시료 </a:t>
            </a:r>
            <a:r>
              <a:rPr kumimoji="0"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채취 및 분석결과</a:t>
            </a:r>
            <a:endParaRPr kumimoji="0" lang="en-US" altLang="ko-K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AutoShape 12"/>
          <p:cNvSpPr>
            <a:spLocks noChangeArrowheads="1"/>
          </p:cNvSpPr>
          <p:nvPr/>
        </p:nvSpPr>
        <p:spPr bwMode="gray">
          <a:xfrm>
            <a:off x="4299615" y="4221088"/>
            <a:ext cx="4402203" cy="396181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/>
            <a:r>
              <a:rPr kumimoji="0" lang="en-US" altLang="ko-KR" sz="16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7. </a:t>
            </a:r>
            <a:r>
              <a:rPr kumimoji="0" lang="ko-KR" altLang="en-US" sz="16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수도권대기환경청 이동측정차량 측정결과</a:t>
            </a:r>
            <a:r>
              <a:rPr kumimoji="0" lang="en-US" altLang="ko-KR" sz="16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kumimoji="0" lang="ko-KR" altLang="en-US" sz="165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gray">
          <a:xfrm>
            <a:off x="3203848" y="6085111"/>
            <a:ext cx="5430072" cy="368225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/>
            <a:r>
              <a:rPr kumimoji="0" lang="en-US" altLang="ko-K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10. 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기관별 협조사항</a:t>
            </a:r>
            <a:endParaRPr kumimoji="0" lang="ko-KR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0" name="AutoShape 12"/>
          <p:cNvSpPr>
            <a:spLocks noChangeArrowheads="1"/>
          </p:cNvSpPr>
          <p:nvPr/>
        </p:nvSpPr>
        <p:spPr bwMode="gray">
          <a:xfrm>
            <a:off x="3702955" y="5517232"/>
            <a:ext cx="4941295" cy="360040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/>
            <a:r>
              <a:rPr kumimoji="0" lang="en-US" altLang="ko-K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9. 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향후 대책</a:t>
            </a:r>
            <a:endParaRPr kumimoji="0" lang="ko-KR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gray">
          <a:xfrm>
            <a:off x="4082750" y="4874700"/>
            <a:ext cx="4588626" cy="396181"/>
          </a:xfrm>
          <a:prstGeom prst="roundRect">
            <a:avLst>
              <a:gd name="adj" fmla="val 49106"/>
            </a:avLst>
          </a:prstGeom>
          <a:blipFill>
            <a:blip r:embed="rId3"/>
            <a:tile tx="0" ty="0" sx="100000" sy="100000" flip="none" algn="tl"/>
          </a:blip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/>
            <a:r>
              <a:rPr kumimoji="0" lang="en-US" altLang="ko-K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8. 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문제점 </a:t>
            </a:r>
            <a:r>
              <a:rPr kumimoji="0"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및 </a:t>
            </a:r>
            <a:r>
              <a:rPr kumimoji="0" lang="ko-KR" alt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대책</a:t>
            </a:r>
            <a:endParaRPr kumimoji="0" lang="ko-KR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7337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"/>
                            </p:stCondLst>
                            <p:childTnLst>
                              <p:par>
                                <p:cTn id="4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  <p:bldP spid="16" grpId="0" animBg="1"/>
      <p:bldP spid="19" grpId="0" animBg="1"/>
      <p:bldP spid="20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/>
          <p:cNvSpPr>
            <a:spLocks noChangeArrowheads="1"/>
          </p:cNvSpPr>
          <p:nvPr/>
        </p:nvSpPr>
        <p:spPr bwMode="gray">
          <a:xfrm>
            <a:off x="2589140" y="169370"/>
            <a:ext cx="4071092" cy="811358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 </a:t>
            </a:r>
            <a:r>
              <a:rPr kumimoji="0"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서부권역 </a:t>
            </a:r>
            <a:r>
              <a:rPr kumimoji="0"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악취 발생원</a:t>
            </a: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endParaRPr kumimoji="0"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AutoShape 24"/>
          <p:cNvSpPr>
            <a:spLocks noChangeArrowheads="1"/>
          </p:cNvSpPr>
          <p:nvPr/>
        </p:nvSpPr>
        <p:spPr bwMode="auto">
          <a:xfrm>
            <a:off x="239637" y="4700119"/>
            <a:ext cx="4115398" cy="1944216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500" b="1" dirty="0" smtClean="0"/>
              <a:t>현대제철 용해공정</a:t>
            </a:r>
            <a:endParaRPr lang="en-US" altLang="ko-KR" sz="1500" b="1" dirty="0" smtClean="0"/>
          </a:p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500" b="1" dirty="0" smtClean="0"/>
              <a:t>동국제강 용해공정</a:t>
            </a:r>
            <a:endParaRPr lang="en-US" altLang="ko-KR" sz="1500" b="1" dirty="0" smtClean="0"/>
          </a:p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500" b="1" dirty="0" err="1" smtClean="0"/>
              <a:t>두산인프라코어</a:t>
            </a:r>
            <a:r>
              <a:rPr lang="en-US" altLang="ko-KR" sz="1500" b="1" dirty="0"/>
              <a:t>(</a:t>
            </a:r>
            <a:r>
              <a:rPr lang="ko-KR" altLang="en-US" sz="1500" b="1" dirty="0" smtClean="0"/>
              <a:t>코어제조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절삭연마</a:t>
            </a:r>
            <a:r>
              <a:rPr lang="en-US" altLang="ko-KR" sz="1500" b="1" dirty="0" smtClean="0"/>
              <a:t>)</a:t>
            </a:r>
          </a:p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500" b="1" dirty="0" smtClean="0"/>
              <a:t>도장시설</a:t>
            </a:r>
            <a:endParaRPr lang="en-US" altLang="ko-KR" sz="1500" b="1" dirty="0" smtClean="0"/>
          </a:p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500" b="1" dirty="0" err="1" smtClean="0"/>
              <a:t>인천교</a:t>
            </a:r>
            <a:r>
              <a:rPr lang="ko-KR" altLang="en-US" sz="1500" b="1" dirty="0" smtClean="0"/>
              <a:t> 유수지</a:t>
            </a:r>
            <a:endParaRPr lang="en-US" altLang="ko-KR" sz="1500" b="1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251520" y="1231234"/>
            <a:ext cx="936104" cy="39756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동구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4534297" y="1231234"/>
            <a:ext cx="934326" cy="3600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서구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AutoShape 24"/>
          <p:cNvSpPr>
            <a:spLocks noChangeArrowheads="1"/>
          </p:cNvSpPr>
          <p:nvPr/>
        </p:nvSpPr>
        <p:spPr bwMode="auto">
          <a:xfrm>
            <a:off x="4716496" y="4693786"/>
            <a:ext cx="4320000" cy="1944216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500" b="1" dirty="0" smtClean="0"/>
              <a:t>수도권매립지</a:t>
            </a:r>
            <a:endParaRPr lang="en-US" altLang="ko-KR" sz="1500" b="1" dirty="0" smtClean="0"/>
          </a:p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400" b="1" dirty="0" smtClean="0"/>
              <a:t>서부산업단지</a:t>
            </a:r>
            <a:endParaRPr lang="en-US" altLang="ko-KR" sz="1400" b="1" dirty="0" smtClean="0"/>
          </a:p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en-US" altLang="ko-KR" sz="1400" b="1" dirty="0" smtClean="0"/>
              <a:t>SK</a:t>
            </a:r>
            <a:r>
              <a:rPr lang="ko-KR" altLang="en-US" sz="1400" b="1" dirty="0" smtClean="0"/>
              <a:t>인천석유화학</a:t>
            </a:r>
            <a:endParaRPr lang="en-US" altLang="ko-KR" sz="1400" b="1" dirty="0" smtClean="0"/>
          </a:p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400" b="1" dirty="0" smtClean="0"/>
              <a:t>동구제철단지</a:t>
            </a:r>
            <a:r>
              <a:rPr lang="en-US" altLang="ko-KR" sz="1400" b="1" dirty="0" smtClean="0"/>
              <a:t>(3</a:t>
            </a:r>
            <a:r>
              <a:rPr lang="ko-KR" altLang="en-US" sz="1400" b="1" dirty="0" err="1" smtClean="0"/>
              <a:t>제강사</a:t>
            </a:r>
            <a:r>
              <a:rPr lang="en-US" altLang="ko-KR" sz="1400" b="1" dirty="0" smtClean="0"/>
              <a:t>)</a:t>
            </a:r>
          </a:p>
          <a:p>
            <a:pPr marL="285750" indent="-285750" latinLnBrk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400" b="1" dirty="0" err="1" smtClean="0"/>
              <a:t>가좌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석남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원창동</a:t>
            </a:r>
            <a:r>
              <a:rPr lang="ko-KR" altLang="en-US" sz="1400" b="1" dirty="0" smtClean="0"/>
              <a:t> 지역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폐수처리업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유수지</a:t>
            </a:r>
            <a:r>
              <a:rPr lang="en-US" altLang="ko-KR" sz="1400" b="1" dirty="0" smtClean="0"/>
              <a:t>)</a:t>
            </a:r>
          </a:p>
          <a:p>
            <a:pPr marL="285750" indent="-28575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400" b="1" dirty="0" smtClean="0"/>
              <a:t>인천환경공단 </a:t>
            </a:r>
            <a:r>
              <a:rPr lang="ko-KR" altLang="en-US" sz="1400" b="1" dirty="0" err="1" smtClean="0"/>
              <a:t>가좌사업소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청라사업소</a:t>
            </a:r>
            <a:endParaRPr lang="en-US" altLang="ko-KR" sz="1400" b="1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2</a:t>
            </a:r>
            <a:endParaRPr lang="ko-KR" altLang="en-US" dirty="0">
              <a:solidFill>
                <a:schemeClr val="bg1"/>
              </a:solidFill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224893" y="1666307"/>
            <a:ext cx="4130142" cy="2905200"/>
            <a:chOff x="2881928" y="1507261"/>
            <a:chExt cx="4271543" cy="2820182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43" r="3255"/>
            <a:stretch/>
          </p:blipFill>
          <p:spPr bwMode="auto">
            <a:xfrm>
              <a:off x="2881928" y="1507261"/>
              <a:ext cx="4271543" cy="2820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아래쪽 화살표 33"/>
            <p:cNvSpPr/>
            <p:nvPr/>
          </p:nvSpPr>
          <p:spPr>
            <a:xfrm>
              <a:off x="3743908" y="2071743"/>
              <a:ext cx="216024" cy="432048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아래쪽 화살표 34"/>
            <p:cNvSpPr/>
            <p:nvPr/>
          </p:nvSpPr>
          <p:spPr>
            <a:xfrm rot="5400000">
              <a:off x="5116978" y="2494944"/>
              <a:ext cx="246184" cy="598632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2987659" y="1700808"/>
              <a:ext cx="1744886" cy="28803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/>
                <a:t>두산인프라코어</a:t>
              </a:r>
              <a:endParaRPr lang="ko-KR" altLang="en-US" sz="1400" b="1" dirty="0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5644222" y="2636911"/>
              <a:ext cx="1060121" cy="28803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/>
                <a:t>동국제강</a:t>
              </a:r>
              <a:endParaRPr lang="ko-KR" altLang="en-US" sz="1400" b="1" dirty="0"/>
            </a:p>
          </p:txBody>
        </p:sp>
        <p:sp>
          <p:nvSpPr>
            <p:cNvPr id="38" name="위로 굽은 화살표 37"/>
            <p:cNvSpPr/>
            <p:nvPr/>
          </p:nvSpPr>
          <p:spPr>
            <a:xfrm rot="10800000">
              <a:off x="4768025" y="1977944"/>
              <a:ext cx="452047" cy="442943"/>
            </a:xfrm>
            <a:prstGeom prst="bentUpArrow">
              <a:avLst>
                <a:gd name="adj1" fmla="val 23111"/>
                <a:gd name="adj2" fmla="val 20276"/>
                <a:gd name="adj3" fmla="val 25000"/>
              </a:avLst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5336190" y="1844824"/>
              <a:ext cx="1060121" cy="28803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/>
                <a:t>현대제철</a:t>
              </a:r>
              <a:endParaRPr lang="ko-KR" altLang="en-US" sz="1400" b="1" dirty="0"/>
            </a:p>
          </p:txBody>
        </p:sp>
      </p:grpSp>
      <p:sp>
        <p:nvSpPr>
          <p:cNvPr id="29" name="직사각형 28"/>
          <p:cNvSpPr/>
          <p:nvPr/>
        </p:nvSpPr>
        <p:spPr>
          <a:xfrm>
            <a:off x="3018523" y="2444325"/>
            <a:ext cx="1157808" cy="2967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/>
              <a:t>인천교</a:t>
            </a:r>
            <a:r>
              <a:rPr lang="ko-KR" altLang="en-US" sz="1200" b="1" dirty="0" smtClean="0"/>
              <a:t> 유수지</a:t>
            </a:r>
            <a:endParaRPr lang="ko-KR" altLang="en-US" sz="1200" b="1" dirty="0"/>
          </a:p>
        </p:txBody>
      </p:sp>
      <p:sp>
        <p:nvSpPr>
          <p:cNvPr id="27" name="아래쪽 화살표 26"/>
          <p:cNvSpPr/>
          <p:nvPr/>
        </p:nvSpPr>
        <p:spPr>
          <a:xfrm rot="5400000">
            <a:off x="2661015" y="2315079"/>
            <a:ext cx="253608" cy="461407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0" name="그룹 39"/>
          <p:cNvGrpSpPr/>
          <p:nvPr/>
        </p:nvGrpSpPr>
        <p:grpSpPr>
          <a:xfrm>
            <a:off x="4716496" y="1674994"/>
            <a:ext cx="4320000" cy="2903466"/>
            <a:chOff x="353662" y="-831034"/>
            <a:chExt cx="5389667" cy="7575169"/>
          </a:xfrm>
        </p:grpSpPr>
        <p:pic>
          <p:nvPicPr>
            <p:cNvPr id="41" name="Picture 5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432" t="5868" r="26674" b="11764"/>
            <a:stretch/>
          </p:blipFill>
          <p:spPr bwMode="auto">
            <a:xfrm>
              <a:off x="353662" y="-831034"/>
              <a:ext cx="5389667" cy="7575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직사각형 41"/>
            <p:cNvSpPr/>
            <p:nvPr/>
          </p:nvSpPr>
          <p:spPr>
            <a:xfrm>
              <a:off x="2568964" y="1097198"/>
              <a:ext cx="1853346" cy="513506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인천서부산업단지</a:t>
              </a:r>
              <a:endParaRPr lang="ko-KR" altLang="en-US" sz="1200" b="1" dirty="0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2893889" y="5311100"/>
              <a:ext cx="1908522" cy="497687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유수지</a:t>
              </a:r>
              <a:r>
                <a:rPr lang="en-US" altLang="ko-KR" sz="1200" b="1" dirty="0" smtClean="0"/>
                <a:t>, </a:t>
              </a:r>
              <a:r>
                <a:rPr lang="ko-KR" altLang="en-US" sz="1200" b="1" dirty="0" err="1" smtClean="0"/>
                <a:t>가좌사업소</a:t>
              </a:r>
              <a:endParaRPr lang="ko-KR" altLang="en-US" sz="1200" b="1" dirty="0"/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129" y="2709439"/>
              <a:ext cx="1311730" cy="543623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/>
                <a:t>청라사업소</a:t>
              </a:r>
              <a:endParaRPr lang="ko-KR" altLang="en-US" sz="1200" b="1" dirty="0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949612" y="-770729"/>
              <a:ext cx="2337667" cy="477046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/>
                <a:t>수도권매립지관리공사</a:t>
              </a:r>
              <a:endParaRPr lang="ko-KR" altLang="en-US" sz="1200" b="1" dirty="0"/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3898937" y="4308710"/>
              <a:ext cx="1806948" cy="500534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/>
                <a:t>SK</a:t>
              </a:r>
              <a:r>
                <a:rPr lang="ko-KR" altLang="en-US" sz="1200" b="1" dirty="0" smtClean="0"/>
                <a:t>인천석유화학</a:t>
              </a:r>
              <a:endParaRPr lang="ko-KR" altLang="en-US" sz="1200" b="1" dirty="0"/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5687325" y="4397165"/>
            <a:ext cx="1188996" cy="1812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제강 </a:t>
            </a:r>
            <a:r>
              <a:rPr lang="en-US" altLang="ko-KR" sz="1200" b="1" dirty="0" smtClean="0"/>
              <a:t>3</a:t>
            </a:r>
            <a:r>
              <a:rPr lang="ko-KR" altLang="en-US" sz="1200" b="1" dirty="0" smtClean="0"/>
              <a:t>사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62971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1706169079"/>
              </p:ext>
            </p:extLst>
          </p:nvPr>
        </p:nvGraphicFramePr>
        <p:xfrm>
          <a:off x="5220072" y="1844824"/>
          <a:ext cx="3240360" cy="2467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차트 6"/>
          <p:cNvGraphicFramePr/>
          <p:nvPr>
            <p:extLst>
              <p:ext uri="{D42A27DB-BD31-4B8C-83A1-F6EECF244321}">
                <p14:modId xmlns:p14="http://schemas.microsoft.com/office/powerpoint/2010/main" val="3850271780"/>
              </p:ext>
            </p:extLst>
          </p:nvPr>
        </p:nvGraphicFramePr>
        <p:xfrm>
          <a:off x="714437" y="1700808"/>
          <a:ext cx="3641539" cy="26187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모서리가 둥근 직사각형 7"/>
          <p:cNvSpPr/>
          <p:nvPr/>
        </p:nvSpPr>
        <p:spPr>
          <a:xfrm>
            <a:off x="1043608" y="1247654"/>
            <a:ext cx="936104" cy="39756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동구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5076056" y="1249997"/>
            <a:ext cx="934326" cy="3600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서구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030068"/>
              </p:ext>
            </p:extLst>
          </p:nvPr>
        </p:nvGraphicFramePr>
        <p:xfrm>
          <a:off x="5076056" y="4077072"/>
          <a:ext cx="3456384" cy="223224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28192"/>
                <a:gridCol w="1728192"/>
              </a:tblGrid>
              <a:tr h="3720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HY견고딕" pitchFamily="18" charset="-127"/>
                          <a:ea typeface="HY견고딕" pitchFamily="18" charset="-127"/>
                        </a:rPr>
                        <a:t>민원지역</a:t>
                      </a:r>
                      <a:endParaRPr lang="ko-KR" altLang="en-US" sz="16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HY견고딕" pitchFamily="18" charset="-127"/>
                          <a:ea typeface="HY견고딕" pitchFamily="18" charset="-127"/>
                        </a:rPr>
                        <a:t>민원발생건수</a:t>
                      </a:r>
                      <a:endParaRPr lang="ko-KR" altLang="en-US" sz="16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HY견고딕" pitchFamily="18" charset="-127"/>
                          <a:ea typeface="HY견고딕" pitchFamily="18" charset="-127"/>
                        </a:rPr>
                        <a:t>청라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latin typeface="HY견고딕" pitchFamily="18" charset="-127"/>
                          <a:ea typeface="HY견고딕" pitchFamily="18" charset="-127"/>
                        </a:rPr>
                        <a:t>237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견고딕" pitchFamily="18" charset="-127"/>
                          <a:ea typeface="HY견고딕" pitchFamily="18" charset="-127"/>
                        </a:rPr>
                        <a:t>석남</a:t>
                      </a:r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lang="ko-KR" altLang="en-US" sz="1600" dirty="0" err="1" smtClean="0">
                          <a:latin typeface="HY견고딕" pitchFamily="18" charset="-127"/>
                          <a:ea typeface="HY견고딕" pitchFamily="18" charset="-127"/>
                        </a:rPr>
                        <a:t>가좌동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latin typeface="HY견고딕" pitchFamily="18" charset="-127"/>
                          <a:ea typeface="HY견고딕" pitchFamily="18" charset="-127"/>
                        </a:rPr>
                        <a:t>168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견고딕" pitchFamily="18" charset="-127"/>
                          <a:ea typeface="HY견고딕" pitchFamily="18" charset="-127"/>
                        </a:rPr>
                        <a:t>검단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latin typeface="HY견고딕" pitchFamily="18" charset="-127"/>
                          <a:ea typeface="HY견고딕" pitchFamily="18" charset="-127"/>
                        </a:rPr>
                        <a:t>3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견고딕" pitchFamily="18" charset="-127"/>
                          <a:ea typeface="HY견고딕" pitchFamily="18" charset="-127"/>
                        </a:rPr>
                        <a:t>기타지역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latin typeface="HY견고딕" pitchFamily="18" charset="-127"/>
                          <a:ea typeface="HY견고딕" pitchFamily="18" charset="-127"/>
                        </a:rPr>
                        <a:t>118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20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견고딕" pitchFamily="18" charset="-127"/>
                          <a:ea typeface="HY견고딕" pitchFamily="18" charset="-127"/>
                        </a:rPr>
                        <a:t>총계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latin typeface="HY견고딕" pitchFamily="18" charset="-127"/>
                          <a:ea typeface="HY견고딕" pitchFamily="18" charset="-127"/>
                        </a:rPr>
                        <a:t>526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616685"/>
              </p:ext>
            </p:extLst>
          </p:nvPr>
        </p:nvGraphicFramePr>
        <p:xfrm>
          <a:off x="1043608" y="4077072"/>
          <a:ext cx="3216505" cy="21867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24317"/>
                <a:gridCol w="1692188"/>
              </a:tblGrid>
              <a:tr h="4551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HY견고딕" pitchFamily="18" charset="-127"/>
                          <a:ea typeface="HY견고딕" pitchFamily="18" charset="-127"/>
                        </a:rPr>
                        <a:t>민원지역</a:t>
                      </a:r>
                      <a:endParaRPr lang="ko-KR" altLang="en-US" sz="16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HY견고딕" pitchFamily="18" charset="-127"/>
                          <a:ea typeface="HY견고딕" pitchFamily="18" charset="-127"/>
                        </a:rPr>
                        <a:t>민원발생건수</a:t>
                      </a:r>
                      <a:endParaRPr lang="ko-KR" altLang="en-US" sz="16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6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HY견고딕" pitchFamily="18" charset="-127"/>
                          <a:ea typeface="HY견고딕" pitchFamily="18" charset="-127"/>
                        </a:rPr>
                        <a:t>송현</a:t>
                      </a:r>
                      <a:r>
                        <a:rPr lang="en-US" altLang="ko-KR" sz="1600" b="0" dirty="0" smtClean="0">
                          <a:latin typeface="HY견고딕" pitchFamily="18" charset="-127"/>
                          <a:ea typeface="HY견고딕" pitchFamily="18" charset="-127"/>
                        </a:rPr>
                        <a:t>,</a:t>
                      </a:r>
                      <a:r>
                        <a:rPr lang="en-US" altLang="ko-KR" sz="1600" b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en-US" sz="1600" b="0" baseline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화수동</a:t>
                      </a:r>
                      <a:endParaRPr lang="en-US" altLang="ko-KR" sz="1600" b="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latin typeface="HY견고딕" pitchFamily="18" charset="-127"/>
                          <a:ea typeface="HY견고딕" pitchFamily="18" charset="-127"/>
                        </a:rPr>
                        <a:t>7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27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HY견고딕" pitchFamily="18" charset="-127"/>
                          <a:ea typeface="HY견고딕" pitchFamily="18" charset="-127"/>
                        </a:rPr>
                        <a:t>서구</a:t>
                      </a:r>
                      <a:endParaRPr lang="ko-KR" altLang="en-US" sz="16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latin typeface="HY견고딕" pitchFamily="18" charset="-127"/>
                          <a:ea typeface="HY견고딕" pitchFamily="18" charset="-127"/>
                        </a:rPr>
                        <a:t>6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280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HY견고딕" pitchFamily="18" charset="-127"/>
                          <a:ea typeface="HY견고딕" pitchFamily="18" charset="-127"/>
                        </a:rPr>
                        <a:t>중구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latin typeface="HY견고딕" pitchFamily="18" charset="-127"/>
                          <a:ea typeface="HY견고딕" pitchFamily="18" charset="-127"/>
                        </a:rPr>
                        <a:t>1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40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HY견고딕" pitchFamily="18" charset="-127"/>
                          <a:ea typeface="HY견고딕" pitchFamily="18" charset="-127"/>
                        </a:rPr>
                        <a:t>총계</a:t>
                      </a:r>
                      <a:endParaRPr lang="ko-KR" altLang="en-US" sz="16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latin typeface="HY견고딕" pitchFamily="18" charset="-127"/>
                          <a:ea typeface="HY견고딕" pitchFamily="18" charset="-127"/>
                        </a:rPr>
                        <a:t>14</a:t>
                      </a:r>
                      <a:endParaRPr lang="ko-KR" altLang="en-US" sz="16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32240" y="6381328"/>
            <a:ext cx="18098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 smtClean="0"/>
              <a:t>(2016</a:t>
            </a:r>
            <a:r>
              <a:rPr lang="ko-KR" altLang="en-US" sz="1400" b="1" dirty="0" smtClean="0"/>
              <a:t>년 </a:t>
            </a:r>
            <a:r>
              <a:rPr lang="en-US" altLang="ko-KR" sz="1400" b="1" dirty="0" smtClean="0"/>
              <a:t>6</a:t>
            </a:r>
            <a:r>
              <a:rPr lang="ko-KR" altLang="en-US" sz="1400" b="1" dirty="0" smtClean="0"/>
              <a:t>월말기준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13" name="AutoShape 2"/>
          <p:cNvSpPr>
            <a:spLocks noChangeArrowheads="1"/>
          </p:cNvSpPr>
          <p:nvPr/>
        </p:nvSpPr>
        <p:spPr bwMode="gray">
          <a:xfrm>
            <a:off x="3059832" y="169370"/>
            <a:ext cx="3240360" cy="811358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 </a:t>
            </a:r>
            <a:r>
              <a:rPr kumimoji="0"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악취민원현황</a:t>
            </a:r>
            <a:endParaRPr kumimoji="0" lang="ko-KR" altLang="en-US" sz="1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760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7" grpId="0">
        <p:bldAsOne/>
      </p:bldGraphic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374"/>
            <a:ext cx="2119819" cy="1732705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/>
          <p:cNvSpPr>
            <a:spLocks noChangeArrowheads="1"/>
          </p:cNvSpPr>
          <p:nvPr/>
        </p:nvSpPr>
        <p:spPr bwMode="gray">
          <a:xfrm>
            <a:off x="2483768" y="169368"/>
            <a:ext cx="4314409" cy="811358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3. </a:t>
            </a: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악취민원의 유형</a:t>
            </a:r>
            <a:endParaRPr kumimoji="0" lang="ko-KR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4" y="5168051"/>
            <a:ext cx="1947110" cy="1664175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0"/>
            <a:ext cx="1766854" cy="1605792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4</a:t>
            </a:r>
            <a:endParaRPr lang="ko-KR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561223"/>
              </p:ext>
            </p:extLst>
          </p:nvPr>
        </p:nvGraphicFramePr>
        <p:xfrm>
          <a:off x="1115616" y="1412776"/>
          <a:ext cx="7605929" cy="3063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7217"/>
                <a:gridCol w="2772785"/>
                <a:gridCol w="2745927"/>
              </a:tblGrid>
              <a:tr h="194422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군 구별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동구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서구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471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2016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년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6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월말 기준  민원건수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                            총계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l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악취 유형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3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3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526</a:t>
                      </a:r>
                    </a:p>
                    <a:p>
                      <a:pPr algn="ctr" latinLnBrk="1"/>
                      <a:endParaRPr lang="ko-KR" altLang="en-US" sz="7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772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HY견고딕" pitchFamily="18" charset="-127"/>
                          <a:ea typeface="HY견고딕" pitchFamily="18" charset="-127"/>
                        </a:rPr>
                        <a:t>주물취</a:t>
                      </a:r>
                      <a:r>
                        <a:rPr lang="en-US" altLang="ko-KR" sz="1400" dirty="0" smtClean="0">
                          <a:latin typeface="HY견고딕" pitchFamily="18" charset="-127"/>
                          <a:ea typeface="HY견고딕" pitchFamily="18" charset="-127"/>
                        </a:rPr>
                        <a:t>,</a:t>
                      </a:r>
                      <a:r>
                        <a:rPr lang="en-US" altLang="ko-KR" sz="14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en-US" sz="1400" baseline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제강사</a:t>
                      </a:r>
                      <a:endParaRPr lang="en-US" altLang="ko-KR" sz="14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HY견고딕" pitchFamily="18" charset="-127"/>
                          <a:ea typeface="HY견고딕" pitchFamily="18" charset="-127"/>
                        </a:rPr>
                        <a:t>소각취</a:t>
                      </a:r>
                      <a:endParaRPr lang="en-US" altLang="ko-KR" sz="1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HY견고딕" pitchFamily="18" charset="-127"/>
                          <a:ea typeface="HY견고딕" pitchFamily="18" charset="-127"/>
                        </a:rPr>
                        <a:t>하수취</a:t>
                      </a:r>
                      <a:endParaRPr lang="en-US" altLang="ko-KR" sz="1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HY견고딕" pitchFamily="18" charset="-127"/>
                          <a:ea typeface="HY견고딕" pitchFamily="18" charset="-127"/>
                        </a:rPr>
                        <a:t>화학취</a:t>
                      </a:r>
                      <a:endParaRPr lang="en-US" altLang="ko-KR" sz="1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87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견고딕" pitchFamily="18" charset="-127"/>
                          <a:ea typeface="HY견고딕" pitchFamily="18" charset="-127"/>
                        </a:rPr>
                        <a:t>기타</a:t>
                      </a:r>
                      <a:r>
                        <a:rPr lang="en-US" altLang="ko-KR" sz="14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en-US" sz="14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악취</a:t>
                      </a:r>
                      <a:endParaRPr lang="en-US" altLang="ko-KR" sz="14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05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050" baseline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아스콘취</a:t>
                      </a:r>
                      <a:r>
                        <a:rPr lang="en-US" altLang="ko-KR" sz="105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lang="ko-KR" altLang="en-US" sz="1050" baseline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매립가스취</a:t>
                      </a:r>
                      <a:r>
                        <a:rPr lang="en-US" altLang="ko-KR" sz="105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050" baseline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분뇨취</a:t>
                      </a:r>
                      <a:r>
                        <a:rPr lang="en-US" altLang="ko-KR" sz="105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lang="ko-KR" altLang="en-US" sz="1050" baseline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기름취</a:t>
                      </a:r>
                      <a:r>
                        <a:rPr lang="en-US" altLang="ko-KR" sz="105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lang="ko-KR" altLang="en-US" sz="105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퇴비살포 등</a:t>
                      </a:r>
                      <a:r>
                        <a:rPr lang="en-US" altLang="ko-KR" sz="105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7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</a:t>
                      </a:r>
                    </a:p>
                    <a:p>
                      <a:pPr algn="ctr" latinLnBrk="1"/>
                      <a:endParaRPr lang="en-US" altLang="ko-KR" sz="7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7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451</a:t>
                      </a:r>
                    </a:p>
                    <a:p>
                      <a:pPr algn="ctr" latinLnBrk="1"/>
                      <a:endParaRPr lang="ko-KR" altLang="en-US" sz="7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239420" y="4798719"/>
            <a:ext cx="65009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>
                <a:latin typeface="+mn-ea"/>
              </a:rPr>
              <a:t>※ </a:t>
            </a:r>
            <a:r>
              <a:rPr lang="ko-KR" altLang="en-US" sz="1600" b="1" dirty="0"/>
              <a:t>악취의 엄격한 배출허용기준 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인천시 </a:t>
            </a:r>
            <a:r>
              <a:rPr lang="ko-KR" altLang="en-US" sz="1600" b="1" dirty="0"/>
              <a:t>조례 제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조 </a:t>
            </a:r>
            <a:r>
              <a:rPr lang="ko-KR" altLang="en-US" sz="1600" b="1" dirty="0" smtClean="0"/>
              <a:t>관련</a:t>
            </a:r>
            <a:r>
              <a:rPr lang="en-US" altLang="ko-KR" sz="1600" b="1" dirty="0" smtClean="0"/>
              <a:t>)</a:t>
            </a:r>
            <a:endParaRPr lang="ko-KR" altLang="en-US" sz="1600" b="1" dirty="0"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375487"/>
              </p:ext>
            </p:extLst>
          </p:nvPr>
        </p:nvGraphicFramePr>
        <p:xfrm>
          <a:off x="1184880" y="5168051"/>
          <a:ext cx="7510275" cy="1293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089"/>
                <a:gridCol w="1517227"/>
                <a:gridCol w="1365505"/>
                <a:gridCol w="1517227"/>
                <a:gridCol w="1517227"/>
              </a:tblGrid>
              <a:tr h="288032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구분                   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배출허용기준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희석배수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인천시 엄격한 배출허용기준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희석배수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공업지역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기타 지역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공업지역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기타 지역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18864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배출구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1000 </a:t>
                      </a:r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이하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500 </a:t>
                      </a:r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이하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500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300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부지경계선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20 </a:t>
                      </a:r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이하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15 </a:t>
                      </a:r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이하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15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10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4067944" y="6514891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400" b="1" dirty="0">
                <a:latin typeface="+mn-ea"/>
              </a:rPr>
              <a:t>※ </a:t>
            </a:r>
            <a:r>
              <a:rPr lang="ko-KR" altLang="en-US" sz="1400" b="1" dirty="0">
                <a:latin typeface="+mn-ea"/>
              </a:rPr>
              <a:t>악취관리지역 지정 시 엄격한 배출허용기준 적용</a:t>
            </a:r>
          </a:p>
        </p:txBody>
      </p:sp>
    </p:spTree>
    <p:extLst>
      <p:ext uri="{BB962C8B-B14F-4D97-AF65-F5344CB8AC3E}">
        <p14:creationId xmlns:p14="http://schemas.microsoft.com/office/powerpoint/2010/main" val="189866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829" y="0"/>
            <a:ext cx="2714172" cy="1556791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/>
          <p:cNvSpPr>
            <a:spLocks noChangeArrowheads="1"/>
          </p:cNvSpPr>
          <p:nvPr/>
        </p:nvSpPr>
        <p:spPr bwMode="gray">
          <a:xfrm>
            <a:off x="2238929" y="163326"/>
            <a:ext cx="4666141" cy="811358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4. </a:t>
            </a: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구 환경부서 추진실적</a:t>
            </a:r>
            <a:endParaRPr kumimoji="0" lang="ko-KR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5</a:t>
            </a:r>
            <a:endParaRPr lang="ko-KR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574306"/>
              </p:ext>
            </p:extLst>
          </p:nvPr>
        </p:nvGraphicFramePr>
        <p:xfrm>
          <a:off x="1273220" y="1268760"/>
          <a:ext cx="7115205" cy="5029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6612"/>
                <a:gridCol w="1397356"/>
                <a:gridCol w="1122924"/>
                <a:gridCol w="1347470"/>
                <a:gridCol w="1460843"/>
              </a:tblGrid>
              <a:tr h="545849">
                <a:tc>
                  <a:txBody>
                    <a:bodyPr/>
                    <a:lstStyle/>
                    <a:p>
                      <a:pPr algn="ct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군 구별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 인천광역시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 동구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  인천광역시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  서구</a:t>
                      </a:r>
                      <a:endParaRPr lang="en-US" altLang="ko-KR" sz="16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01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                       총계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l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연도별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악취시료채취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배출허용기준초과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악취시료채취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배출허용기준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초과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)/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초과율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(%)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742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2014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104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268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7</a:t>
                      </a:r>
                      <a:r>
                        <a:rPr lang="en-US" altLang="ko-KR" sz="1000" dirty="0" smtClean="0">
                          <a:latin typeface="HY견고딕" pitchFamily="18" charset="-127"/>
                          <a:ea typeface="HY견고딕" pitchFamily="18" charset="-127"/>
                        </a:rPr>
                        <a:t>(2.6%)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618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2015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81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314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5</a:t>
                      </a:r>
                      <a:r>
                        <a:rPr lang="en-US" altLang="ko-KR" sz="1000" dirty="0" smtClean="0">
                          <a:latin typeface="HY견고딕" pitchFamily="18" charset="-127"/>
                          <a:ea typeface="HY견고딕" pitchFamily="18" charset="-127"/>
                        </a:rPr>
                        <a:t>(1.6%)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746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2016</a:t>
                      </a:r>
                    </a:p>
                    <a:p>
                      <a:pPr algn="ctr" latinLnBrk="1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en-US" altLang="ko-KR" sz="12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6</a:t>
                      </a:r>
                      <a:r>
                        <a:rPr lang="ko-KR" altLang="en-US" sz="12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월말 기준</a:t>
                      </a:r>
                      <a:r>
                        <a:rPr lang="en-US" altLang="ko-KR" sz="12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89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en-US" altLang="ko-KR" sz="1000" dirty="0" smtClean="0">
                          <a:latin typeface="HY견고딕" pitchFamily="18" charset="-127"/>
                          <a:ea typeface="HY견고딕" pitchFamily="18" charset="-127"/>
                        </a:rPr>
                        <a:t>(4.5%)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98312">
                <a:tc>
                  <a:txBody>
                    <a:bodyPr/>
                    <a:lstStyle/>
                    <a:p>
                      <a:pPr algn="ctr" latinLnBrk="1"/>
                      <a:endParaRPr lang="en-US" altLang="ko-KR" sz="16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latin typeface="HY견고딕" pitchFamily="18" charset="-127"/>
                          <a:ea typeface="HY견고딕" pitchFamily="18" charset="-127"/>
                        </a:rPr>
                        <a:t>주요 추진사업</a:t>
                      </a:r>
                      <a:endParaRPr lang="en-US" altLang="ko-KR" sz="16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latin typeface="+mn-lt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환경감시전문요원 운영</a:t>
                      </a:r>
                      <a:endParaRPr lang="en-US" altLang="ko-KR" sz="1100" b="1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사업내용</a:t>
                      </a:r>
                      <a:endParaRPr lang="en-US" altLang="ko-KR" sz="1100" b="1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환경감시전문요원 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30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 </a:t>
                      </a:r>
                      <a:endParaRPr lang="en-US" altLang="ko-KR" sz="1100" b="1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위촉에 따라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악취 취약시간</a:t>
                      </a:r>
                      <a:endParaRPr lang="en-US" altLang="ko-KR" sz="1100" b="1" kern="1200" baseline="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1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주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야 합동 환경순찰 실시</a:t>
                      </a:r>
                    </a:p>
                    <a:p>
                      <a:pPr fontAlgn="base" latinLnBrk="1"/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운영기간 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연중</a:t>
                      </a:r>
                    </a:p>
                    <a:p>
                      <a:pPr fontAlgn="base" latinLnBrk="1"/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운영내용 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주 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회 실시</a:t>
                      </a:r>
                    </a:p>
                    <a:p>
                      <a:pPr fontAlgn="base" latinLnBrk="1"/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공무원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요원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 구성</a:t>
                      </a:r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 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순찰지역</a:t>
                      </a:r>
                      <a:endParaRPr lang="en-US" altLang="ko-KR" sz="1100" b="1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⇒</a:t>
                      </a:r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환경오염취약지역 및 민원</a:t>
                      </a:r>
                      <a:endParaRPr lang="en-US" altLang="ko-KR" sz="1100" b="1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  다량 발생 지역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endParaRPr lang="ko-KR" altLang="en-US" sz="8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• 24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시간 </a:t>
                      </a:r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악취민원콜센터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운영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주민참여 악취모니터링 운영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악취배출업소 관리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연중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중점관리사업장 지정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(27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개소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한국환경공단의 악취기술지원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 ⇒ 기간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: 2016.2~6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월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1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⇒ </a:t>
                      </a:r>
                      <a:r>
                        <a:rPr lang="en-US" altLang="ko-KR" sz="11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baseline="0" dirty="0" smtClean="0">
                          <a:latin typeface="+mn-ea"/>
                          <a:ea typeface="+mn-ea"/>
                        </a:rPr>
                        <a:t>기술 진단 결과에 따라 개별</a:t>
                      </a:r>
                      <a:endParaRPr lang="en-US" altLang="ko-KR" sz="1100" b="1" baseline="0" dirty="0" smtClean="0"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100" b="1" baseline="0" dirty="0" smtClean="0"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100" b="1" baseline="0" dirty="0" smtClean="0">
                          <a:latin typeface="+mn-ea"/>
                          <a:ea typeface="+mn-ea"/>
                        </a:rPr>
                        <a:t>  사업장 문제점 파악 및 시설</a:t>
                      </a:r>
                      <a:endParaRPr lang="en-US" altLang="ko-KR" sz="1100" b="1" baseline="0" dirty="0" smtClean="0"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100" b="1" baseline="0" dirty="0" smtClean="0">
                          <a:latin typeface="+mn-ea"/>
                          <a:ea typeface="+mn-ea"/>
                        </a:rPr>
                        <a:t>       </a:t>
                      </a:r>
                      <a:r>
                        <a:rPr lang="ko-KR" altLang="en-US" sz="1100" b="1" baseline="0" dirty="0" smtClean="0">
                          <a:latin typeface="+mn-ea"/>
                          <a:ea typeface="+mn-ea"/>
                        </a:rPr>
                        <a:t>개선 권고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99424008" descr="EMB00001e7c512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44" t="13981" r="26252" b="80484"/>
          <a:stretch/>
        </p:blipFill>
        <p:spPr bwMode="auto">
          <a:xfrm>
            <a:off x="3059832" y="1281620"/>
            <a:ext cx="648072" cy="550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199424488" descr="EMB00001e7c512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" t="14762" r="97227" b="80592"/>
          <a:stretch/>
        </p:blipFill>
        <p:spPr bwMode="auto">
          <a:xfrm>
            <a:off x="5580112" y="1268759"/>
            <a:ext cx="62827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84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_x203702792" descr="EMB00000434027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224" y="0"/>
            <a:ext cx="2612591" cy="164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/>
          <p:cNvSpPr>
            <a:spLocks noChangeArrowheads="1"/>
          </p:cNvSpPr>
          <p:nvPr/>
        </p:nvSpPr>
        <p:spPr bwMode="gray">
          <a:xfrm>
            <a:off x="1547664" y="165057"/>
            <a:ext cx="5400600" cy="883366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 </a:t>
            </a:r>
            <a:r>
              <a:rPr kumimoji="0"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시 대기보전과  시료채취</a:t>
            </a: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kumimoji="0"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악취</a:t>
            </a: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kumimoji="0"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수질</a:t>
            </a: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endParaRPr kumimoji="0"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6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9321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" name="_x37994200" descr="EMB00001480bdc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1" t="33015" r="54596" b="26903"/>
          <a:stretch/>
        </p:blipFill>
        <p:spPr bwMode="auto">
          <a:xfrm>
            <a:off x="3347864" y="4320480"/>
            <a:ext cx="2658303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38580304" descr="EMB00002fe830b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002793"/>
            <a:ext cx="2664296" cy="217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124275"/>
              </p:ext>
            </p:extLst>
          </p:nvPr>
        </p:nvGraphicFramePr>
        <p:xfrm>
          <a:off x="1043608" y="4344489"/>
          <a:ext cx="1728192" cy="2116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</a:tblGrid>
              <a:tr h="2116119">
                <a:tc>
                  <a:txBody>
                    <a:bodyPr/>
                    <a:lstStyle/>
                    <a:p>
                      <a:pPr algn="ctr" latinLnBrk="1"/>
                      <a:endParaRPr lang="en-US" altLang="ko-KR" sz="24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24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수질시료</a:t>
                      </a:r>
                      <a:endParaRPr lang="en-US" altLang="ko-KR" sz="24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24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채취 사진</a:t>
                      </a:r>
                      <a:endParaRPr lang="en-US" altLang="ko-KR" sz="24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652769"/>
              </p:ext>
            </p:extLst>
          </p:nvPr>
        </p:nvGraphicFramePr>
        <p:xfrm>
          <a:off x="1035521" y="2038603"/>
          <a:ext cx="1728192" cy="2116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</a:tblGrid>
              <a:tr h="2116119">
                <a:tc>
                  <a:txBody>
                    <a:bodyPr/>
                    <a:lstStyle/>
                    <a:p>
                      <a:pPr algn="ctr" latinLnBrk="1"/>
                      <a:endParaRPr lang="en-US" altLang="ko-KR" sz="24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24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악취시료</a:t>
                      </a:r>
                      <a:endParaRPr lang="en-US" altLang="ko-KR" sz="24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r>
                        <a:rPr lang="ko-KR" altLang="en-US" sz="2400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채취 사진</a:t>
                      </a:r>
                      <a:endParaRPr lang="en-US" altLang="ko-KR" sz="24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ctr"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오른쪽 화살표 6"/>
          <p:cNvSpPr/>
          <p:nvPr/>
        </p:nvSpPr>
        <p:spPr>
          <a:xfrm>
            <a:off x="2843808" y="2636912"/>
            <a:ext cx="432048" cy="792088"/>
          </a:xfrm>
          <a:prstGeom prst="rightArrow">
            <a:avLst/>
          </a:prstGeom>
          <a:solidFill>
            <a:srgbClr val="F1F61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오른쪽 화살표 13"/>
          <p:cNvSpPr/>
          <p:nvPr/>
        </p:nvSpPr>
        <p:spPr>
          <a:xfrm>
            <a:off x="2835633" y="4869160"/>
            <a:ext cx="432048" cy="648072"/>
          </a:xfrm>
          <a:prstGeom prst="rightArrow">
            <a:avLst/>
          </a:prstGeom>
          <a:solidFill>
            <a:srgbClr val="F1F61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38579184" descr="EMB00002fe830b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09" y="4320480"/>
            <a:ext cx="2591847" cy="217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3" name="_x212780168" descr="EMB00002b8432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08" y="2002793"/>
            <a:ext cx="2591847" cy="217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48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/>
          <p:cNvSpPr>
            <a:spLocks noChangeArrowheads="1"/>
          </p:cNvSpPr>
          <p:nvPr/>
        </p:nvSpPr>
        <p:spPr bwMode="gray">
          <a:xfrm>
            <a:off x="1475656" y="173921"/>
            <a:ext cx="6336704" cy="811358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6 . </a:t>
            </a:r>
            <a:r>
              <a:rPr kumimoji="0" lang="ko-KR" altLang="en-U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가좌천</a:t>
            </a: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kumimoji="0" lang="ko-KR" altLang="en-U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석남유수지</a:t>
            </a: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r>
              <a:rPr kumimoji="0"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시료 채취 및 분석결과</a:t>
            </a:r>
            <a:endParaRPr kumimoji="0"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" name="Picture 8" descr="arrow"/>
          <p:cNvPicPr>
            <a:picLocks noChangeAspect="1" noChangeArrowheads="1"/>
          </p:cNvPicPr>
          <p:nvPr/>
        </p:nvPicPr>
        <p:blipFill>
          <a:blip r:embed="rId2">
            <a:lum bright="100000"/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3465438"/>
            <a:ext cx="7489825" cy="7556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CC00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1" name="그룹 10"/>
          <p:cNvGrpSpPr/>
          <p:nvPr/>
        </p:nvGrpSpPr>
        <p:grpSpPr>
          <a:xfrm>
            <a:off x="323528" y="1159226"/>
            <a:ext cx="8494129" cy="2341782"/>
            <a:chOff x="323528" y="1159226"/>
            <a:chExt cx="8494129" cy="2341782"/>
          </a:xfrm>
        </p:grpSpPr>
        <p:sp>
          <p:nvSpPr>
            <p:cNvPr id="6" name="AutoShape 24"/>
            <p:cNvSpPr>
              <a:spLocks noChangeArrowheads="1"/>
            </p:cNvSpPr>
            <p:nvPr/>
          </p:nvSpPr>
          <p:spPr bwMode="auto">
            <a:xfrm>
              <a:off x="395535" y="1340768"/>
              <a:ext cx="8422122" cy="2160240"/>
            </a:xfrm>
            <a:prstGeom prst="roundRect">
              <a:avLst>
                <a:gd name="adj" fmla="val 16616"/>
              </a:avLst>
            </a:prstGeom>
            <a:solidFill>
              <a:schemeClr val="accent1">
                <a:lumMod val="20000"/>
                <a:lumOff val="80000"/>
                <a:alpha val="60001"/>
              </a:schemeClr>
            </a:solidFill>
            <a:ln w="254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285750" indent="-285750" latinLnBrk="1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l"/>
              </a:pPr>
              <a:endParaRPr lang="en-US" altLang="ko-KR" sz="2000" b="1" dirty="0" smtClean="0"/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323528" y="1159226"/>
              <a:ext cx="1872208" cy="397566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추진 개요</a:t>
              </a:r>
              <a:endPara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411421" y="4041930"/>
            <a:ext cx="8407172" cy="2195382"/>
            <a:chOff x="411421" y="4041930"/>
            <a:chExt cx="8407172" cy="2190979"/>
          </a:xfrm>
        </p:grpSpPr>
        <p:sp>
          <p:nvSpPr>
            <p:cNvPr id="7" name="AutoShape 24"/>
            <p:cNvSpPr>
              <a:spLocks noChangeArrowheads="1"/>
            </p:cNvSpPr>
            <p:nvPr/>
          </p:nvSpPr>
          <p:spPr bwMode="auto">
            <a:xfrm>
              <a:off x="411492" y="4288694"/>
              <a:ext cx="8407101" cy="1944215"/>
            </a:xfrm>
            <a:prstGeom prst="roundRect">
              <a:avLst>
                <a:gd name="adj" fmla="val 16616"/>
              </a:avLst>
            </a:prstGeom>
            <a:solidFill>
              <a:schemeClr val="accent1">
                <a:lumMod val="20000"/>
                <a:lumOff val="80000"/>
                <a:alpha val="60001"/>
              </a:schemeClr>
            </a:solidFill>
            <a:ln w="254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1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ko-KR" sz="2000" b="1" dirty="0" smtClean="0"/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411421" y="4041930"/>
              <a:ext cx="1872208" cy="397566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분석 결과</a:t>
              </a:r>
              <a:endPara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830923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7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83566" y="1745452"/>
            <a:ext cx="792088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• </a:t>
            </a:r>
            <a:r>
              <a:rPr lang="ko-KR" altLang="en-US" sz="1400" b="1" dirty="0" smtClean="0">
                <a:latin typeface="+mn-ea"/>
              </a:rPr>
              <a:t>목 적 </a:t>
            </a:r>
            <a:r>
              <a:rPr lang="en-US" altLang="ko-KR" sz="1400" b="1" dirty="0" smtClean="0">
                <a:latin typeface="+mn-ea"/>
              </a:rPr>
              <a:t>:</a:t>
            </a:r>
            <a:r>
              <a:rPr lang="en-US" altLang="ko-KR" dirty="0" smtClean="0"/>
              <a:t> </a:t>
            </a:r>
            <a:r>
              <a:rPr lang="ko-KR" altLang="en-US" sz="1400" b="1" u="sng" dirty="0" err="1" smtClean="0"/>
              <a:t>가좌천</a:t>
            </a:r>
            <a:r>
              <a:rPr lang="en-US" altLang="ko-KR" sz="1400" b="1" u="sng" dirty="0"/>
              <a:t>(</a:t>
            </a:r>
            <a:r>
              <a:rPr lang="ko-KR" altLang="en-US" sz="1400" b="1" u="sng" dirty="0" err="1"/>
              <a:t>석남유수지</a:t>
            </a:r>
            <a:r>
              <a:rPr lang="en-US" altLang="ko-KR" sz="1400" b="1" u="sng" dirty="0"/>
              <a:t>) </a:t>
            </a:r>
            <a:r>
              <a:rPr lang="ko-KR" altLang="en-US" sz="1400" b="1" u="sng" dirty="0"/>
              <a:t>악취발생 원인 </a:t>
            </a:r>
            <a:r>
              <a:rPr lang="ko-KR" altLang="en-US" sz="1400" b="1" u="sng" dirty="0" smtClean="0"/>
              <a:t>파악</a:t>
            </a:r>
            <a:r>
              <a:rPr lang="ko-KR" altLang="en-US" sz="1400" b="1" dirty="0" smtClean="0"/>
              <a:t>을 위한 악취 및 수질 시료 채취 및 결과</a:t>
            </a:r>
            <a:endParaRPr lang="en-US" altLang="ko-KR" sz="1400" b="1" dirty="0" smtClean="0"/>
          </a:p>
          <a:p>
            <a:endParaRPr lang="en-US" altLang="ko-KR" sz="800" dirty="0" smtClean="0"/>
          </a:p>
          <a:p>
            <a:r>
              <a:rPr lang="en-US" altLang="ko-KR" dirty="0" smtClean="0"/>
              <a:t>• </a:t>
            </a:r>
            <a:r>
              <a:rPr lang="ko-KR" altLang="en-US" sz="1400" b="1" dirty="0" smtClean="0"/>
              <a:t>악취시료채취 지점 및 건수 </a:t>
            </a:r>
            <a:r>
              <a:rPr lang="en-US" altLang="ko-KR" sz="1400" b="1" dirty="0" smtClean="0"/>
              <a:t>:  </a:t>
            </a:r>
            <a:r>
              <a:rPr lang="ko-KR" altLang="en-US" sz="1400" b="1" dirty="0" err="1">
                <a:solidFill>
                  <a:schemeClr val="dk1"/>
                </a:solidFill>
                <a:latin typeface="+mn-ea"/>
              </a:rPr>
              <a:t>가좌천</a:t>
            </a:r>
            <a:r>
              <a:rPr lang="ko-KR" altLang="en-US" sz="1400" b="1" dirty="0">
                <a:solidFill>
                  <a:schemeClr val="dk1"/>
                </a:solidFill>
                <a:latin typeface="+mn-ea"/>
              </a:rPr>
              <a:t> </a:t>
            </a:r>
            <a:r>
              <a:rPr lang="ko-KR" altLang="en-US" sz="1400" b="1" dirty="0" err="1">
                <a:solidFill>
                  <a:schemeClr val="dk1"/>
                </a:solidFill>
                <a:latin typeface="+mn-ea"/>
              </a:rPr>
              <a:t>하수관거</a:t>
            </a:r>
            <a:r>
              <a:rPr lang="ko-KR" altLang="en-US" sz="1400" b="1" dirty="0">
                <a:solidFill>
                  <a:schemeClr val="dk1"/>
                </a:solidFill>
                <a:latin typeface="+mn-ea"/>
              </a:rPr>
              <a:t> </a:t>
            </a:r>
            <a:r>
              <a:rPr lang="ko-KR" altLang="en-US" sz="1400" b="1" dirty="0" smtClean="0">
                <a:solidFill>
                  <a:schemeClr val="dk1"/>
                </a:solidFill>
                <a:latin typeface="+mn-ea"/>
              </a:rPr>
              <a:t>앞</a:t>
            </a:r>
            <a:r>
              <a:rPr lang="en-US" altLang="ko-KR" sz="1400" b="1" dirty="0" smtClean="0">
                <a:solidFill>
                  <a:schemeClr val="dk1"/>
                </a:solidFill>
                <a:latin typeface="+mn-ea"/>
              </a:rPr>
              <a:t>(3</a:t>
            </a:r>
            <a:r>
              <a:rPr lang="ko-KR" altLang="en-US" sz="1400" b="1" dirty="0" smtClean="0">
                <a:solidFill>
                  <a:schemeClr val="dk1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chemeClr val="dk1"/>
                </a:solidFill>
                <a:latin typeface="+mn-ea"/>
              </a:rPr>
              <a:t>), </a:t>
            </a:r>
            <a:r>
              <a:rPr lang="ko-KR" altLang="en-US" sz="1400" b="1" dirty="0" smtClean="0">
                <a:solidFill>
                  <a:schemeClr val="dk1"/>
                </a:solidFill>
                <a:latin typeface="+mn-ea"/>
              </a:rPr>
              <a:t>유성환경 인근</a:t>
            </a:r>
            <a:r>
              <a:rPr lang="en-US" altLang="ko-KR" sz="1400" b="1" dirty="0" smtClean="0">
                <a:solidFill>
                  <a:schemeClr val="dk1"/>
                </a:solidFill>
                <a:latin typeface="+mn-ea"/>
              </a:rPr>
              <a:t>(5</a:t>
            </a:r>
            <a:r>
              <a:rPr lang="ko-KR" altLang="en-US" sz="1400" b="1" dirty="0" smtClean="0">
                <a:solidFill>
                  <a:schemeClr val="dk1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chemeClr val="dk1"/>
                </a:solidFill>
                <a:latin typeface="+mn-ea"/>
              </a:rPr>
              <a:t>)</a:t>
            </a:r>
            <a:endParaRPr lang="ko-KR" altLang="en-US" sz="1400" b="1" dirty="0">
              <a:solidFill>
                <a:schemeClr val="dk1"/>
              </a:solidFill>
              <a:latin typeface="+mn-ea"/>
            </a:endParaRPr>
          </a:p>
          <a:p>
            <a:endParaRPr lang="en-US" altLang="ko-KR" sz="800" b="1" dirty="0"/>
          </a:p>
          <a:p>
            <a:r>
              <a:rPr lang="en-US" altLang="ko-KR" dirty="0" smtClean="0"/>
              <a:t>• </a:t>
            </a:r>
            <a:r>
              <a:rPr lang="ko-KR" altLang="en-US" sz="1400" b="1" dirty="0" smtClean="0"/>
              <a:t>수질시료채취 지점 및 건수 </a:t>
            </a:r>
            <a:r>
              <a:rPr lang="en-US" altLang="ko-KR" sz="1400" b="1" dirty="0"/>
              <a:t>: </a:t>
            </a:r>
            <a:r>
              <a:rPr lang="ko-KR" altLang="en-US" sz="1400" b="1" dirty="0" err="1"/>
              <a:t>가좌천</a:t>
            </a:r>
            <a:r>
              <a:rPr lang="ko-KR" altLang="en-US" sz="1400" b="1" dirty="0"/>
              <a:t> 유입하수</a:t>
            </a:r>
            <a:r>
              <a:rPr lang="en-US" altLang="ko-KR" sz="1400" b="1" dirty="0"/>
              <a:t>(9</a:t>
            </a:r>
            <a:r>
              <a:rPr lang="ko-KR" altLang="en-US" sz="1400" b="1" dirty="0"/>
              <a:t>건</a:t>
            </a:r>
            <a:r>
              <a:rPr lang="en-US" altLang="ko-KR" sz="1400" b="1" dirty="0"/>
              <a:t>),  </a:t>
            </a:r>
            <a:r>
              <a:rPr lang="ko-KR" altLang="en-US" sz="1400" b="1" dirty="0"/>
              <a:t>사업장 관련 최종배출구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및 </a:t>
            </a:r>
            <a:r>
              <a:rPr lang="ko-KR" altLang="en-US" sz="1400" b="1" dirty="0" err="1"/>
              <a:t>하수관로</a:t>
            </a:r>
            <a:r>
              <a:rPr lang="en-US" altLang="ko-KR" sz="1400" b="1" dirty="0"/>
              <a:t>(4</a:t>
            </a:r>
            <a:r>
              <a:rPr lang="ko-KR" altLang="en-US" sz="1400" b="1" dirty="0"/>
              <a:t>건</a:t>
            </a:r>
            <a:r>
              <a:rPr lang="en-US" altLang="ko-KR" sz="1400" b="1" dirty="0" smtClean="0"/>
              <a:t>)</a:t>
            </a:r>
          </a:p>
          <a:p>
            <a:endParaRPr lang="en-US" altLang="ko-KR" sz="800" b="1" dirty="0"/>
          </a:p>
          <a:p>
            <a:r>
              <a:rPr lang="en-US" altLang="ko-KR" sz="1400" b="1" dirty="0" smtClean="0">
                <a:latin typeface="+mn-ea"/>
              </a:rPr>
              <a:t>•  2016.04.21. </a:t>
            </a:r>
            <a:r>
              <a:rPr lang="ko-KR" altLang="en-US" sz="1400" b="1" dirty="0" smtClean="0">
                <a:latin typeface="+mn-ea"/>
              </a:rPr>
              <a:t>한국환경공단 </a:t>
            </a:r>
            <a:r>
              <a:rPr lang="ko-KR" altLang="en-US" sz="1400" b="1" dirty="0" err="1" smtClean="0">
                <a:latin typeface="+mn-ea"/>
              </a:rPr>
              <a:t>악취기술지원팀과</a:t>
            </a:r>
            <a:r>
              <a:rPr lang="ko-KR" altLang="en-US" sz="1400" b="1" dirty="0" smtClean="0">
                <a:latin typeface="+mn-ea"/>
              </a:rPr>
              <a:t> 합동 사업장분야 야간 시료채취 참여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16894" y="4653136"/>
            <a:ext cx="792088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• </a:t>
            </a:r>
            <a:r>
              <a:rPr lang="ko-KR" altLang="en-US" sz="1400" b="1" dirty="0" err="1" smtClean="0"/>
              <a:t>가좌천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⇒ </a:t>
            </a:r>
            <a:r>
              <a:rPr lang="ko-KR" altLang="en-US" sz="1400" b="1" dirty="0" smtClean="0"/>
              <a:t>모래방죽사거리 </a:t>
            </a:r>
            <a:r>
              <a:rPr lang="en-US" altLang="ko-KR" sz="1400" b="1" dirty="0" smtClean="0"/>
              <a:t>⇒ </a:t>
            </a:r>
            <a:r>
              <a:rPr lang="ko-KR" altLang="en-US" sz="1400" b="1" dirty="0" smtClean="0"/>
              <a:t>서구 </a:t>
            </a:r>
            <a:r>
              <a:rPr lang="ko-KR" altLang="en-US" sz="1400" b="1" dirty="0" err="1" smtClean="0"/>
              <a:t>건지로</a:t>
            </a:r>
            <a:r>
              <a:rPr lang="en-US" altLang="ko-KR" sz="1400" b="1" dirty="0" smtClean="0"/>
              <a:t>153</a:t>
            </a:r>
            <a:r>
              <a:rPr lang="ko-KR" altLang="en-US" sz="1400" b="1" dirty="0" err="1" smtClean="0"/>
              <a:t>번길</a:t>
            </a:r>
            <a:r>
              <a:rPr lang="ko-KR" altLang="en-US" sz="1400" b="1" dirty="0" smtClean="0"/>
              <a:t> 일대</a:t>
            </a:r>
            <a:endParaRPr lang="en-US" altLang="ko-KR" sz="1400" b="1" dirty="0" smtClean="0"/>
          </a:p>
          <a:p>
            <a:endParaRPr lang="en-US" altLang="ko-KR" sz="1000" b="1" dirty="0" smtClean="0">
              <a:latin typeface="+mn-ea"/>
            </a:endParaRPr>
          </a:p>
          <a:p>
            <a:r>
              <a:rPr lang="en-US" altLang="ko-KR" sz="1400" b="1" dirty="0" smtClean="0">
                <a:latin typeface="+mn-ea"/>
              </a:rPr>
              <a:t>  </a:t>
            </a:r>
            <a:r>
              <a:rPr lang="ko-KR" altLang="en-US" sz="1400" b="1" dirty="0" smtClean="0">
                <a:latin typeface="+mn-ea"/>
              </a:rPr>
              <a:t> 부지경계에서의 복합악취가 </a:t>
            </a:r>
            <a:r>
              <a:rPr lang="ko-KR" altLang="en-US" sz="1600" b="1" u="sng" dirty="0" smtClean="0">
                <a:latin typeface="+mn-ea"/>
              </a:rPr>
              <a:t>최솟값</a:t>
            </a:r>
            <a:r>
              <a:rPr lang="en-US" altLang="ko-KR" sz="1600" b="1" u="sng" dirty="0">
                <a:latin typeface="+mn-ea"/>
              </a:rPr>
              <a:t> </a:t>
            </a:r>
            <a:r>
              <a:rPr lang="en-US" altLang="ko-KR" sz="1600" b="1" u="sng" dirty="0" smtClean="0">
                <a:latin typeface="+mn-ea"/>
              </a:rPr>
              <a:t>10</a:t>
            </a:r>
            <a:r>
              <a:rPr lang="ko-KR" altLang="en-US" sz="1600" b="1" u="sng" dirty="0" smtClean="0">
                <a:latin typeface="+mn-ea"/>
              </a:rPr>
              <a:t>배</a:t>
            </a:r>
            <a:r>
              <a:rPr lang="en-US" altLang="ko-KR" sz="1600" b="1" u="sng" dirty="0" smtClean="0">
                <a:latin typeface="+mn-ea"/>
              </a:rPr>
              <a:t>, </a:t>
            </a:r>
            <a:r>
              <a:rPr lang="ko-KR" altLang="en-US" sz="1600" b="1" u="sng" dirty="0" smtClean="0">
                <a:solidFill>
                  <a:srgbClr val="FF0000"/>
                </a:solidFill>
                <a:latin typeface="+mn-ea"/>
              </a:rPr>
              <a:t>최댓값 </a:t>
            </a:r>
            <a:r>
              <a:rPr lang="en-US" altLang="ko-KR" sz="1600" b="1" u="sng" dirty="0" smtClean="0">
                <a:solidFill>
                  <a:srgbClr val="FF0000"/>
                </a:solidFill>
                <a:latin typeface="+mn-ea"/>
              </a:rPr>
              <a:t>1,000</a:t>
            </a:r>
            <a:r>
              <a:rPr lang="ko-KR" altLang="en-US" sz="1600" b="1" u="sng" dirty="0" smtClean="0">
                <a:solidFill>
                  <a:srgbClr val="FF0000"/>
                </a:solidFill>
                <a:latin typeface="+mn-ea"/>
              </a:rPr>
              <a:t>배</a:t>
            </a:r>
            <a:r>
              <a:rPr lang="en-US" altLang="ko-KR" sz="1600" b="1" u="sng" dirty="0" smtClean="0">
                <a:latin typeface="+mn-ea"/>
              </a:rPr>
              <a:t>.</a:t>
            </a:r>
            <a:r>
              <a:rPr lang="ko-KR" altLang="en-US" sz="1600" b="1" u="sng" dirty="0" smtClean="0">
                <a:latin typeface="+mn-ea"/>
              </a:rPr>
              <a:t>  </a:t>
            </a:r>
            <a:endParaRPr lang="en-US" altLang="ko-KR" sz="1600" b="1" u="sng" dirty="0" smtClean="0">
              <a:latin typeface="+mn-ea"/>
            </a:endParaRPr>
          </a:p>
          <a:p>
            <a:endParaRPr lang="en-US" altLang="ko-KR" sz="1000" dirty="0" smtClean="0"/>
          </a:p>
          <a:p>
            <a:endParaRPr lang="en-US" altLang="ko-KR" sz="1000" b="1" dirty="0">
              <a:solidFill>
                <a:srgbClr val="FF0000"/>
              </a:solidFill>
            </a:endParaRPr>
          </a:p>
          <a:p>
            <a:r>
              <a:rPr lang="en-US" altLang="ko-KR" sz="1400" dirty="0" smtClean="0"/>
              <a:t>• </a:t>
            </a:r>
            <a:r>
              <a:rPr lang="ko-KR" altLang="en-US" sz="1400" b="1" dirty="0" err="1" smtClean="0"/>
              <a:t>가좌하수처리장의</a:t>
            </a:r>
            <a:r>
              <a:rPr lang="ko-KR" altLang="en-US" sz="1400" b="1" dirty="0" smtClean="0"/>
              <a:t> 우수배제 처리를 위한 </a:t>
            </a:r>
            <a:r>
              <a:rPr lang="ko-KR" altLang="en-US" sz="1400" b="1" dirty="0" err="1" smtClean="0">
                <a:latin typeface="+mn-ea"/>
              </a:rPr>
              <a:t>차집관거</a:t>
            </a:r>
            <a:r>
              <a:rPr lang="ko-KR" altLang="en-US" sz="1400" b="1" dirty="0" smtClean="0">
                <a:latin typeface="+mn-ea"/>
              </a:rPr>
              <a:t> 설치 필요</a:t>
            </a:r>
            <a:endParaRPr lang="en-US" altLang="ko-KR" sz="1400" b="1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51132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/>
          <p:cNvSpPr>
            <a:spLocks noChangeArrowheads="1"/>
          </p:cNvSpPr>
          <p:nvPr/>
        </p:nvSpPr>
        <p:spPr bwMode="gray">
          <a:xfrm>
            <a:off x="1475656" y="173921"/>
            <a:ext cx="6336704" cy="811358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7 . </a:t>
            </a:r>
            <a:r>
              <a:rPr kumimoji="0"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수도권대기환경청 이동측정차량 측정결과</a:t>
            </a:r>
            <a:endParaRPr kumimoji="0" lang="en-US" altLang="ko-K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latinLnBrk="0" hangingPunct="1"/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인천광역시 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서구 </a:t>
            </a:r>
            <a:r>
              <a:rPr lang="ko-KR" altLang="en-US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가좌동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공장밀집지역</a:t>
            </a:r>
            <a:r>
              <a:rPr lang="en-US" altLang="ko-K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1" name="그룹 10"/>
          <p:cNvGrpSpPr/>
          <p:nvPr/>
        </p:nvGrpSpPr>
        <p:grpSpPr>
          <a:xfrm>
            <a:off x="323528" y="1109323"/>
            <a:ext cx="8422122" cy="2031645"/>
            <a:chOff x="323528" y="1104235"/>
            <a:chExt cx="8422122" cy="2366678"/>
          </a:xfrm>
        </p:grpSpPr>
        <p:sp>
          <p:nvSpPr>
            <p:cNvPr id="6" name="AutoShape 24"/>
            <p:cNvSpPr>
              <a:spLocks noChangeArrowheads="1"/>
            </p:cNvSpPr>
            <p:nvPr/>
          </p:nvSpPr>
          <p:spPr bwMode="auto">
            <a:xfrm>
              <a:off x="323528" y="1526697"/>
              <a:ext cx="8422122" cy="1944216"/>
            </a:xfrm>
            <a:prstGeom prst="roundRect">
              <a:avLst>
                <a:gd name="adj" fmla="val 16616"/>
              </a:avLst>
            </a:prstGeom>
            <a:solidFill>
              <a:schemeClr val="accent1">
                <a:lumMod val="20000"/>
                <a:lumOff val="80000"/>
                <a:alpha val="60001"/>
              </a:schemeClr>
            </a:solidFill>
            <a:ln w="254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285750" indent="-285750" latinLnBrk="1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l"/>
              </a:pPr>
              <a:endParaRPr lang="en-US" altLang="ko-KR" sz="2000" b="1" dirty="0" smtClean="0"/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339050" y="1104235"/>
              <a:ext cx="1872208" cy="397566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추진 개요</a:t>
              </a:r>
              <a:endPara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385174" y="3212976"/>
            <a:ext cx="8443549" cy="3165319"/>
            <a:chOff x="375044" y="3850058"/>
            <a:chExt cx="8443549" cy="2382851"/>
          </a:xfrm>
        </p:grpSpPr>
        <p:sp>
          <p:nvSpPr>
            <p:cNvPr id="7" name="AutoShape 24"/>
            <p:cNvSpPr>
              <a:spLocks noChangeArrowheads="1"/>
            </p:cNvSpPr>
            <p:nvPr/>
          </p:nvSpPr>
          <p:spPr bwMode="auto">
            <a:xfrm>
              <a:off x="411492" y="4250834"/>
              <a:ext cx="8407101" cy="1982075"/>
            </a:xfrm>
            <a:prstGeom prst="roundRect">
              <a:avLst>
                <a:gd name="adj" fmla="val 16616"/>
              </a:avLst>
            </a:prstGeom>
            <a:solidFill>
              <a:schemeClr val="accent1">
                <a:lumMod val="20000"/>
                <a:lumOff val="80000"/>
                <a:alpha val="60001"/>
              </a:schemeClr>
            </a:solidFill>
            <a:ln w="254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1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ko-KR" sz="2000" b="1" dirty="0" smtClean="0"/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375044" y="3850058"/>
              <a:ext cx="1872208" cy="302305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측정 결과</a:t>
              </a:r>
              <a:endPara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830923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53665" y="1521269"/>
            <a:ext cx="79208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• </a:t>
            </a:r>
            <a:r>
              <a:rPr lang="ko-KR" altLang="en-US" sz="1400" b="1" dirty="0" smtClean="0"/>
              <a:t>배경 및 목적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:</a:t>
            </a:r>
            <a:r>
              <a:rPr lang="en-US" altLang="ko-KR" dirty="0" smtClean="0"/>
              <a:t> </a:t>
            </a:r>
            <a:r>
              <a:rPr lang="ko-KR" altLang="en-US" sz="1400" b="1" dirty="0" smtClean="0">
                <a:latin typeface="+mn-ea"/>
              </a:rPr>
              <a:t>대기오염 이동측정차량의 효율적 운영으로 </a:t>
            </a:r>
            <a:r>
              <a:rPr lang="ko-KR" altLang="en-US" sz="1400" b="1" dirty="0" err="1" smtClean="0">
                <a:latin typeface="+mn-ea"/>
              </a:rPr>
              <a:t>우심지역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 err="1" smtClean="0">
                <a:latin typeface="+mn-ea"/>
              </a:rPr>
              <a:t>대기질</a:t>
            </a:r>
            <a:r>
              <a:rPr lang="ko-KR" altLang="en-US" sz="1400" b="1" dirty="0" smtClean="0">
                <a:latin typeface="+mn-ea"/>
              </a:rPr>
              <a:t> 현황 파악</a:t>
            </a:r>
            <a:endParaRPr lang="en-US" altLang="ko-KR" sz="1400" b="1" dirty="0" smtClean="0">
              <a:latin typeface="+mn-ea"/>
            </a:endParaRPr>
          </a:p>
          <a:p>
            <a:endParaRPr lang="en-US" altLang="ko-KR" sz="800" dirty="0" smtClean="0"/>
          </a:p>
          <a:p>
            <a:r>
              <a:rPr lang="en-US" altLang="ko-KR" b="1" dirty="0" smtClean="0"/>
              <a:t>• </a:t>
            </a:r>
            <a:r>
              <a:rPr lang="ko-KR" altLang="en-US" sz="1400" b="1" dirty="0" smtClean="0"/>
              <a:t>측정지점 </a:t>
            </a:r>
            <a:r>
              <a:rPr lang="en-US" altLang="ko-KR" sz="1400" b="1" dirty="0" smtClean="0"/>
              <a:t>:  </a:t>
            </a:r>
            <a:r>
              <a:rPr lang="ko-KR" altLang="en-US" sz="1400" b="1" dirty="0" smtClean="0"/>
              <a:t>인천광역시 서구 </a:t>
            </a:r>
            <a:r>
              <a:rPr lang="ko-KR" altLang="en-US" sz="1400" b="1" dirty="0" err="1" smtClean="0"/>
              <a:t>가좌동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173-151 (M</a:t>
            </a:r>
            <a:r>
              <a:rPr lang="ko-KR" altLang="en-US" sz="1400" b="1" dirty="0" err="1" smtClean="0"/>
              <a:t>파크</a:t>
            </a:r>
            <a:r>
              <a:rPr lang="ko-KR" altLang="en-US" sz="1400" b="1" dirty="0" smtClean="0"/>
              <a:t> 맞은 편 </a:t>
            </a:r>
            <a:r>
              <a:rPr lang="ko-KR" altLang="en-US" sz="1400" b="1" dirty="0" err="1" smtClean="0"/>
              <a:t>가좌천</a:t>
            </a:r>
            <a:r>
              <a:rPr lang="en-US" altLang="ko-KR" sz="1400" b="1" dirty="0" smtClean="0"/>
              <a:t>(</a:t>
            </a:r>
            <a:r>
              <a:rPr lang="ko-KR" altLang="en-US" sz="1400" b="1" dirty="0" err="1" smtClean="0"/>
              <a:t>석남유수지</a:t>
            </a:r>
            <a:r>
              <a:rPr lang="en-US" altLang="ko-KR" sz="1400" b="1" dirty="0" smtClean="0"/>
              <a:t>))</a:t>
            </a:r>
          </a:p>
          <a:p>
            <a:endParaRPr lang="ko-KR" altLang="en-US" sz="800" b="1" dirty="0">
              <a:solidFill>
                <a:schemeClr val="dk1"/>
              </a:solidFill>
              <a:latin typeface="+mn-ea"/>
            </a:endParaRPr>
          </a:p>
          <a:p>
            <a:r>
              <a:rPr lang="en-US" altLang="ko-KR" b="1" dirty="0" smtClean="0"/>
              <a:t>•</a:t>
            </a:r>
            <a:r>
              <a:rPr lang="en-US" altLang="ko-KR" sz="1400" dirty="0" smtClean="0"/>
              <a:t>  </a:t>
            </a:r>
            <a:r>
              <a:rPr lang="ko-KR" altLang="en-US" sz="1400" b="1" dirty="0" smtClean="0"/>
              <a:t>측정기간 </a:t>
            </a:r>
            <a:r>
              <a:rPr lang="en-US" altLang="ko-KR" sz="1400" b="1" dirty="0" smtClean="0"/>
              <a:t>: ‘16.05.23. ~ 5.30. (8</a:t>
            </a:r>
            <a:r>
              <a:rPr lang="ko-KR" altLang="en-US" sz="1400" b="1" dirty="0" smtClean="0"/>
              <a:t>일간</a:t>
            </a:r>
            <a:r>
              <a:rPr lang="en-US" altLang="ko-KR" sz="1400" b="1" dirty="0" smtClean="0"/>
              <a:t>)</a:t>
            </a:r>
          </a:p>
          <a:p>
            <a:endParaRPr lang="en-US" altLang="ko-KR" sz="800" b="1" dirty="0"/>
          </a:p>
          <a:p>
            <a:r>
              <a:rPr lang="en-US" altLang="ko-KR" b="1" dirty="0"/>
              <a:t>•</a:t>
            </a:r>
            <a:r>
              <a:rPr lang="en-US" altLang="ko-KR" sz="1400" b="1" dirty="0" smtClean="0">
                <a:latin typeface="+mn-ea"/>
              </a:rPr>
              <a:t>  </a:t>
            </a:r>
            <a:r>
              <a:rPr lang="ko-KR" altLang="en-US" sz="1400" b="1" dirty="0" smtClean="0">
                <a:latin typeface="+mn-ea"/>
              </a:rPr>
              <a:t>측정항목 </a:t>
            </a:r>
            <a:r>
              <a:rPr lang="en-US" altLang="ko-KR" sz="1400" b="1" dirty="0" smtClean="0">
                <a:latin typeface="+mn-ea"/>
              </a:rPr>
              <a:t>: NO</a:t>
            </a:r>
            <a:r>
              <a:rPr lang="en-US" altLang="ko-KR" sz="1000" b="1" dirty="0" smtClean="0">
                <a:latin typeface="+mn-ea"/>
              </a:rPr>
              <a:t>2</a:t>
            </a:r>
            <a:r>
              <a:rPr lang="en-US" altLang="ko-KR" sz="1400" b="1" dirty="0" smtClean="0">
                <a:latin typeface="+mn-ea"/>
              </a:rPr>
              <a:t>, PM-10, PM-2.5, SO</a:t>
            </a:r>
            <a:r>
              <a:rPr lang="en-US" altLang="ko-KR" sz="1000" b="1" dirty="0" smtClean="0">
                <a:latin typeface="+mn-ea"/>
              </a:rPr>
              <a:t>2</a:t>
            </a:r>
            <a:r>
              <a:rPr lang="en-US" altLang="ko-KR" sz="1400" b="1" dirty="0" smtClean="0">
                <a:latin typeface="+mn-ea"/>
              </a:rPr>
              <a:t>, CO, O</a:t>
            </a:r>
            <a:r>
              <a:rPr lang="en-US" altLang="ko-KR" sz="1000" b="1" dirty="0" smtClean="0">
                <a:latin typeface="+mn-ea"/>
              </a:rPr>
              <a:t>3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BTEX</a:t>
            </a:r>
            <a:endParaRPr lang="en-US" altLang="ko-KR" sz="1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8431" y="3763487"/>
            <a:ext cx="7798615" cy="2492990"/>
          </a:xfrm>
          <a:prstGeom prst="rect">
            <a:avLst/>
          </a:prstGeom>
          <a:solidFill>
            <a:srgbClr val="E9FDA1"/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• </a:t>
            </a:r>
            <a:r>
              <a:rPr lang="en-US" altLang="ko-KR" sz="1200" b="1" dirty="0" smtClean="0"/>
              <a:t>NO2 : </a:t>
            </a:r>
            <a:r>
              <a:rPr lang="ko-KR" altLang="en-US" sz="1200" b="1" dirty="0" err="1" smtClean="0"/>
              <a:t>일평균</a:t>
            </a:r>
            <a:r>
              <a:rPr lang="ko-KR" altLang="en-US" sz="1200" b="1" dirty="0" smtClean="0"/>
              <a:t> 측정값 </a:t>
            </a:r>
            <a:r>
              <a:rPr lang="en-US" altLang="ko-KR" sz="1200" b="1" dirty="0" smtClean="0"/>
              <a:t>0.022 ~ 0.036ppm</a:t>
            </a:r>
            <a:r>
              <a:rPr lang="ko-KR" altLang="en-US" sz="1200" b="1" dirty="0" smtClean="0"/>
              <a:t> 측정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1</a:t>
            </a:r>
            <a:r>
              <a:rPr lang="ko-KR" altLang="en-US" sz="1200" b="1" dirty="0" err="1" smtClean="0"/>
              <a:t>일평균</a:t>
            </a:r>
            <a:r>
              <a:rPr lang="ko-KR" altLang="en-US" sz="1200" b="1" dirty="0" smtClean="0"/>
              <a:t> 환경기준</a:t>
            </a:r>
            <a:r>
              <a:rPr lang="en-US" altLang="ko-KR" sz="1200" b="1" dirty="0" smtClean="0"/>
              <a:t>(0.06ppm)</a:t>
            </a:r>
            <a:r>
              <a:rPr lang="ko-KR" altLang="en-US" sz="1200" b="1" dirty="0" smtClean="0"/>
              <a:t>을 만족함</a:t>
            </a:r>
            <a:r>
              <a:rPr lang="en-US" altLang="ko-KR" sz="1200" b="1" dirty="0" smtClean="0"/>
              <a:t>.</a:t>
            </a:r>
          </a:p>
          <a:p>
            <a:endParaRPr lang="en-US" altLang="ko-KR" sz="800" b="1" dirty="0" smtClean="0"/>
          </a:p>
          <a:p>
            <a:r>
              <a:rPr lang="en-US" altLang="ko-KR" sz="1200" dirty="0" smtClean="0"/>
              <a:t>• </a:t>
            </a:r>
            <a:r>
              <a:rPr lang="en-US" altLang="ko-KR" sz="1200" b="1" dirty="0" smtClean="0"/>
              <a:t>PM-10 : </a:t>
            </a:r>
            <a:r>
              <a:rPr lang="ko-KR" altLang="en-US" sz="1200" b="1" dirty="0" err="1" smtClean="0"/>
              <a:t>일평균</a:t>
            </a:r>
            <a:r>
              <a:rPr lang="ko-KR" altLang="en-US" sz="1200" b="1" dirty="0" smtClean="0"/>
              <a:t> 측정값 </a:t>
            </a:r>
            <a:r>
              <a:rPr lang="en-US" altLang="ko-KR" sz="1200" b="1" dirty="0" smtClean="0"/>
              <a:t>32~93</a:t>
            </a:r>
            <a:r>
              <a:rPr lang="ko-KR" altLang="en-US" sz="1200" b="1" dirty="0"/>
              <a:t> </a:t>
            </a:r>
            <a:r>
              <a:rPr lang="ko-KR" altLang="en-US" sz="1200" b="1" dirty="0" smtClean="0"/>
              <a:t>㎍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㎥ 측정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예보등급 보통</a:t>
            </a:r>
            <a:r>
              <a:rPr lang="en-US" altLang="ko-KR" sz="1200" b="1" dirty="0" smtClean="0"/>
              <a:t>~</a:t>
            </a:r>
            <a:r>
              <a:rPr lang="ko-KR" altLang="en-US" sz="1200" b="1" dirty="0" smtClean="0"/>
              <a:t>나쁨 수준</a:t>
            </a:r>
            <a:r>
              <a:rPr lang="en-US" altLang="ko-KR" sz="1200" b="1" dirty="0" smtClean="0"/>
              <a:t>, 1</a:t>
            </a:r>
            <a:r>
              <a:rPr lang="ko-KR" altLang="en-US" sz="1200" b="1" dirty="0" err="1" smtClean="0"/>
              <a:t>일평균</a:t>
            </a:r>
            <a:r>
              <a:rPr lang="ko-KR" altLang="en-US" sz="1200" b="1" dirty="0" smtClean="0"/>
              <a:t> 환경기준</a:t>
            </a:r>
            <a:r>
              <a:rPr lang="en-US" altLang="ko-KR" sz="1200" b="1" dirty="0" smtClean="0"/>
              <a:t>(100</a:t>
            </a:r>
            <a:r>
              <a:rPr lang="ko-KR" altLang="en-US" sz="1200" b="1" dirty="0" smtClean="0"/>
              <a:t>㎍</a:t>
            </a:r>
            <a:r>
              <a:rPr lang="en-US" altLang="ko-KR" sz="1200" b="1" dirty="0"/>
              <a:t>/</a:t>
            </a:r>
            <a:r>
              <a:rPr lang="ko-KR" altLang="en-US" sz="1200" b="1" dirty="0" smtClean="0"/>
              <a:t>㎥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을 만족</a:t>
            </a:r>
            <a:endParaRPr lang="en-US" altLang="ko-KR" sz="1200" b="1" dirty="0" smtClean="0"/>
          </a:p>
          <a:p>
            <a:endParaRPr lang="ko-KR" altLang="en-US" sz="800" dirty="0"/>
          </a:p>
          <a:p>
            <a:r>
              <a:rPr lang="en-US" altLang="ko-KR" sz="1200" dirty="0" smtClean="0"/>
              <a:t>• 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PM-2.5</a:t>
            </a:r>
            <a:r>
              <a:rPr lang="en-US" altLang="ko-KR" sz="1200" b="1" dirty="0" smtClean="0"/>
              <a:t> : </a:t>
            </a:r>
            <a:r>
              <a:rPr lang="ko-KR" altLang="en-US" sz="1200" b="1" dirty="0" err="1" smtClean="0"/>
              <a:t>일평균</a:t>
            </a:r>
            <a:r>
              <a:rPr lang="ko-KR" altLang="en-US" sz="1200" b="1" dirty="0" smtClean="0"/>
              <a:t> 측정값 </a:t>
            </a:r>
            <a:r>
              <a:rPr lang="en-US" altLang="ko-KR" sz="1200" b="1" dirty="0" smtClean="0"/>
              <a:t>31~78</a:t>
            </a:r>
            <a:r>
              <a:rPr lang="en-US" altLang="ko-KR" sz="1200" b="1" dirty="0"/>
              <a:t> </a:t>
            </a:r>
            <a:r>
              <a:rPr lang="ko-KR" altLang="en-US" sz="1200" b="1" dirty="0"/>
              <a:t>㎍</a:t>
            </a:r>
            <a:r>
              <a:rPr lang="en-US" altLang="ko-KR" sz="1200" b="1" dirty="0"/>
              <a:t>/</a:t>
            </a:r>
            <a:r>
              <a:rPr lang="ko-KR" altLang="en-US" sz="1200" b="1" dirty="0" smtClean="0"/>
              <a:t>㎥ 측정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예보등급 보통</a:t>
            </a:r>
            <a:r>
              <a:rPr lang="en-US" altLang="ko-KR" sz="1200" b="1" dirty="0" smtClean="0"/>
              <a:t>~</a:t>
            </a:r>
            <a:r>
              <a:rPr lang="ko-KR" altLang="en-US" sz="1200" b="1" dirty="0" smtClean="0"/>
              <a:t>나쁨 수준</a:t>
            </a:r>
            <a:r>
              <a:rPr lang="en-US" altLang="ko-KR" sz="1200" b="1" dirty="0" smtClean="0"/>
              <a:t>, 1</a:t>
            </a:r>
            <a:r>
              <a:rPr lang="ko-KR" altLang="en-US" sz="1200" b="1" dirty="0" err="1" smtClean="0"/>
              <a:t>일평균</a:t>
            </a:r>
            <a:r>
              <a:rPr lang="ko-KR" altLang="en-US" sz="1200" b="1" dirty="0" smtClean="0"/>
              <a:t> 환경기준</a:t>
            </a:r>
            <a:r>
              <a:rPr lang="en-US" altLang="ko-KR" sz="1200" b="1" dirty="0"/>
              <a:t> </a:t>
            </a:r>
            <a:r>
              <a:rPr lang="en-US" altLang="ko-KR" sz="1200" b="1" dirty="0" smtClean="0"/>
              <a:t>(50</a:t>
            </a:r>
            <a:r>
              <a:rPr lang="ko-KR" altLang="en-US" sz="1200" b="1" dirty="0"/>
              <a:t>㎍</a:t>
            </a:r>
            <a:r>
              <a:rPr lang="en-US" altLang="ko-KR" sz="1200" b="1" dirty="0"/>
              <a:t>/</a:t>
            </a:r>
            <a:r>
              <a:rPr lang="ko-KR" altLang="en-US" sz="1200" b="1" dirty="0" smtClean="0"/>
              <a:t>㎥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 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5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일 초과</a:t>
            </a:r>
            <a:endParaRPr lang="en-US" altLang="ko-KR" sz="1200" b="1" u="sng" dirty="0" smtClean="0">
              <a:solidFill>
                <a:srgbClr val="FF0000"/>
              </a:solidFill>
            </a:endParaRPr>
          </a:p>
          <a:p>
            <a:endParaRPr lang="en-US" altLang="ko-KR" sz="800" b="1" dirty="0"/>
          </a:p>
          <a:p>
            <a:r>
              <a:rPr lang="en-US" altLang="ko-KR" sz="1200" dirty="0" smtClean="0"/>
              <a:t>• </a:t>
            </a:r>
            <a:r>
              <a:rPr lang="en-US" altLang="ko-KR" sz="1200" b="1" dirty="0" smtClean="0">
                <a:latin typeface="+mn-ea"/>
              </a:rPr>
              <a:t>SO2 : </a:t>
            </a:r>
            <a:r>
              <a:rPr lang="ko-KR" altLang="en-US" sz="1200" b="1" dirty="0" err="1" smtClean="0">
                <a:latin typeface="+mn-ea"/>
              </a:rPr>
              <a:t>일평균</a:t>
            </a:r>
            <a:r>
              <a:rPr lang="ko-KR" altLang="en-US" sz="1200" b="1" dirty="0" smtClean="0">
                <a:latin typeface="+mn-ea"/>
              </a:rPr>
              <a:t> 측정값 </a:t>
            </a:r>
            <a:r>
              <a:rPr lang="en-US" altLang="ko-KR" sz="1200" b="1" dirty="0" smtClean="0">
                <a:latin typeface="+mn-ea"/>
              </a:rPr>
              <a:t>0.004~0.011ppm</a:t>
            </a:r>
            <a:r>
              <a:rPr lang="ko-KR" altLang="en-US" sz="1200" b="1" dirty="0" smtClean="0">
                <a:latin typeface="+mn-ea"/>
              </a:rPr>
              <a:t> 측정</a:t>
            </a:r>
            <a:r>
              <a:rPr lang="en-US" altLang="ko-KR" sz="1200" b="1" dirty="0" smtClean="0">
                <a:latin typeface="+mn-ea"/>
              </a:rPr>
              <a:t>, 1</a:t>
            </a:r>
            <a:r>
              <a:rPr lang="ko-KR" altLang="en-US" sz="1200" b="1" dirty="0" err="1" smtClean="0">
                <a:latin typeface="+mn-ea"/>
              </a:rPr>
              <a:t>일평균</a:t>
            </a:r>
            <a:r>
              <a:rPr lang="ko-KR" altLang="en-US" sz="1200" b="1" dirty="0" smtClean="0">
                <a:latin typeface="+mn-ea"/>
              </a:rPr>
              <a:t> 환경기준</a:t>
            </a:r>
            <a:r>
              <a:rPr lang="en-US" altLang="ko-KR" sz="1200" b="1" dirty="0" smtClean="0">
                <a:latin typeface="+mn-ea"/>
              </a:rPr>
              <a:t>(0.05ppm) </a:t>
            </a:r>
            <a:r>
              <a:rPr lang="ko-KR" altLang="en-US" sz="1200" b="1" dirty="0" smtClean="0">
                <a:latin typeface="+mn-ea"/>
              </a:rPr>
              <a:t>이내</a:t>
            </a:r>
            <a:endParaRPr lang="en-US" altLang="ko-KR" sz="1200" b="1" dirty="0" smtClean="0">
              <a:latin typeface="+mn-ea"/>
            </a:endParaRPr>
          </a:p>
          <a:p>
            <a:endParaRPr lang="en-US" altLang="ko-KR" sz="1000" dirty="0"/>
          </a:p>
          <a:p>
            <a:r>
              <a:rPr lang="en-US" altLang="ko-KR" sz="1200" b="1" dirty="0" smtClean="0"/>
              <a:t>• CO : 8</a:t>
            </a:r>
            <a:r>
              <a:rPr lang="ko-KR" altLang="en-US" sz="1200" b="1" dirty="0" smtClean="0"/>
              <a:t>시간 </a:t>
            </a:r>
            <a:r>
              <a:rPr lang="ko-KR" altLang="en-US" sz="1200" b="1" dirty="0" err="1" smtClean="0"/>
              <a:t>최고값</a:t>
            </a:r>
            <a:r>
              <a:rPr lang="ko-KR" altLang="en-US" sz="1200" b="1" dirty="0" smtClean="0"/>
              <a:t>  </a:t>
            </a:r>
            <a:r>
              <a:rPr lang="en-US" altLang="ko-KR" sz="1200" b="1" dirty="0" smtClean="0"/>
              <a:t>0.3~0.5ppm</a:t>
            </a:r>
            <a:r>
              <a:rPr lang="ko-KR" altLang="en-US" sz="1200" b="1" dirty="0" smtClean="0"/>
              <a:t> 측정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환경기준 대비 매우 낮은 측정치가 나타남</a:t>
            </a:r>
            <a:r>
              <a:rPr lang="en-US" altLang="ko-KR" sz="1200" b="1" dirty="0" smtClean="0"/>
              <a:t>.</a:t>
            </a:r>
          </a:p>
          <a:p>
            <a:endParaRPr lang="en-US" altLang="ko-KR" sz="800" dirty="0"/>
          </a:p>
          <a:p>
            <a:r>
              <a:rPr lang="en-US" altLang="ko-KR" sz="1000" dirty="0" smtClean="0"/>
              <a:t>• 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O3</a:t>
            </a:r>
            <a:r>
              <a:rPr lang="en-US" altLang="ko-KR" sz="1200" b="1" dirty="0" smtClean="0"/>
              <a:t> : 8</a:t>
            </a:r>
            <a:r>
              <a:rPr lang="ko-KR" altLang="en-US" sz="1200" b="1" dirty="0" smtClean="0"/>
              <a:t>시간 </a:t>
            </a:r>
            <a:r>
              <a:rPr lang="ko-KR" altLang="en-US" sz="1200" b="1" dirty="0" err="1" smtClean="0"/>
              <a:t>최고값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0.059~0.079ppm</a:t>
            </a:r>
            <a:r>
              <a:rPr lang="ko-KR" altLang="en-US" sz="1200" b="1" dirty="0" smtClean="0"/>
              <a:t>으로 측정</a:t>
            </a:r>
            <a:r>
              <a:rPr lang="en-US" altLang="ko-KR" sz="1200" b="1" dirty="0" smtClean="0"/>
              <a:t>, 8</a:t>
            </a:r>
            <a:r>
              <a:rPr lang="ko-KR" altLang="en-US" sz="1200" b="1" dirty="0" smtClean="0"/>
              <a:t>시간 환경기준</a:t>
            </a:r>
            <a:r>
              <a:rPr lang="en-US" altLang="ko-KR" sz="1200" b="1" dirty="0" smtClean="0"/>
              <a:t>(0.06ppm)</a:t>
            </a:r>
            <a:r>
              <a:rPr lang="ko-KR" altLang="en-US" sz="1200" b="1" dirty="0" smtClean="0"/>
              <a:t>을 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4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일 초과</a:t>
            </a:r>
            <a:endParaRPr lang="en-US" altLang="ko-KR" sz="1200" b="1" u="sng" dirty="0" smtClean="0">
              <a:solidFill>
                <a:srgbClr val="FF0000"/>
              </a:solidFill>
            </a:endParaRPr>
          </a:p>
          <a:p>
            <a:endParaRPr lang="en-US" altLang="ko-KR" sz="800" dirty="0"/>
          </a:p>
          <a:p>
            <a:r>
              <a:rPr lang="en-US" altLang="ko-KR" sz="1000" dirty="0" smtClean="0"/>
              <a:t>• </a:t>
            </a:r>
            <a:r>
              <a:rPr lang="en-US" altLang="ko-KR" sz="1000" b="1" dirty="0" smtClean="0"/>
              <a:t>Benzene : </a:t>
            </a:r>
            <a:r>
              <a:rPr lang="ko-KR" altLang="en-US" sz="1000" b="1" dirty="0" err="1" smtClean="0"/>
              <a:t>일평균</a:t>
            </a:r>
            <a:r>
              <a:rPr lang="ko-KR" altLang="en-US" sz="1000" b="1" dirty="0" smtClean="0"/>
              <a:t> 측정값 </a:t>
            </a:r>
            <a:r>
              <a:rPr lang="en-US" altLang="ko-KR" sz="1000" b="1" dirty="0" smtClean="0"/>
              <a:t>0.27~0.71ppb</a:t>
            </a:r>
            <a:r>
              <a:rPr lang="ko-KR" altLang="en-US" sz="1000" b="1" dirty="0" smtClean="0"/>
              <a:t>로 측정</a:t>
            </a:r>
            <a:r>
              <a:rPr lang="en-US" altLang="ko-KR" sz="1000" b="1" dirty="0" smtClean="0"/>
              <a:t>, </a:t>
            </a:r>
            <a:r>
              <a:rPr lang="ko-KR" altLang="en-US" sz="1000" b="1" dirty="0" smtClean="0"/>
              <a:t>전체 측정기간 평균값 </a:t>
            </a:r>
            <a:r>
              <a:rPr lang="en-US" altLang="ko-KR" sz="1000" b="1" dirty="0" smtClean="0"/>
              <a:t>0.55ppb</a:t>
            </a:r>
            <a:r>
              <a:rPr lang="ko-KR" altLang="en-US" sz="1000" b="1" dirty="0" smtClean="0"/>
              <a:t>로 연간 환경기준</a:t>
            </a:r>
            <a:r>
              <a:rPr lang="en-US" altLang="ko-KR" sz="1000" b="1" dirty="0" smtClean="0"/>
              <a:t>(1.5ppb) </a:t>
            </a:r>
            <a:r>
              <a:rPr lang="ko-KR" altLang="en-US" sz="1000" b="1" dirty="0" smtClean="0"/>
              <a:t>이내로 측정됨</a:t>
            </a:r>
            <a:r>
              <a:rPr lang="en-US" altLang="ko-KR" sz="1000" b="1" dirty="0" smtClean="0"/>
              <a:t>.</a:t>
            </a:r>
            <a:endParaRPr lang="en-US" altLang="ko-KR" sz="1000" dirty="0"/>
          </a:p>
          <a:p>
            <a:endParaRPr lang="en-US" altLang="ko-KR" sz="800" dirty="0"/>
          </a:p>
          <a:p>
            <a:r>
              <a:rPr lang="ko-KR" altLang="en-US" sz="1200" b="1" dirty="0" smtClean="0"/>
              <a:t>단</a:t>
            </a:r>
            <a:r>
              <a:rPr lang="en-US" altLang="ko-KR" sz="1200" b="1" dirty="0" smtClean="0"/>
              <a:t>, </a:t>
            </a:r>
            <a:r>
              <a:rPr lang="ko-KR" altLang="en-US" sz="1200" b="1" u="sng" dirty="0" err="1" smtClean="0">
                <a:solidFill>
                  <a:srgbClr val="FF0000"/>
                </a:solidFill>
              </a:rPr>
              <a:t>톨루엔과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 </a:t>
            </a:r>
            <a:r>
              <a:rPr lang="ko-KR" altLang="en-US" sz="1200" b="1" u="sng" dirty="0" err="1" smtClean="0">
                <a:solidFill>
                  <a:srgbClr val="FF0000"/>
                </a:solidFill>
              </a:rPr>
              <a:t>자일렌은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 최소감지농도보다 높게 측정되어 개인의 민감도 차이에 따라 냄새를 느낄 수 있음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8275" y="3489725"/>
            <a:ext cx="6018771" cy="26161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100" dirty="0"/>
              <a:t>※ </a:t>
            </a:r>
            <a:r>
              <a:rPr lang="ko-KR" altLang="en-US" sz="1100" dirty="0"/>
              <a:t>측정기간 기상 상황</a:t>
            </a:r>
            <a:r>
              <a:rPr lang="en-US" altLang="ko-KR" sz="1100" dirty="0"/>
              <a:t>(</a:t>
            </a:r>
            <a:r>
              <a:rPr lang="ko-KR" altLang="en-US" sz="1100" dirty="0"/>
              <a:t>서구 </a:t>
            </a:r>
            <a:r>
              <a:rPr lang="ko-KR" altLang="en-US" sz="1100" dirty="0" err="1"/>
              <a:t>가좌동</a:t>
            </a:r>
            <a:r>
              <a:rPr lang="ko-KR" altLang="en-US" sz="1100" dirty="0"/>
              <a:t> </a:t>
            </a:r>
            <a:r>
              <a:rPr lang="en-US" altLang="ko-KR" sz="1100" dirty="0"/>
              <a:t>173-151) : </a:t>
            </a:r>
            <a:r>
              <a:rPr lang="ko-KR" altLang="en-US" sz="1100" dirty="0"/>
              <a:t>평균기온 </a:t>
            </a:r>
            <a:r>
              <a:rPr lang="en-US" altLang="ko-KR" sz="1100" dirty="0"/>
              <a:t>19</a:t>
            </a:r>
            <a:r>
              <a:rPr lang="ko-KR" altLang="en-US" sz="1100" dirty="0"/>
              <a:t>도</a:t>
            </a:r>
            <a:r>
              <a:rPr lang="en-US" altLang="ko-KR" sz="1100" dirty="0"/>
              <a:t>, </a:t>
            </a:r>
            <a:r>
              <a:rPr lang="ko-KR" altLang="en-US" sz="1100" dirty="0"/>
              <a:t>평균습도 </a:t>
            </a:r>
            <a:r>
              <a:rPr lang="en-US" altLang="ko-KR" sz="1100" dirty="0"/>
              <a:t>62%, </a:t>
            </a:r>
            <a:r>
              <a:rPr lang="ko-KR" altLang="en-US" sz="1100" dirty="0"/>
              <a:t>평균풍속 </a:t>
            </a:r>
            <a:r>
              <a:rPr lang="en-US" altLang="ko-KR" sz="1100" dirty="0"/>
              <a:t>0.7</a:t>
            </a:r>
            <a:r>
              <a:rPr lang="ko-KR" altLang="en-US" sz="1100" dirty="0"/>
              <a:t>㎧</a:t>
            </a:r>
          </a:p>
        </p:txBody>
      </p:sp>
    </p:spTree>
    <p:extLst>
      <p:ext uri="{BB962C8B-B14F-4D97-AF65-F5344CB8AC3E}">
        <p14:creationId xmlns:p14="http://schemas.microsoft.com/office/powerpoint/2010/main" val="3280314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/>
          <p:cNvSpPr>
            <a:spLocks noChangeArrowheads="1"/>
          </p:cNvSpPr>
          <p:nvPr/>
        </p:nvSpPr>
        <p:spPr bwMode="gray">
          <a:xfrm>
            <a:off x="2555776" y="169370"/>
            <a:ext cx="3394247" cy="811358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8 . </a:t>
            </a:r>
            <a:r>
              <a:rPr kumimoji="0"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문제점 및 대책</a:t>
            </a:r>
            <a:endParaRPr kumimoji="0"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" name="Picture 8" descr="arrow"/>
          <p:cNvPicPr>
            <a:picLocks noChangeAspect="1" noChangeArrowheads="1"/>
          </p:cNvPicPr>
          <p:nvPr/>
        </p:nvPicPr>
        <p:blipFill>
          <a:blip r:embed="rId2">
            <a:lum bright="100000"/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3465438"/>
            <a:ext cx="7489825" cy="7556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CC00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1" name="그룹 10"/>
          <p:cNvGrpSpPr/>
          <p:nvPr/>
        </p:nvGrpSpPr>
        <p:grpSpPr>
          <a:xfrm>
            <a:off x="323528" y="1159226"/>
            <a:ext cx="8494129" cy="2485800"/>
            <a:chOff x="323528" y="1159226"/>
            <a:chExt cx="8494129" cy="2485800"/>
          </a:xfrm>
        </p:grpSpPr>
        <p:grpSp>
          <p:nvGrpSpPr>
            <p:cNvPr id="10" name="그룹 9"/>
            <p:cNvGrpSpPr/>
            <p:nvPr/>
          </p:nvGrpSpPr>
          <p:grpSpPr>
            <a:xfrm>
              <a:off x="395535" y="1358010"/>
              <a:ext cx="8422122" cy="2287016"/>
              <a:chOff x="395535" y="1358010"/>
              <a:chExt cx="8280000" cy="2287016"/>
            </a:xfrm>
          </p:grpSpPr>
          <p:grpSp>
            <p:nvGrpSpPr>
              <p:cNvPr id="8" name="그룹 7"/>
              <p:cNvGrpSpPr/>
              <p:nvPr/>
            </p:nvGrpSpPr>
            <p:grpSpPr>
              <a:xfrm>
                <a:off x="395535" y="1358010"/>
                <a:ext cx="8280000" cy="2287016"/>
                <a:chOff x="395535" y="1220874"/>
                <a:chExt cx="8280000" cy="1991918"/>
              </a:xfrm>
            </p:grpSpPr>
            <p:sp>
              <p:nvSpPr>
                <p:cNvPr id="6" name="AutoShape 24"/>
                <p:cNvSpPr>
                  <a:spLocks noChangeArrowheads="1"/>
                </p:cNvSpPr>
                <p:nvPr/>
              </p:nvSpPr>
              <p:spPr bwMode="auto">
                <a:xfrm>
                  <a:off x="395535" y="1331291"/>
                  <a:ext cx="8280000" cy="1881501"/>
                </a:xfrm>
                <a:prstGeom prst="roundRect">
                  <a:avLst>
                    <a:gd name="adj" fmla="val 16616"/>
                  </a:avLst>
                </a:prstGeom>
                <a:solidFill>
                  <a:schemeClr val="accent1">
                    <a:lumMod val="20000"/>
                    <a:lumOff val="80000"/>
                    <a:alpha val="60001"/>
                  </a:schemeClr>
                </a:solidFill>
                <a:ln w="254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285750" indent="-285750" latinLnBrk="1">
                    <a:lnSpc>
                      <a:spcPct val="105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Wingdings" panose="05000000000000000000" pitchFamily="2" charset="2"/>
                    <a:buChar char="l"/>
                  </a:pPr>
                  <a:r>
                    <a:rPr lang="ko-KR" altLang="en-US" sz="2000" b="1" dirty="0" smtClean="0"/>
                    <a:t>주물공장</a:t>
                  </a:r>
                  <a:r>
                    <a:rPr lang="en-US" altLang="ko-KR" sz="2000" b="1" dirty="0" smtClean="0"/>
                    <a:t>, </a:t>
                  </a:r>
                  <a:r>
                    <a:rPr lang="ko-KR" altLang="en-US" sz="2000" b="1" dirty="0" smtClean="0"/>
                    <a:t>폐수처리장</a:t>
                  </a:r>
                  <a:r>
                    <a:rPr lang="en-US" altLang="ko-KR" sz="2000" b="1" dirty="0" smtClean="0"/>
                    <a:t>,</a:t>
                  </a:r>
                  <a:r>
                    <a:rPr lang="ko-KR" altLang="en-US" sz="2000" b="1" dirty="0" smtClean="0"/>
                    <a:t> 공정라인 등 </a:t>
                  </a:r>
                  <a:r>
                    <a:rPr lang="ko-KR" altLang="en-US" sz="2000" b="1" dirty="0" smtClean="0">
                      <a:solidFill>
                        <a:srgbClr val="FF0000"/>
                      </a:solidFill>
                    </a:rPr>
                    <a:t>밀폐</a:t>
                  </a:r>
                  <a:r>
                    <a:rPr lang="ko-KR" altLang="en-US" sz="2000" b="1" dirty="0" smtClean="0"/>
                    <a:t> 미흡</a:t>
                  </a:r>
                  <a:endParaRPr lang="en-US" altLang="ko-KR" sz="2000" b="1" dirty="0" smtClean="0"/>
                </a:p>
                <a:p>
                  <a:pPr marL="285750" indent="-285750" latinLnBrk="1">
                    <a:lnSpc>
                      <a:spcPct val="105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Wingdings" panose="05000000000000000000" pitchFamily="2" charset="2"/>
                    <a:buChar char="l"/>
                  </a:pPr>
                  <a:r>
                    <a:rPr lang="ko-KR" altLang="en-US" sz="2000" b="1" dirty="0" smtClean="0"/>
                    <a:t>악취방지시설 </a:t>
                  </a:r>
                  <a:r>
                    <a:rPr lang="ko-KR" altLang="en-US" sz="2000" b="1" dirty="0" err="1" smtClean="0"/>
                    <a:t>충진제</a:t>
                  </a:r>
                  <a:r>
                    <a:rPr lang="ko-KR" altLang="en-US" sz="2000" b="1" dirty="0" smtClean="0"/>
                    <a:t> 등 </a:t>
                  </a:r>
                  <a:r>
                    <a:rPr lang="ko-KR" altLang="en-US" sz="2000" b="1" dirty="0" smtClean="0">
                      <a:solidFill>
                        <a:srgbClr val="FF0000"/>
                      </a:solidFill>
                    </a:rPr>
                    <a:t>노후화</a:t>
                  </a:r>
                  <a:endParaRPr lang="en-US" altLang="ko-KR" sz="2000" b="1" dirty="0" smtClean="0">
                    <a:solidFill>
                      <a:srgbClr val="FF0000"/>
                    </a:solidFill>
                  </a:endParaRPr>
                </a:p>
                <a:p>
                  <a:pPr marL="285750" indent="-285750" latinLnBrk="1">
                    <a:lnSpc>
                      <a:spcPct val="105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Wingdings" panose="05000000000000000000" pitchFamily="2" charset="2"/>
                    <a:buChar char="l"/>
                  </a:pPr>
                  <a:r>
                    <a:rPr lang="ko-KR" altLang="en-US" sz="2000" b="1" dirty="0" err="1" smtClean="0"/>
                    <a:t>하수관거</a:t>
                  </a:r>
                  <a:r>
                    <a:rPr lang="en-US" altLang="ko-KR" sz="2000" b="1" dirty="0" smtClean="0"/>
                    <a:t>, </a:t>
                  </a:r>
                  <a:r>
                    <a:rPr lang="ko-KR" altLang="en-US" sz="2000" b="1" dirty="0" smtClean="0"/>
                    <a:t>유수지</a:t>
                  </a:r>
                  <a:r>
                    <a:rPr lang="en-US" altLang="ko-KR" sz="2000" b="1" dirty="0" smtClean="0"/>
                    <a:t>, </a:t>
                  </a:r>
                  <a:r>
                    <a:rPr lang="ko-KR" altLang="en-US" sz="2000" b="1" dirty="0" smtClean="0"/>
                    <a:t>하수처리장 등 시설 노후</a:t>
                  </a:r>
                  <a:endParaRPr lang="en-US" altLang="ko-KR" sz="2000" b="1" dirty="0" smtClean="0"/>
                </a:p>
                <a:p>
                  <a:pPr marL="285750" indent="-285750" latinLnBrk="1">
                    <a:lnSpc>
                      <a:spcPct val="105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Wingdings" panose="05000000000000000000" pitchFamily="2" charset="2"/>
                    <a:buChar char="l"/>
                  </a:pPr>
                  <a:r>
                    <a:rPr lang="ko-KR" altLang="en-US" sz="2000" b="1" dirty="0" smtClean="0"/>
                    <a:t>악취 방지법과 </a:t>
                  </a:r>
                  <a:r>
                    <a:rPr lang="ko-KR" altLang="en-US" sz="2000" b="1" dirty="0" smtClean="0">
                      <a:solidFill>
                        <a:srgbClr val="0099FF"/>
                      </a:solidFill>
                    </a:rPr>
                    <a:t>주민체감의 괴리</a:t>
                  </a:r>
                  <a:endParaRPr lang="en-US" altLang="ko-KR" sz="2000" b="1" dirty="0" smtClean="0">
                    <a:solidFill>
                      <a:srgbClr val="0099FF"/>
                    </a:solidFill>
                  </a:endParaRPr>
                </a:p>
                <a:p>
                  <a:pPr marL="285750" indent="-285750" latinLnBrk="1">
                    <a:lnSpc>
                      <a:spcPct val="105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Wingdings" panose="05000000000000000000" pitchFamily="2" charset="2"/>
                    <a:buChar char="l"/>
                  </a:pPr>
                  <a:r>
                    <a:rPr lang="ko-KR" altLang="en-US" sz="2000" b="1" dirty="0" smtClean="0"/>
                    <a:t>악취특성상 </a:t>
                  </a:r>
                  <a:r>
                    <a:rPr lang="ko-KR" altLang="en-US" sz="2000" b="1" dirty="0" smtClean="0">
                      <a:solidFill>
                        <a:srgbClr val="FF0000"/>
                      </a:solidFill>
                    </a:rPr>
                    <a:t>개인</a:t>
                  </a:r>
                  <a:r>
                    <a:rPr lang="en-US" altLang="ko-KR" sz="2000" b="1" dirty="0" smtClean="0">
                      <a:solidFill>
                        <a:srgbClr val="FF0000"/>
                      </a:solidFill>
                    </a:rPr>
                    <a:t>, </a:t>
                  </a:r>
                  <a:r>
                    <a:rPr lang="ko-KR" altLang="en-US" sz="2000" b="1" dirty="0" smtClean="0">
                      <a:solidFill>
                        <a:srgbClr val="FF0000"/>
                      </a:solidFill>
                    </a:rPr>
                    <a:t>기후</a:t>
                  </a:r>
                  <a:r>
                    <a:rPr lang="en-US" altLang="ko-KR" sz="2000" b="1" dirty="0" smtClean="0">
                      <a:solidFill>
                        <a:srgbClr val="FF0000"/>
                      </a:solidFill>
                    </a:rPr>
                    <a:t>, </a:t>
                  </a:r>
                  <a:r>
                    <a:rPr lang="ko-KR" altLang="en-US" sz="2000" b="1" dirty="0" smtClean="0">
                      <a:solidFill>
                        <a:srgbClr val="FF0000"/>
                      </a:solidFill>
                    </a:rPr>
                    <a:t>바람 </a:t>
                  </a:r>
                  <a:r>
                    <a:rPr lang="ko-KR" altLang="en-US" sz="2000" b="1" dirty="0" smtClean="0"/>
                    <a:t>등의 영향이 큼</a:t>
                  </a:r>
                  <a:endParaRPr lang="en-US" altLang="ko-KR" sz="2000" b="1" dirty="0" smtClean="0"/>
                </a:p>
              </p:txBody>
            </p:sp>
            <p:pic>
              <p:nvPicPr>
                <p:cNvPr id="2049" name="_x275960432" descr="EMB000018ec2d1e"/>
                <p:cNvPicPr>
                  <a:picLocks noChangeAspect="1" noChangeArrowheads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50000"/>
                <a:stretch/>
              </p:blipFill>
              <p:spPr bwMode="auto">
                <a:xfrm>
                  <a:off x="6254346" y="1220874"/>
                  <a:ext cx="2315410" cy="864578"/>
                </a:xfrm>
                <a:prstGeom prst="round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27" t="4918" r="13310" b="22695"/>
              <a:stretch/>
            </p:blipFill>
            <p:spPr bwMode="auto">
              <a:xfrm>
                <a:off x="6246260" y="2452752"/>
                <a:ext cx="2315411" cy="1192273"/>
              </a:xfrm>
              <a:prstGeom prst="round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5" name="모서리가 둥근 직사각형 14"/>
            <p:cNvSpPr/>
            <p:nvPr/>
          </p:nvSpPr>
          <p:spPr>
            <a:xfrm>
              <a:off x="323528" y="1159226"/>
              <a:ext cx="1152128" cy="397566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문제</a:t>
              </a:r>
              <a:r>
                <a:rPr lang="ko-KR" altLang="en-US" sz="2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점</a:t>
              </a: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323528" y="4000788"/>
            <a:ext cx="8495065" cy="2740580"/>
            <a:chOff x="323528" y="4000788"/>
            <a:chExt cx="8495065" cy="2740580"/>
          </a:xfrm>
        </p:grpSpPr>
        <p:grpSp>
          <p:nvGrpSpPr>
            <p:cNvPr id="9" name="그룹 8"/>
            <p:cNvGrpSpPr/>
            <p:nvPr/>
          </p:nvGrpSpPr>
          <p:grpSpPr>
            <a:xfrm>
              <a:off x="411492" y="4000788"/>
              <a:ext cx="8407101" cy="2740580"/>
              <a:chOff x="411493" y="3861174"/>
              <a:chExt cx="8280920" cy="2740580"/>
            </a:xfrm>
          </p:grpSpPr>
          <p:sp>
            <p:nvSpPr>
              <p:cNvPr id="7" name="AutoShape 24"/>
              <p:cNvSpPr>
                <a:spLocks noChangeArrowheads="1"/>
              </p:cNvSpPr>
              <p:nvPr/>
            </p:nvSpPr>
            <p:spPr bwMode="auto">
              <a:xfrm>
                <a:off x="411493" y="4303088"/>
                <a:ext cx="8280920" cy="1944215"/>
              </a:xfrm>
              <a:prstGeom prst="roundRect">
                <a:avLst>
                  <a:gd name="adj" fmla="val 16616"/>
                </a:avLst>
              </a:prstGeom>
              <a:solidFill>
                <a:schemeClr val="accent1">
                  <a:lumMod val="20000"/>
                  <a:lumOff val="80000"/>
                  <a:alpha val="60001"/>
                </a:schemeClr>
              </a:solidFill>
              <a:ln w="25400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285750" indent="-285750" latinLnBrk="1">
                  <a:lnSpc>
                    <a:spcPct val="105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anose="05000000000000000000" pitchFamily="2" charset="2"/>
                  <a:buChar char="l"/>
                </a:pPr>
                <a:r>
                  <a:rPr lang="ko-KR" altLang="en-US" sz="2000" b="1" dirty="0" smtClean="0"/>
                  <a:t>주물공장</a:t>
                </a:r>
                <a:r>
                  <a:rPr lang="en-US" altLang="ko-KR" sz="2000" b="1" dirty="0" smtClean="0"/>
                  <a:t>, </a:t>
                </a:r>
                <a:r>
                  <a:rPr lang="ko-KR" altLang="en-US" sz="2000" b="1" dirty="0" smtClean="0"/>
                  <a:t>폐수처리장</a:t>
                </a:r>
                <a:r>
                  <a:rPr lang="en-US" altLang="ko-KR" sz="2000" b="1" dirty="0" smtClean="0"/>
                  <a:t>,</a:t>
                </a:r>
                <a:r>
                  <a:rPr lang="ko-KR" altLang="en-US" sz="2000" b="1" dirty="0" smtClean="0"/>
                  <a:t> 공정라인 등 밀폐</a:t>
                </a:r>
                <a:endParaRPr lang="en-US" altLang="ko-KR" sz="2000" b="1" dirty="0" smtClean="0"/>
              </a:p>
              <a:p>
                <a:pPr marL="285750" indent="-285750">
                  <a:lnSpc>
                    <a:spcPct val="105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anose="05000000000000000000" pitchFamily="2" charset="2"/>
                  <a:buChar char="l"/>
                </a:pPr>
                <a:r>
                  <a:rPr lang="ko-KR" altLang="en-US" sz="2000" b="1" dirty="0"/>
                  <a:t>악취방지시설 </a:t>
                </a:r>
                <a:r>
                  <a:rPr lang="ko-KR" altLang="en-US" sz="2000" b="1" dirty="0" smtClean="0"/>
                  <a:t>적정 교체</a:t>
                </a:r>
                <a:endParaRPr lang="en-US" altLang="ko-KR" sz="2000" b="1" dirty="0"/>
              </a:p>
              <a:p>
                <a:pPr marL="285750" indent="-285750">
                  <a:lnSpc>
                    <a:spcPct val="105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anose="05000000000000000000" pitchFamily="2" charset="2"/>
                  <a:buChar char="l"/>
                </a:pPr>
                <a:r>
                  <a:rPr lang="ko-KR" altLang="en-US" sz="2000" b="1" dirty="0" smtClean="0"/>
                  <a:t>관리운영자의 악취방지시설 관리 매뉴얼 교육</a:t>
                </a:r>
                <a:endParaRPr lang="en-US" altLang="ko-KR" sz="2000" b="1" dirty="0" smtClean="0"/>
              </a:p>
              <a:p>
                <a:pPr marL="285750" indent="-285750">
                  <a:lnSpc>
                    <a:spcPct val="105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anose="05000000000000000000" pitchFamily="2" charset="2"/>
                  <a:buChar char="l"/>
                </a:pPr>
                <a:r>
                  <a:rPr lang="ko-KR" altLang="en-US" sz="2000" b="1" dirty="0" err="1"/>
                  <a:t>하수관거</a:t>
                </a:r>
                <a:r>
                  <a:rPr lang="ko-KR" altLang="en-US" sz="2000" b="1" dirty="0"/>
                  <a:t> </a:t>
                </a:r>
                <a:r>
                  <a:rPr lang="ko-KR" altLang="en-US" sz="2000" b="1" dirty="0" smtClean="0"/>
                  <a:t>설치</a:t>
                </a:r>
                <a:r>
                  <a:rPr lang="en-US" altLang="ko-KR" sz="2000" b="1" dirty="0" smtClean="0"/>
                  <a:t>,</a:t>
                </a:r>
                <a:r>
                  <a:rPr lang="ko-KR" altLang="en-US" sz="2000" b="1" dirty="0" smtClean="0"/>
                  <a:t> </a:t>
                </a:r>
                <a:r>
                  <a:rPr lang="ko-KR" altLang="en-US" sz="2000" b="1" dirty="0"/>
                  <a:t>유수지 </a:t>
                </a:r>
                <a:r>
                  <a:rPr lang="ko-KR" altLang="en-US" sz="2000" b="1" dirty="0" smtClean="0"/>
                  <a:t>퇴적물 준설</a:t>
                </a:r>
                <a:r>
                  <a:rPr lang="en-US" altLang="ko-KR" sz="2000" b="1" dirty="0" smtClean="0"/>
                  <a:t> </a:t>
                </a:r>
                <a:r>
                  <a:rPr lang="ko-KR" altLang="en-US" sz="2000" b="1" dirty="0" smtClean="0"/>
                  <a:t>등</a:t>
                </a:r>
                <a:endParaRPr lang="en-US" altLang="ko-KR" sz="2000" b="1" dirty="0"/>
              </a:p>
              <a:p>
                <a:pPr marL="285750" indent="-285750" latinLnBrk="1">
                  <a:lnSpc>
                    <a:spcPct val="105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anose="05000000000000000000" pitchFamily="2" charset="2"/>
                  <a:buChar char="l"/>
                </a:pPr>
                <a:r>
                  <a:rPr lang="ko-KR" altLang="en-US" sz="2000" b="1" dirty="0" smtClean="0"/>
                  <a:t>실시간 악취 </a:t>
                </a:r>
                <a:r>
                  <a:rPr lang="ko-KR" altLang="en-US" sz="2000" b="1" dirty="0" err="1" smtClean="0"/>
                  <a:t>포집</a:t>
                </a:r>
                <a:r>
                  <a:rPr lang="ko-KR" altLang="en-US" sz="2000" b="1" dirty="0" smtClean="0"/>
                  <a:t> 필요</a:t>
                </a:r>
                <a:endParaRPr lang="en-US" altLang="ko-KR" sz="2000" b="1" dirty="0" smtClean="0"/>
              </a:p>
            </p:txBody>
          </p:sp>
          <p:pic>
            <p:nvPicPr>
              <p:cNvPr id="2051" name="_x277320728" descr="EMB000018ec2d21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99029" y="3861174"/>
                <a:ext cx="2057867" cy="1308570"/>
              </a:xfrm>
              <a:prstGeom prst="round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3" name="Picture 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01367" y="4293096"/>
                <a:ext cx="1451763" cy="2308658"/>
              </a:xfrm>
              <a:prstGeom prst="round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6" name="모서리가 둥근 직사각형 15"/>
            <p:cNvSpPr/>
            <p:nvPr/>
          </p:nvSpPr>
          <p:spPr>
            <a:xfrm>
              <a:off x="323528" y="4039546"/>
              <a:ext cx="1152128" cy="397566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 책</a:t>
              </a:r>
              <a:endPara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817657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9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66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/>
          <p:cNvSpPr>
            <a:spLocks noChangeArrowheads="1"/>
          </p:cNvSpPr>
          <p:nvPr/>
        </p:nvSpPr>
        <p:spPr bwMode="gray">
          <a:xfrm>
            <a:off x="2699792" y="169370"/>
            <a:ext cx="3019454" cy="811358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9. </a:t>
            </a:r>
            <a:r>
              <a:rPr kumimoji="0"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향후계획</a:t>
            </a:r>
            <a:endParaRPr kumimoji="0" lang="ko-KR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" name="AutoShape 24"/>
          <p:cNvSpPr>
            <a:spLocks noChangeArrowheads="1"/>
          </p:cNvSpPr>
          <p:nvPr/>
        </p:nvSpPr>
        <p:spPr bwMode="auto">
          <a:xfrm>
            <a:off x="354649" y="1628800"/>
            <a:ext cx="8280920" cy="720080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latin typeface="+mn-ea"/>
              </a:rPr>
              <a:t>악취중점관리사업장 </a:t>
            </a:r>
            <a:r>
              <a:rPr lang="ko-KR" altLang="en-US" b="1" dirty="0">
                <a:latin typeface="+mn-ea"/>
              </a:rPr>
              <a:t>담당공무원</a:t>
            </a:r>
            <a:r>
              <a:rPr lang="en-US" altLang="ko-KR" b="1" dirty="0">
                <a:latin typeface="+mn-ea"/>
              </a:rPr>
              <a:t>(</a:t>
            </a:r>
            <a:r>
              <a:rPr lang="ko-KR" altLang="en-US" b="1" dirty="0">
                <a:latin typeface="+mn-ea"/>
              </a:rPr>
              <a:t>군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구</a:t>
            </a:r>
            <a:r>
              <a:rPr lang="en-US" altLang="ko-KR" b="1" dirty="0">
                <a:latin typeface="+mn-ea"/>
              </a:rPr>
              <a:t>) </a:t>
            </a:r>
            <a:r>
              <a:rPr lang="ko-KR" altLang="en-US" b="1" dirty="0">
                <a:latin typeface="+mn-ea"/>
              </a:rPr>
              <a:t>지정 운영</a:t>
            </a:r>
            <a:endParaRPr lang="en-US" altLang="ko-KR" b="1" dirty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en-US" altLang="ko-KR" b="1" dirty="0" smtClean="0">
                <a:latin typeface="+mn-ea"/>
              </a:rPr>
              <a:t>24</a:t>
            </a:r>
            <a:r>
              <a:rPr lang="ko-KR" altLang="en-US" b="1" dirty="0">
                <a:latin typeface="+mn-ea"/>
              </a:rPr>
              <a:t>시간 감시체계 </a:t>
            </a:r>
            <a:r>
              <a:rPr lang="ko-KR" altLang="en-US" b="1" dirty="0" smtClean="0">
                <a:latin typeface="+mn-ea"/>
              </a:rPr>
              <a:t>구축</a:t>
            </a:r>
            <a:endParaRPr lang="en-US" altLang="ko-KR" b="1" dirty="0" smtClean="0">
              <a:latin typeface="+mn-ea"/>
            </a:endParaRPr>
          </a:p>
        </p:txBody>
      </p:sp>
      <p:sp>
        <p:nvSpPr>
          <p:cNvPr id="5" name="AutoShape 25"/>
          <p:cNvSpPr>
            <a:spLocks noChangeArrowheads="1"/>
          </p:cNvSpPr>
          <p:nvPr/>
        </p:nvSpPr>
        <p:spPr bwMode="auto">
          <a:xfrm>
            <a:off x="358774" y="1124744"/>
            <a:ext cx="2341018" cy="43204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1) 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지도점검 강화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358774" y="2492896"/>
            <a:ext cx="4069210" cy="43204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2) 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악취 방지법 개정 건의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AutoShape 24"/>
          <p:cNvSpPr>
            <a:spLocks noChangeArrowheads="1"/>
          </p:cNvSpPr>
          <p:nvPr/>
        </p:nvSpPr>
        <p:spPr bwMode="auto">
          <a:xfrm>
            <a:off x="358774" y="2996952"/>
            <a:ext cx="8280920" cy="1296144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latin typeface="+mn-ea"/>
              </a:rPr>
              <a:t>악취 </a:t>
            </a:r>
            <a:r>
              <a:rPr lang="ko-KR" altLang="en-US" b="1" dirty="0" err="1">
                <a:latin typeface="+mn-ea"/>
              </a:rPr>
              <a:t>총량제</a:t>
            </a:r>
            <a:r>
              <a:rPr lang="en-US" altLang="ko-KR" b="1" dirty="0">
                <a:latin typeface="+mn-ea"/>
              </a:rPr>
              <a:t>,</a:t>
            </a:r>
            <a:r>
              <a:rPr lang="ko-KR" altLang="en-US" b="1" dirty="0">
                <a:latin typeface="+mn-ea"/>
              </a:rPr>
              <a:t> </a:t>
            </a:r>
            <a:r>
              <a:rPr lang="ko-KR" altLang="en-US" b="1" dirty="0" err="1">
                <a:latin typeface="+mn-ea"/>
              </a:rPr>
              <a:t>사전신고제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초과량에 대한 배출부과금제 도입</a:t>
            </a:r>
            <a:endParaRPr lang="en-US" altLang="ko-KR" b="1" dirty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latin typeface="+mn-ea"/>
              </a:rPr>
              <a:t>악취 </a:t>
            </a:r>
            <a:r>
              <a:rPr lang="ko-KR" altLang="en-US" b="1" dirty="0">
                <a:latin typeface="+mn-ea"/>
              </a:rPr>
              <a:t>관리지역 지정요건 완화 및 행정처분 기준 강화</a:t>
            </a:r>
            <a:endParaRPr lang="en-US" altLang="ko-KR" b="1" dirty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latin typeface="+mn-ea"/>
              </a:rPr>
              <a:t>자동측정 </a:t>
            </a:r>
            <a:r>
              <a:rPr lang="ko-KR" altLang="en-US" b="1" dirty="0">
                <a:latin typeface="+mn-ea"/>
              </a:rPr>
              <a:t>장비를 이용한 악취점검 방법 </a:t>
            </a:r>
            <a:r>
              <a:rPr lang="ko-KR" altLang="en-US" b="1" dirty="0" smtClean="0">
                <a:latin typeface="+mn-ea"/>
              </a:rPr>
              <a:t>신규 도입</a:t>
            </a:r>
            <a:endParaRPr lang="en-US" altLang="ko-KR" b="1" dirty="0" smtClean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latin typeface="+mn-ea"/>
              </a:rPr>
              <a:t>악취검사지점 대상 기준 강화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</a:rPr>
              <a:t>(2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개 이상 민원피해지점이 있는 사업장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</a:rPr>
              <a:t>피해지점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)</a:t>
            </a:r>
          </a:p>
        </p:txBody>
      </p:sp>
      <p:sp>
        <p:nvSpPr>
          <p:cNvPr id="8" name="AutoShape 25"/>
          <p:cNvSpPr>
            <a:spLocks noChangeArrowheads="1"/>
          </p:cNvSpPr>
          <p:nvPr/>
        </p:nvSpPr>
        <p:spPr bwMode="auto">
          <a:xfrm>
            <a:off x="358774" y="4449237"/>
            <a:ext cx="2705941" cy="43204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협의회 구성 운영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AutoShape 24"/>
          <p:cNvSpPr>
            <a:spLocks noChangeArrowheads="1"/>
          </p:cNvSpPr>
          <p:nvPr/>
        </p:nvSpPr>
        <p:spPr bwMode="auto">
          <a:xfrm>
            <a:off x="354649" y="4941168"/>
            <a:ext cx="8280920" cy="792088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latin typeface="+mn-ea"/>
              </a:rPr>
              <a:t>참여 기관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시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구</a:t>
            </a:r>
            <a:r>
              <a:rPr lang="en-US" altLang="ko-KR" b="1" dirty="0" smtClean="0">
                <a:latin typeface="+mn-ea"/>
              </a:rPr>
              <a:t>,</a:t>
            </a:r>
            <a:r>
              <a:rPr lang="ko-KR" altLang="en-US" b="1" dirty="0" smtClean="0">
                <a:latin typeface="+mn-ea"/>
              </a:rPr>
              <a:t> 사업장 등 관계기관</a:t>
            </a:r>
            <a:endParaRPr lang="en-US" altLang="ko-KR" b="1" dirty="0" smtClean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latin typeface="+mn-ea"/>
              </a:rPr>
              <a:t>회의 개최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반기 </a:t>
            </a:r>
            <a:r>
              <a:rPr lang="en-US" altLang="ko-KR" b="1" dirty="0" smtClean="0">
                <a:latin typeface="+mn-ea"/>
              </a:rPr>
              <a:t>1</a:t>
            </a:r>
            <a:r>
              <a:rPr lang="ko-KR" altLang="en-US" b="1" dirty="0" smtClean="0">
                <a:latin typeface="+mn-ea"/>
              </a:rPr>
              <a:t>회</a:t>
            </a:r>
            <a:r>
              <a:rPr lang="en-US" altLang="ko-KR" b="1" dirty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연 </a:t>
            </a:r>
            <a:r>
              <a:rPr lang="en-US" altLang="ko-KR" b="1" dirty="0" smtClean="0">
                <a:latin typeface="+mn-ea"/>
              </a:rPr>
              <a:t>2</a:t>
            </a:r>
            <a:r>
              <a:rPr lang="ko-KR" altLang="en-US" b="1" dirty="0" smtClean="0">
                <a:latin typeface="+mn-ea"/>
              </a:rPr>
              <a:t>회</a:t>
            </a:r>
            <a:r>
              <a:rPr lang="en-US" altLang="ko-KR" b="1" dirty="0" smtClean="0">
                <a:latin typeface="+mn-ea"/>
              </a:rPr>
              <a:t>)</a:t>
            </a:r>
          </a:p>
        </p:txBody>
      </p:sp>
      <p:sp>
        <p:nvSpPr>
          <p:cNvPr id="10" name="AutoShape 25"/>
          <p:cNvSpPr>
            <a:spLocks noChangeArrowheads="1"/>
          </p:cNvSpPr>
          <p:nvPr/>
        </p:nvSpPr>
        <p:spPr bwMode="auto">
          <a:xfrm>
            <a:off x="395537" y="5805264"/>
            <a:ext cx="3168352" cy="43204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4) 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기관별 추진사항 점검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AutoShape 24"/>
          <p:cNvSpPr>
            <a:spLocks noChangeArrowheads="1"/>
          </p:cNvSpPr>
          <p:nvPr/>
        </p:nvSpPr>
        <p:spPr bwMode="auto">
          <a:xfrm>
            <a:off x="395536" y="6309320"/>
            <a:ext cx="8240033" cy="432048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latin typeface="+mn-ea"/>
              </a:rPr>
              <a:t>간담회 결과보고 후 각 기관별 협조사항 전달 및 사후점검예정 </a:t>
            </a:r>
            <a:endParaRPr lang="en-US" altLang="ko-KR" b="1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06060" y="6462740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10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35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gray">
          <a:xfrm>
            <a:off x="2555776" y="169370"/>
            <a:ext cx="3586743" cy="811358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10. </a:t>
            </a:r>
            <a:r>
              <a:rPr kumimoji="0"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기관별 협조사항</a:t>
            </a:r>
            <a:endParaRPr kumimoji="0"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87286" y="4725144"/>
            <a:ext cx="2412506" cy="576064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제강</a:t>
            </a:r>
            <a:r>
              <a:rPr lang="en-US" altLang="ko-KR" b="1" dirty="0" smtClean="0">
                <a:solidFill>
                  <a:schemeClr val="bg1"/>
                </a:solidFill>
              </a:rPr>
              <a:t>3</a:t>
            </a:r>
            <a:r>
              <a:rPr lang="ko-KR" altLang="en-US" b="1" dirty="0" smtClean="0">
                <a:solidFill>
                  <a:schemeClr val="bg1"/>
                </a:solidFill>
              </a:rPr>
              <a:t>사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87286" y="1196752"/>
            <a:ext cx="2412506" cy="64807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동구청</a:t>
            </a:r>
            <a:r>
              <a:rPr lang="en-US" altLang="ko-KR" b="1" dirty="0" smtClean="0">
                <a:solidFill>
                  <a:schemeClr val="bg1"/>
                </a:solidFill>
              </a:rPr>
              <a:t>, </a:t>
            </a:r>
            <a:r>
              <a:rPr lang="ko-KR" altLang="en-US" b="1" dirty="0" smtClean="0">
                <a:solidFill>
                  <a:schemeClr val="bg1"/>
                </a:solidFill>
              </a:rPr>
              <a:t>서구청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91613" y="2636912"/>
            <a:ext cx="2412506" cy="64807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</a:rPr>
              <a:t>한국산업수처리협회</a:t>
            </a:r>
            <a:r>
              <a:rPr lang="ko-KR" altLang="en-US" b="1" dirty="0" smtClean="0">
                <a:solidFill>
                  <a:schemeClr val="bg1"/>
                </a:solidFill>
              </a:rPr>
              <a:t> 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수도권협의회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87286" y="3356992"/>
            <a:ext cx="2412506" cy="64807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수도권매립지 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관리공사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300943" y="1916832"/>
            <a:ext cx="2412506" cy="64807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인천환경공단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AutoShape 24"/>
          <p:cNvSpPr>
            <a:spLocks noChangeArrowheads="1"/>
          </p:cNvSpPr>
          <p:nvPr/>
        </p:nvSpPr>
        <p:spPr bwMode="auto">
          <a:xfrm>
            <a:off x="2807567" y="4725144"/>
            <a:ext cx="6012904" cy="576064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+mn-ea"/>
              </a:rPr>
              <a:t>공정별</a:t>
            </a:r>
            <a:r>
              <a:rPr lang="ko-KR" altLang="en-US" sz="1600" b="1" dirty="0" smtClean="0">
                <a:latin typeface="+mn-ea"/>
              </a:rPr>
              <a:t> 악취 저감 매뉴얼 작성 운영</a:t>
            </a:r>
            <a:endParaRPr lang="en-US" altLang="ko-KR" sz="1600" b="1" dirty="0" smtClean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악취 저감을 위한 방지시설 적정 관리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14" name="AutoShape 24"/>
          <p:cNvSpPr>
            <a:spLocks noChangeArrowheads="1"/>
          </p:cNvSpPr>
          <p:nvPr/>
        </p:nvSpPr>
        <p:spPr bwMode="auto">
          <a:xfrm>
            <a:off x="2807568" y="1196752"/>
            <a:ext cx="6012904" cy="648072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폐수 무단방류 단속업무 강화 </a:t>
            </a:r>
            <a:r>
              <a:rPr lang="en-US" altLang="ko-KR" sz="1600" b="1" dirty="0" smtClean="0">
                <a:latin typeface="+mn-ea"/>
              </a:rPr>
              <a:t>(</a:t>
            </a:r>
            <a:r>
              <a:rPr lang="ko-KR" altLang="en-US" sz="1600" b="1" dirty="0" err="1" smtClean="0">
                <a:latin typeface="+mn-ea"/>
              </a:rPr>
              <a:t>측정망</a:t>
            </a:r>
            <a:r>
              <a:rPr lang="ko-KR" altLang="en-US" sz="1600" b="1" dirty="0" smtClean="0">
                <a:latin typeface="+mn-ea"/>
              </a:rPr>
              <a:t> 활용 등</a:t>
            </a:r>
            <a:r>
              <a:rPr lang="en-US" altLang="ko-KR" sz="1600" b="1" dirty="0" smtClean="0">
                <a:latin typeface="+mn-ea"/>
              </a:rPr>
              <a:t>)</a:t>
            </a: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+mn-ea"/>
              </a:rPr>
              <a:t>권역별</a:t>
            </a:r>
            <a:r>
              <a:rPr lang="en-US" altLang="ko-KR" sz="1600" b="1" dirty="0" smtClean="0">
                <a:latin typeface="+mn-ea"/>
              </a:rPr>
              <a:t>(</a:t>
            </a:r>
            <a:r>
              <a:rPr lang="ko-KR" altLang="en-US" sz="1600" b="1" dirty="0" smtClean="0">
                <a:latin typeface="+mn-ea"/>
              </a:rPr>
              <a:t>동구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서구</a:t>
            </a:r>
            <a:r>
              <a:rPr lang="en-US" altLang="ko-KR" sz="1600" b="1" dirty="0" smtClean="0">
                <a:latin typeface="+mn-ea"/>
              </a:rPr>
              <a:t>)</a:t>
            </a:r>
            <a:r>
              <a:rPr lang="ko-KR" altLang="en-US" sz="1600" b="1" dirty="0" smtClean="0">
                <a:latin typeface="+mn-ea"/>
              </a:rPr>
              <a:t> 합동 단속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15" name="AutoShape 24"/>
          <p:cNvSpPr>
            <a:spLocks noChangeArrowheads="1"/>
          </p:cNvSpPr>
          <p:nvPr/>
        </p:nvSpPr>
        <p:spPr bwMode="auto">
          <a:xfrm>
            <a:off x="2807567" y="1916832"/>
            <a:ext cx="6012904" cy="648072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악취기술진단 후 </a:t>
            </a:r>
            <a:r>
              <a:rPr lang="ko-KR" altLang="en-US" sz="1600" b="1" dirty="0" err="1" smtClean="0">
                <a:latin typeface="+mn-ea"/>
              </a:rPr>
              <a:t>지적사항</a:t>
            </a:r>
            <a:r>
              <a:rPr lang="ko-KR" altLang="en-US" sz="1600" b="1" dirty="0" smtClean="0">
                <a:latin typeface="+mn-ea"/>
              </a:rPr>
              <a:t> 개선</a:t>
            </a:r>
            <a:endParaRPr lang="en-US" altLang="ko-KR" sz="1600" b="1" dirty="0" smtClean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악취방지법 규정에 따른 저감시설 설계 및 설치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16" name="AutoShape 24"/>
          <p:cNvSpPr>
            <a:spLocks noChangeArrowheads="1"/>
          </p:cNvSpPr>
          <p:nvPr/>
        </p:nvSpPr>
        <p:spPr bwMode="auto">
          <a:xfrm>
            <a:off x="2807568" y="2636912"/>
            <a:ext cx="6012904" cy="648072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폐수적정처리</a:t>
            </a:r>
            <a:endParaRPr lang="en-US" altLang="ko-KR" sz="1600" b="1" dirty="0" smtClean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악취 </a:t>
            </a:r>
            <a:r>
              <a:rPr lang="ko-KR" altLang="en-US" sz="1600" b="1" dirty="0">
                <a:latin typeface="+mn-ea"/>
              </a:rPr>
              <a:t>저감 시설 개선 및 유지 관리 강화</a:t>
            </a:r>
            <a:endParaRPr lang="en-US" altLang="ko-KR" sz="1600" b="1" dirty="0">
              <a:latin typeface="+mn-ea"/>
            </a:endParaRPr>
          </a:p>
        </p:txBody>
      </p:sp>
      <p:sp>
        <p:nvSpPr>
          <p:cNvPr id="17" name="AutoShape 24"/>
          <p:cNvSpPr>
            <a:spLocks noChangeArrowheads="1"/>
          </p:cNvSpPr>
          <p:nvPr/>
        </p:nvSpPr>
        <p:spPr bwMode="auto">
          <a:xfrm>
            <a:off x="2807568" y="3356992"/>
            <a:ext cx="6012904" cy="648072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매립가스 </a:t>
            </a:r>
            <a:r>
              <a:rPr lang="ko-KR" altLang="en-US" sz="1600" b="1" dirty="0" err="1" smtClean="0">
                <a:latin typeface="+mn-ea"/>
              </a:rPr>
              <a:t>포집시설</a:t>
            </a:r>
            <a:r>
              <a:rPr lang="ko-KR" altLang="en-US" sz="1600" b="1" dirty="0" smtClean="0">
                <a:latin typeface="+mn-ea"/>
              </a:rPr>
              <a:t> 관리 강화 및 정보 공개</a:t>
            </a:r>
            <a:endParaRPr lang="en-US" altLang="ko-KR" sz="1600" b="1" dirty="0" smtClean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+mn-ea"/>
              </a:rPr>
              <a:t>악취기술진단 </a:t>
            </a:r>
            <a:r>
              <a:rPr lang="ko-KR" altLang="en-US" sz="1600" b="1" dirty="0" smtClean="0">
                <a:latin typeface="+mn-ea"/>
              </a:rPr>
              <a:t>결과에 따른 </a:t>
            </a:r>
            <a:r>
              <a:rPr lang="ko-KR" altLang="en-US" sz="1600" b="1" dirty="0" err="1">
                <a:latin typeface="+mn-ea"/>
              </a:rPr>
              <a:t>지적사항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ko-KR" altLang="en-US" sz="1600" b="1" dirty="0" smtClean="0">
                <a:latin typeface="+mn-ea"/>
              </a:rPr>
              <a:t>개선</a:t>
            </a:r>
            <a:endParaRPr lang="en-US" altLang="ko-KR" sz="1600" b="1" dirty="0"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87287" y="4077072"/>
            <a:ext cx="2412506" cy="576064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</a:rPr>
              <a:t>SK</a:t>
            </a:r>
            <a:r>
              <a:rPr lang="ko-KR" altLang="en-US" b="1" dirty="0" smtClean="0">
                <a:solidFill>
                  <a:schemeClr val="bg1"/>
                </a:solidFill>
              </a:rPr>
              <a:t>석유화학</a:t>
            </a:r>
            <a:r>
              <a:rPr lang="en-US" altLang="ko-KR" b="1" dirty="0" smtClean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ko-KR" altLang="en-US" b="1" dirty="0" err="1" smtClean="0">
                <a:solidFill>
                  <a:schemeClr val="bg1"/>
                </a:solidFill>
              </a:rPr>
              <a:t>서부산단관리공단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9" name="AutoShape 24"/>
          <p:cNvSpPr>
            <a:spLocks noChangeArrowheads="1"/>
          </p:cNvSpPr>
          <p:nvPr/>
        </p:nvSpPr>
        <p:spPr bwMode="auto">
          <a:xfrm>
            <a:off x="2807567" y="4077072"/>
            <a:ext cx="6012904" cy="576064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+mn-ea"/>
              </a:rPr>
              <a:t>공정별</a:t>
            </a:r>
            <a:r>
              <a:rPr lang="ko-KR" altLang="en-US" sz="1600" b="1" dirty="0" smtClean="0">
                <a:latin typeface="+mn-ea"/>
              </a:rPr>
              <a:t> 악취저감대책 마련 및 정보공개</a:t>
            </a:r>
            <a:endParaRPr lang="en-US" altLang="ko-KR" sz="1600" b="1" dirty="0" smtClean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악취 저감 시설 개선 및 유지 관리 강화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87286" y="5373216"/>
            <a:ext cx="2412506" cy="64807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</a:rPr>
              <a:t>보</a:t>
            </a:r>
            <a:r>
              <a:rPr lang="ko-KR" altLang="en-US" b="1" dirty="0" smtClean="0">
                <a:solidFill>
                  <a:schemeClr val="bg1"/>
                </a:solidFill>
              </a:rPr>
              <a:t>건환경연구원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1" name="AutoShape 24"/>
          <p:cNvSpPr>
            <a:spLocks noChangeArrowheads="1"/>
          </p:cNvSpPr>
          <p:nvPr/>
        </p:nvSpPr>
        <p:spPr bwMode="auto">
          <a:xfrm>
            <a:off x="2807567" y="5373216"/>
            <a:ext cx="6012904" cy="648072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수질측정망 개선 등 추가예산확보</a:t>
            </a:r>
            <a:endParaRPr lang="en-US" altLang="ko-KR" sz="1600" b="1" dirty="0" smtClean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악취실태조사 분석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87286" y="6093296"/>
            <a:ext cx="2412506" cy="64807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재난예방과</a:t>
            </a:r>
            <a:r>
              <a:rPr lang="en-US" altLang="ko-KR" b="1" dirty="0" smtClean="0">
                <a:solidFill>
                  <a:schemeClr val="bg1"/>
                </a:solidFill>
              </a:rPr>
              <a:t>, </a:t>
            </a:r>
          </a:p>
          <a:p>
            <a:pPr algn="ctr"/>
            <a:r>
              <a:rPr lang="ko-KR" altLang="en-US" b="1" dirty="0" err="1" smtClean="0">
                <a:solidFill>
                  <a:schemeClr val="bg1"/>
                </a:solidFill>
              </a:rPr>
              <a:t>하수과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3" name="AutoShape 24"/>
          <p:cNvSpPr>
            <a:spLocks noChangeArrowheads="1"/>
          </p:cNvSpPr>
          <p:nvPr/>
        </p:nvSpPr>
        <p:spPr bwMode="auto">
          <a:xfrm>
            <a:off x="2807567" y="6093296"/>
            <a:ext cx="6012904" cy="648072"/>
          </a:xfrm>
          <a:prstGeom prst="roundRect">
            <a:avLst>
              <a:gd name="adj" fmla="val 16616"/>
            </a:avLst>
          </a:prstGeom>
          <a:solidFill>
            <a:schemeClr val="accent1">
              <a:lumMod val="20000"/>
              <a:lumOff val="80000"/>
              <a:alpha val="60001"/>
            </a:schemeClr>
          </a:solidFill>
          <a:ln w="254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ea"/>
              </a:rPr>
              <a:t>유수지 악취개선</a:t>
            </a:r>
            <a:r>
              <a:rPr lang="en-US" altLang="ko-KR" sz="1600" b="1" dirty="0" smtClean="0">
                <a:latin typeface="+mn-ea"/>
              </a:rPr>
              <a:t>(</a:t>
            </a:r>
            <a:r>
              <a:rPr lang="ko-KR" altLang="en-US" sz="1600" b="1" dirty="0" smtClean="0">
                <a:latin typeface="+mn-ea"/>
              </a:rPr>
              <a:t>준설</a:t>
            </a:r>
            <a:r>
              <a:rPr lang="en-US" altLang="ko-KR" sz="1600" b="1" dirty="0" smtClean="0">
                <a:latin typeface="+mn-ea"/>
              </a:rPr>
              <a:t>)</a:t>
            </a:r>
            <a:r>
              <a:rPr lang="ko-KR" altLang="en-US" sz="1600" b="1" dirty="0" smtClean="0">
                <a:latin typeface="+mn-ea"/>
              </a:rPr>
              <a:t> 방안 마련</a:t>
            </a:r>
            <a:endParaRPr lang="en-US" altLang="ko-KR" sz="1600" b="1" dirty="0" smtClean="0">
              <a:latin typeface="+mn-ea"/>
            </a:endParaRPr>
          </a:p>
          <a:p>
            <a:pPr marL="342900" indent="-342900" algn="just"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+mn-ea"/>
              </a:rPr>
              <a:t>가좌천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ko-KR" altLang="en-US" sz="1600" b="1" dirty="0" err="1" smtClean="0">
                <a:latin typeface="+mn-ea"/>
              </a:rPr>
              <a:t>하수관거</a:t>
            </a:r>
            <a:r>
              <a:rPr lang="ko-KR" altLang="en-US" sz="1600" b="1" dirty="0" smtClean="0">
                <a:latin typeface="+mn-ea"/>
              </a:rPr>
              <a:t> 설치 등 개선방안 마련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711950" y="6485995"/>
            <a:ext cx="4320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bg1"/>
                </a:solidFill>
              </a:rPr>
              <a:t>11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4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8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2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2" grpId="0" animBg="1"/>
      <p:bldP spid="13" grpId="0" animBg="1"/>
      <p:bldP spid="7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_x188708320" descr="EMB000012a4bd2f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6" y="116632"/>
            <a:ext cx="8908527" cy="6611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빛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4" y="2952888"/>
            <a:ext cx="52863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2051050" y="3141663"/>
            <a:ext cx="51847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66"/>
            </a:outerShdw>
          </a:effec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0" lang="ko-KR" altLang="en-US" sz="6000" dirty="0">
                <a:solidFill>
                  <a:srgbClr val="FFCC00"/>
                </a:solidFill>
                <a:latin typeface="HY헤드라인M" pitchFamily="18" charset="-127"/>
                <a:ea typeface="HY헤드라인M" pitchFamily="18" charset="-127"/>
              </a:rPr>
              <a:t>감 사 합 </a:t>
            </a:r>
            <a:r>
              <a:rPr kumimoji="0" lang="ko-KR" altLang="en-US" sz="6000" dirty="0" err="1">
                <a:solidFill>
                  <a:srgbClr val="FFCC00"/>
                </a:solidFill>
                <a:latin typeface="HY헤드라인M" pitchFamily="18" charset="-127"/>
                <a:ea typeface="HY헤드라인M" pitchFamily="18" charset="-127"/>
              </a:rPr>
              <a:t>니</a:t>
            </a:r>
            <a:r>
              <a:rPr kumimoji="0" lang="ko-KR" altLang="en-US" sz="6000" dirty="0">
                <a:solidFill>
                  <a:srgbClr val="FFCC00"/>
                </a:solidFill>
                <a:latin typeface="HY헤드라인M" pitchFamily="18" charset="-127"/>
                <a:ea typeface="HY헤드라인M" pitchFamily="18" charset="-127"/>
              </a:rPr>
              <a:t> 다</a:t>
            </a:r>
          </a:p>
        </p:txBody>
      </p:sp>
    </p:spTree>
    <p:extLst>
      <p:ext uri="{BB962C8B-B14F-4D97-AF65-F5344CB8AC3E}">
        <p14:creationId xmlns:p14="http://schemas.microsoft.com/office/powerpoint/2010/main" val="3322496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2289</TotalTime>
  <Words>1163</Words>
  <Application>Microsoft Office PowerPoint</Application>
  <PresentationFormat>화면 슬라이드 쇼(4:3)</PresentationFormat>
  <Paragraphs>319</Paragraphs>
  <Slides>13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PowerPoint 프레젠테이션</vt:lpstr>
      <vt:lpstr>목 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312</cp:revision>
  <cp:lastPrinted>2016-07-06T02:23:54Z</cp:lastPrinted>
  <dcterms:created xsi:type="dcterms:W3CDTF">2015-12-11T01:13:23Z</dcterms:created>
  <dcterms:modified xsi:type="dcterms:W3CDTF">2016-07-07T01:09:11Z</dcterms:modified>
</cp:coreProperties>
</file>