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7" r:id="rId3"/>
  </p:sldMasterIdLst>
  <p:notesMasterIdLst>
    <p:notesMasterId r:id="rId10"/>
  </p:notesMasterIdLst>
  <p:handoutMasterIdLst>
    <p:handoutMasterId r:id="rId11"/>
  </p:handoutMasterIdLst>
  <p:sldIdLst>
    <p:sldId id="726" r:id="rId4"/>
    <p:sldId id="713" r:id="rId5"/>
    <p:sldId id="714" r:id="rId6"/>
    <p:sldId id="719" r:id="rId7"/>
    <p:sldId id="720" r:id="rId8"/>
    <p:sldId id="721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253">
          <p15:clr>
            <a:srgbClr val="A4A3A4"/>
          </p15:clr>
        </p15:guide>
        <p15:guide id="2" pos="12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D0260A"/>
    <a:srgbClr val="CC0000"/>
    <a:srgbClr val="FFFF99"/>
    <a:srgbClr val="FFFFCC"/>
    <a:srgbClr val="F09010"/>
    <a:srgbClr val="FFFF66"/>
    <a:srgbClr val="484848"/>
    <a:srgbClr val="5B9C41"/>
    <a:srgbClr val="3F46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12" autoAdjust="0"/>
    <p:restoredTop sz="94245" autoAdjust="0"/>
  </p:normalViewPr>
  <p:slideViewPr>
    <p:cSldViewPr snapToObjects="1" showGuides="1">
      <p:cViewPr>
        <p:scale>
          <a:sx n="100" d="100"/>
          <a:sy n="100" d="100"/>
        </p:scale>
        <p:origin x="-1210" y="192"/>
      </p:cViewPr>
      <p:guideLst>
        <p:guide orient="horz" pos="1253"/>
        <p:guide pos="120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46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2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55" y="12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/>
          <a:lstStyle>
            <a:lvl1pPr algn="r">
              <a:defRPr sz="1200"/>
            </a:lvl1pPr>
          </a:lstStyle>
          <a:p>
            <a:fld id="{5DB3F3C0-AD09-4BFA-B6E7-7A8D913C33E2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5" y="9428593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55" y="9428593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 anchor="b"/>
          <a:lstStyle>
            <a:lvl1pPr algn="r">
              <a:defRPr sz="1200"/>
            </a:lvl1pPr>
          </a:lstStyle>
          <a:p>
            <a:fld id="{FD86F957-4800-476D-9F1B-6CB5B8960F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22647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5" y="12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55" y="12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/>
          <a:lstStyle>
            <a:lvl1pPr algn="r">
              <a:defRPr sz="1200"/>
            </a:lvl1pPr>
          </a:lstStyle>
          <a:p>
            <a:fld id="{6E1C80BC-0E2E-487D-94A9-B0434B805409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3977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0" tIns="45654" rIns="91300" bIns="456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66"/>
            <a:ext cx="5438140" cy="4466987"/>
          </a:xfrm>
          <a:prstGeom prst="rect">
            <a:avLst/>
          </a:prstGeom>
        </p:spPr>
        <p:txBody>
          <a:bodyPr vert="horz" lIns="91300" tIns="45654" rIns="91300" bIns="4565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5" y="9428593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55" y="9428593"/>
            <a:ext cx="2945659" cy="496329"/>
          </a:xfrm>
          <a:prstGeom prst="rect">
            <a:avLst/>
          </a:prstGeom>
        </p:spPr>
        <p:txBody>
          <a:bodyPr vert="horz" lIns="91300" tIns="45654" rIns="91300" bIns="45654" rtlCol="0" anchor="b"/>
          <a:lstStyle>
            <a:lvl1pPr algn="r">
              <a:defRPr sz="1200"/>
            </a:lvl1pPr>
          </a:lstStyle>
          <a:p>
            <a:fld id="{BB9343FC-7385-4F91-8FDE-97C6F19B69E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859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jpe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8.jpe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59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14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99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733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82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20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70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41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79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16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5" name="Rectangle 19"/>
          <p:cNvSpPr>
            <a:spLocks noChangeArrowheads="1"/>
          </p:cNvSpPr>
          <p:nvPr/>
        </p:nvSpPr>
        <p:spPr bwMode="gray">
          <a:xfrm>
            <a:off x="3048000" y="2209800"/>
            <a:ext cx="3048000" cy="2900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ltGray">
          <a:xfrm>
            <a:off x="0" y="2209800"/>
            <a:ext cx="1524000" cy="1447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ltGray">
          <a:xfrm>
            <a:off x="1524000" y="2209800"/>
            <a:ext cx="1524000" cy="14478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25" name="Rectangle 9"/>
          <p:cNvSpPr>
            <a:spLocks noChangeArrowheads="1"/>
          </p:cNvSpPr>
          <p:nvPr/>
        </p:nvSpPr>
        <p:spPr bwMode="ltGray">
          <a:xfrm>
            <a:off x="6096000" y="3657600"/>
            <a:ext cx="1524000" cy="1447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26" name="Rectangle 10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762000" y="1143000"/>
            <a:ext cx="7772400" cy="990600"/>
          </a:xfrm>
        </p:spPr>
        <p:txBody>
          <a:bodyPr/>
          <a:lstStyle>
            <a:lvl1pPr algn="ctr">
              <a:defRPr sz="4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11162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ko-KR" noProof="0" smtClean="0"/>
              <a:t>Click to edit Master subtitle style</a:t>
            </a:r>
          </a:p>
        </p:txBody>
      </p:sp>
      <p:sp>
        <p:nvSpPr>
          <p:cNvPr id="111628" name="Rectangle 12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553200"/>
            <a:ext cx="2133600" cy="228600"/>
          </a:xfrm>
        </p:spPr>
        <p:txBody>
          <a:bodyPr/>
          <a:lstStyle>
            <a:lvl1pPr algn="l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29" name="Rectangle 13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22860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0" name="Rectangle 1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228600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36018FA9-2C30-4090-B731-0C57DAE9A4B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ltGray">
          <a:xfrm>
            <a:off x="7620000" y="3657600"/>
            <a:ext cx="1524000" cy="14478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39" name="Rectangle 23" descr="7"/>
          <p:cNvSpPr>
            <a:spLocks noChangeArrowheads="1"/>
          </p:cNvSpPr>
          <p:nvPr/>
        </p:nvSpPr>
        <p:spPr bwMode="gray">
          <a:xfrm>
            <a:off x="0" y="2211388"/>
            <a:ext cx="1524000" cy="14462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gray">
          <a:xfrm>
            <a:off x="7607300" y="3651250"/>
            <a:ext cx="1541463" cy="14573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1645" name="Rectangle 29" descr="8"/>
          <p:cNvSpPr>
            <a:spLocks noChangeArrowheads="1"/>
          </p:cNvSpPr>
          <p:nvPr/>
        </p:nvSpPr>
        <p:spPr bwMode="ltGray">
          <a:xfrm>
            <a:off x="1524000" y="3657600"/>
            <a:ext cx="1524000" cy="14478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5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3FE372-9C7A-435D-A2E9-BC546FD840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7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DCC9A-A095-4C21-A4EF-84AB2830BE0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4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F7A82-FB37-48FE-9D94-9224747E9229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8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86F090-B2D7-426A-A2CD-1B5F6A1114B6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5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975B7-95A9-4AFB-B1E6-35190FE7D4A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E3E5E-5F8B-4844-8A99-1A3422DFC174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69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86BE0-7A03-4735-AC2E-5B369BE2C49E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08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F0C73-A0AD-402F-B4E1-19E2409C9A0A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0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FFEEB-FE11-47DD-ACF1-09225FCC400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07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107950"/>
            <a:ext cx="1943100" cy="60182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107950"/>
            <a:ext cx="5676900" cy="60182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BDD85-E2B9-4C32-A49B-A8BFD245FBC3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6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056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52400" y="6477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32004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1D803593-6113-4024-BBD7-77BC998AB460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990600" y="990600"/>
            <a:ext cx="7696200" cy="513556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7056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52400" y="6477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004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26B2E972-E7AB-4505-9DB0-CC7B030CE3ED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2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990600" y="990600"/>
            <a:ext cx="7696200" cy="513556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705600" y="6477000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52400" y="6477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ko-KR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2004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545404CE-1407-4553-AF37-8AB45AE94FFF}" type="slidenum">
              <a:rPr lang="ko-KR" altLang="en-US">
                <a:solidFill>
                  <a:srgbClr val="000000"/>
                </a:solidFill>
              </a:rPr>
              <a:pPr/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35"/>
          <a:stretch/>
        </p:blipFill>
        <p:spPr>
          <a:xfrm>
            <a:off x="430074" y="549556"/>
            <a:ext cx="8314871" cy="555652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직선 연결선 15"/>
          <p:cNvCxnSpPr/>
          <p:nvPr userDrawn="1"/>
        </p:nvCxnSpPr>
        <p:spPr>
          <a:xfrm>
            <a:off x="-17529" y="38454"/>
            <a:ext cx="9161529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 userDrawn="1"/>
        </p:nvCxnSpPr>
        <p:spPr>
          <a:xfrm>
            <a:off x="-15979" y="137206"/>
            <a:ext cx="9161529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 userDrawn="1"/>
        </p:nvCxnSpPr>
        <p:spPr>
          <a:xfrm>
            <a:off x="-15979" y="205090"/>
            <a:ext cx="9161529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그룹 7"/>
          <p:cNvGrpSpPr/>
          <p:nvPr userDrawn="1"/>
        </p:nvGrpSpPr>
        <p:grpSpPr>
          <a:xfrm>
            <a:off x="0" y="1"/>
            <a:ext cx="9144000" cy="1028732"/>
            <a:chOff x="0" y="0"/>
            <a:chExt cx="10333038" cy="2376315"/>
          </a:xfrm>
        </p:grpSpPr>
        <p:pic>
          <p:nvPicPr>
            <p:cNvPr id="9" name="그림 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"/>
              <a:ext cx="3384376" cy="2376314"/>
            </a:xfrm>
            <a:prstGeom prst="rect">
              <a:avLst/>
            </a:prstGeom>
          </p:spPr>
        </p:pic>
        <p:pic>
          <p:nvPicPr>
            <p:cNvPr id="10" name="Picture 2" descr="C:\Users\Administrator\AppData\Local\Temp\ACUBE_TEMP\공항 001.jpg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6621" y="0"/>
              <a:ext cx="3457747" cy="23763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3" descr="C:\Users\Administrator\AppData\Local\Temp\ACUBE_TEMP\KSR_7460-2.jp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3692" y="1"/>
              <a:ext cx="3489346" cy="23763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364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1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1" indent="0">
              <a:buNone/>
              <a:defRPr sz="2000" b="1"/>
            </a:lvl2pPr>
            <a:lvl3pPr marL="914341" indent="0">
              <a:buNone/>
              <a:defRPr sz="1800" b="1"/>
            </a:lvl3pPr>
            <a:lvl4pPr marL="1371512" indent="0">
              <a:buNone/>
              <a:defRPr sz="1600" b="1"/>
            </a:lvl4pPr>
            <a:lvl5pPr marL="1828682" indent="0">
              <a:buNone/>
              <a:defRPr sz="1600" b="1"/>
            </a:lvl5pPr>
            <a:lvl6pPr marL="2285853" indent="0">
              <a:buNone/>
              <a:defRPr sz="1600" b="1"/>
            </a:lvl6pPr>
            <a:lvl7pPr marL="2743024" indent="0">
              <a:buNone/>
              <a:defRPr sz="1600" b="1"/>
            </a:lvl7pPr>
            <a:lvl8pPr marL="3200194" indent="0">
              <a:buNone/>
              <a:defRPr sz="1600" b="1"/>
            </a:lvl8pPr>
            <a:lvl9pPr marL="3657365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1" indent="0">
              <a:buNone/>
              <a:defRPr sz="2000" b="1"/>
            </a:lvl2pPr>
            <a:lvl3pPr marL="914341" indent="0">
              <a:buNone/>
              <a:defRPr sz="1800" b="1"/>
            </a:lvl3pPr>
            <a:lvl4pPr marL="1371512" indent="0">
              <a:buNone/>
              <a:defRPr sz="1600" b="1"/>
            </a:lvl4pPr>
            <a:lvl5pPr marL="1828682" indent="0">
              <a:buNone/>
              <a:defRPr sz="1600" b="1"/>
            </a:lvl5pPr>
            <a:lvl6pPr marL="2285853" indent="0">
              <a:buNone/>
              <a:defRPr sz="1600" b="1"/>
            </a:lvl6pPr>
            <a:lvl7pPr marL="2743024" indent="0">
              <a:buNone/>
              <a:defRPr sz="1600" b="1"/>
            </a:lvl7pPr>
            <a:lvl8pPr marL="3200194" indent="0">
              <a:buNone/>
              <a:defRPr sz="1600" b="1"/>
            </a:lvl8pPr>
            <a:lvl9pPr marL="3657365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1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784" y="304263"/>
            <a:ext cx="7805070" cy="0"/>
          </a:xfrm>
          <a:prstGeom prst="line">
            <a:avLst/>
          </a:prstGeom>
          <a:ln w="920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235" y="403014"/>
            <a:ext cx="780507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235" y="470899"/>
            <a:ext cx="780507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694374" y="0"/>
            <a:ext cx="1401883" cy="140437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6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784" y="304263"/>
            <a:ext cx="7805070" cy="0"/>
          </a:xfrm>
          <a:prstGeom prst="line">
            <a:avLst/>
          </a:prstGeom>
          <a:ln w="920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235" y="403014"/>
            <a:ext cx="7805070" cy="0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235" y="470899"/>
            <a:ext cx="7805070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694374" y="0"/>
            <a:ext cx="1401883" cy="140437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784" y="304263"/>
            <a:ext cx="7805070" cy="0"/>
          </a:xfrm>
          <a:prstGeom prst="line">
            <a:avLst/>
          </a:prstGeom>
          <a:ln w="920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235" y="403014"/>
            <a:ext cx="7805070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235" y="470899"/>
            <a:ext cx="7805070" cy="0"/>
          </a:xfrm>
          <a:prstGeom prst="line">
            <a:avLst/>
          </a:prstGeom>
          <a:ln w="381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694374" y="0"/>
            <a:ext cx="1401883" cy="140437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7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784" y="304263"/>
            <a:ext cx="7805070" cy="0"/>
          </a:xfrm>
          <a:prstGeom prst="line">
            <a:avLst/>
          </a:prstGeom>
          <a:ln w="920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235" y="403014"/>
            <a:ext cx="7805070" cy="0"/>
          </a:xfrm>
          <a:prstGeom prst="line">
            <a:avLst/>
          </a:prstGeom>
          <a:ln w="5715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235" y="470899"/>
            <a:ext cx="780507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694374" y="0"/>
            <a:ext cx="1401883" cy="140437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HP001\Desktop\그림자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79" y="4625227"/>
            <a:ext cx="2118293" cy="220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직선 연결선 6"/>
          <p:cNvCxnSpPr/>
          <p:nvPr userDrawn="1"/>
        </p:nvCxnSpPr>
        <p:spPr>
          <a:xfrm>
            <a:off x="-6784" y="304263"/>
            <a:ext cx="7805070" cy="0"/>
          </a:xfrm>
          <a:prstGeom prst="line">
            <a:avLst/>
          </a:prstGeom>
          <a:ln w="920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-5235" y="403014"/>
            <a:ext cx="7805070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-5235" y="470899"/>
            <a:ext cx="780507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-17529" y="6703133"/>
            <a:ext cx="6180341" cy="13030"/>
          </a:xfrm>
          <a:prstGeom prst="line">
            <a:avLst/>
          </a:prstGeom>
          <a:ln w="28575">
            <a:solidFill>
              <a:srgbClr val="0099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오각형 10"/>
          <p:cNvSpPr/>
          <p:nvPr userDrawn="1"/>
        </p:nvSpPr>
        <p:spPr>
          <a:xfrm rot="10800000">
            <a:off x="6165050" y="6646426"/>
            <a:ext cx="916376" cy="113414"/>
          </a:xfrm>
          <a:prstGeom prst="homePlate">
            <a:avLst/>
          </a:prstGeom>
          <a:solidFill>
            <a:srgbClr val="00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341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5" t="14233" r="21486" b="13753"/>
          <a:stretch/>
        </p:blipFill>
        <p:spPr>
          <a:xfrm>
            <a:off x="7694374" y="0"/>
            <a:ext cx="1401883" cy="1404377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126" y="6436580"/>
            <a:ext cx="1975381" cy="42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71" indent="0">
              <a:buNone/>
              <a:defRPr sz="1200"/>
            </a:lvl2pPr>
            <a:lvl3pPr marL="914341" indent="0">
              <a:buNone/>
              <a:defRPr sz="1000"/>
            </a:lvl3pPr>
            <a:lvl4pPr marL="1371512" indent="0">
              <a:buNone/>
              <a:defRPr sz="900"/>
            </a:lvl4pPr>
            <a:lvl5pPr marL="1828682" indent="0">
              <a:buNone/>
              <a:defRPr sz="900"/>
            </a:lvl5pPr>
            <a:lvl6pPr marL="2285853" indent="0">
              <a:buNone/>
              <a:defRPr sz="900"/>
            </a:lvl6pPr>
            <a:lvl7pPr marL="2743024" indent="0">
              <a:buNone/>
              <a:defRPr sz="900"/>
            </a:lvl7pPr>
            <a:lvl8pPr marL="3200194" indent="0">
              <a:buNone/>
              <a:defRPr sz="900"/>
            </a:lvl8pPr>
            <a:lvl9pPr marL="3657365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0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9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9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71" indent="0">
              <a:buNone/>
              <a:defRPr sz="2800"/>
            </a:lvl2pPr>
            <a:lvl3pPr marL="914341" indent="0">
              <a:buNone/>
              <a:defRPr sz="2400"/>
            </a:lvl3pPr>
            <a:lvl4pPr marL="1371512" indent="0">
              <a:buNone/>
              <a:defRPr sz="2000"/>
            </a:lvl4pPr>
            <a:lvl5pPr marL="1828682" indent="0">
              <a:buNone/>
              <a:defRPr sz="2000"/>
            </a:lvl5pPr>
            <a:lvl6pPr marL="2285853" indent="0">
              <a:buNone/>
              <a:defRPr sz="2000"/>
            </a:lvl6pPr>
            <a:lvl7pPr marL="2743024" indent="0">
              <a:buNone/>
              <a:defRPr sz="2000"/>
            </a:lvl7pPr>
            <a:lvl8pPr marL="3200194" indent="0">
              <a:buNone/>
              <a:defRPr sz="2000"/>
            </a:lvl8pPr>
            <a:lvl9pPr marL="3657365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9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71" indent="0">
              <a:buNone/>
              <a:defRPr sz="1200"/>
            </a:lvl2pPr>
            <a:lvl3pPr marL="914341" indent="0">
              <a:buNone/>
              <a:defRPr sz="1000"/>
            </a:lvl3pPr>
            <a:lvl4pPr marL="1371512" indent="0">
              <a:buNone/>
              <a:defRPr sz="900"/>
            </a:lvl4pPr>
            <a:lvl5pPr marL="1828682" indent="0">
              <a:buNone/>
              <a:defRPr sz="900"/>
            </a:lvl5pPr>
            <a:lvl6pPr marL="2285853" indent="0">
              <a:buNone/>
              <a:defRPr sz="900"/>
            </a:lvl6pPr>
            <a:lvl7pPr marL="2743024" indent="0">
              <a:buNone/>
              <a:defRPr sz="900"/>
            </a:lvl7pPr>
            <a:lvl8pPr marL="3200194" indent="0">
              <a:buNone/>
              <a:defRPr sz="900"/>
            </a:lvl8pPr>
            <a:lvl9pPr marL="3657365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6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93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4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F8643-FA8B-4E08-B1A2-4C8F007FC5DF}" type="datetimeFigureOut">
              <a:rPr lang="ko-KR" altLang="en-US" smtClean="0"/>
              <a:t>2016-10-07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65BB2-8FEF-490A-BC00-D129F8472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476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12" name="Rectangle 20"/>
          <p:cNvSpPr>
            <a:spLocks noChangeArrowheads="1"/>
          </p:cNvSpPr>
          <p:nvPr/>
        </p:nvSpPr>
        <p:spPr bwMode="gray">
          <a:xfrm>
            <a:off x="838200" y="0"/>
            <a:ext cx="8305800" cy="7905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02" name="Rectangle 10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107950"/>
            <a:ext cx="7315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11060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990600"/>
            <a:ext cx="7696200" cy="513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1060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05600" y="64770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mtClean="0">
                <a:solidFill>
                  <a:srgbClr val="000000"/>
                </a:solidFill>
              </a:rPr>
              <a:t>www.themegallery.com</a:t>
            </a:r>
          </a:p>
        </p:txBody>
      </p:sp>
      <p:sp>
        <p:nvSpPr>
          <p:cNvPr id="11060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" y="647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2"/>
                </a:solidFill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mtClean="0">
                <a:solidFill>
                  <a:srgbClr val="04617B"/>
                </a:solidFill>
              </a:rPr>
              <a:t>Company Logo</a:t>
            </a:r>
          </a:p>
        </p:txBody>
      </p:sp>
      <p:sp>
        <p:nvSpPr>
          <p:cNvPr id="11060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00400" y="6537325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  <a:ea typeface="굴림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</a:pPr>
            <a:fld id="{D56B7F65-A746-4111-9768-8F373A8C8C99}" type="slidenum">
              <a:rPr lang="ko-KR" altLang="en-US" smtClean="0">
                <a:solidFill>
                  <a:srgbClr val="000000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ko-KR" smtClean="0">
              <a:solidFill>
                <a:srgbClr val="000000"/>
              </a:solidFill>
            </a:endParaRPr>
          </a:p>
        </p:txBody>
      </p:sp>
      <p:sp>
        <p:nvSpPr>
          <p:cNvPr id="110607" name="Rectangle 15"/>
          <p:cNvSpPr>
            <a:spLocks noChangeArrowheads="1"/>
          </p:cNvSpPr>
          <p:nvPr/>
        </p:nvSpPr>
        <p:spPr bwMode="ltGray">
          <a:xfrm>
            <a:off x="0" y="0"/>
            <a:ext cx="838200" cy="7874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08" name="Rectangle 16"/>
          <p:cNvSpPr>
            <a:spLocks noChangeArrowheads="1"/>
          </p:cNvSpPr>
          <p:nvPr/>
        </p:nvSpPr>
        <p:spPr bwMode="ltGray">
          <a:xfrm>
            <a:off x="0" y="787400"/>
            <a:ext cx="838200" cy="787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09" name="Rectangle 17"/>
          <p:cNvSpPr>
            <a:spLocks noChangeArrowheads="1"/>
          </p:cNvSpPr>
          <p:nvPr/>
        </p:nvSpPr>
        <p:spPr bwMode="ltGray">
          <a:xfrm>
            <a:off x="0" y="1563688"/>
            <a:ext cx="838200" cy="787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13" name="Line 21"/>
          <p:cNvSpPr>
            <a:spLocks noChangeShapeType="1"/>
          </p:cNvSpPr>
          <p:nvPr/>
        </p:nvSpPr>
        <p:spPr bwMode="auto">
          <a:xfrm>
            <a:off x="152400" y="6477000"/>
            <a:ext cx="868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20" name="Rectangle 28"/>
          <p:cNvSpPr>
            <a:spLocks noChangeArrowheads="1"/>
          </p:cNvSpPr>
          <p:nvPr/>
        </p:nvSpPr>
        <p:spPr bwMode="gray">
          <a:xfrm>
            <a:off x="-4763" y="1557338"/>
            <a:ext cx="839788" cy="796925"/>
          </a:xfrm>
          <a:prstGeom prst="rect">
            <a:avLst/>
          </a:prstGeom>
          <a:blipFill dpi="0" rotWithShape="1">
            <a:blip r:embed="rId1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21" name="Rectangle 29"/>
          <p:cNvSpPr>
            <a:spLocks noChangeArrowheads="1"/>
          </p:cNvSpPr>
          <p:nvPr/>
        </p:nvSpPr>
        <p:spPr bwMode="gray">
          <a:xfrm>
            <a:off x="8272463" y="0"/>
            <a:ext cx="871537" cy="790575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sp>
        <p:nvSpPr>
          <p:cNvPr id="110622" name="Rectangle 30"/>
          <p:cNvSpPr>
            <a:spLocks noChangeArrowheads="1"/>
          </p:cNvSpPr>
          <p:nvPr/>
        </p:nvSpPr>
        <p:spPr bwMode="gray">
          <a:xfrm>
            <a:off x="0" y="0"/>
            <a:ext cx="839788" cy="787400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99190" dir="3011666" algn="ctr" rotWithShape="0">
                    <a:schemeClr val="accent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835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sldNum="0" hdr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4" tIns="45717" rIns="91434" bIns="45717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41"/>
            <a:fld id="{C0DBB3BF-6B86-43DA-A5BA-D157FBE3E671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914341"/>
              <a:t>2016-10-07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4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41"/>
            <a:fld id="{5FDB3BDA-DE59-4DF5-A192-DB0BDA204213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91434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5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341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8" indent="-342878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02" indent="-285731" algn="l" defTabSz="914341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27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97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68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38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09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80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50" indent="-228585" algn="l" defTabSz="914341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1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1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2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2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53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24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94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65" algn="l" defTabSz="91434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001\Desktop\토론표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5299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400" smtClean="0">
                <a:solidFill>
                  <a:schemeClr val="bg1"/>
                </a:solidFill>
              </a:rPr>
              <a:pPr/>
              <a:t>1</a:t>
            </a:fld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66755" y="1493785"/>
            <a:ext cx="46355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300" dirty="0" smtClean="0">
                <a:solidFill>
                  <a:schemeClr val="bg1"/>
                </a:solidFill>
              </a:rPr>
              <a:t>“</a:t>
            </a:r>
            <a:r>
              <a:rPr lang="ko-KR" altLang="en-US" sz="2000" b="1" spc="-300" dirty="0" err="1" smtClean="0">
                <a:solidFill>
                  <a:schemeClr val="bg1"/>
                </a:solidFill>
              </a:rPr>
              <a:t>인천형</a:t>
            </a:r>
            <a:r>
              <a:rPr lang="ko-KR" altLang="en-US" sz="2000" b="1" spc="-300" dirty="0" smtClean="0">
                <a:solidFill>
                  <a:schemeClr val="bg1"/>
                </a:solidFill>
              </a:rPr>
              <a:t> </a:t>
            </a:r>
            <a:r>
              <a:rPr lang="ko-KR" altLang="en-US" sz="2200" b="1" spc="-300" dirty="0" smtClean="0">
                <a:solidFill>
                  <a:srgbClr val="FFFF66"/>
                </a:solidFill>
              </a:rPr>
              <a:t>복지</a:t>
            </a:r>
            <a:r>
              <a:rPr lang="en-US" altLang="ko-KR" sz="2200" b="1" spc="-300" dirty="0" smtClean="0">
                <a:solidFill>
                  <a:srgbClr val="FFFF66"/>
                </a:solidFill>
              </a:rPr>
              <a:t>, </a:t>
            </a:r>
            <a:r>
              <a:rPr lang="ko-KR" altLang="en-US" sz="2200" b="1" spc="-300" dirty="0" smtClean="0">
                <a:solidFill>
                  <a:srgbClr val="FFFF66"/>
                </a:solidFill>
              </a:rPr>
              <a:t>교통</a:t>
            </a:r>
            <a:r>
              <a:rPr lang="en-US" altLang="ko-KR" sz="2200" b="1" spc="-300" dirty="0" smtClean="0">
                <a:solidFill>
                  <a:srgbClr val="FFFF66"/>
                </a:solidFill>
              </a:rPr>
              <a:t>, </a:t>
            </a:r>
            <a:r>
              <a:rPr lang="ko-KR" altLang="en-US" sz="2200" b="1" spc="-300" dirty="0" smtClean="0">
                <a:solidFill>
                  <a:srgbClr val="FFFF66"/>
                </a:solidFill>
              </a:rPr>
              <a:t>환경</a:t>
            </a:r>
            <a:r>
              <a:rPr lang="en-US" altLang="ko-KR" sz="2200" b="1" spc="-300" dirty="0" smtClean="0">
                <a:solidFill>
                  <a:srgbClr val="FFFF66"/>
                </a:solidFill>
              </a:rPr>
              <a:t>, </a:t>
            </a:r>
            <a:r>
              <a:rPr lang="ko-KR" altLang="en-US" sz="2200" b="1" spc="-300" dirty="0" smtClean="0">
                <a:solidFill>
                  <a:srgbClr val="FFFF66"/>
                </a:solidFill>
              </a:rPr>
              <a:t>해양 </a:t>
            </a:r>
            <a:r>
              <a:rPr lang="en-US" altLang="ko-KR" sz="2200" b="1" spc="-300" dirty="0" smtClean="0">
                <a:solidFill>
                  <a:srgbClr val="FFFF66"/>
                </a:solidFill>
              </a:rPr>
              <a:t>·</a:t>
            </a:r>
            <a:r>
              <a:rPr lang="ko-KR" altLang="en-US" sz="2200" b="1" spc="-300" dirty="0" smtClean="0">
                <a:solidFill>
                  <a:srgbClr val="FFFF66"/>
                </a:solidFill>
              </a:rPr>
              <a:t> 문화 </a:t>
            </a:r>
            <a:r>
              <a:rPr lang="ko-KR" altLang="en-US" sz="2000" b="1" spc="-300" dirty="0" smtClean="0">
                <a:solidFill>
                  <a:schemeClr val="bg1"/>
                </a:solidFill>
              </a:rPr>
              <a:t>주권</a:t>
            </a:r>
            <a:r>
              <a:rPr lang="en-US" altLang="ko-KR" sz="2000" b="1" spc="-300" dirty="0" smtClean="0">
                <a:solidFill>
                  <a:schemeClr val="bg1"/>
                </a:solidFill>
              </a:rPr>
              <a:t>”</a:t>
            </a:r>
            <a:endParaRPr lang="ko-KR" altLang="en-US" sz="2000" b="1" spc="-3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6675" y="503965"/>
            <a:ext cx="5130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300" dirty="0" smtClean="0">
                <a:solidFill>
                  <a:schemeClr val="bg1"/>
                </a:solidFill>
              </a:rPr>
              <a:t>토론주제 </a:t>
            </a:r>
            <a:endParaRPr lang="ko-KR" altLang="en-US" sz="2800" b="1" spc="-3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6674" y="970565"/>
            <a:ext cx="6525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chemeClr val="bg1"/>
                </a:solidFill>
              </a:rPr>
              <a:t>300</a:t>
            </a:r>
            <a:r>
              <a:rPr lang="ko-KR" altLang="en-US" sz="2800" b="1" spc="-300" dirty="0" smtClean="0">
                <a:solidFill>
                  <a:schemeClr val="bg1"/>
                </a:solidFill>
              </a:rPr>
              <a:t>만 시대</a:t>
            </a:r>
            <a:r>
              <a:rPr lang="en-US" altLang="ko-KR" sz="28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2800" b="1" spc="-300" dirty="0" smtClean="0">
                <a:solidFill>
                  <a:schemeClr val="bg1"/>
                </a:solidFill>
              </a:rPr>
              <a:t>시민행복을 위한 인천주권시대 </a:t>
            </a:r>
            <a:endParaRPr lang="ko-KR" altLang="en-US" sz="2800" b="1" spc="-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08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001\Desktop\비전선포\설문\설문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3"/>
            <a:ext cx="9144000" cy="685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8425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200" smtClean="0">
                <a:solidFill>
                  <a:schemeClr val="bg1"/>
                </a:solidFill>
              </a:rPr>
              <a:pPr/>
              <a:t>2</a:t>
            </a:fld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2542" y="371272"/>
            <a:ext cx="72198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b="1" spc="-150" dirty="0" smtClean="0">
                <a:solidFill>
                  <a:schemeClr val="accent1">
                    <a:lumMod val="75000"/>
                  </a:schemeClr>
                </a:solidFill>
              </a:rPr>
              <a:t>1.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300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만 인천의 꿈을 실현하기 위한  우선과제 선정 필요성 </a:t>
            </a:r>
            <a:endParaRPr lang="en-US" altLang="ko-KR" sz="2600" b="1" spc="-5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19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001\Desktop\복지 환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0" y="-2"/>
            <a:ext cx="9161179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6862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200" smtClean="0">
                <a:solidFill>
                  <a:schemeClr val="bg1"/>
                </a:solidFill>
              </a:rPr>
              <a:pPr/>
              <a:t>3</a:t>
            </a:fld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42" y="347827"/>
            <a:ext cx="515096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spc="-500" dirty="0" err="1" smtClean="0">
                <a:solidFill>
                  <a:schemeClr val="accent5">
                    <a:lumMod val="75000"/>
                  </a:schemeClr>
                </a:solidFill>
              </a:rPr>
              <a:t>인천형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복지 모델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,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『</a:t>
            </a:r>
            <a:r>
              <a:rPr lang="ko-KR" altLang="en-US" sz="2600" b="1" spc="-500" dirty="0" err="1" smtClean="0">
                <a:solidFill>
                  <a:schemeClr val="accent5">
                    <a:lumMod val="75000"/>
                  </a:schemeClr>
                </a:solidFill>
              </a:rPr>
              <a:t>인천형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공감복지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』 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분야 </a:t>
            </a:r>
            <a:endParaRPr lang="en-US" altLang="ko-KR" sz="2600" b="1" spc="-5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7" descr="C:\Users\HP001\Desktop\그림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4" y="503675"/>
            <a:ext cx="244475" cy="2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85705" y="99873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1. SOS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복지안전벨트 구축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위기가정에  생계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의료 등 긴급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지원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5705" y="1389781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2.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취약계층 주거환경 개선 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사랑의 </a:t>
            </a:r>
            <a:r>
              <a:rPr lang="ko-KR" altLang="en-US" sz="1600" b="1" spc="-300" dirty="0" err="1" smtClean="0">
                <a:solidFill>
                  <a:schemeClr val="bg1"/>
                </a:solidFill>
              </a:rPr>
              <a:t>집고치기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300" dirty="0" err="1" smtClean="0">
                <a:solidFill>
                  <a:schemeClr val="bg1"/>
                </a:solidFill>
              </a:rPr>
              <a:t>재해시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 임시주거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지원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5705" y="1799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3.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저소득층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중증환자 조기발견에서 치료까지 책임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5705" y="219937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4.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공공부문의 장애인 의무고용비율 확대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장애인 이동편의 제고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5705" y="262792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5.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청년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여성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어르신의 일자리 창출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취업연계 강화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5705" y="304282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6.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임신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출산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신생아 건강관리를 위한 실질적 지원 확대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705" y="3428999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7.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공공형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인천형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어린이집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등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공보육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인프라 대폭 확대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5705" y="3820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8.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지역복지공동체와 인천시가 함께하는 복지시스템 구축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85705" y="423909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9.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아동학대 및 여성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노인 폭력 근절 대책 마련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85705" y="463091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10. 100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세시대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노후 준비 솔루션 제공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지원 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2316" y="5409220"/>
            <a:ext cx="7380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dirty="0" smtClean="0">
                <a:solidFill>
                  <a:srgbClr val="C00000"/>
                </a:solidFill>
              </a:rPr>
              <a:t>▶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토론자들께서는 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「따뜻한 공동체 인천」을 실현하기 위한</a:t>
            </a:r>
          </a:p>
          <a:p>
            <a:pPr fontAlgn="base"/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중요과제의 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우선순위를 선정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7461294" y="126273"/>
            <a:ext cx="1251166" cy="1097482"/>
            <a:chOff x="4044894" y="1613432"/>
            <a:chExt cx="1181806" cy="1036642"/>
          </a:xfrm>
        </p:grpSpPr>
        <p:pic>
          <p:nvPicPr>
            <p:cNvPr id="20" name="Picture 3" descr="C:\Users\HP001\Desktop\공동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6955" y="1613432"/>
              <a:ext cx="956957" cy="986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C:\Users\HP001\Desktop\민생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4894" y="2265750"/>
              <a:ext cx="1181806" cy="384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4062867" y="2336104"/>
              <a:ext cx="1125529" cy="261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spc="-150" err="1" smtClean="0">
                  <a:solidFill>
                    <a:schemeClr val="bg1"/>
                  </a:solidFill>
                </a:rPr>
                <a:t>인천형</a:t>
              </a:r>
              <a:r>
                <a:rPr lang="ko-KR" altLang="en-US" sz="1200" b="1" spc="-150" dirty="0" smtClean="0">
                  <a:solidFill>
                    <a:schemeClr val="bg1"/>
                  </a:solidFill>
                </a:rPr>
                <a:t> 복지</a:t>
              </a:r>
              <a:endParaRPr lang="ko-KR" altLang="en-US" sz="1200" b="1" spc="-1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706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001\Desktop\복지 환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0" y="-2"/>
            <a:ext cx="9161179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6862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200" smtClean="0">
                <a:solidFill>
                  <a:schemeClr val="bg1"/>
                </a:solidFill>
              </a:rPr>
              <a:pPr/>
              <a:t>4</a:t>
            </a:fld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41" y="347827"/>
            <a:ext cx="60947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spc="-500" dirty="0" err="1" smtClean="0">
                <a:solidFill>
                  <a:schemeClr val="accent5">
                    <a:lumMod val="75000"/>
                  </a:schemeClr>
                </a:solidFill>
              </a:rPr>
              <a:t>모든길은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인천으로 통한다  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『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교통주권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』 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분야 </a:t>
            </a:r>
            <a:endParaRPr lang="en-US" altLang="ko-KR" sz="2600" b="1" spc="-5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7" descr="C:\Users\HP001\Desktop\그림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4" y="503675"/>
            <a:ext cx="244475" cy="2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85705" y="998730"/>
            <a:ext cx="56965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인천발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KTX,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동서간선철도 등 전국을 바로 연결하는 교통망 구축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5705" y="1389781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2.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인천에서 서울까지 수도권광역급행철도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(GTX)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건설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5705" y="1799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3.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지하철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버스 등 편리한 대중교통 체계 구축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5705" y="219937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4.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인천내부를 한번에 연결하는 내부순환도로망 구축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5705" y="304282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6.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제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3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연륙교 건설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영종</a:t>
            </a:r>
            <a:r>
              <a:rPr lang="ko-KR" altLang="en-US" sz="1600" b="1" spc="-150" dirty="0">
                <a:solidFill>
                  <a:schemeClr val="bg1"/>
                </a:solidFill>
              </a:rPr>
              <a:t>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↔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청라를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연결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705" y="3428999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7.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서창 ∼ 장수 등 대표적 혼잡도로 개선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도심 지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·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정체 완화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85705" y="423909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9.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경인고속도로 일반화 및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지화화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도로상부는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시민품으로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85705" y="463091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10.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서울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7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호선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청라국제도시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연장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1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호선 검단 연장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  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2316" y="5409220"/>
            <a:ext cx="7380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dirty="0" smtClean="0">
                <a:solidFill>
                  <a:srgbClr val="C00000"/>
                </a:solidFill>
              </a:rPr>
              <a:t>▶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토론자들께서는 「인천중심의 교통주권」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실현하기 위한</a:t>
            </a:r>
          </a:p>
          <a:p>
            <a:pPr fontAlgn="base"/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중요과제의 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우선순위를 선정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7477445" y="171278"/>
            <a:ext cx="1310700" cy="1052477"/>
            <a:chOff x="5636396" y="427413"/>
            <a:chExt cx="1417971" cy="1138615"/>
          </a:xfrm>
        </p:grpSpPr>
        <p:pic>
          <p:nvPicPr>
            <p:cNvPr id="20" name="Picture 3" descr="C:\Users\HP001\Desktop\1451968949_mapInfo_icon_bus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5495" y="427413"/>
              <a:ext cx="1035115" cy="10496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9" descr="C:\Users\HP001\Desktop\글로벌리봉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842" y="1109050"/>
              <a:ext cx="1287355" cy="4569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5636396" y="1198887"/>
              <a:ext cx="1417971" cy="2996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spc="-300" dirty="0" smtClean="0">
                  <a:solidFill>
                    <a:schemeClr val="bg1"/>
                  </a:solidFill>
                </a:rPr>
                <a:t>교통 </a:t>
              </a:r>
              <a:r>
                <a:rPr lang="en-US" altLang="ko-KR" sz="1200" b="1" spc="-300" dirty="0" smtClean="0">
                  <a:solidFill>
                    <a:schemeClr val="bg1"/>
                  </a:solidFill>
                </a:rPr>
                <a:t>· </a:t>
              </a:r>
              <a:r>
                <a:rPr lang="ko-KR" altLang="en-US" sz="1200" b="1" spc="-300" dirty="0" smtClean="0">
                  <a:solidFill>
                    <a:schemeClr val="bg1"/>
                  </a:solidFill>
                </a:rPr>
                <a:t>주권</a:t>
              </a:r>
              <a:endParaRPr lang="ko-KR" altLang="en-US" sz="1200" b="1" spc="-300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485705" y="384357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8.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인천도심을 순환하는 대순환 철도망 구축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3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호선</a:t>
            </a:r>
            <a:r>
              <a:rPr lang="en-US" altLang="ko-KR" sz="1600" b="1" spc="-150" dirty="0">
                <a:solidFill>
                  <a:schemeClr val="bg1"/>
                </a:solidFill>
              </a:rPr>
              <a:t>)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85705" y="261891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5.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친환경 녹색교통수단 확대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인천트램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전기차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자전거 도로 등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6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001\Desktop\복지 환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0" y="-2"/>
            <a:ext cx="9161179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6862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200" smtClean="0">
                <a:solidFill>
                  <a:schemeClr val="bg1"/>
                </a:solidFill>
              </a:rPr>
              <a:pPr/>
              <a:t>5</a:t>
            </a:fld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41" y="347827"/>
            <a:ext cx="60947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자연이 살아있는 녹색도시 인천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,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『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환경주권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』 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분야 </a:t>
            </a:r>
            <a:endParaRPr lang="en-US" altLang="ko-KR" sz="2600" b="1" spc="-5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7" descr="C:\Users\HP001\Desktop\그림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4" y="503675"/>
            <a:ext cx="244475" cy="2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85705" y="998730"/>
            <a:ext cx="56965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온실가스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미세먼지 등 저감을 통한 공기가 맑은 인천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5705" y="1389781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2.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악취로부터 청정한 인천 구축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5705" y="1799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3.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하천수질 관리 및 생태하천 복원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굴포천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옛물길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복원 등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5705" y="219937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4.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자원순환형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클린도시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구현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폐기물 감량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불법광고물 정비 등 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5705" y="262792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5.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갯벌 습지 보호 등 자연경관 보전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: </a:t>
            </a:r>
            <a:r>
              <a:rPr lang="ko-KR" altLang="en-US" sz="1500" b="1" spc="-300" dirty="0" smtClean="0">
                <a:solidFill>
                  <a:schemeClr val="bg1"/>
                </a:solidFill>
              </a:rPr>
              <a:t>철새가 찾아오는 생명이 살아 숨쉬는 인천  </a:t>
            </a:r>
            <a:endParaRPr lang="en-US" altLang="ko-KR" sz="1500" b="1" spc="-300" dirty="0" smtClean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5705" y="304282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6. </a:t>
            </a:r>
            <a:r>
              <a:rPr lang="ko-KR" altLang="en-US" sz="1600" b="1" spc="-300" dirty="0" err="1" smtClean="0">
                <a:solidFill>
                  <a:schemeClr val="bg1"/>
                </a:solidFill>
              </a:rPr>
              <a:t>경인아라뱃길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수도권매립지 주변을 시민친화적 녹색공간으로 조성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705" y="3428999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7.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인천으로 이관되는 경인고속도로 상부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, 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공원 등 시민공간으로 재탄생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5705" y="3820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8.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깨끗한 수돗물 공급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고도정수처리시설 확대 등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85705" y="423909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9.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인천녹색 종주길 완성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계양산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∼ 송도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10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개노선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60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㎞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85705" y="463091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10. 3000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만그루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나무심기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공원 조성 등 생활 속 녹지공간 확대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2316" y="5409220"/>
            <a:ext cx="7380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dirty="0" smtClean="0">
                <a:solidFill>
                  <a:srgbClr val="C00000"/>
                </a:solidFill>
              </a:rPr>
              <a:t>▶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토론자들께서는 「녹색인천</a:t>
            </a:r>
            <a:r>
              <a:rPr lang="en-US" altLang="ko-KR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환경주권」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실현하기 위한</a:t>
            </a:r>
          </a:p>
          <a:p>
            <a:pPr fontAlgn="base"/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중요과제의 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우선순위를 선정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7495130" y="211244"/>
            <a:ext cx="1262335" cy="1070637"/>
            <a:chOff x="28546" y="-81390"/>
            <a:chExt cx="898049" cy="761672"/>
          </a:xfrm>
        </p:grpSpPr>
        <p:pic>
          <p:nvPicPr>
            <p:cNvPr id="20" name="Picture 6" descr="C:\Users\HP001\Desktop\환경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505" y="-81390"/>
              <a:ext cx="735958" cy="7128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10" descr="C:\Users\HP001\Desktop\녹색리봉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46" y="367615"/>
              <a:ext cx="898049" cy="31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101138" y="435078"/>
              <a:ext cx="748346" cy="197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spc="-150" dirty="0" smtClean="0">
                  <a:solidFill>
                    <a:schemeClr val="bg1"/>
                  </a:solidFill>
                </a:rPr>
                <a:t>환경주권</a:t>
              </a:r>
              <a:endParaRPr lang="ko-KR" altLang="en-US" sz="1200" b="1" spc="-15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98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001\Desktop\복지 환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0" y="-2"/>
            <a:ext cx="9161179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8172400" y="6468625"/>
            <a:ext cx="566426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19B6711-3255-40F2-A4F2-490F8A4EA7E4}" type="slidenum">
              <a:rPr lang="ko-KR" altLang="en-US" sz="1200" smtClean="0">
                <a:solidFill>
                  <a:schemeClr val="bg1"/>
                </a:solidFill>
              </a:rPr>
              <a:pPr/>
              <a:t>6</a:t>
            </a:fld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2541" y="347827"/>
            <a:ext cx="60947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해양 문명도시 인천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,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『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해양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· 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문화주권 </a:t>
            </a:r>
            <a:r>
              <a:rPr lang="en-US" altLang="ko-KR" sz="2600" b="1" spc="-500" dirty="0" smtClean="0">
                <a:solidFill>
                  <a:schemeClr val="accent5">
                    <a:lumMod val="75000"/>
                  </a:schemeClr>
                </a:solidFill>
              </a:rPr>
              <a:t>』 </a:t>
            </a:r>
            <a:r>
              <a:rPr lang="ko-KR" altLang="en-US" sz="2600" b="1" spc="-500" dirty="0" smtClean="0">
                <a:solidFill>
                  <a:schemeClr val="accent5">
                    <a:lumMod val="75000"/>
                  </a:schemeClr>
                </a:solidFill>
              </a:rPr>
              <a:t>분야 </a:t>
            </a:r>
            <a:endParaRPr lang="en-US" altLang="ko-KR" sz="2600" b="1" spc="-5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7" descr="C:\Users\HP001\Desktop\그림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4" y="503675"/>
            <a:ext cx="244475" cy="24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85705" y="998730"/>
            <a:ext cx="56965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1. 168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개 아름다운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인천섬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보석으로 재탄생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5705" y="1389781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2.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서해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5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도 안전 확보와 수산산업 활성화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5705" y="1799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3.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해양관광을 선도할 국립해양박물관 건립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85705" y="219937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4.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인천내항을 개항창조도시로 재탄생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: 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해양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문화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·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관광을 융합 개발 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5705" y="2627923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5.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마리나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크루즈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등 해양관광 미래 유망산업 육성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5705" y="304282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300" dirty="0" smtClean="0">
                <a:solidFill>
                  <a:schemeClr val="bg1"/>
                </a:solidFill>
              </a:rPr>
              <a:t>6.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생활문화센터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문화프로그램 등 시민생활 속 작은 문화공간 확대</a:t>
            </a:r>
            <a:endParaRPr lang="en-US" altLang="ko-KR" sz="1600" b="1" spc="-300" dirty="0" smtClean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705" y="3428999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7.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세계적 수준의 문화 예술공간 유치 및 조성 </a:t>
            </a:r>
            <a:endParaRPr lang="en-US" altLang="ko-KR" sz="1600" b="1" spc="-150" dirty="0" smtClean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5705" y="3820356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8. 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해양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친수공간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확대 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: </a:t>
            </a:r>
            <a:r>
              <a:rPr lang="ko-KR" altLang="en-US" sz="1500" b="1" spc="-150" dirty="0" smtClean="0">
                <a:solidFill>
                  <a:schemeClr val="bg1"/>
                </a:solidFill>
              </a:rPr>
              <a:t>명품 해수욕장 조성 등 </a:t>
            </a:r>
            <a:r>
              <a:rPr lang="en-US" altLang="ko-KR" sz="1500" b="1" spc="-150" dirty="0" smtClean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485705" y="465366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150" dirty="0" smtClean="0">
                <a:solidFill>
                  <a:schemeClr val="bg1"/>
                </a:solidFill>
              </a:rPr>
              <a:t>10.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복합리조트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집적화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spc="-150" dirty="0" err="1" smtClean="0">
                <a:solidFill>
                  <a:schemeClr val="bg1"/>
                </a:solidFill>
              </a:rPr>
              <a:t>테마파크</a:t>
            </a:r>
            <a:r>
              <a:rPr lang="ko-KR" altLang="en-US" sz="1600" b="1" spc="-150" dirty="0" smtClean="0">
                <a:solidFill>
                  <a:schemeClr val="bg1"/>
                </a:solidFill>
              </a:rPr>
              <a:t> 유치 등 서비스 관광 산업 확대</a:t>
            </a:r>
            <a:r>
              <a:rPr lang="en-US" altLang="ko-KR" sz="1600" b="1" spc="-150" dirty="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85705" y="4239090"/>
            <a:ext cx="55165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spc="-300" dirty="0" smtClean="0">
                <a:solidFill>
                  <a:schemeClr val="bg1"/>
                </a:solidFill>
              </a:rPr>
              <a:t>9. </a:t>
            </a:r>
            <a:r>
              <a:rPr lang="ko-KR" altLang="en-US" sz="1600" b="1" spc="-300" dirty="0" smtClean="0">
                <a:solidFill>
                  <a:schemeClr val="bg1"/>
                </a:solidFill>
              </a:rPr>
              <a:t>인천을 대표할 세계적 축제 육성 </a:t>
            </a:r>
            <a:r>
              <a:rPr lang="en-US" altLang="ko-KR" sz="1600" b="1" spc="-300" dirty="0" smtClean="0">
                <a:solidFill>
                  <a:schemeClr val="bg1"/>
                </a:solidFill>
              </a:rPr>
              <a:t>: </a:t>
            </a:r>
            <a:r>
              <a:rPr lang="ko-KR" altLang="en-US" sz="1500" b="1" spc="-300" dirty="0" err="1" smtClean="0">
                <a:solidFill>
                  <a:schemeClr val="bg1"/>
                </a:solidFill>
              </a:rPr>
              <a:t>펜타포트락페스티벌</a:t>
            </a:r>
            <a:r>
              <a:rPr lang="en-US" altLang="ko-KR" sz="1500" b="1" spc="-300" dirty="0" smtClean="0">
                <a:solidFill>
                  <a:schemeClr val="bg1"/>
                </a:solidFill>
              </a:rPr>
              <a:t>, </a:t>
            </a:r>
            <a:r>
              <a:rPr lang="ko-KR" altLang="en-US" sz="1500" b="1" spc="-300" dirty="0" smtClean="0">
                <a:solidFill>
                  <a:schemeClr val="bg1"/>
                </a:solidFill>
              </a:rPr>
              <a:t>애인페스티벌 등</a:t>
            </a:r>
            <a:endParaRPr lang="en-US" altLang="ko-KR" sz="1500" b="1" spc="-300" dirty="0" smtClean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2315" y="5409220"/>
            <a:ext cx="7958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2000" dirty="0" smtClean="0">
                <a:solidFill>
                  <a:srgbClr val="C00000"/>
                </a:solidFill>
              </a:rPr>
              <a:t>▶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토론자들께서는 「해양문명도시 인천</a:t>
            </a:r>
            <a:r>
              <a:rPr lang="en-US" altLang="ko-KR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해양 </a:t>
            </a:r>
            <a:r>
              <a:rPr lang="en-US" altLang="ko-KR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문화주권」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실현하기 위한</a:t>
            </a:r>
          </a:p>
          <a:p>
            <a:pPr fontAlgn="base"/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중요과제의 </a:t>
            </a:r>
            <a:r>
              <a:rPr lang="ko-KR" altLang="en-US" sz="2000" b="1" spc="-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우선순위를 선정</a:t>
            </a:r>
          </a:p>
        </p:txBody>
      </p:sp>
      <p:grpSp>
        <p:nvGrpSpPr>
          <p:cNvPr id="24" name="그룹 23"/>
          <p:cNvGrpSpPr/>
          <p:nvPr/>
        </p:nvGrpSpPr>
        <p:grpSpPr>
          <a:xfrm>
            <a:off x="7528418" y="229020"/>
            <a:ext cx="1261915" cy="1039740"/>
            <a:chOff x="6240716" y="167902"/>
            <a:chExt cx="1261915" cy="1039740"/>
          </a:xfrm>
        </p:grpSpPr>
        <p:pic>
          <p:nvPicPr>
            <p:cNvPr id="25" name="Picture 4" descr="C:\Users\HP001\Desktop\해양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1360" y="167902"/>
              <a:ext cx="931313" cy="8983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6" name="그룹 25"/>
            <p:cNvGrpSpPr/>
            <p:nvPr/>
          </p:nvGrpSpPr>
          <p:grpSpPr>
            <a:xfrm>
              <a:off x="6240716" y="792872"/>
              <a:ext cx="1261915" cy="414770"/>
              <a:chOff x="4802035" y="1391392"/>
              <a:chExt cx="1951210" cy="641329"/>
            </a:xfrm>
          </p:grpSpPr>
          <p:pic>
            <p:nvPicPr>
              <p:cNvPr id="27" name="Picture 8" descr="C:\Users\HP001\Desktop\문화리본.pn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2035" y="1391392"/>
                <a:ext cx="1951210" cy="6413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TextBox 27"/>
              <p:cNvSpPr txBox="1"/>
              <p:nvPr/>
            </p:nvSpPr>
            <p:spPr>
              <a:xfrm>
                <a:off x="5048717" y="1500933"/>
                <a:ext cx="1417971" cy="428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-300" dirty="0" smtClean="0">
                    <a:solidFill>
                      <a:schemeClr val="bg1"/>
                    </a:solidFill>
                  </a:rPr>
                  <a:t>해양</a:t>
                </a:r>
                <a:r>
                  <a:rPr lang="en-US" altLang="ko-KR" sz="1200" b="1" spc="-300" dirty="0" smtClean="0">
                    <a:solidFill>
                      <a:schemeClr val="bg1"/>
                    </a:solidFill>
                  </a:rPr>
                  <a:t>·</a:t>
                </a:r>
                <a:r>
                  <a:rPr lang="ko-KR" altLang="en-US" sz="1200" b="1" spc="-300" dirty="0" smtClean="0">
                    <a:solidFill>
                      <a:schemeClr val="bg1"/>
                    </a:solidFill>
                  </a:rPr>
                  <a:t>문화 주권</a:t>
                </a:r>
                <a:endParaRPr lang="ko-KR" altLang="en-US" sz="1200" b="1" spc="-30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3136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usine1_p">
  <a:themeElements>
    <a:clrScheme name="busine1_p 1">
      <a:dk1>
        <a:srgbClr val="000000"/>
      </a:dk1>
      <a:lt1>
        <a:srgbClr val="FFFFFF"/>
      </a:lt1>
      <a:dk2>
        <a:srgbClr val="04617B"/>
      </a:dk2>
      <a:lt2>
        <a:srgbClr val="969696"/>
      </a:lt2>
      <a:accent1>
        <a:srgbClr val="F79646"/>
      </a:accent1>
      <a:accent2>
        <a:srgbClr val="4BACC6"/>
      </a:accent2>
      <a:accent3>
        <a:srgbClr val="FFFFFF"/>
      </a:accent3>
      <a:accent4>
        <a:srgbClr val="000000"/>
      </a:accent4>
      <a:accent5>
        <a:srgbClr val="FAC9B0"/>
      </a:accent5>
      <a:accent6>
        <a:srgbClr val="439BB3"/>
      </a:accent6>
      <a:hlink>
        <a:srgbClr val="7E6BC9"/>
      </a:hlink>
      <a:folHlink>
        <a:srgbClr val="A5C249"/>
      </a:folHlink>
    </a:clrScheme>
    <a:fontScheme name="busine1_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busine1_p 1">
        <a:dk1>
          <a:srgbClr val="000000"/>
        </a:dk1>
        <a:lt1>
          <a:srgbClr val="FFFFFF"/>
        </a:lt1>
        <a:dk2>
          <a:srgbClr val="04617B"/>
        </a:dk2>
        <a:lt2>
          <a:srgbClr val="969696"/>
        </a:lt2>
        <a:accent1>
          <a:srgbClr val="F79646"/>
        </a:accent1>
        <a:accent2>
          <a:srgbClr val="4BACC6"/>
        </a:accent2>
        <a:accent3>
          <a:srgbClr val="FFFFFF"/>
        </a:accent3>
        <a:accent4>
          <a:srgbClr val="000000"/>
        </a:accent4>
        <a:accent5>
          <a:srgbClr val="FAC9B0"/>
        </a:accent5>
        <a:accent6>
          <a:srgbClr val="439BB3"/>
        </a:accent6>
        <a:hlink>
          <a:srgbClr val="7E6BC9"/>
        </a:hlink>
        <a:folHlink>
          <a:srgbClr val="A5C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2">
        <a:dk1>
          <a:srgbClr val="000000"/>
        </a:dk1>
        <a:lt1>
          <a:srgbClr val="FFFFFF"/>
        </a:lt1>
        <a:dk2>
          <a:srgbClr val="1C4372"/>
        </a:dk2>
        <a:lt2>
          <a:srgbClr val="969696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9BBB59"/>
        </a:hlink>
        <a:folHlink>
          <a:srgbClr val="8064A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3">
        <a:dk1>
          <a:srgbClr val="000000"/>
        </a:dk1>
        <a:lt1>
          <a:srgbClr val="FFFFFF"/>
        </a:lt1>
        <a:dk2>
          <a:srgbClr val="4F271C"/>
        </a:dk2>
        <a:lt2>
          <a:srgbClr val="969696"/>
        </a:lt2>
        <a:accent1>
          <a:srgbClr val="3891A7"/>
        </a:accent1>
        <a:accent2>
          <a:srgbClr val="EDAA01"/>
        </a:accent2>
        <a:accent3>
          <a:srgbClr val="FFFFFF"/>
        </a:accent3>
        <a:accent4>
          <a:srgbClr val="000000"/>
        </a:accent4>
        <a:accent5>
          <a:srgbClr val="AEC7D0"/>
        </a:accent5>
        <a:accent6>
          <a:srgbClr val="D79A01"/>
        </a:accent6>
        <a:hlink>
          <a:srgbClr val="C32D2E"/>
        </a:hlink>
        <a:folHlink>
          <a:srgbClr val="84AA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42509</TotalTime>
  <Words>572</Words>
  <Application>Microsoft Office PowerPoint</Application>
  <PresentationFormat>화면 슬라이드 쇼(4:3)</PresentationFormat>
  <Paragraphs>66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Office 테마</vt:lpstr>
      <vt:lpstr>busine1_p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Xnote</dc:creator>
  <cp:lastModifiedBy>user</cp:lastModifiedBy>
  <cp:revision>2557</cp:revision>
  <cp:lastPrinted>2016-10-07T05:06:19Z</cp:lastPrinted>
  <dcterms:created xsi:type="dcterms:W3CDTF">2012-04-12T15:21:14Z</dcterms:created>
  <dcterms:modified xsi:type="dcterms:W3CDTF">2016-10-07T11:13:43Z</dcterms:modified>
</cp:coreProperties>
</file>